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2" r:id="rId2"/>
    <p:sldId id="273" r:id="rId3"/>
    <p:sldId id="274" r:id="rId4"/>
    <p:sldId id="279" r:id="rId5"/>
    <p:sldId id="275" r:id="rId6"/>
    <p:sldId id="276" r:id="rId7"/>
    <p:sldId id="277" r:id="rId8"/>
    <p:sldId id="278" r:id="rId9"/>
    <p:sldId id="280" r:id="rId10"/>
    <p:sldId id="281" r:id="rId11"/>
    <p:sldId id="282" r:id="rId12"/>
    <p:sldId id="283" r:id="rId13"/>
    <p:sldId id="284" r:id="rId14"/>
    <p:sldId id="287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90" autoAdjust="0"/>
  </p:normalViewPr>
  <p:slideViewPr>
    <p:cSldViewPr>
      <p:cViewPr varScale="1">
        <p:scale>
          <a:sx n="105" d="100"/>
          <a:sy n="105" d="100"/>
        </p:scale>
        <p:origin x="-17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E50E0-12F1-4A5A-9B86-49AB0BBA2410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A3615-3490-4CD8-A0C2-D337DA88D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022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A3615-3490-4CD8-A0C2-D337DA88DFB2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5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91"/>
            <a:ext cx="8890142" cy="66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0466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>
                    <a:lumMod val="90000"/>
                  </a:schemeClr>
                </a:solidFill>
              </a:rPr>
              <a:t>Всеукраїнський</a:t>
            </a:r>
            <a:r>
              <a:rPr lang="ru-RU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90000"/>
                  </a:schemeClr>
                </a:solidFill>
              </a:rPr>
              <a:t>інтерактивний</a:t>
            </a:r>
            <a:r>
              <a:rPr lang="ru-RU" dirty="0">
                <a:solidFill>
                  <a:schemeClr val="tx2">
                    <a:lumMod val="90000"/>
                  </a:schemeClr>
                </a:solidFill>
              </a:rPr>
              <a:t> конкурс «МАН-</a:t>
            </a:r>
            <a:r>
              <a:rPr lang="ru-RU" dirty="0" err="1">
                <a:solidFill>
                  <a:schemeClr val="tx2">
                    <a:lumMod val="90000"/>
                  </a:schemeClr>
                </a:solidFill>
              </a:rPr>
              <a:t>Юніор</a:t>
            </a:r>
            <a:r>
              <a:rPr lang="ru-RU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90000"/>
                  </a:schemeClr>
                </a:solidFill>
              </a:rPr>
              <a:t>Дослідник</a:t>
            </a:r>
            <a:r>
              <a:rPr lang="ru-RU" dirty="0">
                <a:solidFill>
                  <a:schemeClr val="tx2">
                    <a:lumMod val="90000"/>
                  </a:schemeClr>
                </a:solidFill>
              </a:rPr>
              <a:t>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412776"/>
            <a:ext cx="7848872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« З ГЛИБИНИ ВІКІВ : </a:t>
            </a:r>
          </a:p>
          <a:p>
            <a:pPr algn="ctr"/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СЛІДАМИ ІСТОРІЇ СЕЛА ВЕЛЬБІВНО»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3339551"/>
            <a:ext cx="4445071" cy="33348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Науково-дослідницька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</a:p>
          <a:p>
            <a:r>
              <a:rPr lang="uk-UA" sz="1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Федюк Марії Вікторівни</a:t>
            </a:r>
            <a:endParaRPr lang="ru-RU" sz="14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Вельбівненського</a:t>
            </a:r>
            <a:r>
              <a:rPr lang="ru-RU" sz="1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1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4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учениці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 «Мала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академія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номінацією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Рівненська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</a:t>
            </a: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Рівненський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</a:t>
            </a:r>
          </a:p>
          <a:p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4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endParaRPr lang="ru-RU" sz="14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Федюк</a:t>
            </a:r>
            <a:r>
              <a:rPr lang="ru-RU" sz="1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Анатоліївна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4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635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16632"/>
            <a:ext cx="8305800" cy="4726172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дозволить детально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культурною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село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культура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церкви,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СОК,заклади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пункту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маршруту по селу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3.Розробити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буклети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екскурсоводів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6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71500" y="260648"/>
            <a:ext cx="3996444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вітром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пісня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зринула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знайома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пригадалось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батьківське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село,</a:t>
            </a:r>
            <a:b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й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досі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невідомо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взяло…</a:t>
            </a:r>
            <a:br>
              <a:rPr lang="ru-RU" sz="1400" dirty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err="1" smtClean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Душнюк</a:t>
            </a:r>
            <a:endParaRPr lang="ru-RU" sz="1400" dirty="0">
              <a:solidFill>
                <a:srgbClr val="FEFAC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2920776"/>
            <a:ext cx="2952328" cy="144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232248" cy="160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260648"/>
            <a:ext cx="5472607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Рівненському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шлях. Перша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</a:t>
            </a:r>
            <a:r>
              <a:rPr lang="uk-UA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село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Посполитої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неодноразово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переживало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соціально-політичними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916832"/>
            <a:ext cx="4824536" cy="2585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Вельбовна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Вельбойна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Вельбуйна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”,”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”- ось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вельми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буйних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оселились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припущення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села.</a:t>
            </a:r>
            <a:b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документах 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Велбов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Wielboino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Woyboyno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припущення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походить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гіпотетичного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Велб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Волб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незвичним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часу. </a:t>
            </a:r>
            <a:b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Велбов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на наш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погляд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натякається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гіпотетичного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Велб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Волб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Вилб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Велба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b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prstClr val="white"/>
              </a:solidFill>
            </a:endParaRPr>
          </a:p>
          <a:p>
            <a:pPr algn="just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02767"/>
            <a:ext cx="3960440" cy="225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19031"/>
            <a:ext cx="260985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6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476672"/>
            <a:ext cx="8305800" cy="3096344"/>
          </a:xfrm>
        </p:spPr>
        <p:txBody>
          <a:bodyPr/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1542 року (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 князя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утверджений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суду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князя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Заславського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Вельбовна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Вольбойна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)». А в 1593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Олізару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Єрличу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згаданих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1621 року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знаходимо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відійшло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княгині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Алоїзі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Ходкевич, 20 лютого 1690 року селом переходить  коронному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Станіславу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Яну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Яблонському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1797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увійшло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лютого 1856 року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торгу  в Санкт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Петербурзькій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опікунській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дійсній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статській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радниці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Наталії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Павлівні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Зубовій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фігурує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Ісаака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року внесено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уточнено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Вільбівне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4486275" cy="299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3754686" cy="228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48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104456" cy="2470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260649"/>
            <a:ext cx="43204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 XVIІ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позаяк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документах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неодноразово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неназваний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піп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записах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1620 р.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священик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підданих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подались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геть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вельбівненського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православного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священика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Стефан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Петриковський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взяте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документу 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документу,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датованого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1700 роком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852936"/>
            <a:ext cx="8568952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Теодоровича «Историко-статистическое описание церквей и приходов Волынской епархии. Том 2»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Там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написано, 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1756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збудували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дерев’яну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Преображення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Господнього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кам’яному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включали сади,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сінокоси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залізниці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1872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компенсацію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1880-х роках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потребувала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ремонту.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налічувала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священика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псаломника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протоієрея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парафіян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поміщика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Германа.</a:t>
            </a:r>
          </a:p>
          <a:p>
            <a:pPr algn="ctr"/>
            <a:endParaRPr lang="ru-RU" sz="14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FEFAC9">
                  <a:lumMod val="2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051" y="1995722"/>
            <a:ext cx="1443906" cy="154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60786"/>
            <a:ext cx="15113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5031186"/>
            <a:ext cx="6624736" cy="15661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1780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князь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Яблоновський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виділив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Преображення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Господнього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жаль,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спалена в 1941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1990-х роках на тому ж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розпочалося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церкви. </a:t>
            </a:r>
            <a:b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2014 року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архієпископ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Рівненський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Острозький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Іларіон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освятив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новозбудований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храм на честь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1400" dirty="0">
                <a:solidFill>
                  <a:srgbClr val="FEFAC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88593"/>
            <a:ext cx="2170509" cy="160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5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3140968"/>
            <a:ext cx="8655496" cy="3240360"/>
          </a:xfrm>
        </p:spPr>
        <p:txBody>
          <a:bodyPr/>
          <a:lstStyle/>
          <a:p>
            <a: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bg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0650"/>
            <a:ext cx="3819649" cy="324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0651"/>
            <a:ext cx="4320480" cy="3386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005064"/>
            <a:ext cx="8496944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початку 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дерев'яну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збереглася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endParaRPr lang="ru-RU" sz="14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prstClr val="white"/>
                </a:solidFill>
              </a:rPr>
              <a:t/>
            </a:r>
            <a:br>
              <a:rPr lang="ru-RU" dirty="0">
                <a:solidFill>
                  <a:prstClr val="white"/>
                </a:solidFill>
              </a:rPr>
            </a:b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 є й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багатоконфесійний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святами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обрядовістю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й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460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266"/>
            <a:ext cx="2736304" cy="230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9"/>
          <a:stretch/>
        </p:blipFill>
        <p:spPr bwMode="auto">
          <a:xfrm>
            <a:off x="6588224" y="2767932"/>
            <a:ext cx="2355698" cy="188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556792"/>
            <a:ext cx="5544616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1912 року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почала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початкова школа. У 1914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статусу церковно-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парафіяльної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1921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полонізації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стала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двоє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подружжя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Плахтів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Міхал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1940 року,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радянської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початкова  школа. </a:t>
            </a:r>
          </a:p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післявоєнний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вона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і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реорганізована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восьмирічну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1979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восьмирічна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реорганізована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у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фунціонує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Вельбівненський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6632"/>
            <a:ext cx="8784976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найдавніших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забезпечували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грамотність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Одним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заснована на честь Юзефа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Пілсудського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записи  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Polski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1922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року, там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Читальні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Юзефа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Пілсудського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для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села, яка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надавала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жителям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книги, а й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організовувала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заходи.</a:t>
            </a:r>
          </a:p>
        </p:txBody>
      </p:sp>
      <p:sp>
        <p:nvSpPr>
          <p:cNvPr id="6" name="Овал 5"/>
          <p:cNvSpPr/>
          <p:nvPr/>
        </p:nvSpPr>
        <p:spPr>
          <a:xfrm>
            <a:off x="2951820" y="4581128"/>
            <a:ext cx="3132348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осередком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05102"/>
            <a:ext cx="2376264" cy="137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97152"/>
            <a:ext cx="2592288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11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2276873"/>
            <a:ext cx="6408712" cy="1512167"/>
          </a:xfrm>
        </p:spPr>
        <p:txBody>
          <a:bodyPr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документах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1654 року,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описують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Анни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річці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Вельбойно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(стара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той час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спустошеному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8" y="159478"/>
            <a:ext cx="3962400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9944" y="116633"/>
            <a:ext cx="4534544" cy="2160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XVI ст. у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водяний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1620 р. говориться про те,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вельбівненському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борошнових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(«кола»)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ступ для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товчення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круп, а мельник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сімнадцять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вигодувати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кола» одного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вепра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котрого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князівського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урядника.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мірошник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кола»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змушувався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сплачувати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князя 1 флорин.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284984"/>
            <a:ext cx="3923928" cy="16561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корективи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краю принесла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проводом Б.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Хмельницького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опинялось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руках то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спустошене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Занепав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річці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Орині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[[– Т.В.]…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порожній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sp>
        <p:nvSpPr>
          <p:cNvPr id="11" name="Овал 10"/>
          <p:cNvSpPr/>
          <p:nvPr/>
        </p:nvSpPr>
        <p:spPr>
          <a:xfrm>
            <a:off x="2771800" y="188640"/>
            <a:ext cx="136815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р..ГОРИНЬ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63688" y="1772816"/>
            <a:ext cx="2521260" cy="4028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100" dirty="0" smtClean="0">
                <a:solidFill>
                  <a:srgbClr val="FEFAC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місця( орієнтовно) де був розташований млин. Залишків млина не залишилося</a:t>
            </a:r>
            <a:endParaRPr lang="ru-RU" sz="1100" dirty="0">
              <a:solidFill>
                <a:srgbClr val="FEFAC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56176" y="2924944"/>
            <a:ext cx="2952328" cy="37444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символом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займалися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забезпечувало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аспектом є те,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зустрічей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не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мололи зерно, а й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обмінювалися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новинами,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ділилися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36" y="3284984"/>
            <a:ext cx="230804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8" b="22931"/>
          <a:stretch/>
        </p:blipFill>
        <p:spPr bwMode="auto">
          <a:xfrm>
            <a:off x="493213" y="5229200"/>
            <a:ext cx="5634581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08104" y="5373216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5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548680"/>
            <a:ext cx="4464496" cy="5544616"/>
          </a:xfrm>
        </p:spPr>
        <p:txBody>
          <a:bodyPr>
            <a:normAutofit/>
          </a:bodyPr>
          <a:lstStyle/>
          <a:p>
            <a:r>
              <a:rPr lang="ru-RU" sz="1400" dirty="0"/>
              <a:t>У </a:t>
            </a:r>
            <a:r>
              <a:rPr lang="ru-RU" sz="1400" dirty="0" err="1">
                <a:solidFill>
                  <a:schemeClr val="tx1"/>
                </a:solidFill>
              </a:rPr>
              <a:t>польських</a:t>
            </a:r>
            <a:r>
              <a:rPr lang="ru-RU" sz="1400" dirty="0">
                <a:solidFill>
                  <a:schemeClr val="tx1"/>
                </a:solidFill>
              </a:rPr>
              <a:t> документах є </a:t>
            </a:r>
            <a:r>
              <a:rPr lang="ru-RU" sz="1400" dirty="0" err="1">
                <a:solidFill>
                  <a:schemeClr val="tx1"/>
                </a:solidFill>
              </a:rPr>
              <a:t>кілька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згадок</a:t>
            </a:r>
            <a:r>
              <a:rPr lang="ru-RU" sz="1400" dirty="0">
                <a:solidFill>
                  <a:schemeClr val="tx1"/>
                </a:solidFill>
              </a:rPr>
              <a:t> про село </a:t>
            </a:r>
            <a:r>
              <a:rPr lang="ru-RU" sz="1400" dirty="0" err="1">
                <a:solidFill>
                  <a:schemeClr val="tx1"/>
                </a:solidFill>
              </a:rPr>
              <a:t>Вельбівно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dirty="0" err="1">
                <a:solidFill>
                  <a:schemeClr val="tx1"/>
                </a:solidFill>
              </a:rPr>
              <a:t>польською</a:t>
            </a:r>
            <a:r>
              <a:rPr lang="ru-RU" sz="1400" dirty="0">
                <a:solidFill>
                  <a:schemeClr val="tx1"/>
                </a:solidFill>
              </a:rPr>
              <a:t> — </a:t>
            </a:r>
            <a:r>
              <a:rPr lang="en-US" sz="1400" dirty="0" err="1">
                <a:solidFill>
                  <a:schemeClr val="tx1"/>
                </a:solidFill>
              </a:rPr>
              <a:t>Wielbowno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r>
              <a:rPr lang="uk-UA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  <a:p>
            <a:r>
              <a:rPr lang="uk-UA" sz="1400" dirty="0" smtClean="0">
                <a:solidFill>
                  <a:schemeClr val="tx1"/>
                </a:solidFill>
              </a:rPr>
              <a:t>Там говориться, що  у 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період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міжвоєнної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Польщі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приблизно</a:t>
            </a:r>
            <a:r>
              <a:rPr lang="ru-RU" sz="1400" dirty="0">
                <a:solidFill>
                  <a:schemeClr val="tx1"/>
                </a:solidFill>
              </a:rPr>
              <a:t> з 1924 по 1939 </a:t>
            </a:r>
            <a:r>
              <a:rPr lang="ru-RU" sz="1400" dirty="0" err="1">
                <a:solidFill>
                  <a:schemeClr val="tx1"/>
                </a:solidFill>
              </a:rPr>
              <a:t>рік</a:t>
            </a:r>
            <a:r>
              <a:rPr lang="ru-RU" sz="1400" dirty="0">
                <a:solidFill>
                  <a:schemeClr val="tx1"/>
                </a:solidFill>
              </a:rPr>
              <a:t>, у </a:t>
            </a:r>
            <a:r>
              <a:rPr lang="ru-RU" sz="1400" dirty="0" err="1">
                <a:solidFill>
                  <a:schemeClr val="tx1"/>
                </a:solidFill>
              </a:rPr>
              <a:t>Вельбівно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діяла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стражниця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 </a:t>
            </a:r>
            <a:r>
              <a:rPr lang="uk-UA" sz="1400" dirty="0" smtClean="0">
                <a:solidFill>
                  <a:prstClr val="black"/>
                </a:solidFill>
              </a:rPr>
              <a:t>((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 err="1">
                <a:solidFill>
                  <a:prstClr val="black"/>
                </a:solidFill>
              </a:rPr>
              <a:t>Стражниця</a:t>
            </a:r>
            <a:r>
              <a:rPr lang="ru-RU" sz="1400" dirty="0">
                <a:solidFill>
                  <a:prstClr val="black"/>
                </a:solidFill>
              </a:rPr>
              <a:t> Корпусу </a:t>
            </a:r>
            <a:r>
              <a:rPr lang="ru-RU" sz="1400" dirty="0" err="1">
                <a:solidFill>
                  <a:prstClr val="black"/>
                </a:solidFill>
              </a:rPr>
              <a:t>Охорони</a:t>
            </a:r>
            <a:r>
              <a:rPr lang="ru-RU" sz="1400" dirty="0">
                <a:solidFill>
                  <a:prstClr val="black"/>
                </a:solidFill>
              </a:rPr>
              <a:t> Кордону (</a:t>
            </a:r>
            <a:r>
              <a:rPr lang="en-US" sz="1400" dirty="0">
                <a:solidFill>
                  <a:prstClr val="black"/>
                </a:solidFill>
              </a:rPr>
              <a:t>KOP</a:t>
            </a:r>
            <a:r>
              <a:rPr lang="en-US" sz="1400" dirty="0" smtClean="0">
                <a:solidFill>
                  <a:prstClr val="black"/>
                </a:solidFill>
              </a:rPr>
              <a:t>)</a:t>
            </a:r>
            <a:r>
              <a:rPr lang="uk-UA" sz="1400" dirty="0" smtClean="0">
                <a:solidFill>
                  <a:prstClr val="black"/>
                </a:solidFill>
              </a:rPr>
              <a:t>).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>
                <a:solidFill>
                  <a:prstClr val="black"/>
                </a:solidFill>
              </a:rPr>
              <a:t>«</a:t>
            </a:r>
            <a:r>
              <a:rPr lang="en-US" sz="1400" dirty="0" err="1">
                <a:solidFill>
                  <a:prstClr val="black"/>
                </a:solidFill>
              </a:rPr>
              <a:t>Wielbowno</a:t>
            </a:r>
            <a:r>
              <a:rPr lang="en-US" sz="1400" dirty="0">
                <a:solidFill>
                  <a:prstClr val="black"/>
                </a:solidFill>
              </a:rPr>
              <a:t>»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>
                <a:solidFill>
                  <a:schemeClr val="tx1"/>
                </a:solidFill>
              </a:rPr>
              <a:t>яка </a:t>
            </a:r>
            <a:r>
              <a:rPr lang="ru-RU" sz="1400" dirty="0" err="1">
                <a:solidFill>
                  <a:schemeClr val="tx1"/>
                </a:solidFill>
              </a:rPr>
              <a:t>відповідала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dirty="0" err="1">
                <a:solidFill>
                  <a:schemeClr val="tx1"/>
                </a:solidFill>
              </a:rPr>
              <a:t>охорону</a:t>
            </a:r>
            <a:r>
              <a:rPr lang="ru-RU" sz="1400" dirty="0">
                <a:solidFill>
                  <a:schemeClr val="tx1"/>
                </a:solidFill>
              </a:rPr>
              <a:t> кордону. Вона </a:t>
            </a:r>
            <a:r>
              <a:rPr lang="ru-RU" sz="1400" dirty="0" err="1">
                <a:solidFill>
                  <a:schemeClr val="tx1"/>
                </a:solidFill>
              </a:rPr>
              <a:t>підпорядковувалася</a:t>
            </a:r>
            <a:r>
              <a:rPr lang="ru-RU" sz="1400" dirty="0">
                <a:solidFill>
                  <a:schemeClr val="tx1"/>
                </a:solidFill>
              </a:rPr>
              <a:t> 1-й </a:t>
            </a:r>
            <a:r>
              <a:rPr lang="ru-RU" sz="1400" dirty="0" err="1">
                <a:solidFill>
                  <a:schemeClr val="tx1"/>
                </a:solidFill>
              </a:rPr>
              <a:t>роті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прикордонній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KOP «</a:t>
            </a:r>
            <a:r>
              <a:rPr lang="en-US" sz="1400" dirty="0" err="1">
                <a:solidFill>
                  <a:schemeClr val="tx1"/>
                </a:solidFill>
              </a:rPr>
              <a:t>Kurhany</a:t>
            </a:r>
            <a:r>
              <a:rPr lang="en-US" sz="1400" dirty="0">
                <a:solidFill>
                  <a:schemeClr val="tx1"/>
                </a:solidFill>
              </a:rPr>
              <a:t>» </a:t>
            </a:r>
            <a:r>
              <a:rPr lang="ru-RU" sz="1400" dirty="0">
                <a:solidFill>
                  <a:schemeClr val="tx1"/>
                </a:solidFill>
              </a:rPr>
              <a:t>і </a:t>
            </a:r>
            <a:r>
              <a:rPr lang="ru-RU" sz="1400" dirty="0" err="1">
                <a:solidFill>
                  <a:schemeClr val="tx1"/>
                </a:solidFill>
              </a:rPr>
              <a:t>охороняла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відрізок</a:t>
            </a:r>
            <a:r>
              <a:rPr lang="ru-RU" sz="1400" dirty="0">
                <a:solidFill>
                  <a:schemeClr val="tx1"/>
                </a:solidFill>
              </a:rPr>
              <a:t> кордону </a:t>
            </a:r>
            <a:r>
              <a:rPr lang="ru-RU" sz="1400" dirty="0" err="1">
                <a:solidFill>
                  <a:schemeClr val="tx1"/>
                </a:solidFill>
              </a:rPr>
              <a:t>завдовжки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близько</a:t>
            </a:r>
            <a:r>
              <a:rPr lang="ru-RU" sz="1400" dirty="0">
                <a:solidFill>
                  <a:schemeClr val="tx1"/>
                </a:solidFill>
              </a:rPr>
              <a:t> 6,7 км. У 1932 </a:t>
            </a:r>
            <a:r>
              <a:rPr lang="ru-RU" sz="1400" dirty="0" err="1">
                <a:solidFill>
                  <a:schemeClr val="tx1"/>
                </a:solidFill>
              </a:rPr>
              <a:t>році</a:t>
            </a:r>
            <a:r>
              <a:rPr lang="ru-RU" sz="1400" dirty="0">
                <a:solidFill>
                  <a:schemeClr val="tx1"/>
                </a:solidFill>
              </a:rPr>
              <a:t> персонал </a:t>
            </a:r>
            <a:r>
              <a:rPr lang="ru-RU" sz="1400" dirty="0" err="1">
                <a:solidFill>
                  <a:schemeClr val="tx1"/>
                </a:solidFill>
              </a:rPr>
              <a:t>стражниці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був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розквартирований</a:t>
            </a:r>
            <a:r>
              <a:rPr lang="ru-RU" sz="1400" dirty="0">
                <a:solidFill>
                  <a:schemeClr val="tx1"/>
                </a:solidFill>
              </a:rPr>
              <a:t> у </a:t>
            </a:r>
            <a:r>
              <a:rPr lang="ru-RU" sz="1400" dirty="0" err="1" smtClean="0">
                <a:solidFill>
                  <a:schemeClr val="tx1"/>
                </a:solidFill>
              </a:rPr>
              <a:t>приватні</a:t>
            </a:r>
            <a:r>
              <a:rPr lang="ru-RU" sz="1400" dirty="0" smtClean="0">
                <a:solidFill>
                  <a:schemeClr val="tx1"/>
                </a:solidFill>
              </a:rPr>
              <a:t>   </a:t>
            </a:r>
            <a:r>
              <a:rPr lang="ru-RU" sz="1400" dirty="0" err="1" smtClean="0">
                <a:solidFill>
                  <a:schemeClr val="tx1"/>
                </a:solidFill>
              </a:rPr>
              <a:t>будівлі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з'єднання</a:t>
            </a:r>
            <a:r>
              <a:rPr lang="ru-RU" sz="1400" dirty="0">
                <a:solidFill>
                  <a:schemeClr val="tx1"/>
                </a:solidFill>
              </a:rPr>
              <a:t> з ротою </a:t>
            </a:r>
            <a:r>
              <a:rPr lang="ru-RU" sz="1400" dirty="0" err="1">
                <a:solidFill>
                  <a:schemeClr val="tx1"/>
                </a:solidFill>
              </a:rPr>
              <a:t>здійснювалося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польовою</a:t>
            </a:r>
            <a:r>
              <a:rPr lang="ru-RU" sz="1400" dirty="0">
                <a:solidFill>
                  <a:schemeClr val="tx1"/>
                </a:solidFill>
              </a:rPr>
              <a:t> дорогою </a:t>
            </a:r>
            <a:r>
              <a:rPr lang="ru-RU" sz="1400" dirty="0" err="1">
                <a:solidFill>
                  <a:schemeClr val="tx1"/>
                </a:solidFill>
              </a:rPr>
              <a:t>довжиною</a:t>
            </a:r>
            <a:r>
              <a:rPr lang="ru-RU" sz="1400" dirty="0">
                <a:solidFill>
                  <a:schemeClr val="tx1"/>
                </a:solidFill>
              </a:rPr>
              <a:t> 6 км. </a:t>
            </a:r>
          </a:p>
          <a:p>
            <a:endParaRPr lang="ru-RU" sz="1400" dirty="0"/>
          </a:p>
        </p:txBody>
      </p:sp>
      <p:pic>
        <p:nvPicPr>
          <p:cNvPr id="4098" name="Picture 2" descr="C:\Users\Администратор\Documents\My Bluetooth\Screenshot_2025-04-05-22-24-19-001_com.mi.globalbrows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1" b="31629"/>
          <a:stretch/>
        </p:blipFill>
        <p:spPr bwMode="auto">
          <a:xfrm>
            <a:off x="179512" y="260649"/>
            <a:ext cx="3672408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064"/>
            <a:ext cx="3164076" cy="226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2062535" cy="256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05064"/>
            <a:ext cx="2620963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9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ocuments\My Bluetooth\IMG-486f1e04d3bd59efe271dfad67beb4d4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3757">
            <a:off x="-236463" y="2614328"/>
            <a:ext cx="4312321" cy="321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60648"/>
            <a:ext cx="7776864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увічнюють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особистостей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села. Одним з таких є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загиблим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воїнам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села.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символом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пам'яті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тих,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віддав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незалежність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Батьківщини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63108">
            <a:off x="5586339" y="2936015"/>
            <a:ext cx="3699235" cy="281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54" y="2132856"/>
            <a:ext cx="2378075" cy="348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448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ocuments\My Bluetooth\IMG-ece0c9755b9dca85b1d5032eae6c8462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2" y="2636912"/>
            <a:ext cx="2287782" cy="308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2880727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32" y="3861048"/>
            <a:ext cx="269485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9531"/>
            <a:ext cx="2255837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404664"/>
            <a:ext cx="4896544" cy="19981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smtClean="0"/>
              <a:t>є могила </a:t>
            </a:r>
            <a:r>
              <a:rPr lang="ru-RU" dirty="0" err="1" smtClean="0"/>
              <a:t>невідомого</a:t>
            </a:r>
            <a:r>
              <a:rPr lang="ru-RU" dirty="0" smtClean="0"/>
              <a:t> солдата, </a:t>
            </a:r>
            <a:r>
              <a:rPr lang="ru-RU" dirty="0" err="1" smtClean="0"/>
              <a:t>пам’ятник</a:t>
            </a:r>
            <a:r>
              <a:rPr lang="ru-RU" dirty="0" smtClean="0"/>
              <a:t> жертвам Голодомору, </a:t>
            </a:r>
            <a:r>
              <a:rPr lang="ru-RU" dirty="0" err="1" smtClean="0"/>
              <a:t>меморіальна</a:t>
            </a:r>
            <a:r>
              <a:rPr lang="ru-RU" dirty="0" smtClean="0"/>
              <a:t> </a:t>
            </a:r>
            <a:r>
              <a:rPr lang="ru-RU" dirty="0" err="1" smtClean="0"/>
              <a:t>дошка</a:t>
            </a:r>
            <a:r>
              <a:rPr lang="ru-RU" dirty="0" smtClean="0"/>
              <a:t> </a:t>
            </a:r>
            <a:r>
              <a:rPr lang="ru-RU" dirty="0" err="1" smtClean="0"/>
              <a:t>загиблому</a:t>
            </a:r>
            <a:r>
              <a:rPr lang="ru-RU" dirty="0" smtClean="0"/>
              <a:t> </a:t>
            </a:r>
            <a:r>
              <a:rPr lang="ru-RU" dirty="0" err="1" smtClean="0"/>
              <a:t>захиснику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, </a:t>
            </a:r>
            <a:r>
              <a:rPr lang="ru-RU" dirty="0" err="1" smtClean="0"/>
              <a:t>випускнику</a:t>
            </a:r>
            <a:r>
              <a:rPr lang="ru-RU" dirty="0" smtClean="0"/>
              <a:t> </a:t>
            </a:r>
            <a:r>
              <a:rPr lang="ru-RU" dirty="0" err="1" smtClean="0"/>
              <a:t>ліцею</a:t>
            </a:r>
            <a:r>
              <a:rPr lang="ru-RU" dirty="0" smtClean="0"/>
              <a:t> </a:t>
            </a:r>
            <a:r>
              <a:rPr lang="ru-RU" dirty="0" err="1" smtClean="0"/>
              <a:t>Мартинюку</a:t>
            </a:r>
            <a:r>
              <a:rPr lang="ru-RU" dirty="0" smtClean="0"/>
              <a:t> В.І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13" y="2338604"/>
            <a:ext cx="2517775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5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19" y="4509120"/>
            <a:ext cx="8568951" cy="18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знаки 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свідченням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обеліски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для тих,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приїжджає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села,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5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96752"/>
            <a:ext cx="7488832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16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церковної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стражниці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кордону,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ми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село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еволюціонувало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змінювалося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зберігаючи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автентичність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 </a:t>
            </a:r>
            <a:r>
              <a:rPr lang="ru-RU" sz="16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кроком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збереженні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Пропонований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не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села, а й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туризму,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унікальності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пам'ятників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поколінням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село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багатий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шлях.</a:t>
            </a:r>
          </a:p>
          <a:p>
            <a:pPr algn="ctr"/>
            <a:endParaRPr lang="ru-RU" sz="1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село </a:t>
            </a:r>
            <a:r>
              <a:rPr lang="ru-RU" sz="160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Вельбівно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Рівненської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екскурсії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пам'яток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мальовничого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куточка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Овал 1"/>
          <p:cNvSpPr/>
          <p:nvPr/>
        </p:nvSpPr>
        <p:spPr>
          <a:xfrm>
            <a:off x="2771800" y="548680"/>
            <a:ext cx="3600400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ВИСНОВОК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02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403648" y="548680"/>
            <a:ext cx="7128792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961" y="1844824"/>
            <a:ext cx="7560840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Теодорович 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«Историко-статистическое описание церквей и приходов Волынской епархии. Том 2»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-Почаїв,1889</a:t>
            </a:r>
          </a:p>
          <a:p>
            <a:pPr marL="342900" indent="-342900">
              <a:buAutoNum type="arabicPeriod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Вихованець Т. Нариси історії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Нетішина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Нетішин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2002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Романчук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Річка Горинь : минуле і сучасне-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Нетішин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2004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Polski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Варшава , 1922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. Бесіда зі старожилами села.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міст і сіл України. Ровенська область. – К.,1973.</a:t>
            </a:r>
          </a:p>
          <a:p>
            <a:pPr marL="342900" indent="-342900">
              <a:buAutoNum type="arabicPeriod" startAt="7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пришкільного музею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Берегиня»</a:t>
            </a:r>
          </a:p>
          <a:p>
            <a:pPr marL="342900" indent="-342900">
              <a:buAutoNum type="arabicPeriod" startAt="7"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Волинський щоденник – Луцьк, 1936</a:t>
            </a:r>
          </a:p>
          <a:p>
            <a:pPr marL="342900" indent="-342900">
              <a:buAutoNum type="arabicPeriod" startAt="7"/>
            </a:pP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Бирук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Села Острозької волості в кінці ХІІ ст.- 2012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2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26" y="260648"/>
            <a:ext cx="8542953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836712"/>
            <a:ext cx="324036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Запрошуємо до  нашого мальовничого села.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1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962</TotalTime>
  <Words>1660</Words>
  <Application>Microsoft Office PowerPoint</Application>
  <PresentationFormat>Экран (4:3)</PresentationFormat>
  <Paragraphs>99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Viktor</dc:creator>
  <cp:lastModifiedBy>Viktor</cp:lastModifiedBy>
  <cp:revision>50</cp:revision>
  <dcterms:created xsi:type="dcterms:W3CDTF">2025-04-07T14:40:28Z</dcterms:created>
  <dcterms:modified xsi:type="dcterms:W3CDTF">2025-04-14T22:49:36Z</dcterms:modified>
</cp:coreProperties>
</file>