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Raleway" charset="-52"/>
      <p:regular r:id="rId12"/>
      <p:bold r:id="rId13"/>
      <p:italic r:id="rId14"/>
      <p:boldItalic r:id="rId15"/>
    </p:embeddedFont>
    <p:embeddedFont>
      <p:font typeface="Lato" charset="0"/>
      <p:regular r:id="rId16"/>
      <p:bold r:id="rId17"/>
      <p:italic r:id="rId18"/>
      <p:boldItalic r:id="rId19"/>
    </p:embeddedFont>
    <p:embeddedFont>
      <p:font typeface="Roboto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754" y="-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4cedca35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04cedca35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2b7c64e56a_0_1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2b7c64e56a_0_1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2b7c64e56a_0_5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2b7c64e56a_0_5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2b7c64e56a_0_8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2b7c64e56a_0_8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2b7c64e56a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2b7c64e56a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2b7c64e56a_0_1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2b7c64e56a_0_1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2b7c64e56a_0_1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2b7c64e56a_0_1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2b7c64e56a_0_16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2b7c64e56a_0_16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04cedca35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04cedca35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216821" y="4432288"/>
            <a:ext cx="7218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938436" y="4432288"/>
            <a:ext cx="7218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1424351" y="3987188"/>
            <a:ext cx="7218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432288"/>
            <a:ext cx="52167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 txBox="1"/>
          <p:nvPr/>
        </p:nvSpPr>
        <p:spPr>
          <a:xfrm>
            <a:off x="1037050" y="4432300"/>
            <a:ext cx="7439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ТЕХНО Україна 2025</a:t>
            </a:r>
            <a:endParaRPr sz="2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12525" y="4288114"/>
            <a:ext cx="721800" cy="775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0" y="0"/>
            <a:ext cx="9144000" cy="399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3047704" y="3992850"/>
            <a:ext cx="3047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6096271" y="3992850"/>
            <a:ext cx="3047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1" y="3992850"/>
            <a:ext cx="3047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5632858" y="799700"/>
            <a:ext cx="17103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4"/>
          <p:cNvSpPr/>
          <p:nvPr/>
        </p:nvSpPr>
        <p:spPr>
          <a:xfrm>
            <a:off x="7343752" y="799700"/>
            <a:ext cx="17103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/>
          <p:nvPr/>
        </p:nvSpPr>
        <p:spPr>
          <a:xfrm>
            <a:off x="-90425" y="799700"/>
            <a:ext cx="17103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1620000" y="799700"/>
            <a:ext cx="17103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-90550" y="4030306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>
                <a:solidFill>
                  <a:schemeClr val="dk1"/>
                </a:solidFill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6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6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6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1"/>
          </p:nvPr>
        </p:nvSpPr>
        <p:spPr>
          <a:xfrm>
            <a:off x="893625" y="1200150"/>
            <a:ext cx="31368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▷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2"/>
          </p:nvPr>
        </p:nvSpPr>
        <p:spPr>
          <a:xfrm>
            <a:off x="4219456" y="1200150"/>
            <a:ext cx="31368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▷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7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7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893700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3386404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3"/>
          </p:nvPr>
        </p:nvSpPr>
        <p:spPr>
          <a:xfrm>
            <a:off x="5879107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8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8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8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9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9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9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0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0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0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 background">
  <p:cSld name="BLANK_1">
    <p:bg>
      <p:bgPr>
        <a:solidFill>
          <a:schemeClr val="accent1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1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1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1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_1_2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Google Shape;87;p13"/>
          <p:cNvCxnSpPr/>
          <p:nvPr/>
        </p:nvCxnSpPr>
        <p:spPr>
          <a:xfrm>
            <a:off x="720000" y="-20550"/>
            <a:ext cx="0" cy="51846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3"/>
          <p:cNvCxnSpPr/>
          <p:nvPr/>
        </p:nvCxnSpPr>
        <p:spPr>
          <a:xfrm rot="10800000">
            <a:off x="-49650" y="731375"/>
            <a:ext cx="9399900" cy="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9" name="Google Shape;89;p13"/>
          <p:cNvSpPr/>
          <p:nvPr/>
        </p:nvSpPr>
        <p:spPr>
          <a:xfrm>
            <a:off x="540000" y="551375"/>
            <a:ext cx="360000" cy="3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2208625" y="84575"/>
            <a:ext cx="4731600" cy="103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1"/>
          </p:nvPr>
        </p:nvSpPr>
        <p:spPr>
          <a:xfrm>
            <a:off x="1255875" y="2890378"/>
            <a:ext cx="18990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2"/>
          </p:nvPr>
        </p:nvSpPr>
        <p:spPr>
          <a:xfrm>
            <a:off x="3607975" y="2890378"/>
            <a:ext cx="18990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3"/>
          </p:nvPr>
        </p:nvSpPr>
        <p:spPr>
          <a:xfrm>
            <a:off x="5989125" y="2890378"/>
            <a:ext cx="1899000" cy="4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/>
          </p:nvPr>
        </p:nvSpPr>
        <p:spPr>
          <a:xfrm>
            <a:off x="2465450" y="374913"/>
            <a:ext cx="4213200" cy="75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4"/>
          </p:nvPr>
        </p:nvSpPr>
        <p:spPr>
          <a:xfrm>
            <a:off x="1298775" y="3266653"/>
            <a:ext cx="1813200" cy="10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5"/>
          </p:nvPr>
        </p:nvSpPr>
        <p:spPr>
          <a:xfrm>
            <a:off x="3670601" y="3266653"/>
            <a:ext cx="1813200" cy="10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subTitle" idx="6"/>
          </p:nvPr>
        </p:nvSpPr>
        <p:spPr>
          <a:xfrm>
            <a:off x="6042424" y="3266653"/>
            <a:ext cx="1813200" cy="10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FFFFFF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Google Shape;99;p14"/>
          <p:cNvCxnSpPr/>
          <p:nvPr/>
        </p:nvCxnSpPr>
        <p:spPr>
          <a:xfrm>
            <a:off x="8424000" y="-20550"/>
            <a:ext cx="0" cy="51846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0" name="Google Shape;100;p14"/>
          <p:cNvCxnSpPr/>
          <p:nvPr/>
        </p:nvCxnSpPr>
        <p:spPr>
          <a:xfrm rot="10800000">
            <a:off x="-68600" y="721500"/>
            <a:ext cx="9399900" cy="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1" name="Google Shape;101;p14"/>
          <p:cNvSpPr/>
          <p:nvPr/>
        </p:nvSpPr>
        <p:spPr>
          <a:xfrm>
            <a:off x="8244000" y="574500"/>
            <a:ext cx="360000" cy="3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4"/>
          <p:cNvSpPr/>
          <p:nvPr/>
        </p:nvSpPr>
        <p:spPr>
          <a:xfrm>
            <a:off x="0" y="0"/>
            <a:ext cx="2288100" cy="51435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720000" y="360750"/>
            <a:ext cx="3131100" cy="4430400"/>
          </a:xfrm>
          <a:prstGeom prst="rect">
            <a:avLst/>
          </a:prstGeom>
          <a:noFill/>
          <a:ln w="38100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title"/>
          </p:nvPr>
        </p:nvSpPr>
        <p:spPr>
          <a:xfrm>
            <a:off x="4500925" y="1307388"/>
            <a:ext cx="3056100" cy="132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u="sng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subTitle" idx="1"/>
          </p:nvPr>
        </p:nvSpPr>
        <p:spPr>
          <a:xfrm>
            <a:off x="4500925" y="2627693"/>
            <a:ext cx="2893800" cy="11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b="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K6iCZzoAkI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title" idx="4294967295"/>
          </p:nvPr>
        </p:nvSpPr>
        <p:spPr>
          <a:xfrm>
            <a:off x="99350" y="2955025"/>
            <a:ext cx="8819700" cy="22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Автор проекту:  </a:t>
            </a:r>
            <a:r>
              <a:rPr lang="uk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Тузяк Анна Олегівна</a:t>
            </a:r>
            <a:r>
              <a:rPr lang="uk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учениця 7  класу Навчально-виховного комплексу 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«Школа комп’ютерних технологій – Львівський технологічний ліцей» 	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Науковий керівник: Колдун Віктор Петрович,  Завідувач Ресурсно-методичного центру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науково-дослідницьких технологій  Навчально-виховного комплексу 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"Школа комп'ютерних технологій - Львівський технологічний ліцей"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rgbClr val="000000"/>
              </a:solidFill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125" y="1002350"/>
            <a:ext cx="9144000" cy="20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5000" b="1">
                <a:solidFill>
                  <a:schemeClr val="accent1"/>
                </a:solidFill>
              </a:rPr>
              <a:t>Автоматизований пристрій </a:t>
            </a:r>
            <a:endParaRPr sz="50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5000" b="1">
                <a:solidFill>
                  <a:schemeClr val="accent1"/>
                </a:solidFill>
              </a:rPr>
              <a:t>для сушки книг</a:t>
            </a:r>
            <a:endParaRPr sz="5000" b="1">
              <a:solidFill>
                <a:schemeClr val="accent1"/>
              </a:solidFill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0" y="0"/>
            <a:ext cx="9144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highlight>
                  <a:srgbClr val="FFFFFF"/>
                </a:highlight>
              </a:rPr>
              <a:t>КЗ ЛОР «Львівська обласна Мала академія наук учнівської молоді»</a:t>
            </a:r>
            <a:endParaRPr sz="1600"/>
          </a:p>
        </p:txBody>
      </p:sp>
      <p:sp>
        <p:nvSpPr>
          <p:cNvPr id="113" name="Google Shape;113;p15"/>
          <p:cNvSpPr txBox="1"/>
          <p:nvPr/>
        </p:nvSpPr>
        <p:spPr>
          <a:xfrm>
            <a:off x="2972700" y="683450"/>
            <a:ext cx="6075300" cy="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 b="1" i="1">
                <a:solidFill>
                  <a:schemeClr val="accent4"/>
                </a:solidFill>
              </a:rPr>
              <a:t>Littera scripta manent, verbum imbelle perit  (c)</a:t>
            </a:r>
            <a:r>
              <a:rPr lang="uk" sz="2200" b="1" i="1">
                <a:solidFill>
                  <a:schemeClr val="accent4"/>
                </a:solidFill>
              </a:rPr>
              <a:t> </a:t>
            </a:r>
            <a:endParaRPr sz="2200" b="1" i="1">
              <a:solidFill>
                <a:schemeClr val="accent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>
            <a:spLocks noGrp="1"/>
          </p:cNvSpPr>
          <p:nvPr>
            <p:ph type="title" idx="4294967295"/>
          </p:nvPr>
        </p:nvSpPr>
        <p:spPr>
          <a:xfrm>
            <a:off x="4157225" y="0"/>
            <a:ext cx="4696200" cy="476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Проблема:   Книги  потрапляють  під дощ, чи інший потік води, і стають непридатними для користування</a:t>
            </a:r>
            <a:endParaRPr sz="22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2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Актуальність: Замоклі книги  можуть бути назавжди втрачені для читачів</a:t>
            </a:r>
            <a:endParaRPr sz="220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2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Ідея: Створити автоматизовану сушарку для замоклих книг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6" descr="Public Domain Clip Art Image | Download Icon | ID: 14019193812168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4600" y="1047250"/>
            <a:ext cx="801451" cy="113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 descr="Public Domain Clip Art Image | Download Icon | ID: 14019193812168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4600" y="2947275"/>
            <a:ext cx="801451" cy="113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3792049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/>
          <p:nvPr/>
        </p:nvSpPr>
        <p:spPr>
          <a:xfrm>
            <a:off x="4857176" y="1407124"/>
            <a:ext cx="2134123" cy="625354"/>
          </a:xfrm>
          <a:custGeom>
            <a:avLst/>
            <a:gdLst/>
            <a:ahLst/>
            <a:cxnLst/>
            <a:rect l="l" t="t" r="r" b="b"/>
            <a:pathLst>
              <a:path w="65726" h="26923" extrusionOk="0">
                <a:moveTo>
                  <a:pt x="0" y="0"/>
                </a:moveTo>
                <a:lnTo>
                  <a:pt x="10782" y="13477"/>
                </a:lnTo>
                <a:lnTo>
                  <a:pt x="0" y="26923"/>
                </a:lnTo>
                <a:lnTo>
                  <a:pt x="54943" y="26923"/>
                </a:lnTo>
                <a:lnTo>
                  <a:pt x="65725" y="13477"/>
                </a:lnTo>
                <a:lnTo>
                  <a:pt x="5494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7"/>
          <p:cNvSpPr/>
          <p:nvPr/>
        </p:nvSpPr>
        <p:spPr>
          <a:xfrm>
            <a:off x="2219825" y="1407124"/>
            <a:ext cx="2134123" cy="625354"/>
          </a:xfrm>
          <a:custGeom>
            <a:avLst/>
            <a:gdLst/>
            <a:ahLst/>
            <a:cxnLst/>
            <a:rect l="l" t="t" r="r" b="b"/>
            <a:pathLst>
              <a:path w="65726" h="26923" extrusionOk="0">
                <a:moveTo>
                  <a:pt x="0" y="0"/>
                </a:moveTo>
                <a:lnTo>
                  <a:pt x="10782" y="13477"/>
                </a:lnTo>
                <a:lnTo>
                  <a:pt x="0" y="26923"/>
                </a:lnTo>
                <a:lnTo>
                  <a:pt x="54943" y="26923"/>
                </a:lnTo>
                <a:lnTo>
                  <a:pt x="65725" y="13477"/>
                </a:lnTo>
                <a:lnTo>
                  <a:pt x="5494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7"/>
          <p:cNvSpPr/>
          <p:nvPr/>
        </p:nvSpPr>
        <p:spPr>
          <a:xfrm>
            <a:off x="3310075" y="2780000"/>
            <a:ext cx="2535600" cy="17562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7"/>
          <p:cNvSpPr/>
          <p:nvPr/>
        </p:nvSpPr>
        <p:spPr>
          <a:xfrm>
            <a:off x="6408850" y="2815825"/>
            <a:ext cx="2465100" cy="1756200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0" name="Google Shape;130;p17"/>
          <p:cNvGrpSpPr/>
          <p:nvPr/>
        </p:nvGrpSpPr>
        <p:grpSpPr>
          <a:xfrm>
            <a:off x="164901" y="1104007"/>
            <a:ext cx="8783746" cy="1343727"/>
            <a:chOff x="238125" y="2506075"/>
            <a:chExt cx="5653437" cy="673075"/>
          </a:xfrm>
        </p:grpSpPr>
        <p:sp>
          <p:nvSpPr>
            <p:cNvPr id="131" name="Google Shape;131;p17"/>
            <p:cNvSpPr/>
            <p:nvPr/>
          </p:nvSpPr>
          <p:spPr>
            <a:xfrm>
              <a:off x="238125" y="2506075"/>
              <a:ext cx="1643150" cy="673075"/>
            </a:xfrm>
            <a:custGeom>
              <a:avLst/>
              <a:gdLst/>
              <a:ahLst/>
              <a:cxnLst/>
              <a:rect l="l" t="t" r="r" b="b"/>
              <a:pathLst>
                <a:path w="65726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43" y="26923"/>
                  </a:lnTo>
                  <a:lnTo>
                    <a:pt x="65725" y="13477"/>
                  </a:lnTo>
                  <a:lnTo>
                    <a:pt x="5494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7"/>
            <p:cNvSpPr/>
            <p:nvPr/>
          </p:nvSpPr>
          <p:spPr>
            <a:xfrm>
              <a:off x="4247637" y="2506075"/>
              <a:ext cx="1643925" cy="673075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7"/>
            <p:cNvSpPr/>
            <p:nvPr/>
          </p:nvSpPr>
          <p:spPr>
            <a:xfrm>
              <a:off x="2243269" y="2506075"/>
              <a:ext cx="1643925" cy="673075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" name="Google Shape;134;p17"/>
          <p:cNvSpPr/>
          <p:nvPr/>
        </p:nvSpPr>
        <p:spPr>
          <a:xfrm>
            <a:off x="164900" y="2780000"/>
            <a:ext cx="2535600" cy="1756200"/>
          </a:xfrm>
          <a:prstGeom prst="rect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title"/>
          </p:nvPr>
        </p:nvSpPr>
        <p:spPr>
          <a:xfrm>
            <a:off x="5875" y="-76200"/>
            <a:ext cx="91440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Етапи проекту</a:t>
            </a:r>
            <a:endParaRPr u="sng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7"/>
          <p:cNvSpPr txBox="1">
            <a:spLocks noGrp="1"/>
          </p:cNvSpPr>
          <p:nvPr>
            <p:ph type="subTitle" idx="4294967295"/>
          </p:nvPr>
        </p:nvSpPr>
        <p:spPr>
          <a:xfrm>
            <a:off x="269000" y="2815825"/>
            <a:ext cx="2408400" cy="140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Книги, закуплені на книжковому базарі, виявились замоклими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Потрібно негайно сушити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7"/>
          <p:cNvSpPr txBox="1">
            <a:spLocks noGrp="1"/>
          </p:cNvSpPr>
          <p:nvPr>
            <p:ph type="subTitle" idx="4294967295"/>
          </p:nvPr>
        </p:nvSpPr>
        <p:spPr>
          <a:xfrm>
            <a:off x="3345325" y="2815825"/>
            <a:ext cx="2465100" cy="16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</a:t>
            </a:r>
            <a:r>
              <a:rPr lang="uk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осліджуємо процес сушіння книг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Виготовляємо перший варіант сушарки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300" b="0">
              <a:solidFill>
                <a:srgbClr val="000000"/>
              </a:solidFill>
            </a:endParaRPr>
          </a:p>
        </p:txBody>
      </p:sp>
      <p:sp>
        <p:nvSpPr>
          <p:cNvPr id="138" name="Google Shape;138;p17"/>
          <p:cNvSpPr txBox="1">
            <a:spLocks noGrp="1"/>
          </p:cNvSpPr>
          <p:nvPr>
            <p:ph type="subTitle" idx="4294967295"/>
          </p:nvPr>
        </p:nvSpPr>
        <p:spPr>
          <a:xfrm>
            <a:off x="6384750" y="2788150"/>
            <a:ext cx="2535600" cy="17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Виготовляємо автоматизовану сушарку для книг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Книги врятовані від розмокання та загнивання</a:t>
            </a:r>
            <a:r>
              <a:rPr lang="uk"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3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9" name="Google Shape;13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850" y="1104000"/>
            <a:ext cx="1709724" cy="1343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09125" y="1104025"/>
            <a:ext cx="1709724" cy="13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05625" y="1104025"/>
            <a:ext cx="1730499" cy="134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>
            <a:spLocks noGrp="1"/>
          </p:cNvSpPr>
          <p:nvPr>
            <p:ph type="title" idx="4294967295"/>
          </p:nvPr>
        </p:nvSpPr>
        <p:spPr>
          <a:xfrm>
            <a:off x="0" y="-304800"/>
            <a:ext cx="9197100" cy="753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Функціональні елементи  сушарки </a:t>
            </a:r>
            <a:endParaRPr u="sng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2449" y="534364"/>
            <a:ext cx="2159999" cy="16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0412" y="534383"/>
            <a:ext cx="2159999" cy="16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575" y="2684400"/>
            <a:ext cx="2159999" cy="16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2274" y="534375"/>
            <a:ext cx="2159999" cy="16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60403" y="2684400"/>
            <a:ext cx="2159999" cy="16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82450" y="2684399"/>
            <a:ext cx="2159999" cy="16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8"/>
          <p:cNvSpPr txBox="1">
            <a:spLocks noGrp="1"/>
          </p:cNvSpPr>
          <p:nvPr>
            <p:ph type="title" idx="4294967295"/>
          </p:nvPr>
        </p:nvSpPr>
        <p:spPr>
          <a:xfrm>
            <a:off x="214200" y="2306775"/>
            <a:ext cx="8956500" cy="3156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666666"/>
                </a:solidFill>
              </a:rPr>
              <a:t>     </a:t>
            </a:r>
            <a:r>
              <a:rPr lang="uk" sz="20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Мікропроцесор                 Вентилятор                        Дефлектор </a:t>
            </a:r>
            <a:endParaRPr sz="2000" u="sng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8824375" y="3659400"/>
            <a:ext cx="914400" cy="55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5" name="Google Shape;155;p18"/>
          <p:cNvSpPr txBox="1">
            <a:spLocks noGrp="1"/>
          </p:cNvSpPr>
          <p:nvPr>
            <p:ph type="title" idx="4294967295"/>
          </p:nvPr>
        </p:nvSpPr>
        <p:spPr>
          <a:xfrm>
            <a:off x="214050" y="4442625"/>
            <a:ext cx="8956500" cy="3156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666666"/>
                </a:solidFill>
              </a:rPr>
              <a:t>     </a:t>
            </a:r>
            <a:r>
              <a:rPr lang="uk" sz="20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Датчик вологи                    Решітка                     Індикатор роботи</a:t>
            </a:r>
            <a:endParaRPr sz="2000" u="sng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 txBox="1">
            <a:spLocks noGrp="1"/>
          </p:cNvSpPr>
          <p:nvPr>
            <p:ph type="title"/>
          </p:nvPr>
        </p:nvSpPr>
        <p:spPr>
          <a:xfrm>
            <a:off x="0" y="-184700"/>
            <a:ext cx="91440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Експериментальна перевірка </a:t>
            </a:r>
            <a:endParaRPr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2000" y="1837325"/>
            <a:ext cx="2880000" cy="21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837325"/>
            <a:ext cx="2880000" cy="21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7850" y="1863825"/>
            <a:ext cx="2880000" cy="21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9"/>
          <p:cNvSpPr txBox="1"/>
          <p:nvPr/>
        </p:nvSpPr>
        <p:spPr>
          <a:xfrm>
            <a:off x="239450" y="3994025"/>
            <a:ext cx="8597400" cy="1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5" name="Google Shape;165;p19"/>
          <p:cNvSpPr txBox="1"/>
          <p:nvPr/>
        </p:nvSpPr>
        <p:spPr>
          <a:xfrm>
            <a:off x="152400" y="610400"/>
            <a:ext cx="8835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666666"/>
                </a:solidFill>
              </a:rPr>
              <a:t>Одразу після сильної зливи на вуличному книжковому базарі були куплені замоклі книги, які швидко  були висушені на сушарках як старого, так і нового зразка</a:t>
            </a:r>
            <a:endParaRPr sz="1000"/>
          </a:p>
        </p:txBody>
      </p:sp>
      <p:sp>
        <p:nvSpPr>
          <p:cNvPr id="166" name="Google Shape;166;p19"/>
          <p:cNvSpPr txBox="1"/>
          <p:nvPr/>
        </p:nvSpPr>
        <p:spPr>
          <a:xfrm>
            <a:off x="120350" y="4023825"/>
            <a:ext cx="8835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666666"/>
                </a:solidFill>
              </a:rPr>
              <a:t>Час висушування займав буквально кілька хвилин, особливо на автоматизованій сушарці з дефлектором повітряного потоку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6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Циклограма роботи пристрою</a:t>
            </a:r>
            <a:endParaRPr u="sng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025" y="903800"/>
            <a:ext cx="7483961" cy="4074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>
            <a:spLocks noGrp="1"/>
          </p:cNvSpPr>
          <p:nvPr>
            <p:ph type="title"/>
          </p:nvPr>
        </p:nvSpPr>
        <p:spPr>
          <a:xfrm>
            <a:off x="0" y="-241300"/>
            <a:ext cx="91440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Принципова схема пристрою</a:t>
            </a:r>
            <a:endParaRPr u="sng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3675" y="616100"/>
            <a:ext cx="6381979" cy="435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>
            <a:spLocks noGrp="1"/>
          </p:cNvSpPr>
          <p:nvPr>
            <p:ph type="body" idx="4294967295"/>
          </p:nvPr>
        </p:nvSpPr>
        <p:spPr>
          <a:xfrm>
            <a:off x="3391200" y="15400"/>
            <a:ext cx="18450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3100" i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Аналоги</a:t>
            </a:r>
            <a:endParaRPr sz="3100" i="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5000" y="2877274"/>
            <a:ext cx="1496624" cy="1009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850" y="2833650"/>
            <a:ext cx="1592251" cy="1073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429" y="1012875"/>
            <a:ext cx="2551596" cy="169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13550" y="2846400"/>
            <a:ext cx="1699878" cy="107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48800" y="2880402"/>
            <a:ext cx="1592251" cy="1005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61774" y="2846399"/>
            <a:ext cx="1699875" cy="1073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09784" y="1012875"/>
            <a:ext cx="1987615" cy="169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36200" y="978575"/>
            <a:ext cx="3804824" cy="17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2"/>
          <p:cNvSpPr txBox="1"/>
          <p:nvPr/>
        </p:nvSpPr>
        <p:spPr>
          <a:xfrm>
            <a:off x="246850" y="3910025"/>
            <a:ext cx="8794200" cy="10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/>
              <a:t>Практично всі організації, від дрібних бібліотек, до державних структур  пропонують одне і те ж рішення - серветки і довготривале вистоювання в напів розгорнутому вигляді  </a:t>
            </a: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500"/>
              <a:t>Винайдена мною сушарка робить практично те саме, але в десятки раз швидше </a:t>
            </a:r>
            <a:r>
              <a:rPr lang="uk">
                <a:latin typeface="Raleway"/>
                <a:ea typeface="Raleway"/>
                <a:cs typeface="Raleway"/>
                <a:sym typeface="Raleway"/>
              </a:rPr>
              <a:t>  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3" name="Google Shape;193;p22"/>
          <p:cNvSpPr txBox="1"/>
          <p:nvPr/>
        </p:nvSpPr>
        <p:spPr>
          <a:xfrm>
            <a:off x="8096100" y="2374050"/>
            <a:ext cx="10479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©NPS.GOV</a:t>
            </a:r>
            <a:endParaRPr sz="12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4" name="Google Shape;194;p22"/>
          <p:cNvSpPr txBox="1"/>
          <p:nvPr/>
        </p:nvSpPr>
        <p:spPr>
          <a:xfrm>
            <a:off x="4048050" y="2380050"/>
            <a:ext cx="10479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©NPS.GOV</a:t>
            </a:r>
            <a:endParaRPr sz="12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5" name="Google Shape;195;p22"/>
          <p:cNvSpPr txBox="1"/>
          <p:nvPr/>
        </p:nvSpPr>
        <p:spPr>
          <a:xfrm>
            <a:off x="1828725" y="2395925"/>
            <a:ext cx="10479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©NPS.GOV</a:t>
            </a:r>
            <a:endParaRPr sz="12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"/>
          <p:cNvSpPr txBox="1">
            <a:spLocks noGrp="1"/>
          </p:cNvSpPr>
          <p:nvPr>
            <p:ph type="title" idx="4294967295"/>
          </p:nvPr>
        </p:nvSpPr>
        <p:spPr>
          <a:xfrm>
            <a:off x="3495550" y="0"/>
            <a:ext cx="2116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Висновки</a:t>
            </a:r>
            <a:endParaRPr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3"/>
          <p:cNvSpPr txBox="1"/>
          <p:nvPr/>
        </p:nvSpPr>
        <p:spPr>
          <a:xfrm>
            <a:off x="358200" y="1368875"/>
            <a:ext cx="82944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</a:rPr>
              <a:t>Винайдений в процесі роботи над проектом автоматизований пристрій для сушки замоклих книг  дозволяє швидко та безпечно їх висушувати, і вже може бути впроваджений у масову експлуатацію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202" name="Google Shape;202;p23"/>
          <p:cNvSpPr txBox="1"/>
          <p:nvPr/>
        </p:nvSpPr>
        <p:spPr>
          <a:xfrm>
            <a:off x="435700" y="3971325"/>
            <a:ext cx="8104800" cy="7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FF9900"/>
                </a:solidFill>
              </a:rPr>
              <a:t>Відео:</a:t>
            </a:r>
            <a:r>
              <a:rPr lang="uk"/>
              <a:t>   </a:t>
            </a:r>
            <a:r>
              <a:rPr lang="uk" sz="24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https://www.youtube.com/watch?v=aK6iCZzoAkI</a:t>
            </a:r>
            <a:r>
              <a:rPr lang="uk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Екран (16:9)</PresentationFormat>
  <Paragraphs>49</Paragraphs>
  <Slides>9</Slides>
  <Notes>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4" baseType="lpstr">
      <vt:lpstr>Arial</vt:lpstr>
      <vt:lpstr>Raleway</vt:lpstr>
      <vt:lpstr>Lato</vt:lpstr>
      <vt:lpstr>Roboto</vt:lpstr>
      <vt:lpstr>Antonio template</vt:lpstr>
      <vt:lpstr>Автор проекту:  Тузяк Анна Олегівна,  учениця 7  класу Навчально-виховного комплексу   «Школа комп’ютерних технологій – Львівський технологічний ліцей»     Науковий керівник: Колдун Віктор Петрович,  Завідувач Ресурсно-методичного центру науково-дослідницьких технологій  Навчально-виховного комплексу  "Школа комп'ютерних технологій - Львівський технологічний ліцей" </vt:lpstr>
      <vt:lpstr>Проблема:   Книги  потрапляють  під дощ, чи інший потік води, і стають непридатними для користування    Актуальність: Замоклі книги  можуть бути назавжди втрачені для читачів   Ідея: Створити автоматизовану сушарку для замоклих книг</vt:lpstr>
      <vt:lpstr>Етапи проекту</vt:lpstr>
      <vt:lpstr>Функціональні елементи  сушарки </vt:lpstr>
      <vt:lpstr>Експериментальна перевірка </vt:lpstr>
      <vt:lpstr>Циклограма роботи пристрою</vt:lpstr>
      <vt:lpstr>Принципова схема пристрою</vt:lpstr>
      <vt:lpstr>Слайд 8</vt:lpstr>
      <vt:lpstr> Висновки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 проекту:  Тузяк Анна Олегівна,  учениця 7  класу Навчально-виховного комплексу   «Школа комп’ютерних технологій – Львівський технологічний ліцей»     Науковий керівник: Колдун Віктор Петрович,  Завідувач Ресурсно-методичного центру науково-дослідницьких технологій  Навчально-виховного комплексу  "Школа комп'ютерних технологій - Львівський технологічний ліцей" </dc:title>
  <dc:creator>НВК ШКТ-ЛТЛ 7</dc:creator>
  <cp:lastModifiedBy>НВК ШКТ-ЛТЛ 7</cp:lastModifiedBy>
  <cp:revision>1</cp:revision>
  <dcterms:modified xsi:type="dcterms:W3CDTF">2025-04-08T17:29:53Z</dcterms:modified>
</cp:coreProperties>
</file>