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8288000" cy="10287000"/>
  <p:notesSz cx="6858000" cy="9144000"/>
  <p:embeddedFontLst>
    <p:embeddedFont>
      <p:font typeface="Times New Roman Bold" panose="02020803070505020304" pitchFamily="18" charset="0"/>
      <p:regular r:id="rId14"/>
      <p:bold r:id="rId15"/>
    </p:embeddedFont>
    <p:embeddedFont>
      <p:font typeface="Times New Roman Medium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95" autoAdjust="0"/>
    <p:restoredTop sz="94479" autoAdjust="0"/>
  </p:normalViewPr>
  <p:slideViewPr>
    <p:cSldViewPr>
      <p:cViewPr varScale="1">
        <p:scale>
          <a:sx n="39" d="100"/>
          <a:sy n="39" d="100"/>
        </p:scale>
        <p:origin x="904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uk.wikipedia.org/wiki/&#1042;&#1091;&#1083;&#1080;&#1094;&#1103;_&#1055;&#1088;&#1086;&#1089;&#1082;&#1091;&#1088;&#1110;&#1074;&#1089;&#1100;&#1082;&#1072;_(&#1061;&#1084;&#1077;&#1083;&#1100;&#1085;&#1080;&#1094;&#1100;&#1082;&#1080;&#1081;)#/map/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khmelnytskyi-future.com.ua/uk/eternal-istoriya-vulyczi-proskurivskoyi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images.app.goo.gl/QxjjsMvRFNikUkeJ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images.app.goo.gl/Fh7FLbMtYjDdV3mz5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images.app.goo.gl/RWuwrDSzecEWGxN59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images.app.goo.gl/4ne16WNJ2Ggdxjx1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images.app.goo.gl/HyUBG9FSWgo9Mkan8" TargetMode="External"/><Relationship Id="rId3" Type="http://schemas.openxmlformats.org/officeDocument/2006/relationships/image" Target="../media/image2.svg"/><Relationship Id="rId7" Type="http://schemas.openxmlformats.org/officeDocument/2006/relationships/hyperlink" Target="https://violity.com/ua/111836425-proskurov-hmelnickij-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images.app.goo.gl/S7Fm5HsD5Lnwfo5S9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&#1042;&#1091;&#1083;&#1080;&#1094;&#1103;_&#1055;&#1088;&#1086;&#1089;&#1082;&#1091;&#1088;&#1110;&#1074;&#1089;&#1100;&#1082;&#1072;_(&#1061;&#1084;&#1077;&#1083;&#1100;&#1085;&#1080;&#1094;&#1100;&#1082;&#1080;&#1081;)#/map/0" TargetMode="External"/><Relationship Id="rId13" Type="http://schemas.openxmlformats.org/officeDocument/2006/relationships/hyperlink" Target="https://images.app.goo.gl/HyUBG9FSWgo9Mkan8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facebook.com/p/%D0%9C%D0%B0%D0%BD-%D0%AE%D0%BD%D1%96%D0%BE%D1%80-100035390276132/" TargetMode="External"/><Relationship Id="rId12" Type="http://schemas.openxmlformats.org/officeDocument/2006/relationships/hyperlink" Target="https://images.app.goo.gl/4ne16WNJ2Ggdxjx16" TargetMode="External"/><Relationship Id="rId17" Type="http://schemas.openxmlformats.org/officeDocument/2006/relationships/hyperlink" Target="https://violity.com/ua/111836425-proskurov-hmelnickij-3" TargetMode="External"/><Relationship Id="rId2" Type="http://schemas.openxmlformats.org/officeDocument/2006/relationships/hyperlink" Target="https://khmelnytskyi-future.com.ua/uk/eternal-istoriya-vulyczi-proskurivskoyi" TargetMode="External"/><Relationship Id="rId16" Type="http://schemas.openxmlformats.org/officeDocument/2006/relationships/hyperlink" Target="https://vsim.ua/Retro/istoriya-budinkiv-na-proskurivskiy-vid-mineralnih-vod-do-lyuksovih-apa-11948789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hmel.travel/deshho-pro-proskurivsku" TargetMode="External"/><Relationship Id="rId11" Type="http://schemas.openxmlformats.org/officeDocument/2006/relationships/hyperlink" Target="https://images.app.goo.gl/RWuwrDSzecEWGxN59" TargetMode="External"/><Relationship Id="rId5" Type="http://schemas.openxmlformats.org/officeDocument/2006/relationships/image" Target="../media/image3.png"/><Relationship Id="rId15" Type="http://schemas.openxmlformats.org/officeDocument/2006/relationships/hyperlink" Target="https://kult.km.ua/budinok-pivdenno-rosiys-kogo-promislovogo-banku-1903-r" TargetMode="External"/><Relationship Id="rId10" Type="http://schemas.openxmlformats.org/officeDocument/2006/relationships/hyperlink" Target="https://images.app.goo.gl/Fh7FLbMtYjDdV3mz5" TargetMode="External"/><Relationship Id="rId4" Type="http://schemas.openxmlformats.org/officeDocument/2006/relationships/image" Target="../media/image2.svg"/><Relationship Id="rId9" Type="http://schemas.openxmlformats.org/officeDocument/2006/relationships/hyperlink" Target="https://images.app.goo.gl/QxjjsMvRFNikUkeJA" TargetMode="External"/><Relationship Id="rId14" Type="http://schemas.openxmlformats.org/officeDocument/2006/relationships/hyperlink" Target="https://images.app.goo.gl/S7Fm5HsD5Lnwfo5S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397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7" y="0"/>
                </a:lnTo>
                <a:lnTo>
                  <a:pt x="19211667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585961" y="-189025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40616" y="-66686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585961" y="7310274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902266" y="0"/>
            <a:ext cx="10308341" cy="3576305"/>
          </a:xfrm>
          <a:custGeom>
            <a:avLst/>
            <a:gdLst/>
            <a:ahLst/>
            <a:cxnLst/>
            <a:rect l="l" t="t" r="r" b="b"/>
            <a:pathLst>
              <a:path w="10308341" h="3576305">
                <a:moveTo>
                  <a:pt x="0" y="0"/>
                </a:moveTo>
                <a:lnTo>
                  <a:pt x="10308341" y="0"/>
                </a:lnTo>
                <a:lnTo>
                  <a:pt x="10308341" y="3576305"/>
                </a:lnTo>
                <a:lnTo>
                  <a:pt x="0" y="35763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126765" y="311538"/>
            <a:ext cx="1080217" cy="1097867"/>
          </a:xfrm>
          <a:custGeom>
            <a:avLst/>
            <a:gdLst/>
            <a:ahLst/>
            <a:cxnLst/>
            <a:rect l="l" t="t" r="r" b="b"/>
            <a:pathLst>
              <a:path w="1080217" h="1097867">
                <a:moveTo>
                  <a:pt x="0" y="0"/>
                </a:moveTo>
                <a:lnTo>
                  <a:pt x="1080216" y="0"/>
                </a:lnTo>
                <a:lnTo>
                  <a:pt x="1080216" y="1097867"/>
                </a:lnTo>
                <a:lnTo>
                  <a:pt x="0" y="10978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40616" y="7310274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529" y="3834101"/>
            <a:ext cx="18082942" cy="4364982"/>
          </a:xfrm>
          <a:custGeom>
            <a:avLst/>
            <a:gdLst/>
            <a:ahLst/>
            <a:cxnLst/>
            <a:rect l="l" t="t" r="r" b="b"/>
            <a:pathLst>
              <a:path w="18082942" h="4364982">
                <a:moveTo>
                  <a:pt x="0" y="0"/>
                </a:moveTo>
                <a:lnTo>
                  <a:pt x="18082942" y="0"/>
                </a:lnTo>
                <a:lnTo>
                  <a:pt x="18082942" y="4364983"/>
                </a:lnTo>
                <a:lnTo>
                  <a:pt x="0" y="43649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5337" y="4823177"/>
            <a:ext cx="2089533" cy="2101473"/>
          </a:xfrm>
          <a:custGeom>
            <a:avLst/>
            <a:gdLst/>
            <a:ahLst/>
            <a:cxnLst/>
            <a:rect l="l" t="t" r="r" b="b"/>
            <a:pathLst>
              <a:path w="2089533" h="2101473">
                <a:moveTo>
                  <a:pt x="0" y="0"/>
                </a:moveTo>
                <a:lnTo>
                  <a:pt x="2089533" y="0"/>
                </a:lnTo>
                <a:lnTo>
                  <a:pt x="2089533" y="2101473"/>
                </a:lnTo>
                <a:lnTo>
                  <a:pt x="0" y="21014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841373" y="4342303"/>
            <a:ext cx="14417927" cy="3015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1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Трубнікова Аліса Євгенівна</a:t>
            </a:r>
          </a:p>
          <a:p>
            <a:pPr algn="l">
              <a:lnSpc>
                <a:spcPts val="3361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учениця 9 класу </a:t>
            </a:r>
          </a:p>
          <a:p>
            <a:pPr algn="l">
              <a:lnSpc>
                <a:spcPts val="3361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Комунальний заклад загальної середньої освіти 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Ліцей №1 імені Володимира Красицького Хмельницької міської ради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lang="en-US"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361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Хмельницьке територіальне відділення МАН</a:t>
            </a:r>
          </a:p>
          <a:p>
            <a:pPr algn="l">
              <a:lnSpc>
                <a:spcPts val="3361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Науковий керівник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lang="en-US"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361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Антонова Оксана Григорівна (вчителька історії)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296003" y="63855"/>
            <a:ext cx="7624711" cy="255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1"/>
              </a:lnSpc>
            </a:pPr>
            <a:endParaRPr dirty="0"/>
          </a:p>
          <a:p>
            <a:pPr algn="ctr">
              <a:lnSpc>
                <a:spcPts val="4971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"Архітектурна спадщина</a:t>
            </a:r>
            <a:endParaRPr lang="uk-UA" sz="3600" b="1" dirty="0">
              <a:solidFill>
                <a:srgbClr val="000000"/>
              </a:solidFill>
              <a:sym typeface="Times New Roman Bold"/>
            </a:endParaRPr>
          </a:p>
          <a:p>
            <a:pPr algn="ctr">
              <a:lnSpc>
                <a:spcPts val="4971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 вулиці Проскурівської </a:t>
            </a:r>
            <a:endParaRPr lang="uk-UA" sz="3600" b="1" dirty="0">
              <a:solidFill>
                <a:srgbClr val="000000"/>
              </a:solidFill>
              <a:sym typeface="Times New Roman Bold"/>
            </a:endParaRPr>
          </a:p>
          <a:p>
            <a:pPr algn="ctr">
              <a:lnSpc>
                <a:spcPts val="4971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міста Хмельницьк</a:t>
            </a:r>
            <a:r>
              <a:rPr lang="uk-UA" sz="3600" b="1" dirty="0">
                <a:solidFill>
                  <a:srgbClr val="000000"/>
                </a:solidFill>
                <a:sym typeface="Times New Roman Bold"/>
              </a:rPr>
              <a:t>ий</a:t>
            </a:r>
            <a:r>
              <a:rPr lang="en-US" sz="3600" b="1" dirty="0">
                <a:solidFill>
                  <a:srgbClr val="000000"/>
                </a:solidFill>
                <a:sym typeface="Times New Roman Bold"/>
              </a:rPr>
              <a:t>"</a:t>
            </a:r>
            <a:endParaRPr lang="en-US" sz="4900" b="1" dirty="0">
              <a:solidFill>
                <a:srgbClr val="000000"/>
              </a:solidFill>
              <a:latin typeface="Times New Roman Medium"/>
              <a:sym typeface="Times New Roman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4" y="-110490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377270" y="2190723"/>
            <a:ext cx="11533458" cy="4985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Мета:</a:t>
            </a:r>
            <a:r>
              <a:rPr lang="en-US" sz="2400" dirty="0">
                <a:solidFill>
                  <a:srgbClr val="30281A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дослідити історію найцікавіших будівель центральної</a:t>
            </a:r>
            <a:r>
              <a:rPr lang="uk-UA" sz="2400" dirty="0">
                <a:solidFill>
                  <a:srgbClr val="30281A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400" dirty="0">
                <a:solidFill>
                  <a:srgbClr val="30281A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найстарішої вулиці Хмельницького – Проскурівської.</a:t>
            </a:r>
            <a:endParaRPr lang="uk-UA" sz="2400" dirty="0">
              <a:solidFill>
                <a:srgbClr val="30281A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algn="just"/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дослідження:</a:t>
            </a:r>
            <a:endParaRPr lang="en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Розглянути історію окремих будинків за адресами Проскурівська 7, 13, 18, 46, 47 та 83.</a:t>
            </a:r>
            <a:endParaRPr lang="en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З’ясувати, як вулиця та її будівлі пов’язані з життям міста.</a:t>
            </a:r>
            <a:endParaRPr lang="en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Створити маршрут для екскурсії, щоб показати найцікавіші місця на вулиці Проскурівській.</a:t>
            </a:r>
            <a:endParaRPr lang="en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3630"/>
              </a:lnSpc>
            </a:pPr>
            <a:r>
              <a:rPr lang="en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Новизна дослідження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комплексн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en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підх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</a:t>
            </a:r>
            <a:r>
              <a:rPr lang="en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вивчення Проскурівської як історичної вулиці через призму її знакових будівель, що сприяє збереженню історичної пам’яті міста та формуванню туристичної привабливості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міста </a:t>
            </a:r>
            <a:r>
              <a:rPr lang="en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Хмельницького.</a:t>
            </a:r>
          </a:p>
          <a:p>
            <a:pPr algn="just">
              <a:lnSpc>
                <a:spcPts val="3630"/>
              </a:lnSpc>
            </a:pPr>
            <a:endParaRPr lang="en-US" sz="3000" dirty="0">
              <a:solidFill>
                <a:srgbClr val="30281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745503" y="371798"/>
            <a:ext cx="13281990" cy="80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"/>
              </a:rPr>
              <a:t>Науковий </a:t>
            </a:r>
            <a:r>
              <a:rPr lang="en-US" sz="3600" b="1" dirty="0" err="1">
                <a:solidFill>
                  <a:srgbClr val="000000"/>
                </a:solidFill>
                <a:latin typeface="Times New Roman Medium"/>
                <a:sym typeface="Times New Roman"/>
              </a:rPr>
              <a:t>апарат</a:t>
            </a: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"/>
              </a:rPr>
              <a:t> дослідження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57071" y="-533734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37722" y="1566026"/>
            <a:ext cx="7787278" cy="8160507"/>
          </a:xfrm>
          <a:custGeom>
            <a:avLst/>
            <a:gdLst/>
            <a:ahLst/>
            <a:cxnLst/>
            <a:rect l="l" t="t" r="r" b="b"/>
            <a:pathLst>
              <a:path w="6526832" h="7816566">
                <a:moveTo>
                  <a:pt x="0" y="0"/>
                </a:moveTo>
                <a:lnTo>
                  <a:pt x="6526832" y="0"/>
                </a:lnTo>
                <a:lnTo>
                  <a:pt x="6526832" y="7816566"/>
                </a:lnTo>
                <a:lnTo>
                  <a:pt x="0" y="78165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139238" y="4236403"/>
            <a:ext cx="9525" cy="1604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2310118" y="121038"/>
            <a:ext cx="13658240" cy="790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000000"/>
                </a:solidFill>
                <a:latin typeface="Times New Roman Medium"/>
                <a:sym typeface="Times New Roman"/>
              </a:rPr>
              <a:t>Запрошую</a:t>
            </a: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 Medium"/>
                <a:sym typeface="Times New Roman"/>
              </a:rPr>
              <a:t>вас</a:t>
            </a: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"/>
              </a:rPr>
              <a:t> </a:t>
            </a:r>
            <a:r>
              <a:rPr lang="uk-UA" sz="3600" b="1" dirty="0">
                <a:solidFill>
                  <a:srgbClr val="000000"/>
                </a:solidFill>
                <a:latin typeface="Times New Roman Medium"/>
                <a:sym typeface="Times New Roman"/>
              </a:rPr>
              <a:t>на</a:t>
            </a: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 Medium"/>
                <a:sym typeface="Times New Roman"/>
              </a:rPr>
              <a:t>екскурсі</a:t>
            </a:r>
            <a:r>
              <a:rPr lang="uk-UA" sz="3600" b="1" dirty="0">
                <a:solidFill>
                  <a:srgbClr val="000000"/>
                </a:solidFill>
                <a:latin typeface="Times New Roman Medium"/>
                <a:sym typeface="Times New Roman"/>
              </a:rPr>
              <a:t>ю</a:t>
            </a:r>
            <a:endParaRPr lang="en-US" sz="3600" b="1" dirty="0">
              <a:solidFill>
                <a:srgbClr val="000000"/>
              </a:solidFill>
              <a:latin typeface="Times New Roman Medium"/>
              <a:sym typeface="Times New Rom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139238" y="4753292"/>
            <a:ext cx="9525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0168255" y="3242941"/>
            <a:ext cx="6034301" cy="3500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№1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- Проскурівська 7 </a:t>
            </a: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№2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- Проскурівська 13</a:t>
            </a: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№3 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- Проскурівська 18</a:t>
            </a: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№4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- Проскурівська 46</a:t>
            </a: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№5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- Проскурівська 47</a:t>
            </a: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№6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- Проскурівська 83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grpSp>
        <p:nvGrpSpPr>
          <p:cNvPr id="14" name="Group 8">
            <a:extLst>
              <a:ext uri="{FF2B5EF4-FFF2-40B4-BE49-F238E27FC236}">
                <a16:creationId xmlns:a16="http://schemas.microsoft.com/office/drawing/2014/main" id="{A65FC71C-51C9-E668-DD47-F09B58E69604}"/>
              </a:ext>
            </a:extLst>
          </p:cNvPr>
          <p:cNvGrpSpPr/>
          <p:nvPr/>
        </p:nvGrpSpPr>
        <p:grpSpPr>
          <a:xfrm>
            <a:off x="2664444" y="2032033"/>
            <a:ext cx="5417127" cy="5642717"/>
            <a:chOff x="0" y="0"/>
            <a:chExt cx="797540" cy="830753"/>
          </a:xfrm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16FF1D09-8E49-6687-079D-682945002815}"/>
                </a:ext>
              </a:extLst>
            </p:cNvPr>
            <p:cNvSpPr/>
            <p:nvPr/>
          </p:nvSpPr>
          <p:spPr>
            <a:xfrm>
              <a:off x="0" y="0"/>
              <a:ext cx="797540" cy="830753"/>
            </a:xfrm>
            <a:custGeom>
              <a:avLst/>
              <a:gdLst/>
              <a:ahLst/>
              <a:cxnLst/>
              <a:rect l="l" t="t" r="r" b="b"/>
              <a:pathLst>
                <a:path w="784614" h="807163">
                  <a:moveTo>
                    <a:pt x="0" y="0"/>
                  </a:moveTo>
                  <a:lnTo>
                    <a:pt x="784614" y="0"/>
                  </a:lnTo>
                  <a:lnTo>
                    <a:pt x="784614" y="807163"/>
                  </a:lnTo>
                  <a:lnTo>
                    <a:pt x="0" y="807163"/>
                  </a:lnTo>
                  <a:close/>
                </a:path>
              </a:pathLst>
            </a:custGeom>
            <a:blipFill>
              <a:blip r:embed="rId6"/>
              <a:stretch>
                <a:fillRect t="-36510" b="-36510"/>
              </a:stretch>
            </a:blip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1AEF5CC-880A-21E7-AF56-866D337A9085}"/>
              </a:ext>
            </a:extLst>
          </p:cNvPr>
          <p:cNvSpPr txBox="1"/>
          <p:nvPr/>
        </p:nvSpPr>
        <p:spPr>
          <a:xfrm>
            <a:off x="2085444" y="8108099"/>
            <a:ext cx="6179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7"/>
              </a:rPr>
              <a:t>https://uk.wikipedia.org/wiki/</a:t>
            </a:r>
            <a:r>
              <a:rPr lang="ru-RU" sz="1200" dirty="0">
                <a:hlinkClick r:id="rId7"/>
              </a:rPr>
              <a:t>Вулиця_Проскурівська_(Хмельницький)#/</a:t>
            </a:r>
            <a:r>
              <a:rPr lang="en-US" sz="1200" dirty="0">
                <a:hlinkClick r:id="rId7"/>
              </a:rPr>
              <a:t>map/0</a:t>
            </a:r>
            <a:endParaRPr lang="uk-UA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57071" y="-194310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1"/>
                </a:lnTo>
                <a:lnTo>
                  <a:pt x="0" y="127495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1000"/>
            </a:blip>
            <a:stretch>
              <a:fillRect l="-143856" b="-157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1000"/>
            </a:blip>
            <a:stretch>
              <a:fillRect r="-143856" b="-1574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1000"/>
            </a:blip>
            <a:stretch>
              <a:fillRect l="-143856" t="-1574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1000"/>
            </a:blip>
            <a:stretch>
              <a:fillRect t="-157427" r="-143856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9597139" y="2664135"/>
            <a:ext cx="7886787" cy="5246370"/>
            <a:chOff x="0" y="0"/>
            <a:chExt cx="122187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21870" cy="812800"/>
            </a:xfrm>
            <a:custGeom>
              <a:avLst/>
              <a:gdLst/>
              <a:ahLst/>
              <a:cxnLst/>
              <a:rect l="l" t="t" r="r" b="b"/>
              <a:pathLst>
                <a:path w="1221870" h="812800">
                  <a:moveTo>
                    <a:pt x="0" y="0"/>
                  </a:moveTo>
                  <a:lnTo>
                    <a:pt x="1221870" y="0"/>
                  </a:lnTo>
                  <a:lnTo>
                    <a:pt x="122187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t="-297" b="-297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3764034" y="464670"/>
            <a:ext cx="10555724" cy="80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ea typeface="Times New Roman Medium"/>
                <a:cs typeface="Times New Roman Medium"/>
                <a:sym typeface="Times New Roman Medium"/>
              </a:rPr>
              <a:t>ІСТОРІЯ ВУЛИЦІ ПРОСКУРІВСЬКОЇ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39238" y="4753292"/>
            <a:ext cx="9525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D01584-C98D-4EDB-3E11-659746843D13}"/>
              </a:ext>
            </a:extLst>
          </p:cNvPr>
          <p:cNvSpPr txBox="1"/>
          <p:nvPr/>
        </p:nvSpPr>
        <p:spPr>
          <a:xfrm>
            <a:off x="2205515" y="2437429"/>
            <a:ext cx="6485346" cy="2450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81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Вулиця Проскурівська — одна з найстаріших та найвизначніших вулиць Хмельницького, адже вона з’явилася з моменту виникнення поселення Плоскирів. Зараз ця вулиця є центральною. У 1822 році у місті сталася пожежа і майже всі споруди згоріли</a:t>
            </a:r>
            <a:r>
              <a:rPr lang="en-US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F4F035-81F4-CA87-68AF-842636AE2FA9}"/>
              </a:ext>
            </a:extLst>
          </p:cNvPr>
          <p:cNvSpPr txBox="1"/>
          <p:nvPr/>
        </p:nvSpPr>
        <p:spPr>
          <a:xfrm>
            <a:off x="2205515" y="4887780"/>
            <a:ext cx="6552884" cy="24254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3703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1-ша </a:t>
            </a:r>
            <a:r>
              <a:rPr lang="en-US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назва</a:t>
            </a: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Летичівський тракт (до 1822 року)</a:t>
            </a:r>
          </a:p>
          <a:p>
            <a:pPr algn="l">
              <a:lnSpc>
                <a:spcPts val="3703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2-га назва 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Олександрівська (після пожежі)</a:t>
            </a:r>
            <a:endParaRPr lang="en-US"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703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1921 рік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вулиця 25-го Жовтня</a:t>
            </a:r>
          </a:p>
          <a:p>
            <a:pPr algn="l">
              <a:lnSpc>
                <a:spcPts val="3703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1985 рік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вул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Леніна</a:t>
            </a:r>
            <a:endParaRPr lang="en-US"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703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1991 рік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вул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Проскурівська</a:t>
            </a:r>
            <a:endParaRPr lang="uk-UA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C5D9F2-32C5-F198-9322-155303D9B58B}"/>
              </a:ext>
            </a:extLst>
          </p:cNvPr>
          <p:cNvSpPr txBox="1"/>
          <p:nvPr/>
        </p:nvSpPr>
        <p:spPr>
          <a:xfrm>
            <a:off x="11125200" y="7924600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 tooltip="https://khmelnytskyi-future.com.ua/uk/eternal-istoriya-vulyczi-proskurivskoyi"/>
              </a:rPr>
              <a:t>https://khmelnytskyi-future.com.ua/uk/eternal-istoriya-vulyczi-proskurivskoyi</a:t>
            </a:r>
            <a:endParaRPr lang="uk-UA" sz="1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09600" y="-1165943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896600" y="6103296"/>
            <a:ext cx="5144899" cy="3302690"/>
            <a:chOff x="0" y="0"/>
            <a:chExt cx="1210244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10244" cy="812800"/>
            </a:xfrm>
            <a:custGeom>
              <a:avLst/>
              <a:gdLst/>
              <a:ahLst/>
              <a:cxnLst/>
              <a:rect l="l" t="t" r="r" b="b"/>
              <a:pathLst>
                <a:path w="1210244" h="812800">
                  <a:moveTo>
                    <a:pt x="0" y="0"/>
                  </a:moveTo>
                  <a:lnTo>
                    <a:pt x="1210244" y="0"/>
                  </a:lnTo>
                  <a:lnTo>
                    <a:pt x="1210244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307" r="-307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1341816" y="1495653"/>
            <a:ext cx="4254465" cy="3584038"/>
          </a:xfrm>
          <a:custGeom>
            <a:avLst/>
            <a:gdLst/>
            <a:ahLst/>
            <a:cxnLst/>
            <a:rect l="l" t="t" r="r" b="b"/>
            <a:pathLst>
              <a:path w="3883533" h="3354898">
                <a:moveTo>
                  <a:pt x="0" y="0"/>
                </a:moveTo>
                <a:lnTo>
                  <a:pt x="3883534" y="0"/>
                </a:lnTo>
                <a:lnTo>
                  <a:pt x="3883534" y="3354899"/>
                </a:lnTo>
                <a:lnTo>
                  <a:pt x="0" y="33548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2083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866138" y="296460"/>
            <a:ext cx="10555724" cy="12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Колишній будинок Журавльових </a:t>
            </a:r>
          </a:p>
          <a:p>
            <a:pPr algn="ctr">
              <a:lnSpc>
                <a:spcPts val="490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(Проскурівська 7)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90118" y="5027070"/>
            <a:ext cx="2474829" cy="39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1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XIX–XX століття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97828" y="9342847"/>
            <a:ext cx="859408" cy="399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5"/>
              </a:lnSpc>
            </a:pPr>
            <a:r>
              <a:rPr lang="en-US" sz="2404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Зараз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39238" y="4753292"/>
            <a:ext cx="9525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0F97D8-466F-CD68-09E8-8A74CB5BBDEA}"/>
              </a:ext>
            </a:extLst>
          </p:cNvPr>
          <p:cNvSpPr txBox="1"/>
          <p:nvPr/>
        </p:nvSpPr>
        <p:spPr>
          <a:xfrm>
            <a:off x="1850746" y="2772185"/>
            <a:ext cx="813051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753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Будинок з червоної цегли, побудован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1903-1905 рр. купецькою родиною Журавльових. Він розташовувався на розі вулиць Олександрівської (нині - Проскурівська) і Дворянської (нині - Володимирська). 1880 р. місцевий купець Василь Журавльов орендував та переобладнав цю будівлю і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незабаром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новий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"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Магазин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Журавльова" на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першому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поверсі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прийняв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перших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покупців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(на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другому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поверсі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гуртожиток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Хмельницького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музичного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училища. Це був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перший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Проскурові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гастрономічний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магазин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(як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тоді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говорили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"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європейського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стилю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").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Широкий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вибір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вітчизняних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та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імпортних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бакалійних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і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гастрономічних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товарів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можливість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брати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товар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кредит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і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робити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замовлення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доставка додому і дегустація - усе це було дивиною для провінційного Проскурова. На початку ХХ ст. власницею фірми стає дочка Журавльова Віра Василівна.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B95025-D84A-4DF8-5671-73010344EFCA}"/>
              </a:ext>
            </a:extLst>
          </p:cNvPr>
          <p:cNvSpPr txBox="1"/>
          <p:nvPr/>
        </p:nvSpPr>
        <p:spPr>
          <a:xfrm>
            <a:off x="10434062" y="5208838"/>
            <a:ext cx="6386942" cy="891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361"/>
              </a:lnSpc>
            </a:pP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Хмельниччина: минуле, сьогодення, майбутнє [Текст] / упоряд.: В. С. Ядуха, М. В.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Дерикот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М. В.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Гаврішко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та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- Хмельницький :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Заколодний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М. І., 2012. - 190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F71016-3439-FCD9-C8B4-52FCDE5EEF27}"/>
              </a:ext>
            </a:extLst>
          </p:cNvPr>
          <p:cNvSpPr txBox="1"/>
          <p:nvPr/>
        </p:nvSpPr>
        <p:spPr>
          <a:xfrm>
            <a:off x="12039597" y="9698463"/>
            <a:ext cx="31758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 tooltip="https://images.app.goo.gl/QxjjsMvRFNikUkeJA"/>
              </a:rPr>
              <a:t>https://images.app.goo.gl/QxjjsMvRFNikUkeJA</a:t>
            </a:r>
            <a:endParaRPr lang="uk-UA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6596" y="-148590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677951" y="1158350"/>
            <a:ext cx="5010678" cy="3263729"/>
          </a:xfrm>
          <a:custGeom>
            <a:avLst/>
            <a:gdLst/>
            <a:ahLst/>
            <a:cxnLst/>
            <a:rect l="l" t="t" r="r" b="b"/>
            <a:pathLst>
              <a:path w="4189007" h="2733327">
                <a:moveTo>
                  <a:pt x="0" y="0"/>
                </a:moveTo>
                <a:lnTo>
                  <a:pt x="4189007" y="0"/>
                </a:lnTo>
                <a:lnTo>
                  <a:pt x="4189007" y="2733327"/>
                </a:lnTo>
                <a:lnTo>
                  <a:pt x="0" y="27333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818430" y="5599343"/>
            <a:ext cx="4998955" cy="3243991"/>
          </a:xfrm>
          <a:custGeom>
            <a:avLst/>
            <a:gdLst/>
            <a:ahLst/>
            <a:cxnLst/>
            <a:rect l="l" t="t" r="r" b="b"/>
            <a:pathLst>
              <a:path w="4189007" h="3141755">
                <a:moveTo>
                  <a:pt x="0" y="0"/>
                </a:moveTo>
                <a:lnTo>
                  <a:pt x="4189007" y="0"/>
                </a:lnTo>
                <a:lnTo>
                  <a:pt x="4189007" y="3141756"/>
                </a:lnTo>
                <a:lnTo>
                  <a:pt x="0" y="31417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627566" y="289815"/>
            <a:ext cx="10555724" cy="1238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600" b="1" dirty="0" err="1">
                <a:solidFill>
                  <a:srgbClr val="000000"/>
                </a:solidFill>
                <a:latin typeface="Times New Roman Medium"/>
                <a:sym typeface="Times New Roman Bold"/>
              </a:rPr>
              <a:t>Колишня</a:t>
            </a: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 Medium"/>
                <a:sym typeface="Times New Roman Bold"/>
              </a:rPr>
              <a:t>Аптека</a:t>
            </a: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 Medium"/>
                <a:sym typeface="Times New Roman Bold"/>
              </a:rPr>
              <a:t>Дєрєвоєда</a:t>
            </a: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 </a:t>
            </a:r>
            <a:endParaRPr lang="uk-UA" sz="3600" b="1" dirty="0">
              <a:solidFill>
                <a:srgbClr val="000000"/>
              </a:solidFill>
              <a:latin typeface="Times New Roman Medium"/>
              <a:sym typeface="Times New Roman Bold"/>
            </a:endParaRPr>
          </a:p>
          <a:p>
            <a:pPr algn="ctr">
              <a:lnSpc>
                <a:spcPts val="490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(Проскурівська 13)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719644" y="4393827"/>
            <a:ext cx="1117189" cy="39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2"/>
              </a:lnSpc>
            </a:pPr>
            <a:r>
              <a:rPr lang="en-US" sz="2409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1903 </a:t>
            </a: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рік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924795" y="8839125"/>
            <a:ext cx="857188" cy="399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6"/>
              </a:lnSpc>
            </a:pPr>
            <a:r>
              <a:rPr lang="en-US" sz="2397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Зараз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39238" y="4753292"/>
            <a:ext cx="9525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000685" y="2697166"/>
            <a:ext cx="9519763" cy="4759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Чотириповерховий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будинок, у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якому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розташований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міжміський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переговорний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пункт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й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інші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служби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"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Укртелекому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можна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перебільшення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вважати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прикрасою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центральної вулиці Хмельницького.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Наприкінці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XIX ст.,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серед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переважно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одноповерхової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забудови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міста, ця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будівля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виглядала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доволі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велично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Побудував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будинок у 1890 р.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дворянин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Людвіг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Іванович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Дерєвоєд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uk-UA"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початку 70-х років XIX ст.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дворянин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Л.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Дерєвоєд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одержав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відповідну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освіту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і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звання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провізора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та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відкрив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Проскурові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власну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аптеку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обладнавши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її в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маленькому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одноповерховому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будиночку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 розі Олександрівської (нині -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вул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Проскурівська) і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невеликого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провулка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що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до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єврейських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кварталів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(нині -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район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центрального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ринку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B12303-1BCA-54D9-5060-DF5106857B14}"/>
              </a:ext>
            </a:extLst>
          </p:cNvPr>
          <p:cNvSpPr txBox="1"/>
          <p:nvPr/>
        </p:nvSpPr>
        <p:spPr>
          <a:xfrm>
            <a:off x="11419463" y="4564980"/>
            <a:ext cx="5867852" cy="891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372"/>
              </a:lnSpc>
            </a:pP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Хмельниччина: минуле, сьогодення, майбутнє [Текст] / упоряд.: В. С. Ядуха, М. В.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Дерикот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М. В.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Гаврішко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та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- Хмельницький :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Заколодний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М. І., 2012. - 190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4935E1-7001-849C-08B2-22BE56D43C8E}"/>
              </a:ext>
            </a:extLst>
          </p:cNvPr>
          <p:cNvSpPr txBox="1"/>
          <p:nvPr/>
        </p:nvSpPr>
        <p:spPr>
          <a:xfrm>
            <a:off x="12556081" y="9270898"/>
            <a:ext cx="3254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https://images.app.goo.gl/Fh7FLbMtYjDdV3mz5</a:t>
            </a:r>
            <a:endParaRPr lang="uk-UA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704924" y="5872161"/>
            <a:ext cx="4263495" cy="3240256"/>
          </a:xfrm>
          <a:custGeom>
            <a:avLst/>
            <a:gdLst/>
            <a:ahLst/>
            <a:cxnLst/>
            <a:rect l="l" t="t" r="r" b="b"/>
            <a:pathLst>
              <a:path w="4263495" h="3240256">
                <a:moveTo>
                  <a:pt x="0" y="0"/>
                </a:moveTo>
                <a:lnTo>
                  <a:pt x="4263495" y="0"/>
                </a:lnTo>
                <a:lnTo>
                  <a:pt x="4263495" y="3240256"/>
                </a:lnTo>
                <a:lnTo>
                  <a:pt x="0" y="32402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611234" y="1233907"/>
            <a:ext cx="4165323" cy="3424203"/>
          </a:xfrm>
          <a:custGeom>
            <a:avLst/>
            <a:gdLst/>
            <a:ahLst/>
            <a:cxnLst/>
            <a:rect l="l" t="t" r="r" b="b"/>
            <a:pathLst>
              <a:path w="3295159" h="3223413">
                <a:moveTo>
                  <a:pt x="0" y="0"/>
                </a:moveTo>
                <a:lnTo>
                  <a:pt x="3295159" y="0"/>
                </a:lnTo>
                <a:lnTo>
                  <a:pt x="3295159" y="3223413"/>
                </a:lnTo>
                <a:lnTo>
                  <a:pt x="0" y="32234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2225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866138" y="168663"/>
            <a:ext cx="10555724" cy="122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Колишній </a:t>
            </a:r>
            <a:r>
              <a:rPr lang="en-US" sz="3600" b="1" dirty="0" err="1">
                <a:solidFill>
                  <a:srgbClr val="000000"/>
                </a:solidFill>
                <a:latin typeface="Times New Roman Medium"/>
                <a:sym typeface="Times New Roman Bold"/>
              </a:rPr>
              <a:t>кінотеатр</a:t>
            </a: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 “Модерн” </a:t>
            </a:r>
            <a:endParaRPr lang="uk-UA" sz="3600" b="1" dirty="0">
              <a:solidFill>
                <a:srgbClr val="000000"/>
              </a:solidFill>
              <a:latin typeface="Times New Roman Medium"/>
              <a:sym typeface="Times New Roman Bold"/>
            </a:endParaRPr>
          </a:p>
          <a:p>
            <a:pPr algn="ctr">
              <a:lnSpc>
                <a:spcPts val="490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(Проскурівська 18)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94702" y="9096156"/>
            <a:ext cx="4034381" cy="399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4"/>
              </a:lnSpc>
            </a:pPr>
            <a:r>
              <a:rPr lang="en-US" sz="2417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Зараз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98068" y="1860825"/>
            <a:ext cx="7867857" cy="651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98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Будинок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зведено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1910 році. У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цьому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ж році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проскурівський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підприємець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Йосип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Штейншлегер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відкрив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тут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кінотеатр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«Модерн» —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перший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розкішний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заклад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такого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типу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місті.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Кінотеатр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вражав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сучасним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оформленням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фойє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французькими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гобеленами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дзеркалами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м’якими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диванами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залом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 200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місць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та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живою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музикою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під час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сеансів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lang="uk-UA"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just">
              <a:lnSpc>
                <a:spcPts val="2998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1921 році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кінотеатр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був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націоналізований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а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його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директором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призначили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колишнього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власника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того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ж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Штейншлегера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У 1926 році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назву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змінили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 «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Зірка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комунізму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але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вже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через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два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роки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кінотеатр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припинив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існування. Сьогодні в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будівлі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розміщується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музична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школа №1 імені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Миколи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Мозгового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працює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68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викладачів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і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навчається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понад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600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учнів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Тут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діють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відділи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фортепіано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духових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струнних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ударних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народних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інструментів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хоровий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естрадного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співу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теорії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музики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та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музичного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фольклору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64528" y="4658110"/>
            <a:ext cx="2246114" cy="39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Початок XX ст.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23922C-05B0-5AAB-7285-FAB33E247242}"/>
              </a:ext>
            </a:extLst>
          </p:cNvPr>
          <p:cNvSpPr txBox="1"/>
          <p:nvPr/>
        </p:nvSpPr>
        <p:spPr>
          <a:xfrm>
            <a:off x="10765555" y="4935109"/>
            <a:ext cx="6142232" cy="891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Хмельниччина: минуле, сьогодення, майбутнє [Текст] / упоряд.: В. С. Ядуха, М. В.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Дерикот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М. В.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Гаврішко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та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- Хмельницький :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Заколодний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М. І., 2012. - 190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A79397-0977-F0EB-00B7-DB91A7A64661}"/>
              </a:ext>
            </a:extLst>
          </p:cNvPr>
          <p:cNvSpPr txBox="1"/>
          <p:nvPr/>
        </p:nvSpPr>
        <p:spPr>
          <a:xfrm>
            <a:off x="12170081" y="9558632"/>
            <a:ext cx="3352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 tooltip="https://images.app.goo.gl/RWuwrDSzecEWGxN59"/>
              </a:rPr>
              <a:t>https://images.app.goo.gl/RWuwrDSzecEWGxN59</a:t>
            </a:r>
            <a:endParaRPr lang="uk-UA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4" y="-905883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1"/>
                </a:lnTo>
                <a:lnTo>
                  <a:pt x="0" y="127495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11297880" y="1097135"/>
            <a:ext cx="3255431" cy="4735084"/>
          </a:xfrm>
          <a:custGeom>
            <a:avLst/>
            <a:gdLst/>
            <a:ahLst/>
            <a:cxnLst/>
            <a:rect l="l" t="t" r="r" b="b"/>
            <a:pathLst>
              <a:path w="2984288" h="3907414">
                <a:moveTo>
                  <a:pt x="0" y="0"/>
                </a:moveTo>
                <a:lnTo>
                  <a:pt x="2984288" y="0"/>
                </a:lnTo>
                <a:lnTo>
                  <a:pt x="2984288" y="3907414"/>
                </a:lnTo>
                <a:lnTo>
                  <a:pt x="0" y="390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347048" y="5872336"/>
            <a:ext cx="5226511" cy="3266850"/>
          </a:xfrm>
          <a:custGeom>
            <a:avLst/>
            <a:gdLst/>
            <a:ahLst/>
            <a:cxnLst/>
            <a:rect l="l" t="t" r="r" b="b"/>
            <a:pathLst>
              <a:path w="4521495" h="3012446">
                <a:moveTo>
                  <a:pt x="0" y="0"/>
                </a:moveTo>
                <a:lnTo>
                  <a:pt x="4521495" y="0"/>
                </a:lnTo>
                <a:lnTo>
                  <a:pt x="4521495" y="3012446"/>
                </a:lnTo>
                <a:lnTo>
                  <a:pt x="0" y="30124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9" name="TextBox 9"/>
          <p:cNvSpPr txBox="1"/>
          <p:nvPr/>
        </p:nvSpPr>
        <p:spPr>
          <a:xfrm>
            <a:off x="3652869" y="168663"/>
            <a:ext cx="11378008" cy="12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Колишній </a:t>
            </a:r>
            <a:r>
              <a:rPr lang="uk-UA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будинок Соломона </a:t>
            </a:r>
            <a:r>
              <a:rPr lang="uk-UA" sz="3600" b="1" dirty="0" err="1">
                <a:solidFill>
                  <a:srgbClr val="000000"/>
                </a:solidFill>
                <a:latin typeface="Times New Roman Medium"/>
                <a:sym typeface="Times New Roman Bold"/>
              </a:rPr>
              <a:t>Маранца</a:t>
            </a: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 </a:t>
            </a:r>
            <a:endParaRPr lang="uk-UA" sz="3600" b="1" dirty="0">
              <a:solidFill>
                <a:srgbClr val="000000"/>
              </a:solidFill>
              <a:latin typeface="Times New Roman Medium"/>
              <a:sym typeface="Times New Roman Bold"/>
            </a:endParaRPr>
          </a:p>
          <a:p>
            <a:pPr algn="ctr">
              <a:lnSpc>
                <a:spcPts val="490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(Проскурівська 46)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664850" y="9113241"/>
            <a:ext cx="4521495" cy="39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Зараз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15908" y="5194607"/>
            <a:ext cx="920204" cy="39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XX ст.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6920" y="2178949"/>
            <a:ext cx="7715676" cy="6434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2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Двоповерховий будинок нинішнього театру ляльок був побудований у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1880-х рр. і належав купцю, потомственому почесному громадянину Соломону Маранцу - одному із найбагатших жителів Проскурова кінця XIX - початку ХХ ст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just">
              <a:lnSpc>
                <a:spcPts val="282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ХХ ст. 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удинок кілька разів перебудовувався, поки не набув свого остаточного вигляду: класичні архітектурні форми, головний вхід що прикрашений чотирма колонами і балконом. 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жахливі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роки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сталінських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репресій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прилягаючих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до цього будинку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підвалах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були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знищені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тисячі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безвинних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людей.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Світле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життя для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колишнього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будинку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Маранца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розпочалося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післявоєнні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роки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тут розташувався Палац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піонерів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У 1989 р. Палац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піонерів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переїхав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нове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приміщення, що було споруджено на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вул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Прибузькій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(нині - це Палац творчості дітей і юнацтва), а в будинку Nº46 розмістився обласний театр ляльок, який був заснований у 1970 р.</a:t>
            </a:r>
          </a:p>
          <a:p>
            <a:pPr algn="ctr">
              <a:lnSpc>
                <a:spcPts val="2829"/>
              </a:lnSpc>
              <a:spcBef>
                <a:spcPct val="0"/>
              </a:spcBef>
            </a:pPr>
            <a:endParaRPr lang="en-US" sz="202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87240F-76F5-C3D7-F1AE-47EE216BE4AE}"/>
              </a:ext>
            </a:extLst>
          </p:cNvPr>
          <p:cNvSpPr txBox="1"/>
          <p:nvPr/>
        </p:nvSpPr>
        <p:spPr>
          <a:xfrm>
            <a:off x="10967849" y="5580133"/>
            <a:ext cx="39154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Вулиці міста розповідають. Нарис. Хмельницький. 1991.</a:t>
            </a:r>
          </a:p>
          <a:p>
            <a:endParaRPr lang="uk-U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A206AE-FC65-46E3-EF3A-B9B903D76ADC}"/>
              </a:ext>
            </a:extLst>
          </p:cNvPr>
          <p:cNvSpPr txBox="1"/>
          <p:nvPr/>
        </p:nvSpPr>
        <p:spPr>
          <a:xfrm>
            <a:off x="11375574" y="9512389"/>
            <a:ext cx="31694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 tooltip="https://images.app.goo.gl/4ne16WNJ2Ggdxjx16"/>
              </a:rPr>
              <a:t>https://images.app.goo.gl/4ne16WNJ2Ggdxjx16</a:t>
            </a:r>
            <a:endParaRPr lang="uk-UA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4" y="-72390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7" y="0"/>
                </a:lnTo>
                <a:lnTo>
                  <a:pt x="19211667" y="12749561"/>
                </a:lnTo>
                <a:lnTo>
                  <a:pt x="0" y="127495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786489" y="1593419"/>
            <a:ext cx="4792364" cy="3196859"/>
          </a:xfrm>
          <a:custGeom>
            <a:avLst/>
            <a:gdLst/>
            <a:ahLst/>
            <a:cxnLst/>
            <a:rect l="l" t="t" r="r" b="b"/>
            <a:pathLst>
              <a:path w="4278440" h="2764942">
                <a:moveTo>
                  <a:pt x="0" y="0"/>
                </a:moveTo>
                <a:lnTo>
                  <a:pt x="4278440" y="0"/>
                </a:lnTo>
                <a:lnTo>
                  <a:pt x="4278440" y="2764942"/>
                </a:lnTo>
                <a:lnTo>
                  <a:pt x="0" y="27649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676755" y="5700655"/>
            <a:ext cx="5011832" cy="3196859"/>
          </a:xfrm>
          <a:custGeom>
            <a:avLst/>
            <a:gdLst/>
            <a:ahLst/>
            <a:cxnLst/>
            <a:rect l="l" t="t" r="r" b="b"/>
            <a:pathLst>
              <a:path w="4218780" h="2810762">
                <a:moveTo>
                  <a:pt x="0" y="0"/>
                </a:moveTo>
                <a:lnTo>
                  <a:pt x="4218780" y="0"/>
                </a:lnTo>
                <a:lnTo>
                  <a:pt x="4218780" y="2810763"/>
                </a:lnTo>
                <a:lnTo>
                  <a:pt x="0" y="28107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006532" y="168663"/>
            <a:ext cx="10555724" cy="1280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uk-UA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Колишній південно-російський банк</a:t>
            </a: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 </a:t>
            </a:r>
            <a:endParaRPr lang="uk-UA" sz="3600" b="1" dirty="0">
              <a:solidFill>
                <a:srgbClr val="000000"/>
              </a:solidFill>
              <a:latin typeface="Times New Roman Medium"/>
              <a:sym typeface="Times New Roman Bold"/>
            </a:endParaRPr>
          </a:p>
          <a:p>
            <a:pPr algn="ctr">
              <a:lnSpc>
                <a:spcPts val="4900"/>
              </a:lnSpc>
            </a:pP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(Проскурівська 47)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08322" y="4841313"/>
            <a:ext cx="1529229" cy="399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1986 рік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535356" y="8879279"/>
            <a:ext cx="5324624" cy="39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Зараз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84331" y="2803001"/>
            <a:ext cx="8343016" cy="4323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Обласний художній музей. Добротний двоповерховий цегляний будинок з високим декоративним куполом добре відомий більшості хмельничан - тут з 1986 р. розташувався обласний художній музей. Майже за століття свого існування зовнішній вигляд цього будинку майже не змінився, хоча за цей час у нього змінилося багато господарів: 30 років тому тут були редакції обласних газет "Радянське Поділля" і "Корчагінець", 40 років тому - міськком партії, 50 років тому - облвиконком... Споруджено будинок Nº47 в 1903 році для Проскурівського відділення Південно-Російського промислового банку.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C47AB1-7E4D-4DB0-96CB-2666CE2F4710}"/>
              </a:ext>
            </a:extLst>
          </p:cNvPr>
          <p:cNvSpPr txBox="1"/>
          <p:nvPr/>
        </p:nvSpPr>
        <p:spPr>
          <a:xfrm>
            <a:off x="11181284" y="5298814"/>
            <a:ext cx="37427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https://violity.com/ua/111836425-proskurov-hmelnickij-3</a:t>
            </a:r>
            <a:endParaRPr lang="en-US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endParaRPr lang="uk-U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24D56E-8732-3A5D-70D9-56847C47E0D9}"/>
              </a:ext>
            </a:extLst>
          </p:cNvPr>
          <p:cNvSpPr txBox="1"/>
          <p:nvPr/>
        </p:nvSpPr>
        <p:spPr>
          <a:xfrm>
            <a:off x="11353800" y="9395133"/>
            <a:ext cx="3355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8" tooltip="https://images.app.goo.gl/HyUBG9FSWgo9Mkan8"/>
              </a:rPr>
              <a:t>https://images.app.goo.gl/HyUBG9FSWgo9Mkan8</a:t>
            </a:r>
            <a:endParaRPr lang="uk-UA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33400" y="-73733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12544002" y="385070"/>
            <a:ext cx="3446043" cy="5010296"/>
          </a:xfrm>
          <a:custGeom>
            <a:avLst/>
            <a:gdLst/>
            <a:ahLst/>
            <a:cxnLst/>
            <a:rect l="l" t="t" r="r" b="b"/>
            <a:pathLst>
              <a:path w="3175784" h="4403167">
                <a:moveTo>
                  <a:pt x="0" y="0"/>
                </a:moveTo>
                <a:lnTo>
                  <a:pt x="3175785" y="0"/>
                </a:lnTo>
                <a:lnTo>
                  <a:pt x="3175785" y="4403167"/>
                </a:lnTo>
                <a:lnTo>
                  <a:pt x="0" y="44031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655527" y="5686942"/>
            <a:ext cx="5218901" cy="3196859"/>
          </a:xfrm>
          <a:custGeom>
            <a:avLst/>
            <a:gdLst/>
            <a:ahLst/>
            <a:cxnLst/>
            <a:rect l="l" t="t" r="r" b="b"/>
            <a:pathLst>
              <a:path w="4403167" h="2914897">
                <a:moveTo>
                  <a:pt x="0" y="0"/>
                </a:moveTo>
                <a:lnTo>
                  <a:pt x="4403167" y="0"/>
                </a:lnTo>
                <a:lnTo>
                  <a:pt x="4403167" y="2914896"/>
                </a:lnTo>
                <a:lnTo>
                  <a:pt x="0" y="29148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773104" y="168663"/>
            <a:ext cx="8741792" cy="609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000000"/>
                </a:solidFill>
                <a:latin typeface="Times New Roman Medium"/>
                <a:sym typeface="Times New Roman Bold"/>
              </a:rPr>
              <a:t>Колишнє</a:t>
            </a: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 Medium"/>
                <a:sym typeface="Times New Roman Bold"/>
              </a:rPr>
              <a:t>училищ</a:t>
            </a:r>
            <a:r>
              <a:rPr lang="uk-UA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е</a:t>
            </a:r>
            <a:r>
              <a:rPr lang="en-US" sz="3600" b="1" dirty="0">
                <a:solidFill>
                  <a:srgbClr val="000000"/>
                </a:solidFill>
                <a:latin typeface="Times New Roman Medium"/>
                <a:sym typeface="Times New Roman Bold"/>
              </a:rPr>
              <a:t> (Проскурівська 83)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063395" y="4572673"/>
            <a:ext cx="4403167" cy="39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Початок XX ст.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35942" y="8788167"/>
            <a:ext cx="858069" cy="39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Зараз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39988" y="3113831"/>
            <a:ext cx="9144000" cy="4759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Будинок на вулиці Проскурівській, 83 у місті Хмельницькому є важливою історико-архітектурною пам’яткою. Споруджений у 1906 році в стилі цегляного модерну, він був призначений для потреб двокласного міського народного училища.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Після встановлення радянської влади тут діяла середня українська школа, яка впродовж десятиліть змінювала нумерацію — зокрема, в 1930-х роках це була школа №7, а після Другої світової війни — школа №3.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1970 році середню школу було переведено в інше приміщення, а будівлю передано обласній станції юних техніків (нині — Хмельницький обласний центр науково-технічної творчості учнівської молоді), яка функціонує там і сьогодні.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7F94C1-7CE2-1C28-E82F-D156500631B4}"/>
              </a:ext>
            </a:extLst>
          </p:cNvPr>
          <p:cNvSpPr txBox="1"/>
          <p:nvPr/>
        </p:nvSpPr>
        <p:spPr>
          <a:xfrm>
            <a:off x="11661389" y="4745989"/>
            <a:ext cx="5071266" cy="891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Єсюнін, Сергій Миколайович. Вулиці Хмельницького [Текст] / С. М. Єсюнін. - Т. : Видавець В.П.Андріїшин, 2005. - 119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94A198-D405-F629-EAD9-E7CC878B7652}"/>
              </a:ext>
            </a:extLst>
          </p:cNvPr>
          <p:cNvSpPr txBox="1"/>
          <p:nvPr/>
        </p:nvSpPr>
        <p:spPr>
          <a:xfrm>
            <a:off x="12647385" y="9236806"/>
            <a:ext cx="3235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 tooltip="https://images.app.goo.gl/S7Fm5HsD5Lnwfo5S9"/>
              </a:rPr>
              <a:t>https://images.app.goo.gl/S7Fm5HsD5Lnwfo5S9</a:t>
            </a:r>
            <a:endParaRPr lang="uk-UA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1833" y="-1231280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b="-157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752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r="-143856" b="-1574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l="-143856" t="-1574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</a:blip>
            <a:stretch>
              <a:fillRect t="-157427" r="-14385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638529" y="311282"/>
            <a:ext cx="3010942" cy="80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3600" b="1" dirty="0" err="1">
                <a:solidFill>
                  <a:srgbClr val="000000"/>
                </a:solidFill>
                <a:latin typeface="Times New Roman Medium"/>
                <a:sym typeface="Arimo Bold"/>
              </a:rPr>
              <a:t>Висновки</a:t>
            </a:r>
            <a:endParaRPr lang="en-US" sz="3600" b="1" dirty="0">
              <a:solidFill>
                <a:srgbClr val="000000"/>
              </a:solidFill>
              <a:latin typeface="Times New Roman Medium"/>
              <a:sym typeface="Arim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139238" y="4753292"/>
            <a:ext cx="9525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2067619" y="2145030"/>
            <a:ext cx="13833685" cy="5195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endParaRPr dirty="0"/>
          </a:p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1)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Вулиця Проскурівська є не лише історичною, а й культурно-архітектурною частиною міста Хмельницького. Саме тут розташовані унікальні споруди, які зберігають пам’ять про події, людей та стиль життя кількох епох.</a:t>
            </a:r>
          </a:p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2)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ході роботи було досліджено історію шести будівель із найбільшою культурною та архітектурною цінністю. Кожен об'єкт має свою неповторну історію: від торговельної родини Журавльових до культурних осередків — кінотеатру «Модерн», театру ляльок і художнього музею.</a:t>
            </a:r>
          </a:p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3)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Проведене дослідження базується на порівнянні архівних матеріалів і сучасного стану будівель, що дало змогу побачити трансформацію їхніх функцій, а також виявити збережені елементи автентичності.</a:t>
            </a:r>
          </a:p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4)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Новизна дослідження полягає в комплексному підході до вивчення Проскурівської як історичної вулиці через призму її знакових будівель, що сприяє збереженню історичної пам’яті міста та формуванню туристичної привабливості Хмельницького.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s://khmelnytskyi-future.com.ua/uk/eternal-istoriya-vulyczi-proskurivskoyi"/>
          </p:cNvPr>
          <p:cNvSpPr/>
          <p:nvPr/>
        </p:nvSpPr>
        <p:spPr>
          <a:xfrm>
            <a:off x="-461834" y="-1231281"/>
            <a:ext cx="19211667" cy="12749561"/>
          </a:xfrm>
          <a:custGeom>
            <a:avLst/>
            <a:gdLst/>
            <a:ahLst/>
            <a:cxnLst/>
            <a:rect l="l" t="t" r="r" b="b"/>
            <a:pathLst>
              <a:path w="19211667" h="12749561">
                <a:moveTo>
                  <a:pt x="0" y="0"/>
                </a:moveTo>
                <a:lnTo>
                  <a:pt x="19211666" y="0"/>
                </a:lnTo>
                <a:lnTo>
                  <a:pt x="19211666" y="12749560"/>
                </a:lnTo>
                <a:lnTo>
                  <a:pt x="0" y="127495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30876" y="311538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1000"/>
            </a:blip>
            <a:stretch>
              <a:fillRect l="-143856" b="-157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95805" y="311537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1000"/>
            </a:blip>
            <a:stretch>
              <a:fillRect r="-143856" b="-1574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30876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1000"/>
            </a:blip>
            <a:stretch>
              <a:fillRect l="-143856" t="-1574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5752" y="6778603"/>
            <a:ext cx="2871372" cy="3196859"/>
          </a:xfrm>
          <a:custGeom>
            <a:avLst/>
            <a:gdLst/>
            <a:ahLst/>
            <a:cxnLst/>
            <a:rect l="l" t="t" r="r" b="b"/>
            <a:pathLst>
              <a:path w="2871372" h="3196859">
                <a:moveTo>
                  <a:pt x="0" y="0"/>
                </a:moveTo>
                <a:lnTo>
                  <a:pt x="2871372" y="0"/>
                </a:lnTo>
                <a:lnTo>
                  <a:pt x="2871372" y="3196859"/>
                </a:lnTo>
                <a:lnTo>
                  <a:pt x="0" y="31968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1000"/>
            </a:blip>
            <a:stretch>
              <a:fillRect t="-157427" r="-14385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866138" y="121038"/>
            <a:ext cx="10555724" cy="771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3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Список</a:t>
            </a:r>
            <a:r>
              <a:rPr lang="en-US" sz="3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використаних</a:t>
            </a:r>
            <a:r>
              <a:rPr lang="en-US" sz="3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джерел</a:t>
            </a:r>
            <a:endParaRPr lang="en-US" sz="3600" b="1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3E88CB-BF45-97A1-56B3-3E5D354A7307}"/>
              </a:ext>
            </a:extLst>
          </p:cNvPr>
          <p:cNvSpPr txBox="1"/>
          <p:nvPr/>
        </p:nvSpPr>
        <p:spPr>
          <a:xfrm>
            <a:off x="1461528" y="1104900"/>
            <a:ext cx="17288305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1) </a:t>
            </a:r>
            <a:r>
              <a:rPr lang="en-US" sz="24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6" tooltip="https://khmel.travel/deshho-pro-proskurivsku"/>
              </a:rPr>
              <a:t>https://khmel.travel/deshho-pro-proskurivsku</a:t>
            </a:r>
            <a:r>
              <a:rPr lang="uk-UA" sz="24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6" tooltip="https://khmel.travel/deshho-pro-proskurivsku"/>
              </a:rPr>
              <a:t> </a:t>
            </a:r>
            <a:endParaRPr lang="uk-UA" sz="2400" u="sng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2) </a:t>
            </a:r>
            <a:r>
              <a:rPr lang="en-US" sz="24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7" tooltip="https://www.facebook.com/p/%D0%9C%D0%B0%D0%BD-%D0%AE%D0%BD%D1%96%D0%BE%D1%80-100035390276132/"/>
              </a:rPr>
              <a:t>https://www.facebook.com/p/Ман-Юніор-100035390276132/</a:t>
            </a: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3)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https://uk.wikipedia.org/wiki/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Вулиця_Проскурівська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_(Хмельницький)#/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map/0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4) </a:t>
            </a:r>
            <a:r>
              <a:rPr lang="en-US" sz="24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2" tooltip="https://khmelnytskyi-future.com.ua/uk/eternal-istoriya-vulyczi-proskurivskoyi"/>
              </a:rPr>
              <a:t>https://khmelnytskyi-future.com.ua/uk/eternal-istoriya-vulyczi-proskurivskoyi</a:t>
            </a: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5) Хмельниччина: минуле, сьогодення, майбутнє [Текст] / упоряд.: В. С. Ядуха, М. В.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Дерикот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М. В.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Гаврішко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та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ін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 - Хмельницький :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Заколодний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М. І., 2012.  190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6) Вулиця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Проскурівнська:знайома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незнайомка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//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Подільський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курʼєр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 2009. 30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квіт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  6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трав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 C. 13: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фото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7) </a:t>
            </a:r>
            <a:r>
              <a:rPr lang="en-US" sz="24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 tooltip="https://images.app.goo.gl/QxjjsMvRFNikUkeJA"/>
              </a:rPr>
              <a:t>https://images.app.goo.gl/QxjjsMvRFNikUkeJA</a:t>
            </a: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8) 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0"/>
              </a:rPr>
              <a:t>https://images.app.goo.gl/Fh7FLbMtYjDdV3mz5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9) </a:t>
            </a:r>
            <a:r>
              <a:rPr lang="en-US" sz="24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 tooltip="https://images.app.goo.gl/RWuwrDSzecEWGxN59"/>
              </a:rPr>
              <a:t>https://images.app.goo.gl/RWuwrDSzecEWGxN59</a:t>
            </a: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10) </a:t>
            </a:r>
            <a:r>
              <a:rPr lang="en-US" sz="24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2" tooltip="https://images.app.goo.gl/4ne16WNJ2Ggdxjx16"/>
              </a:rPr>
              <a:t> https://images.app.goo.gl/4ne16WNJ2Ggdxjx16</a:t>
            </a: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11) </a:t>
            </a:r>
            <a:r>
              <a:rPr lang="en-US" sz="24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3" tooltip="https://images.app.goo.gl/HyUBG9FSWgo9Mkan8"/>
              </a:rPr>
              <a:t>https://images.app.goo.gl/HyUBG9FSWgo9Mkan8</a:t>
            </a: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12) Єсюнін, Сергій Миколайович. Вулиці Хмельницького [Текст] / С. М. Єсюнін.  Т. : Видавець В.П.Андріїшин, 2005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 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119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13) </a:t>
            </a:r>
            <a:r>
              <a:rPr lang="en-US" sz="24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4" tooltip="https://images.app.goo.gl/S7Fm5HsD5Lnwfo5S9"/>
              </a:rPr>
              <a:t>https://images.app.goo.gl/S7Fm5HsD5Lnwfo5S9</a:t>
            </a: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14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)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4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2" tooltip="https://khmelnytskyi-future.com.ua/uk/eternal-istoriya-vulyczi-proskurivskoyi"/>
              </a:rPr>
              <a:t>https://khmelnytskyi-future.com.ua/uk/eternal-istoriya-vulyczi-proskurivskoyi</a:t>
            </a: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5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)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5" tooltip="https://kult.km.ua/budinok-pivdenno-rosiys-kogo-promislovogo-banku-1903-r"/>
              </a:rPr>
              <a:t>https://kult.km.ua/budinok-pivdenno-rosiys-kogo-promislovogo-banku-1903-r</a:t>
            </a:r>
            <a:endParaRPr lang="en-US" sz="2400" u="sng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  <a:hlinkClick r:id="rId6" tooltip="https://khmel.travel/deshho-pro-proskurivsku"/>
            </a:endParaRP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6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) </a:t>
            </a:r>
            <a:r>
              <a:rPr lang="en-US" sz="24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6" tooltip="https://vsim.ua/Retro/istoriya-budinkiv-na-proskurivskiy-vid-mineralnih-vod-do-lyuksovih-apa-11948789.html"/>
              </a:rPr>
              <a:t>https://vsim.ua/Retro/istoriya-budinkiv-na-proskurivskiy-vid-mineralnih-vod-do-lyuksovih-apa-11948789.html</a:t>
            </a:r>
            <a:endParaRPr lang="uk-UA" sz="2400" u="sng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>
              <a:lnSpc>
                <a:spcPts val="3360"/>
              </a:lnSpc>
              <a:spcBef>
                <a:spcPct val="0"/>
              </a:spcBef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17)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7"/>
              </a:rPr>
              <a:t>https://violity.com/ua/111836425-proskurov-hmelnickij-3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 </a:t>
            </a:r>
          </a:p>
          <a:p>
            <a:pPr algn="l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18)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Вулиці міста розповідають. Нарис. Хмельницький. 1991.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1781</Words>
  <Application>Microsoft Office PowerPoint</Application>
  <PresentationFormat>Довільний</PresentationFormat>
  <Paragraphs>102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8" baseType="lpstr">
      <vt:lpstr>Times New Roman</vt:lpstr>
      <vt:lpstr>Calibri</vt:lpstr>
      <vt:lpstr>Times New Roman Medium</vt:lpstr>
      <vt:lpstr>Times New Roman Bold</vt:lpstr>
      <vt:lpstr>Arial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Трубнікова Аліса 2025</dc:title>
  <dc:creator>Ірина Князюк</dc:creator>
  <cp:lastModifiedBy>Lego</cp:lastModifiedBy>
  <cp:revision>9</cp:revision>
  <dcterms:created xsi:type="dcterms:W3CDTF">2006-08-16T00:00:00Z</dcterms:created>
  <dcterms:modified xsi:type="dcterms:W3CDTF">2025-04-22T18:08:42Z</dcterms:modified>
  <dc:identifier>DAGj4TsvZ3E</dc:identifier>
</cp:coreProperties>
</file>