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0" y="6382511"/>
                </a:moveTo>
                <a:lnTo>
                  <a:pt x="11722608" y="6382511"/>
                </a:lnTo>
                <a:lnTo>
                  <a:pt x="11722608" y="0"/>
                </a:lnTo>
                <a:lnTo>
                  <a:pt x="0" y="0"/>
                </a:lnTo>
                <a:lnTo>
                  <a:pt x="0" y="6382511"/>
                </a:lnTo>
                <a:close/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0" y="6382511"/>
                </a:moveTo>
                <a:lnTo>
                  <a:pt x="11722608" y="6382511"/>
                </a:lnTo>
                <a:lnTo>
                  <a:pt x="11722608" y="0"/>
                </a:lnTo>
                <a:lnTo>
                  <a:pt x="0" y="0"/>
                </a:lnTo>
                <a:lnTo>
                  <a:pt x="0" y="6382511"/>
                </a:lnTo>
                <a:close/>
              </a:path>
            </a:pathLst>
          </a:custGeom>
          <a:ln w="63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71855" y="374903"/>
            <a:ext cx="11448415" cy="6108700"/>
          </a:xfrm>
          <a:custGeom>
            <a:avLst/>
            <a:gdLst/>
            <a:ahLst/>
            <a:cxnLst/>
            <a:rect l="l" t="t" r="r" b="b"/>
            <a:pathLst>
              <a:path w="11448415" h="6108700">
                <a:moveTo>
                  <a:pt x="11448288" y="0"/>
                </a:moveTo>
                <a:lnTo>
                  <a:pt x="0" y="0"/>
                </a:lnTo>
                <a:lnTo>
                  <a:pt x="0" y="6108192"/>
                </a:lnTo>
                <a:lnTo>
                  <a:pt x="11448288" y="6108192"/>
                </a:lnTo>
                <a:lnTo>
                  <a:pt x="11448288" y="0"/>
                </a:lnTo>
                <a:close/>
              </a:path>
            </a:pathLst>
          </a:custGeom>
          <a:solidFill>
            <a:srgbClr val="455F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87044" y="1636902"/>
            <a:ext cx="4883150" cy="3684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315836" y="1636902"/>
            <a:ext cx="4893309" cy="4599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5897" y="433832"/>
            <a:ext cx="368020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2154682"/>
            <a:ext cx="10360660" cy="395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jpg"/><Relationship Id="rId7" Type="http://schemas.openxmlformats.org/officeDocument/2006/relationships/image" Target="../media/image10.png"/><Relationship Id="rId8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bif.org/" TargetMode="External"/><Relationship Id="rId3" Type="http://schemas.openxmlformats.org/officeDocument/2006/relationships/hyperlink" Target="http://www.inaturalist.org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02326" y="513571"/>
            <a:ext cx="11387455" cy="2510155"/>
            <a:chOff x="402326" y="513571"/>
            <a:chExt cx="11387455" cy="25101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326" y="513571"/>
              <a:ext cx="11387342" cy="251006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3186" y="572643"/>
              <a:ext cx="11282045" cy="2396490"/>
            </a:xfrm>
            <a:custGeom>
              <a:avLst/>
              <a:gdLst/>
              <a:ahLst/>
              <a:cxnLst/>
              <a:rect l="l" t="t" r="r" b="b"/>
              <a:pathLst>
                <a:path w="11282045" h="2396490">
                  <a:moveTo>
                    <a:pt x="11281664" y="0"/>
                  </a:moveTo>
                  <a:lnTo>
                    <a:pt x="0" y="0"/>
                  </a:lnTo>
                  <a:lnTo>
                    <a:pt x="0" y="2396108"/>
                  </a:lnTo>
                  <a:lnTo>
                    <a:pt x="11281664" y="2396108"/>
                  </a:lnTo>
                  <a:lnTo>
                    <a:pt x="11281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3186" y="572643"/>
              <a:ext cx="11282045" cy="2396490"/>
            </a:xfrm>
            <a:custGeom>
              <a:avLst/>
              <a:gdLst/>
              <a:ahLst/>
              <a:cxnLst/>
              <a:rect l="l" t="t" r="r" b="b"/>
              <a:pathLst>
                <a:path w="11282045" h="2396490">
                  <a:moveTo>
                    <a:pt x="0" y="2396108"/>
                  </a:moveTo>
                  <a:lnTo>
                    <a:pt x="11281664" y="2396108"/>
                  </a:lnTo>
                  <a:lnTo>
                    <a:pt x="11281664" y="0"/>
                  </a:lnTo>
                  <a:lnTo>
                    <a:pt x="0" y="0"/>
                  </a:lnTo>
                  <a:lnTo>
                    <a:pt x="0" y="2396108"/>
                  </a:lnTo>
                  <a:close/>
                </a:path>
              </a:pathLst>
            </a:custGeom>
            <a:ln w="63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6737" y="737362"/>
            <a:ext cx="10955020" cy="2066925"/>
          </a:xfrm>
          <a:prstGeom prst="rect"/>
          <a:solidFill>
            <a:srgbClr val="455F51"/>
          </a:solidFill>
        </p:spPr>
        <p:txBody>
          <a:bodyPr wrap="square" lIns="0" tIns="1181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30"/>
              </a:spcBef>
            </a:pPr>
            <a:endParaRPr sz="2600">
              <a:latin typeface="Times New Roman"/>
              <a:cs typeface="Times New Roman"/>
            </a:endParaRPr>
          </a:p>
          <a:p>
            <a:pPr algn="ctr" marL="546735" marR="534670">
              <a:lnSpc>
                <a:spcPct val="89800"/>
              </a:lnSpc>
            </a:pPr>
            <a:r>
              <a:rPr dirty="0" sz="2600">
                <a:latin typeface="Arial"/>
                <a:cs typeface="Arial"/>
              </a:rPr>
              <a:t>Фітоіндикаційна</a:t>
            </a:r>
            <a:r>
              <a:rPr dirty="0" sz="2600" spc="20">
                <a:latin typeface="Arial"/>
                <a:cs typeface="Arial"/>
              </a:rPr>
              <a:t> </a:t>
            </a:r>
            <a:r>
              <a:rPr dirty="0" sz="2600" spc="70">
                <a:latin typeface="Arial"/>
                <a:cs typeface="Arial"/>
              </a:rPr>
              <a:t>оцінка</a:t>
            </a:r>
            <a:r>
              <a:rPr dirty="0" sz="2600" spc="3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екологічного</a:t>
            </a:r>
            <a:r>
              <a:rPr dirty="0" sz="2600" spc="5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стану</a:t>
            </a:r>
            <a:r>
              <a:rPr dirty="0" sz="2600" spc="25">
                <a:latin typeface="Arial"/>
                <a:cs typeface="Arial"/>
              </a:rPr>
              <a:t> </a:t>
            </a:r>
            <a:r>
              <a:rPr dirty="0" sz="2600" spc="65">
                <a:latin typeface="Arial"/>
                <a:cs typeface="Arial"/>
              </a:rPr>
              <a:t>едафотопів</a:t>
            </a:r>
            <a:r>
              <a:rPr dirty="0" sz="2600" spc="10">
                <a:latin typeface="Arial"/>
                <a:cs typeface="Arial"/>
              </a:rPr>
              <a:t> </a:t>
            </a:r>
            <a:r>
              <a:rPr dirty="0" sz="2600" spc="90">
                <a:latin typeface="Arial"/>
                <a:cs typeface="Arial"/>
              </a:rPr>
              <a:t>на </a:t>
            </a:r>
            <a:r>
              <a:rPr dirty="0" sz="2600" spc="55">
                <a:latin typeface="Arial"/>
                <a:cs typeface="Arial"/>
              </a:rPr>
              <a:t>деградованих</a:t>
            </a:r>
            <a:r>
              <a:rPr dirty="0" sz="2600" spc="21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селітебних</a:t>
            </a:r>
            <a:r>
              <a:rPr dirty="0" sz="2600" spc="28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територіях</a:t>
            </a:r>
            <a:r>
              <a:rPr dirty="0" sz="2600" spc="215">
                <a:latin typeface="Arial"/>
                <a:cs typeface="Arial"/>
              </a:rPr>
              <a:t> </a:t>
            </a:r>
            <a:r>
              <a:rPr dirty="0" sz="2600" spc="-10">
                <a:latin typeface="Arial"/>
                <a:cs typeface="Arial"/>
              </a:rPr>
              <a:t>Житомирської </a:t>
            </a:r>
            <a:r>
              <a:rPr dirty="0" sz="2600">
                <a:latin typeface="Arial"/>
                <a:cs typeface="Arial"/>
              </a:rPr>
              <a:t>міської</a:t>
            </a:r>
            <a:r>
              <a:rPr dirty="0" sz="2600" spc="6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територіальної</a:t>
            </a:r>
            <a:r>
              <a:rPr dirty="0" sz="2600" spc="35">
                <a:latin typeface="Arial"/>
                <a:cs typeface="Arial"/>
              </a:rPr>
              <a:t> </a:t>
            </a:r>
            <a:r>
              <a:rPr dirty="0" sz="2600" spc="60">
                <a:latin typeface="Arial"/>
                <a:cs typeface="Arial"/>
              </a:rPr>
              <a:t>громади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1977" y="3216656"/>
            <a:ext cx="3335654" cy="8007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5580" indent="-182880">
              <a:lnSpc>
                <a:spcPts val="2035"/>
              </a:lnSpc>
              <a:spcBef>
                <a:spcPts val="105"/>
              </a:spcBef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 spc="50">
                <a:latin typeface="Verdana"/>
                <a:cs typeface="Verdana"/>
              </a:rPr>
              <a:t>Роботу</a:t>
            </a:r>
            <a:r>
              <a:rPr dirty="0" sz="1700" spc="30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виконала:</a:t>
            </a:r>
            <a:endParaRPr sz="1700">
              <a:latin typeface="Verdana"/>
              <a:cs typeface="Verdana"/>
            </a:endParaRPr>
          </a:p>
          <a:p>
            <a:pPr marL="195580" indent="-182880">
              <a:lnSpc>
                <a:spcPts val="2030"/>
              </a:lnSpc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455F51"/>
                </a:solidFill>
                <a:latin typeface="Verdana"/>
                <a:cs typeface="Verdana"/>
              </a:rPr>
              <a:t>Троцюк</a:t>
            </a:r>
            <a:r>
              <a:rPr dirty="0" sz="1700" spc="70">
                <a:solidFill>
                  <a:srgbClr val="455F51"/>
                </a:solidFill>
                <a:latin typeface="Verdana"/>
                <a:cs typeface="Verdana"/>
              </a:rPr>
              <a:t> </a:t>
            </a:r>
            <a:r>
              <a:rPr dirty="0" sz="1700" spc="114">
                <a:solidFill>
                  <a:srgbClr val="455F51"/>
                </a:solidFill>
                <a:latin typeface="Verdana"/>
                <a:cs typeface="Verdana"/>
              </a:rPr>
              <a:t>Ірма</a:t>
            </a:r>
            <a:r>
              <a:rPr dirty="0" sz="1700" spc="85">
                <a:solidFill>
                  <a:srgbClr val="455F51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455F51"/>
                </a:solidFill>
                <a:latin typeface="Verdana"/>
                <a:cs typeface="Verdana"/>
              </a:rPr>
              <a:t>Валентинівна</a:t>
            </a:r>
            <a:endParaRPr sz="1700">
              <a:latin typeface="Verdana"/>
              <a:cs typeface="Verdana"/>
            </a:endParaRPr>
          </a:p>
          <a:p>
            <a:pPr marL="195580" indent="-182880">
              <a:lnSpc>
                <a:spcPts val="2035"/>
              </a:lnSpc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 spc="-10">
                <a:latin typeface="Verdana"/>
                <a:cs typeface="Verdana"/>
              </a:rPr>
              <a:t>учениця</a:t>
            </a:r>
            <a:r>
              <a:rPr dirty="0" sz="1700" spc="-114">
                <a:latin typeface="Verdana"/>
                <a:cs typeface="Verdana"/>
              </a:rPr>
              <a:t> </a:t>
            </a:r>
            <a:r>
              <a:rPr dirty="0" sz="1700" spc="-30">
                <a:latin typeface="Verdana"/>
                <a:cs typeface="Verdana"/>
              </a:rPr>
              <a:t>10</a:t>
            </a:r>
            <a:r>
              <a:rPr dirty="0" sz="1700" spc="-95">
                <a:latin typeface="Verdana"/>
                <a:cs typeface="Verdana"/>
              </a:rPr>
              <a:t> </a:t>
            </a:r>
            <a:r>
              <a:rPr dirty="0" sz="1700" spc="45">
                <a:latin typeface="Verdana"/>
                <a:cs typeface="Verdana"/>
              </a:rPr>
              <a:t>класу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31977" y="3989577"/>
            <a:ext cx="1036193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 spc="60">
                <a:latin typeface="Verdana"/>
                <a:cs typeface="Verdana"/>
              </a:rPr>
              <a:t>Відокремленого</a:t>
            </a:r>
            <a:r>
              <a:rPr dirty="0" sz="1700" spc="55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підрозділу</a:t>
            </a:r>
            <a:r>
              <a:rPr dirty="0" sz="1700" spc="65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«Науковий</a:t>
            </a:r>
            <a:r>
              <a:rPr dirty="0" sz="1700" spc="40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ліцей»</a:t>
            </a:r>
            <a:r>
              <a:rPr dirty="0" sz="1700" spc="25">
                <a:latin typeface="Verdana"/>
                <a:cs typeface="Verdana"/>
              </a:rPr>
              <a:t> </a:t>
            </a:r>
            <a:r>
              <a:rPr dirty="0" sz="1700" spc="60">
                <a:latin typeface="Verdana"/>
                <a:cs typeface="Verdana"/>
              </a:rPr>
              <a:t>Державного</a:t>
            </a:r>
            <a:r>
              <a:rPr dirty="0" sz="1700" spc="75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університету</a:t>
            </a:r>
            <a:r>
              <a:rPr dirty="0" sz="1700" spc="55">
                <a:latin typeface="Verdana"/>
                <a:cs typeface="Verdana"/>
              </a:rPr>
              <a:t> </a:t>
            </a:r>
            <a:r>
              <a:rPr dirty="0" sz="1700" spc="35">
                <a:latin typeface="Verdana"/>
                <a:cs typeface="Verdana"/>
              </a:rPr>
              <a:t>«Житомирська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31977" y="4170934"/>
            <a:ext cx="141795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>
                <a:latin typeface="Verdana"/>
                <a:cs typeface="Verdana"/>
              </a:rPr>
              <a:t>політехніка»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1977" y="4686046"/>
            <a:ext cx="7270750" cy="1058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ts val="2035"/>
              </a:lnSpc>
              <a:spcBef>
                <a:spcPts val="100"/>
              </a:spcBef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>
                <a:latin typeface="Verdana"/>
                <a:cs typeface="Verdana"/>
              </a:rPr>
              <a:t>Науковий</a:t>
            </a:r>
            <a:r>
              <a:rPr dirty="0" sz="1700" spc="140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керівник:</a:t>
            </a:r>
            <a:endParaRPr sz="1700">
              <a:latin typeface="Verdana"/>
              <a:cs typeface="Verdana"/>
            </a:endParaRPr>
          </a:p>
          <a:p>
            <a:pPr marL="195580" indent="-182880">
              <a:lnSpc>
                <a:spcPts val="2030"/>
              </a:lnSpc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455F51"/>
                </a:solidFill>
                <a:latin typeface="Verdana"/>
                <a:cs typeface="Verdana"/>
              </a:rPr>
              <a:t>Циганенко-Дзюбенко</a:t>
            </a:r>
            <a:r>
              <a:rPr dirty="0" sz="1700" spc="290">
                <a:solidFill>
                  <a:srgbClr val="455F51"/>
                </a:solidFill>
                <a:latin typeface="Verdana"/>
                <a:cs typeface="Verdana"/>
              </a:rPr>
              <a:t> </a:t>
            </a:r>
            <a:r>
              <a:rPr dirty="0" sz="1700" spc="-155">
                <a:solidFill>
                  <a:srgbClr val="455F51"/>
                </a:solidFill>
                <a:latin typeface="Verdana"/>
                <a:cs typeface="Verdana"/>
              </a:rPr>
              <a:t>Ілля</a:t>
            </a:r>
            <a:r>
              <a:rPr dirty="0" sz="1700" spc="290">
                <a:solidFill>
                  <a:srgbClr val="455F51"/>
                </a:solidFill>
                <a:latin typeface="Verdana"/>
                <a:cs typeface="Verdana"/>
              </a:rPr>
              <a:t> </a:t>
            </a:r>
            <a:r>
              <a:rPr dirty="0" sz="1700" spc="-10">
                <a:solidFill>
                  <a:srgbClr val="455F51"/>
                </a:solidFill>
                <a:latin typeface="Verdana"/>
                <a:cs typeface="Verdana"/>
              </a:rPr>
              <a:t>Юрійович</a:t>
            </a:r>
            <a:endParaRPr sz="1700">
              <a:latin typeface="Verdana"/>
              <a:cs typeface="Verdana"/>
            </a:endParaRPr>
          </a:p>
          <a:p>
            <a:pPr marL="195580" indent="-182880">
              <a:lnSpc>
                <a:spcPts val="2030"/>
              </a:lnSpc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>
                <a:latin typeface="Verdana"/>
                <a:cs typeface="Verdana"/>
              </a:rPr>
              <a:t>доктор</a:t>
            </a:r>
            <a:r>
              <a:rPr dirty="0" sz="1700" spc="125">
                <a:latin typeface="Verdana"/>
                <a:cs typeface="Verdana"/>
              </a:rPr>
              <a:t> </a:t>
            </a:r>
            <a:r>
              <a:rPr dirty="0" sz="1700" spc="140">
                <a:latin typeface="Verdana"/>
                <a:cs typeface="Verdana"/>
              </a:rPr>
              <a:t>філософії</a:t>
            </a:r>
            <a:r>
              <a:rPr dirty="0" sz="1700" spc="125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(Екологія)</a:t>
            </a:r>
            <a:endParaRPr sz="1700">
              <a:latin typeface="Verdana"/>
              <a:cs typeface="Verdana"/>
            </a:endParaRPr>
          </a:p>
          <a:p>
            <a:pPr marL="195580" indent="-182880">
              <a:lnSpc>
                <a:spcPts val="2035"/>
              </a:lnSpc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 spc="-50">
                <a:latin typeface="Verdana"/>
                <a:cs typeface="Verdana"/>
              </a:rPr>
              <a:t>вчитель</a:t>
            </a:r>
            <a:r>
              <a:rPr dirty="0" sz="1700" spc="-20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біології</a:t>
            </a:r>
            <a:r>
              <a:rPr dirty="0" sz="1700" spc="20">
                <a:latin typeface="Verdana"/>
                <a:cs typeface="Verdana"/>
              </a:rPr>
              <a:t> </a:t>
            </a:r>
            <a:r>
              <a:rPr dirty="0" sz="1700" spc="60">
                <a:latin typeface="Verdana"/>
                <a:cs typeface="Verdana"/>
              </a:rPr>
              <a:t>Відокремленого</a:t>
            </a:r>
            <a:r>
              <a:rPr dirty="0" sz="1700" spc="15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підрозділу</a:t>
            </a:r>
            <a:r>
              <a:rPr dirty="0" sz="1700" spc="-5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«Науковий</a:t>
            </a:r>
            <a:r>
              <a:rPr dirty="0" sz="1700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ліцей»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1977" y="5716625"/>
            <a:ext cx="1069022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86A895"/>
              </a:buClr>
              <a:buFont typeface="Arial MT"/>
              <a:buChar char="•"/>
              <a:tabLst>
                <a:tab pos="195580" algn="l"/>
              </a:tabLst>
            </a:pPr>
            <a:r>
              <a:rPr dirty="0" sz="1700">
                <a:latin typeface="Verdana"/>
                <a:cs typeface="Verdana"/>
              </a:rPr>
              <a:t>керівник</a:t>
            </a:r>
            <a:r>
              <a:rPr dirty="0" sz="1700" spc="30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центру</a:t>
            </a:r>
            <a:r>
              <a:rPr dirty="0" sz="1700" spc="60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наукового</a:t>
            </a:r>
            <a:r>
              <a:rPr dirty="0" sz="1700" spc="50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розвитку</a:t>
            </a:r>
            <a:r>
              <a:rPr dirty="0" sz="1700" spc="60">
                <a:latin typeface="Verdana"/>
                <a:cs typeface="Verdana"/>
              </a:rPr>
              <a:t> </a:t>
            </a:r>
            <a:r>
              <a:rPr dirty="0" sz="1700" spc="-75">
                <a:latin typeface="Verdana"/>
                <a:cs typeface="Verdana"/>
              </a:rPr>
              <a:t>учнів</a:t>
            </a:r>
            <a:r>
              <a:rPr dirty="0" sz="1700" spc="60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та</a:t>
            </a:r>
            <a:r>
              <a:rPr dirty="0" sz="1700" spc="85">
                <a:latin typeface="Verdana"/>
                <a:cs typeface="Verdana"/>
              </a:rPr>
              <a:t> </a:t>
            </a:r>
            <a:r>
              <a:rPr dirty="0" sz="1700" spc="95">
                <a:latin typeface="Verdana"/>
                <a:cs typeface="Verdana"/>
              </a:rPr>
              <a:t>молоді</a:t>
            </a:r>
            <a:r>
              <a:rPr dirty="0" sz="1700" spc="40">
                <a:latin typeface="Verdana"/>
                <a:cs typeface="Verdana"/>
              </a:rPr>
              <a:t> </a:t>
            </a:r>
            <a:r>
              <a:rPr dirty="0" sz="1700" spc="-385">
                <a:latin typeface="Verdana"/>
                <a:cs typeface="Verdana"/>
              </a:rPr>
              <a:t>«</a:t>
            </a:r>
            <a:r>
              <a:rPr dirty="0" sz="1700" spc="-409">
                <a:latin typeface="Verdana"/>
                <a:cs typeface="Verdana"/>
              </a:rPr>
              <a:t> </a:t>
            </a:r>
            <a:r>
              <a:rPr dirty="0" sz="1700">
                <a:latin typeface="Verdana"/>
                <a:cs typeface="Verdana"/>
              </a:rPr>
              <a:t>EcoYouth»</a:t>
            </a:r>
            <a:r>
              <a:rPr dirty="0" sz="1700" spc="45">
                <a:latin typeface="Verdana"/>
                <a:cs typeface="Verdana"/>
              </a:rPr>
              <a:t> </a:t>
            </a:r>
            <a:r>
              <a:rPr dirty="0" sz="1700" spc="60">
                <a:latin typeface="Verdana"/>
                <a:cs typeface="Verdana"/>
              </a:rPr>
              <a:t>Державного</a:t>
            </a:r>
            <a:r>
              <a:rPr dirty="0" sz="1700" spc="35">
                <a:latin typeface="Verdana"/>
                <a:cs typeface="Verdana"/>
              </a:rPr>
              <a:t> </a:t>
            </a:r>
            <a:r>
              <a:rPr dirty="0" sz="1700" spc="-10">
                <a:latin typeface="Verdana"/>
                <a:cs typeface="Verdana"/>
              </a:rPr>
              <a:t>університету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31977" y="5897981"/>
            <a:ext cx="322389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45">
                <a:latin typeface="Verdana"/>
                <a:cs typeface="Verdana"/>
              </a:rPr>
              <a:t>«Житомирська </a:t>
            </a:r>
            <a:r>
              <a:rPr dirty="0" sz="1700" spc="-10">
                <a:latin typeface="Verdana"/>
                <a:cs typeface="Verdana"/>
              </a:rPr>
              <a:t>політехніка»</a:t>
            </a:r>
            <a:endParaRPr sz="1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1355" y="184404"/>
            <a:ext cx="4521835" cy="6484620"/>
            <a:chOff x="181355" y="184404"/>
            <a:chExt cx="4521835" cy="64846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355" y="184404"/>
              <a:ext cx="4521708" cy="648462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4695" y="237744"/>
              <a:ext cx="4419600" cy="6383020"/>
            </a:xfrm>
            <a:custGeom>
              <a:avLst/>
              <a:gdLst/>
              <a:ahLst/>
              <a:cxnLst/>
              <a:rect l="l" t="t" r="r" b="b"/>
              <a:pathLst>
                <a:path w="4419600" h="6383020">
                  <a:moveTo>
                    <a:pt x="4419600" y="0"/>
                  </a:moveTo>
                  <a:lnTo>
                    <a:pt x="0" y="0"/>
                  </a:lnTo>
                  <a:lnTo>
                    <a:pt x="0" y="6382511"/>
                  </a:lnTo>
                  <a:lnTo>
                    <a:pt x="4419600" y="6382511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00812" y="403453"/>
              <a:ext cx="4087495" cy="6051550"/>
            </a:xfrm>
            <a:custGeom>
              <a:avLst/>
              <a:gdLst/>
              <a:ahLst/>
              <a:cxnLst/>
              <a:rect l="l" t="t" r="r" b="b"/>
              <a:pathLst>
                <a:path w="4087495" h="6051550">
                  <a:moveTo>
                    <a:pt x="4087367" y="0"/>
                  </a:moveTo>
                  <a:lnTo>
                    <a:pt x="0" y="0"/>
                  </a:lnTo>
                  <a:lnTo>
                    <a:pt x="0" y="6051042"/>
                  </a:lnTo>
                  <a:lnTo>
                    <a:pt x="4087367" y="6051042"/>
                  </a:lnTo>
                  <a:lnTo>
                    <a:pt x="4087367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00812" y="403453"/>
              <a:ext cx="4087495" cy="6051550"/>
            </a:xfrm>
            <a:custGeom>
              <a:avLst/>
              <a:gdLst/>
              <a:ahLst/>
              <a:cxnLst/>
              <a:rect l="l" t="t" r="r" b="b"/>
              <a:pathLst>
                <a:path w="4087495" h="6051550">
                  <a:moveTo>
                    <a:pt x="0" y="6051042"/>
                  </a:moveTo>
                  <a:lnTo>
                    <a:pt x="4087367" y="6051042"/>
                  </a:lnTo>
                  <a:lnTo>
                    <a:pt x="4087367" y="0"/>
                  </a:lnTo>
                  <a:lnTo>
                    <a:pt x="0" y="0"/>
                  </a:lnTo>
                  <a:lnTo>
                    <a:pt x="0" y="6051042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0811" y="403453"/>
            <a:ext cx="4087495" cy="6051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2400">
              <a:latin typeface="Times New Roman"/>
              <a:cs typeface="Times New Roman"/>
            </a:endParaRPr>
          </a:p>
          <a:p>
            <a:pPr algn="ctr" marL="652780" marR="625475" indent="635">
              <a:lnSpc>
                <a:spcPts val="2590"/>
              </a:lnSpc>
            </a:pPr>
            <a:r>
              <a:rPr dirty="0" sz="2400" b="1">
                <a:solidFill>
                  <a:srgbClr val="FFFFFF"/>
                </a:solidFill>
                <a:latin typeface="Cambria"/>
                <a:cs typeface="Cambria"/>
              </a:rPr>
              <a:t>Метою</a:t>
            </a:r>
            <a:r>
              <a:rPr dirty="0" sz="2400" spc="-6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mbria"/>
                <a:cs typeface="Cambria"/>
              </a:rPr>
              <a:t>даного </a:t>
            </a:r>
            <a:r>
              <a:rPr dirty="0" sz="2400" b="1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r>
              <a:rPr dirty="0" sz="2400" spc="-114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mbria"/>
                <a:cs typeface="Cambria"/>
              </a:rPr>
              <a:t>була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синфітоіндикаційна</a:t>
            </a:r>
            <a:endParaRPr sz="2400">
              <a:latin typeface="Cambria"/>
              <a:cs typeface="Cambria"/>
            </a:endParaRPr>
          </a:p>
          <a:p>
            <a:pPr algn="ctr" marL="20955">
              <a:lnSpc>
                <a:spcPts val="2415"/>
              </a:lnSpc>
            </a:pP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оцінка</a:t>
            </a:r>
            <a:r>
              <a:rPr dirty="0" sz="240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екологічного</a:t>
            </a:r>
            <a:endParaRPr sz="2400">
              <a:latin typeface="Cambria"/>
              <a:cs typeface="Cambria"/>
            </a:endParaRPr>
          </a:p>
          <a:p>
            <a:pPr algn="just" marL="306705" marR="276225" indent="-3175">
              <a:lnSpc>
                <a:spcPct val="90000"/>
              </a:lnSpc>
              <a:spcBef>
                <a:spcPts val="145"/>
              </a:spcBef>
            </a:pP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стану</a:t>
            </a:r>
            <a:r>
              <a:rPr dirty="0" sz="2400" spc="-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ґрунтів</a:t>
            </a:r>
            <a:r>
              <a:rPr dirty="0" sz="2400" spc="-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едафотопів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на</a:t>
            </a:r>
            <a:r>
              <a:rPr dirty="0" sz="24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територіях</a:t>
            </a:r>
            <a:r>
              <a:rPr dirty="0" sz="24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покинутих житлових</a:t>
            </a:r>
            <a:r>
              <a:rPr dirty="0" sz="2400" spc="-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будинків,</a:t>
            </a:r>
            <a:r>
              <a:rPr dirty="0" sz="2400" spc="-1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mbria"/>
                <a:cs typeface="Cambria"/>
              </a:rPr>
              <a:t>що</a:t>
            </a:r>
            <a:endParaRPr sz="2400">
              <a:latin typeface="Cambria"/>
              <a:cs typeface="Cambria"/>
            </a:endParaRPr>
          </a:p>
          <a:p>
            <a:pPr algn="ctr" marL="327025" marR="298450">
              <a:lnSpc>
                <a:spcPts val="2590"/>
              </a:lnSpc>
              <a:spcBef>
                <a:spcPts val="40"/>
              </a:spcBef>
            </a:pP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стали</a:t>
            </a:r>
            <a:r>
              <a:rPr dirty="0" sz="24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місцями</a:t>
            </a:r>
            <a:r>
              <a:rPr dirty="0" sz="24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стихійних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сміттєзвалищ,</a:t>
            </a:r>
            <a:r>
              <a:rPr dirty="0" sz="24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dirty="0" sz="24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"/>
                <a:cs typeface="Cambria"/>
              </a:rPr>
              <a:t>межах </a:t>
            </a:r>
            <a:r>
              <a:rPr dirty="0" sz="2400">
                <a:solidFill>
                  <a:srgbClr val="FFFFFF"/>
                </a:solidFill>
                <a:latin typeface="Cambria"/>
                <a:cs typeface="Cambria"/>
              </a:rPr>
              <a:t>Житомирської</a:t>
            </a:r>
            <a:r>
              <a:rPr dirty="0" sz="2400" spc="-1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mbria"/>
                <a:cs typeface="Cambria"/>
              </a:rPr>
              <a:t>МТГ.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557520" y="1007211"/>
            <a:ext cx="5420360" cy="3645535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2000" b="1">
                <a:latin typeface="Cambria"/>
                <a:cs typeface="Cambria"/>
              </a:rPr>
              <a:t>Завдання</a:t>
            </a:r>
            <a:r>
              <a:rPr dirty="0" sz="2000" spc="-15" b="1">
                <a:latin typeface="Cambria"/>
                <a:cs typeface="Cambria"/>
              </a:rPr>
              <a:t> </a:t>
            </a:r>
            <a:r>
              <a:rPr dirty="0" sz="2000" spc="-10" b="1">
                <a:latin typeface="Cambria"/>
                <a:cs typeface="Cambria"/>
              </a:rPr>
              <a:t>дослідження</a:t>
            </a:r>
            <a:r>
              <a:rPr dirty="0" sz="2000" spc="-45" b="1">
                <a:latin typeface="Cambria"/>
                <a:cs typeface="Cambria"/>
              </a:rPr>
              <a:t> </a:t>
            </a:r>
            <a:r>
              <a:rPr dirty="0" sz="2000" spc="-10" b="1">
                <a:latin typeface="Cambria"/>
                <a:cs typeface="Cambria"/>
              </a:rPr>
              <a:t>включали:</a:t>
            </a:r>
            <a:endParaRPr sz="2000">
              <a:latin typeface="Cambria"/>
              <a:cs typeface="Cambria"/>
            </a:endParaRPr>
          </a:p>
          <a:p>
            <a:pPr marL="194945" marR="5080" indent="-182880">
              <a:lnSpc>
                <a:spcPct val="100000"/>
              </a:lnSpc>
              <a:spcBef>
                <a:spcPts val="900"/>
              </a:spcBef>
              <a:buClr>
                <a:srgbClr val="86A895"/>
              </a:buClr>
              <a:buFont typeface="Wingdings"/>
              <a:buChar char=""/>
              <a:tabLst>
                <a:tab pos="194945" algn="l"/>
              </a:tabLst>
            </a:pPr>
            <a:r>
              <a:rPr dirty="0" sz="2000">
                <a:latin typeface="Cambria"/>
                <a:cs typeface="Cambria"/>
              </a:rPr>
              <a:t>проведення </a:t>
            </a:r>
            <a:r>
              <a:rPr dirty="0" sz="2000" spc="-10">
                <a:latin typeface="Cambria"/>
                <a:cs typeface="Cambria"/>
              </a:rPr>
              <a:t>геоботанічних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описів</a:t>
            </a:r>
            <a:r>
              <a:rPr dirty="0" sz="2000" spc="-2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рослинних угруповань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на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територіях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покинутих житлових</a:t>
            </a:r>
            <a:r>
              <a:rPr dirty="0" sz="2000" spc="-9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будівель;</a:t>
            </a:r>
            <a:endParaRPr sz="2000">
              <a:latin typeface="Cambria"/>
              <a:cs typeface="Cambria"/>
            </a:endParaRPr>
          </a:p>
          <a:p>
            <a:pPr marL="194945" marR="73660" indent="-182880">
              <a:lnSpc>
                <a:spcPct val="100000"/>
              </a:lnSpc>
              <a:spcBef>
                <a:spcPts val="900"/>
              </a:spcBef>
              <a:buClr>
                <a:srgbClr val="86A895"/>
              </a:buClr>
              <a:buFont typeface="Wingdings"/>
              <a:buChar char=""/>
              <a:tabLst>
                <a:tab pos="194945" algn="l"/>
              </a:tabLst>
            </a:pPr>
            <a:r>
              <a:rPr dirty="0" sz="2000">
                <a:latin typeface="Cambria"/>
                <a:cs typeface="Cambria"/>
              </a:rPr>
              <a:t>здійснення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синфітоіндикаційного</a:t>
            </a:r>
            <a:r>
              <a:rPr dirty="0" sz="2000" spc="-1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аналізу</a:t>
            </a:r>
            <a:r>
              <a:rPr dirty="0" sz="2000" spc="-5">
                <a:latin typeface="Cambria"/>
                <a:cs typeface="Cambria"/>
              </a:rPr>
              <a:t> </a:t>
            </a:r>
            <a:r>
              <a:rPr dirty="0" sz="2000" spc="-25">
                <a:latin typeface="Cambria"/>
                <a:cs typeface="Cambria"/>
              </a:rPr>
              <a:t>за </a:t>
            </a:r>
            <a:r>
              <a:rPr dirty="0" sz="2000" spc="-10">
                <a:latin typeface="Cambria"/>
                <a:cs typeface="Cambria"/>
              </a:rPr>
              <a:t>методикою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Я.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Дідуха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та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Ю.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Хом'яка;</a:t>
            </a:r>
            <a:endParaRPr sz="2000">
              <a:latin typeface="Cambria"/>
              <a:cs typeface="Cambria"/>
            </a:endParaRPr>
          </a:p>
          <a:p>
            <a:pPr marL="194945" indent="-182245">
              <a:lnSpc>
                <a:spcPct val="100000"/>
              </a:lnSpc>
              <a:spcBef>
                <a:spcPts val="900"/>
              </a:spcBef>
              <a:buClr>
                <a:srgbClr val="86A895"/>
              </a:buClr>
              <a:buFont typeface="Wingdings"/>
              <a:buChar char=""/>
              <a:tabLst>
                <a:tab pos="194945" algn="l"/>
              </a:tabLst>
            </a:pPr>
            <a:r>
              <a:rPr dirty="0" sz="2000">
                <a:latin typeface="Cambria"/>
                <a:cs typeface="Cambria"/>
              </a:rPr>
              <a:t>визначення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синтаксономічного</a:t>
            </a:r>
            <a:r>
              <a:rPr dirty="0" sz="2000" spc="-2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складу</a:t>
            </a:r>
            <a:endParaRPr sz="2000">
              <a:latin typeface="Cambria"/>
              <a:cs typeface="Cambria"/>
            </a:endParaRPr>
          </a:p>
          <a:p>
            <a:pPr marL="194945">
              <a:lnSpc>
                <a:spcPct val="100000"/>
              </a:lnSpc>
            </a:pPr>
            <a:r>
              <a:rPr dirty="0" sz="2000" spc="-10">
                <a:latin typeface="Cambria"/>
                <a:cs typeface="Cambria"/>
              </a:rPr>
              <a:t>рослинності;</a:t>
            </a:r>
            <a:endParaRPr sz="2000">
              <a:latin typeface="Cambria"/>
              <a:cs typeface="Cambria"/>
            </a:endParaRPr>
          </a:p>
          <a:p>
            <a:pPr marL="194945" marR="539750" indent="-182880">
              <a:lnSpc>
                <a:spcPct val="100000"/>
              </a:lnSpc>
              <a:spcBef>
                <a:spcPts val="900"/>
              </a:spcBef>
              <a:buClr>
                <a:srgbClr val="86A895"/>
              </a:buClr>
              <a:buFont typeface="Wingdings"/>
              <a:buChar char=""/>
              <a:tabLst>
                <a:tab pos="194945" algn="l"/>
              </a:tabLst>
            </a:pPr>
            <a:r>
              <a:rPr dirty="0" sz="2000">
                <a:latin typeface="Cambria"/>
                <a:cs typeface="Cambria"/>
              </a:rPr>
              <a:t>оцінку</a:t>
            </a:r>
            <a:r>
              <a:rPr dirty="0" sz="2000" spc="-4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ступеня</a:t>
            </a:r>
            <a:r>
              <a:rPr dirty="0" sz="2000" spc="-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гемеробії</a:t>
            </a:r>
            <a:r>
              <a:rPr dirty="0" sz="2000" spc="-2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досліджуваних територій.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1520" y="234568"/>
            <a:ext cx="11729085" cy="6389370"/>
            <a:chOff x="231520" y="234568"/>
            <a:chExt cx="11729085" cy="6389370"/>
          </a:xfrm>
        </p:grpSpPr>
        <p:sp>
          <p:nvSpPr>
            <p:cNvPr id="3" name="object 3" descr=""/>
            <p:cNvSpPr/>
            <p:nvPr/>
          </p:nvSpPr>
          <p:spPr>
            <a:xfrm>
              <a:off x="234695" y="237743"/>
              <a:ext cx="11722735" cy="6383020"/>
            </a:xfrm>
            <a:custGeom>
              <a:avLst/>
              <a:gdLst/>
              <a:ahLst/>
              <a:cxnLst/>
              <a:rect l="l" t="t" r="r" b="b"/>
              <a:pathLst>
                <a:path w="11722735" h="6383020">
                  <a:moveTo>
                    <a:pt x="0" y="6382511"/>
                  </a:moveTo>
                  <a:lnTo>
                    <a:pt x="11722608" y="6382511"/>
                  </a:lnTo>
                  <a:lnTo>
                    <a:pt x="11722608" y="0"/>
                  </a:lnTo>
                  <a:lnTo>
                    <a:pt x="0" y="0"/>
                  </a:lnTo>
                  <a:lnTo>
                    <a:pt x="0" y="6382511"/>
                  </a:lnTo>
                  <a:close/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71855" y="374903"/>
              <a:ext cx="11448415" cy="6108700"/>
            </a:xfrm>
            <a:custGeom>
              <a:avLst/>
              <a:gdLst/>
              <a:ahLst/>
              <a:cxnLst/>
              <a:rect l="l" t="t" r="r" b="b"/>
              <a:pathLst>
                <a:path w="11448415" h="6108700">
                  <a:moveTo>
                    <a:pt x="11448288" y="0"/>
                  </a:moveTo>
                  <a:lnTo>
                    <a:pt x="0" y="0"/>
                  </a:lnTo>
                  <a:lnTo>
                    <a:pt x="0" y="6108192"/>
                  </a:lnTo>
                  <a:lnTo>
                    <a:pt x="11448288" y="6108192"/>
                  </a:lnTo>
                  <a:lnTo>
                    <a:pt x="11448288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16939" y="712702"/>
            <a:ext cx="3801745" cy="154432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45"/>
              </a:spcBef>
            </a:pPr>
            <a:r>
              <a:rPr dirty="0" sz="1900" spc="-10" b="1">
                <a:solidFill>
                  <a:srgbClr val="FFFFFF"/>
                </a:solidFill>
                <a:latin typeface="Cambria"/>
                <a:cs typeface="Cambria"/>
              </a:rPr>
              <a:t>Матеріали</a:t>
            </a:r>
            <a:r>
              <a:rPr dirty="0" sz="1900" spc="-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b="1">
                <a:solidFill>
                  <a:srgbClr val="FFFFFF"/>
                </a:solidFill>
                <a:latin typeface="Cambria"/>
                <a:cs typeface="Cambria"/>
              </a:rPr>
              <a:t>та</a:t>
            </a:r>
            <a:r>
              <a:rPr dirty="0" sz="1900" spc="-5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ambria"/>
                <a:cs typeface="Cambria"/>
              </a:rPr>
              <a:t>методи</a:t>
            </a:r>
            <a:endParaRPr sz="1900">
              <a:latin typeface="Cambria"/>
              <a:cs typeface="Cambria"/>
            </a:endParaRPr>
          </a:p>
          <a:p>
            <a:pPr marL="1239520">
              <a:lnSpc>
                <a:spcPct val="100000"/>
              </a:lnSpc>
              <a:spcBef>
                <a:spcPts val="1140"/>
              </a:spcBef>
            </a:pPr>
            <a:r>
              <a:rPr dirty="0" sz="1900" spc="-10" b="1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endParaRPr sz="19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19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tabLst>
                <a:tab pos="2359025" algn="l"/>
              </a:tabLst>
            </a:pP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проводилось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16939" y="2377186"/>
            <a:ext cx="380174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1105" algn="l"/>
                <a:tab pos="2954020" algn="l"/>
              </a:tabLst>
            </a:pP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протягом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вегетаційного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періоду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56203" y="2666136"/>
            <a:ext cx="106489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9875" marR="5080" indent="-257810">
              <a:lnSpc>
                <a:spcPct val="150000"/>
              </a:lnSpc>
              <a:spcBef>
                <a:spcPts val="100"/>
              </a:spcBef>
            </a:pP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території міської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6939" y="2666136"/>
            <a:ext cx="2740660" cy="1329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7834">
              <a:lnSpc>
                <a:spcPct val="150000"/>
              </a:lnSpc>
              <a:spcBef>
                <a:spcPts val="100"/>
              </a:spcBef>
              <a:tabLst>
                <a:tab pos="1021715" algn="l"/>
                <a:tab pos="2014855" algn="l"/>
              </a:tabLst>
            </a:pPr>
            <a:r>
              <a:rPr dirty="0" sz="1900" spc="-20">
                <a:solidFill>
                  <a:srgbClr val="FFFFFF"/>
                </a:solidFill>
                <a:latin typeface="Cambria"/>
                <a:cs typeface="Cambria"/>
              </a:rPr>
              <a:t>2024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20">
                <a:solidFill>
                  <a:srgbClr val="FFFFFF"/>
                </a:solidFill>
                <a:latin typeface="Cambria"/>
                <a:cs typeface="Cambria"/>
              </a:rPr>
              <a:t>року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35">
                <a:solidFill>
                  <a:srgbClr val="FFFFFF"/>
                </a:solidFill>
                <a:latin typeface="Cambria"/>
                <a:cs typeface="Cambria"/>
              </a:rPr>
              <a:t>на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Житомирської</a:t>
            </a:r>
            <a:endParaRPr sz="19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територіальної</a:t>
            </a:r>
            <a:r>
              <a:rPr dirty="0" sz="19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громади.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696458" y="792937"/>
            <a:ext cx="5579745" cy="1471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419225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FFFFFF"/>
                </a:solidFill>
                <a:latin typeface="Cambria"/>
                <a:cs typeface="Cambria"/>
              </a:rPr>
              <a:t>Об’єктами</a:t>
            </a:r>
            <a:r>
              <a:rPr dirty="0" sz="1900" spc="-3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endParaRPr sz="1900">
              <a:latin typeface="Cambria"/>
              <a:cs typeface="Cambria"/>
            </a:endParaRPr>
          </a:p>
          <a:p>
            <a:pPr algn="just" marL="12700" marR="5080">
              <a:lnSpc>
                <a:spcPct val="120000"/>
              </a:lnSpc>
              <a:spcBef>
                <a:spcPts val="905"/>
              </a:spcBef>
            </a:pP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були</a:t>
            </a:r>
            <a:r>
              <a:rPr dirty="0" sz="1900" spc="459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обрані</a:t>
            </a:r>
            <a:r>
              <a:rPr dirty="0" sz="1900" spc="4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два</a:t>
            </a:r>
            <a:r>
              <a:rPr dirty="0" sz="1900" spc="459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покинуті</a:t>
            </a:r>
            <a:r>
              <a:rPr dirty="0" sz="1900" spc="4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житлові</a:t>
            </a:r>
            <a:r>
              <a:rPr dirty="0" sz="1900" spc="4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будинки,</a:t>
            </a:r>
            <a:r>
              <a:rPr dirty="0" sz="1900" spc="459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mbria"/>
                <a:cs typeface="Cambria"/>
              </a:rPr>
              <a:t>що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розташовані</a:t>
            </a:r>
            <a:r>
              <a:rPr dirty="0" sz="19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в</a:t>
            </a:r>
            <a:r>
              <a:rPr dirty="0" sz="19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різних</a:t>
            </a:r>
            <a:r>
              <a:rPr dirty="0" sz="190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частинах</a:t>
            </a:r>
            <a:r>
              <a:rPr dirty="0" sz="19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міста:</a:t>
            </a:r>
            <a:r>
              <a:rPr dirty="0" sz="19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перший</a:t>
            </a:r>
            <a:r>
              <a:rPr dirty="0" sz="19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–</a:t>
            </a:r>
            <a:r>
              <a:rPr dirty="0" sz="190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mbria"/>
                <a:cs typeface="Cambria"/>
              </a:rPr>
              <a:t>на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околиці</a:t>
            </a:r>
            <a:r>
              <a:rPr dirty="0" sz="1900" spc="405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мікрорайону</a:t>
            </a:r>
            <a:r>
              <a:rPr dirty="0" sz="1900" spc="415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Крошня</a:t>
            </a:r>
            <a:r>
              <a:rPr dirty="0" sz="1900" spc="409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(умовна</a:t>
            </a:r>
            <a:r>
              <a:rPr dirty="0" sz="1900" spc="415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назва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96458" y="2239416"/>
            <a:ext cx="5577840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975360" algn="l"/>
                <a:tab pos="1207135" algn="l"/>
                <a:tab pos="1464945" algn="l"/>
                <a:tab pos="2374900" algn="l"/>
                <a:tab pos="2625090" algn="l"/>
                <a:tab pos="2856230" algn="l"/>
                <a:tab pos="4412615" algn="l"/>
                <a:tab pos="4441825" algn="l"/>
                <a:tab pos="4988560" algn="l"/>
              </a:tabLst>
            </a:pPr>
            <a:r>
              <a:rPr dirty="0" sz="1900" spc="-10" i="1">
                <a:solidFill>
                  <a:srgbClr val="FFFFFF"/>
                </a:solidFill>
                <a:latin typeface="Cambria"/>
                <a:cs typeface="Cambria"/>
              </a:rPr>
              <a:t>"Об'єкт</a:t>
            </a:r>
            <a:r>
              <a:rPr dirty="0" sz="1900" i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20" i="1">
                <a:solidFill>
                  <a:srgbClr val="FFFFFF"/>
                </a:solidFill>
                <a:latin typeface="Cambria"/>
                <a:cs typeface="Cambria"/>
              </a:rPr>
              <a:t>1"</a:t>
            </a:r>
            <a:r>
              <a:rPr dirty="0" sz="1900" spc="-20">
                <a:solidFill>
                  <a:srgbClr val="FFFFFF"/>
                </a:solidFill>
                <a:latin typeface="Cambria"/>
                <a:cs typeface="Cambria"/>
              </a:rPr>
              <a:t>),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другий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50">
                <a:solidFill>
                  <a:srgbClr val="FFFFFF"/>
                </a:solidFill>
                <a:latin typeface="Cambria"/>
                <a:cs typeface="Cambria"/>
              </a:rPr>
              <a:t>–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50">
                <a:solidFill>
                  <a:srgbClr val="FFFFFF"/>
                </a:solidFill>
                <a:latin typeface="Cambria"/>
                <a:cs typeface="Cambria"/>
              </a:rPr>
              <a:t>у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2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промисловій	</a:t>
            </a:r>
            <a:r>
              <a:rPr dirty="0" sz="1900" spc="-20">
                <a:solidFill>
                  <a:srgbClr val="FFFFFF"/>
                </a:solidFill>
                <a:latin typeface="Cambria"/>
                <a:cs typeface="Cambria"/>
              </a:rPr>
              <a:t>зоні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міста поблизу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колишнього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панчішного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комбінату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696458" y="2934360"/>
            <a:ext cx="5579110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1216025" algn="l"/>
                <a:tab pos="2859405" algn="l"/>
                <a:tab pos="3729990" algn="l"/>
                <a:tab pos="4205605" algn="l"/>
                <a:tab pos="5001260" algn="l"/>
              </a:tabLst>
            </a:pP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(умовна</a:t>
            </a:r>
            <a:r>
              <a:rPr dirty="0" sz="1900" spc="2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назва</a:t>
            </a:r>
            <a:r>
              <a:rPr dirty="0" sz="19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FFFFFF"/>
                </a:solidFill>
                <a:latin typeface="Cambria"/>
                <a:cs typeface="Cambria"/>
              </a:rPr>
              <a:t>"Об'єкт</a:t>
            </a:r>
            <a:r>
              <a:rPr dirty="0" sz="1900" spc="27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FFFFFF"/>
                </a:solidFill>
                <a:latin typeface="Cambria"/>
                <a:cs typeface="Cambria"/>
              </a:rPr>
              <a:t>2"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).</a:t>
            </a:r>
            <a:r>
              <a:rPr dirty="0" sz="19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Обидва</a:t>
            </a:r>
            <a:r>
              <a:rPr dirty="0" sz="19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будинки</a:t>
            </a:r>
            <a:r>
              <a:rPr dirty="0" sz="1900" spc="2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20">
                <a:solidFill>
                  <a:srgbClr val="FFFFFF"/>
                </a:solidFill>
                <a:latin typeface="Cambria"/>
                <a:cs typeface="Cambria"/>
              </a:rPr>
              <a:t>були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покинуті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мешканцями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понад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25">
                <a:solidFill>
                  <a:srgbClr val="FFFFFF"/>
                </a:solidFill>
                <a:latin typeface="Cambria"/>
                <a:cs typeface="Cambria"/>
              </a:rPr>
              <a:t>15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років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900" spc="-50">
                <a:solidFill>
                  <a:srgbClr val="FFFFFF"/>
                </a:solidFill>
                <a:latin typeface="Cambria"/>
                <a:cs typeface="Cambria"/>
              </a:rPr>
              <a:t>тому,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96458" y="3629685"/>
            <a:ext cx="5581650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частково</a:t>
            </a:r>
            <a:r>
              <a:rPr dirty="0" sz="190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зруйновані</a:t>
            </a:r>
            <a:r>
              <a:rPr dirty="0" sz="190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та</a:t>
            </a:r>
            <a:r>
              <a:rPr dirty="0" sz="1900" spc="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поступово</a:t>
            </a:r>
            <a:r>
              <a:rPr dirty="0" sz="1900" spc="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перетворилися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на</a:t>
            </a:r>
            <a:r>
              <a:rPr dirty="0" sz="19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місця</a:t>
            </a:r>
            <a:r>
              <a:rPr dirty="0" sz="19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FFFFFF"/>
                </a:solidFill>
                <a:latin typeface="Cambria"/>
                <a:cs typeface="Cambria"/>
              </a:rPr>
              <a:t>стихійних</a:t>
            </a:r>
            <a:r>
              <a:rPr dirty="0" sz="19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mbria"/>
                <a:cs typeface="Cambria"/>
              </a:rPr>
              <a:t>сміттєзвалищ.</a:t>
            </a:r>
            <a:endParaRPr sz="19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79119" y="557783"/>
            <a:ext cx="11029315" cy="5737860"/>
            <a:chOff x="579119" y="557783"/>
            <a:chExt cx="11029315" cy="573786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9" y="557783"/>
              <a:ext cx="11029188" cy="57378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32104" y="610908"/>
              <a:ext cx="10928350" cy="5636260"/>
            </a:xfrm>
            <a:custGeom>
              <a:avLst/>
              <a:gdLst/>
              <a:ahLst/>
              <a:cxnLst/>
              <a:rect l="l" t="t" r="r" b="b"/>
              <a:pathLst>
                <a:path w="10928350" h="5636260">
                  <a:moveTo>
                    <a:pt x="10927842" y="0"/>
                  </a:moveTo>
                  <a:lnTo>
                    <a:pt x="0" y="0"/>
                  </a:lnTo>
                  <a:lnTo>
                    <a:pt x="0" y="5636133"/>
                  </a:lnTo>
                  <a:lnTo>
                    <a:pt x="10927842" y="5636133"/>
                  </a:lnTo>
                  <a:lnTo>
                    <a:pt x="109278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7051" y="777239"/>
              <a:ext cx="10598150" cy="5303520"/>
            </a:xfrm>
            <a:custGeom>
              <a:avLst/>
              <a:gdLst/>
              <a:ahLst/>
              <a:cxnLst/>
              <a:rect l="l" t="t" r="r" b="b"/>
              <a:pathLst>
                <a:path w="10598150" h="5303520">
                  <a:moveTo>
                    <a:pt x="10597896" y="0"/>
                  </a:moveTo>
                  <a:lnTo>
                    <a:pt x="0" y="0"/>
                  </a:lnTo>
                  <a:lnTo>
                    <a:pt x="0" y="5303520"/>
                  </a:lnTo>
                  <a:lnTo>
                    <a:pt x="10597896" y="5303520"/>
                  </a:lnTo>
                  <a:lnTo>
                    <a:pt x="10597896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97051" y="777239"/>
              <a:ext cx="10598150" cy="5303520"/>
            </a:xfrm>
            <a:custGeom>
              <a:avLst/>
              <a:gdLst/>
              <a:ahLst/>
              <a:cxnLst/>
              <a:rect l="l" t="t" r="r" b="b"/>
              <a:pathLst>
                <a:path w="10598150" h="5303520">
                  <a:moveTo>
                    <a:pt x="0" y="5303520"/>
                  </a:moveTo>
                  <a:lnTo>
                    <a:pt x="10597896" y="5303520"/>
                  </a:lnTo>
                  <a:lnTo>
                    <a:pt x="10597896" y="0"/>
                  </a:lnTo>
                  <a:lnTo>
                    <a:pt x="0" y="0"/>
                  </a:lnTo>
                  <a:lnTo>
                    <a:pt x="0" y="530352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12506" y="2856357"/>
            <a:ext cx="2687320" cy="1068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Методика</a:t>
            </a:r>
            <a:endParaRPr sz="3600">
              <a:latin typeface="Cambria"/>
              <a:cs typeface="Cambria"/>
            </a:endParaRPr>
          </a:p>
          <a:p>
            <a:pPr marL="12700">
              <a:lnSpc>
                <a:spcPts val="4105"/>
              </a:lnSpc>
            </a:pP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71727" y="1120266"/>
            <a:ext cx="5509260" cy="1177925"/>
          </a:xfrm>
          <a:prstGeom prst="rect"/>
        </p:spPr>
        <p:txBody>
          <a:bodyPr wrap="square" lIns="0" tIns="67310" rIns="0" bIns="0" rtlCol="0" vert="horz">
            <a:spAutoFit/>
          </a:bodyPr>
          <a:lstStyle/>
          <a:p>
            <a:pPr algn="r" marL="12700" marR="5080" indent="385445">
              <a:lnSpc>
                <a:spcPct val="80000"/>
              </a:lnSpc>
              <a:spcBef>
                <a:spcPts val="530"/>
              </a:spcBef>
            </a:pPr>
            <a:r>
              <a:rPr dirty="0" sz="1800" spc="-20" b="0">
                <a:latin typeface="Cambria"/>
                <a:cs typeface="Cambria"/>
              </a:rPr>
              <a:t>Геоботанічні</a:t>
            </a:r>
            <a:r>
              <a:rPr dirty="0" sz="1800" spc="-1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описи</a:t>
            </a:r>
            <a:r>
              <a:rPr dirty="0" sz="1800" spc="-10" b="0">
                <a:latin typeface="Cambria"/>
                <a:cs typeface="Cambria"/>
              </a:rPr>
              <a:t> проводились</a:t>
            </a:r>
            <a:r>
              <a:rPr dirty="0" sz="1800" spc="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за </a:t>
            </a:r>
            <a:r>
              <a:rPr dirty="0" sz="1800" spc="-10" b="0">
                <a:latin typeface="Cambria"/>
                <a:cs typeface="Cambria"/>
              </a:rPr>
              <a:t>стандартною </a:t>
            </a:r>
            <a:r>
              <a:rPr dirty="0" sz="1800" b="0">
                <a:latin typeface="Cambria"/>
                <a:cs typeface="Cambria"/>
              </a:rPr>
              <a:t>методикою</a:t>
            </a:r>
            <a:r>
              <a:rPr dirty="0" sz="1800" spc="-5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на</a:t>
            </a:r>
            <a:r>
              <a:rPr dirty="0" sz="1800" spc="-3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ділянках</a:t>
            </a:r>
            <a:r>
              <a:rPr dirty="0" sz="1800" spc="-3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площею</a:t>
            </a:r>
            <a:r>
              <a:rPr dirty="0" sz="1800" spc="-3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25</a:t>
            </a:r>
            <a:r>
              <a:rPr dirty="0" sz="1800" spc="-2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м²</a:t>
            </a:r>
            <a:r>
              <a:rPr dirty="0" sz="1800" spc="-3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(5×5</a:t>
            </a:r>
            <a:r>
              <a:rPr dirty="0" sz="1800" spc="-1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м)</a:t>
            </a:r>
            <a:r>
              <a:rPr dirty="0" sz="1800" spc="-30" b="0">
                <a:latin typeface="Cambria"/>
                <a:cs typeface="Cambria"/>
              </a:rPr>
              <a:t> </a:t>
            </a:r>
            <a:r>
              <a:rPr dirty="0" sz="1800" spc="-50" b="0">
                <a:latin typeface="Cambria"/>
                <a:cs typeface="Cambria"/>
              </a:rPr>
              <a:t>з </a:t>
            </a:r>
            <a:r>
              <a:rPr dirty="0" sz="1800" b="0">
                <a:latin typeface="Cambria"/>
                <a:cs typeface="Cambria"/>
              </a:rPr>
              <a:t>визначенням</a:t>
            </a:r>
            <a:r>
              <a:rPr dirty="0" sz="1800" spc="-7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проективного</a:t>
            </a:r>
            <a:r>
              <a:rPr dirty="0" sz="1800" spc="-7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покриття</a:t>
            </a:r>
            <a:r>
              <a:rPr dirty="0" sz="1800" spc="-6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видів</a:t>
            </a:r>
            <a:r>
              <a:rPr dirty="0" sz="1800" spc="-65" b="0">
                <a:latin typeface="Cambria"/>
                <a:cs typeface="Cambria"/>
              </a:rPr>
              <a:t> </a:t>
            </a:r>
            <a:r>
              <a:rPr dirty="0" sz="1800" spc="-25" b="0">
                <a:latin typeface="Cambria"/>
                <a:cs typeface="Cambria"/>
              </a:rPr>
              <a:t>за </a:t>
            </a:r>
            <a:r>
              <a:rPr dirty="0" sz="1800" b="0">
                <a:latin typeface="Cambria"/>
                <a:cs typeface="Cambria"/>
              </a:rPr>
              <a:t>шкалою</a:t>
            </a:r>
            <a:r>
              <a:rPr dirty="0" sz="1800" spc="-60" b="0">
                <a:latin typeface="Cambria"/>
                <a:cs typeface="Cambria"/>
              </a:rPr>
              <a:t> </a:t>
            </a:r>
            <a:r>
              <a:rPr dirty="0" sz="1800" spc="-20" b="0">
                <a:latin typeface="Cambria"/>
                <a:cs typeface="Cambria"/>
              </a:rPr>
              <a:t>Браун-</a:t>
            </a:r>
            <a:r>
              <a:rPr dirty="0" sz="1800" b="0">
                <a:latin typeface="Cambria"/>
                <a:cs typeface="Cambria"/>
              </a:rPr>
              <a:t>Бланке.</a:t>
            </a:r>
            <a:r>
              <a:rPr dirty="0" sz="1800" spc="-2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На</a:t>
            </a:r>
            <a:r>
              <a:rPr dirty="0" sz="1800" spc="-5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території</a:t>
            </a:r>
            <a:r>
              <a:rPr dirty="0" sz="1800" spc="-3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кожного</a:t>
            </a:r>
            <a:r>
              <a:rPr dirty="0" sz="1800" spc="-65" b="0">
                <a:latin typeface="Cambria"/>
                <a:cs typeface="Cambria"/>
              </a:rPr>
              <a:t> </a:t>
            </a:r>
            <a:r>
              <a:rPr dirty="0" sz="1800" spc="-10" b="0">
                <a:latin typeface="Cambria"/>
                <a:cs typeface="Cambria"/>
              </a:rPr>
              <a:t>об'єкта </a:t>
            </a:r>
            <a:r>
              <a:rPr dirty="0" sz="1800" b="0">
                <a:latin typeface="Cambria"/>
                <a:cs typeface="Cambria"/>
              </a:rPr>
              <a:t>було</a:t>
            </a:r>
            <a:r>
              <a:rPr dirty="0" sz="1800" spc="-3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закладено</a:t>
            </a:r>
            <a:r>
              <a:rPr dirty="0" sz="1800" spc="-3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по</a:t>
            </a:r>
            <a:r>
              <a:rPr dirty="0" sz="1800" spc="-25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5</a:t>
            </a:r>
            <a:r>
              <a:rPr dirty="0" sz="1800" spc="-2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пробних</a:t>
            </a:r>
            <a:r>
              <a:rPr dirty="0" sz="1800" spc="-20" b="0">
                <a:latin typeface="Cambria"/>
                <a:cs typeface="Cambria"/>
              </a:rPr>
              <a:t> </a:t>
            </a:r>
            <a:r>
              <a:rPr dirty="0" sz="1800" b="0">
                <a:latin typeface="Cambria"/>
                <a:cs typeface="Cambria"/>
              </a:rPr>
              <a:t>ділянок,</a:t>
            </a:r>
            <a:r>
              <a:rPr dirty="0" sz="1800" spc="-35" b="0">
                <a:latin typeface="Cambria"/>
                <a:cs typeface="Cambria"/>
              </a:rPr>
              <a:t> </a:t>
            </a:r>
            <a:r>
              <a:rPr dirty="0" sz="1800" spc="-25" b="0">
                <a:latin typeface="Cambria"/>
                <a:cs typeface="Cambria"/>
              </a:rPr>
              <a:t>що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67485" y="2217801"/>
            <a:ext cx="5710555" cy="293116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r" marL="852169" marR="5080" indent="-96520">
              <a:lnSpc>
                <a:spcPct val="80000"/>
              </a:lnSpc>
              <a:spcBef>
                <a:spcPts val="530"/>
              </a:spcBef>
            </a:pP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охоплювали</a:t>
            </a:r>
            <a:r>
              <a:rPr dirty="0" sz="18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різні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мікростації:</a:t>
            </a:r>
            <a:r>
              <a:rPr dirty="0" sz="18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ділянки</a:t>
            </a:r>
            <a:r>
              <a:rPr dirty="0" sz="180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біля</a:t>
            </a:r>
            <a:r>
              <a:rPr dirty="0" sz="18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стін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будівель,</a:t>
            </a:r>
            <a:r>
              <a:rPr dirty="0" sz="1800" spc="-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зруйновані</a:t>
            </a:r>
            <a:r>
              <a:rPr dirty="0" sz="18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фундаменти,</a:t>
            </a:r>
            <a:r>
              <a:rPr dirty="0" sz="18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скупчення будівельного</a:t>
            </a:r>
            <a:r>
              <a:rPr dirty="0" sz="18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та</a:t>
            </a:r>
            <a:r>
              <a:rPr dirty="0" sz="18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побутового</a:t>
            </a:r>
            <a:r>
              <a:rPr dirty="0" sz="18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сміття,</a:t>
            </a:r>
            <a:r>
              <a:rPr dirty="0" sz="18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колишні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присадибні</a:t>
            </a:r>
            <a:r>
              <a:rPr dirty="0" sz="18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ділянки.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 Синтаксономічний</a:t>
            </a:r>
            <a:r>
              <a:rPr dirty="0" sz="18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аналіз</a:t>
            </a:r>
            <a:endParaRPr sz="1800">
              <a:latin typeface="Cambria"/>
              <a:cs typeface="Cambria"/>
            </a:endParaRPr>
          </a:p>
          <a:p>
            <a:pPr algn="r" marR="6350">
              <a:lnSpc>
                <a:spcPts val="1515"/>
              </a:lnSpc>
            </a:pP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рослинних</a:t>
            </a:r>
            <a:r>
              <a:rPr dirty="0" sz="18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угруповань</a:t>
            </a:r>
            <a:r>
              <a:rPr dirty="0" sz="18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проведено</a:t>
            </a:r>
            <a:r>
              <a:rPr dirty="0" sz="18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за</a:t>
            </a:r>
            <a:r>
              <a:rPr dirty="0" sz="18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методом</a:t>
            </a:r>
            <a:r>
              <a:rPr dirty="0" sz="1800" spc="-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Браун-</a:t>
            </a:r>
            <a:endParaRPr sz="1800">
              <a:latin typeface="Cambria"/>
              <a:cs typeface="Cambria"/>
            </a:endParaRPr>
          </a:p>
          <a:p>
            <a:pPr algn="r" marR="6350">
              <a:lnSpc>
                <a:spcPts val="1945"/>
              </a:lnSpc>
            </a:pP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Бланке.</a:t>
            </a:r>
            <a:endParaRPr sz="1800">
              <a:latin typeface="Cambria"/>
              <a:cs typeface="Cambria"/>
            </a:endParaRPr>
          </a:p>
          <a:p>
            <a:pPr marL="12700" marR="99060">
              <a:lnSpc>
                <a:spcPct val="80000"/>
              </a:lnSpc>
              <a:spcBef>
                <a:spcPts val="1705"/>
              </a:spcBef>
            </a:pP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Для</a:t>
            </a:r>
            <a:r>
              <a:rPr dirty="0" sz="180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оцінки</a:t>
            </a:r>
            <a:r>
              <a:rPr dirty="0" sz="180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антропогенної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трансформації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території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використано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шкалу</a:t>
            </a:r>
            <a:r>
              <a:rPr dirty="0" sz="18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гемеробії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за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Яласом.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Статистичну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обробку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даних</a:t>
            </a:r>
            <a:r>
              <a:rPr dirty="0" sz="1800" spc="-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здійснено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за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допомогою</a:t>
            </a:r>
            <a:r>
              <a:rPr dirty="0" sz="18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програмного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забезпечення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Microsoft</a:t>
            </a:r>
            <a:r>
              <a:rPr dirty="0" sz="18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Excel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та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80">
                <a:solidFill>
                  <a:srgbClr val="FFFFFF"/>
                </a:solidFill>
                <a:latin typeface="Cambria"/>
                <a:cs typeface="Cambria"/>
              </a:rPr>
              <a:t>PAST,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визначення</a:t>
            </a:r>
            <a:endParaRPr sz="1800">
              <a:latin typeface="Cambria"/>
              <a:cs typeface="Cambria"/>
            </a:endParaRPr>
          </a:p>
          <a:p>
            <a:pPr marL="12700" marR="930275">
              <a:lnSpc>
                <a:spcPct val="80000"/>
              </a:lnSpc>
            </a:pP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синфітоіндикаційних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показників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проведено</a:t>
            </a:r>
            <a:r>
              <a:rPr dirty="0" sz="18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Cambria"/>
                <a:cs typeface="Cambria"/>
              </a:rPr>
              <a:t>з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використанням</a:t>
            </a:r>
            <a:r>
              <a:rPr dirty="0" sz="18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програми</a:t>
            </a:r>
            <a:r>
              <a:rPr dirty="0" sz="18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"Simargl</a:t>
            </a:r>
            <a:r>
              <a:rPr dirty="0" sz="18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1.12".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205726" y="2057400"/>
            <a:ext cx="0" cy="2743200"/>
          </a:xfrm>
          <a:custGeom>
            <a:avLst/>
            <a:gdLst/>
            <a:ahLst/>
            <a:cxnLst/>
            <a:rect l="l" t="t" r="r" b="b"/>
            <a:pathLst>
              <a:path w="0" h="2743200">
                <a:moveTo>
                  <a:pt x="0" y="0"/>
                </a:moveTo>
                <a:lnTo>
                  <a:pt x="0" y="2743200"/>
                </a:lnTo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018645" cy="6858000"/>
            <a:chOff x="0" y="0"/>
            <a:chExt cx="12018645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6579870" cy="6858000"/>
            </a:xfrm>
            <a:custGeom>
              <a:avLst/>
              <a:gdLst/>
              <a:ahLst/>
              <a:cxnLst/>
              <a:rect l="l" t="t" r="r" b="b"/>
              <a:pathLst>
                <a:path w="6579870" h="6858000">
                  <a:moveTo>
                    <a:pt x="657948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579489" y="6858000"/>
                  </a:lnTo>
                  <a:lnTo>
                    <a:pt x="65794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39" y="167639"/>
              <a:ext cx="3450336" cy="388162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33260" y="233299"/>
              <a:ext cx="3324860" cy="3756025"/>
            </a:xfrm>
            <a:custGeom>
              <a:avLst/>
              <a:gdLst/>
              <a:ahLst/>
              <a:cxnLst/>
              <a:rect l="l" t="t" r="r" b="b"/>
              <a:pathLst>
                <a:path w="3324860" h="3756025">
                  <a:moveTo>
                    <a:pt x="3324352" y="0"/>
                  </a:moveTo>
                  <a:lnTo>
                    <a:pt x="0" y="0"/>
                  </a:lnTo>
                  <a:lnTo>
                    <a:pt x="0" y="3755644"/>
                  </a:lnTo>
                  <a:lnTo>
                    <a:pt x="3324352" y="3755644"/>
                  </a:lnTo>
                  <a:lnTo>
                    <a:pt x="3324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87" y="396620"/>
              <a:ext cx="2571750" cy="34290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7120" y="176784"/>
              <a:ext cx="2848355" cy="259232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692271" y="242061"/>
              <a:ext cx="2722880" cy="2466975"/>
            </a:xfrm>
            <a:custGeom>
              <a:avLst/>
              <a:gdLst/>
              <a:ahLst/>
              <a:cxnLst/>
              <a:rect l="l" t="t" r="r" b="b"/>
              <a:pathLst>
                <a:path w="2722879" h="2466975">
                  <a:moveTo>
                    <a:pt x="2722626" y="0"/>
                  </a:moveTo>
                  <a:lnTo>
                    <a:pt x="0" y="0"/>
                  </a:lnTo>
                  <a:lnTo>
                    <a:pt x="0" y="2466594"/>
                  </a:lnTo>
                  <a:lnTo>
                    <a:pt x="2722626" y="2466594"/>
                  </a:lnTo>
                  <a:lnTo>
                    <a:pt x="2722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33260" y="4154716"/>
              <a:ext cx="3324860" cy="2470150"/>
            </a:xfrm>
            <a:custGeom>
              <a:avLst/>
              <a:gdLst/>
              <a:ahLst/>
              <a:cxnLst/>
              <a:rect l="l" t="t" r="r" b="b"/>
              <a:pathLst>
                <a:path w="3324860" h="2470150">
                  <a:moveTo>
                    <a:pt x="3324352" y="0"/>
                  </a:moveTo>
                  <a:lnTo>
                    <a:pt x="0" y="0"/>
                  </a:lnTo>
                  <a:lnTo>
                    <a:pt x="0" y="2470022"/>
                  </a:lnTo>
                  <a:lnTo>
                    <a:pt x="3324352" y="2470022"/>
                  </a:lnTo>
                  <a:lnTo>
                    <a:pt x="3324352" y="0"/>
                  </a:lnTo>
                  <a:close/>
                </a:path>
              </a:pathLst>
            </a:custGeom>
            <a:solidFill>
              <a:srgbClr val="3D55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7120" y="2807207"/>
              <a:ext cx="2848355" cy="388162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692271" y="2871965"/>
              <a:ext cx="2722880" cy="3756025"/>
            </a:xfrm>
            <a:custGeom>
              <a:avLst/>
              <a:gdLst/>
              <a:ahLst/>
              <a:cxnLst/>
              <a:rect l="l" t="t" r="r" b="b"/>
              <a:pathLst>
                <a:path w="2722879" h="3756025">
                  <a:moveTo>
                    <a:pt x="2722626" y="0"/>
                  </a:moveTo>
                  <a:lnTo>
                    <a:pt x="0" y="0"/>
                  </a:lnTo>
                  <a:lnTo>
                    <a:pt x="0" y="3755644"/>
                  </a:lnTo>
                  <a:lnTo>
                    <a:pt x="2722626" y="3755644"/>
                  </a:lnTo>
                  <a:lnTo>
                    <a:pt x="2722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9657" y="3157994"/>
              <a:ext cx="2387727" cy="31836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4620" y="172212"/>
              <a:ext cx="5533644" cy="6509004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549517" y="237743"/>
              <a:ext cx="5408295" cy="6383020"/>
            </a:xfrm>
            <a:custGeom>
              <a:avLst/>
              <a:gdLst/>
              <a:ahLst/>
              <a:cxnLst/>
              <a:rect l="l" t="t" r="r" b="b"/>
              <a:pathLst>
                <a:path w="5408295" h="6383020">
                  <a:moveTo>
                    <a:pt x="5407786" y="0"/>
                  </a:moveTo>
                  <a:lnTo>
                    <a:pt x="0" y="0"/>
                  </a:lnTo>
                  <a:lnTo>
                    <a:pt x="0" y="6382511"/>
                  </a:lnTo>
                  <a:lnTo>
                    <a:pt x="5407786" y="6382511"/>
                  </a:lnTo>
                  <a:lnTo>
                    <a:pt x="54077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713981" y="374904"/>
              <a:ext cx="5106670" cy="6108700"/>
            </a:xfrm>
            <a:custGeom>
              <a:avLst/>
              <a:gdLst/>
              <a:ahLst/>
              <a:cxnLst/>
              <a:rect l="l" t="t" r="r" b="b"/>
              <a:pathLst>
                <a:path w="5106670" h="6108700">
                  <a:moveTo>
                    <a:pt x="5106162" y="0"/>
                  </a:moveTo>
                  <a:lnTo>
                    <a:pt x="0" y="0"/>
                  </a:lnTo>
                  <a:lnTo>
                    <a:pt x="0" y="6108192"/>
                  </a:lnTo>
                  <a:lnTo>
                    <a:pt x="5106162" y="6108192"/>
                  </a:lnTo>
                  <a:lnTo>
                    <a:pt x="5106162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713981" y="374904"/>
              <a:ext cx="5106670" cy="6108700"/>
            </a:xfrm>
            <a:custGeom>
              <a:avLst/>
              <a:gdLst/>
              <a:ahLst/>
              <a:cxnLst/>
              <a:rect l="l" t="t" r="r" b="b"/>
              <a:pathLst>
                <a:path w="5106670" h="6108700">
                  <a:moveTo>
                    <a:pt x="0" y="6108192"/>
                  </a:moveTo>
                  <a:lnTo>
                    <a:pt x="5106162" y="6108192"/>
                  </a:lnTo>
                  <a:lnTo>
                    <a:pt x="5106162" y="0"/>
                  </a:lnTo>
                  <a:lnTo>
                    <a:pt x="0" y="0"/>
                  </a:lnTo>
                  <a:lnTo>
                    <a:pt x="0" y="6108192"/>
                  </a:lnTo>
                  <a:close/>
                </a:path>
              </a:pathLst>
            </a:custGeom>
            <a:ln w="6350">
              <a:solidFill>
                <a:srgbClr val="455F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7056246" y="692353"/>
            <a:ext cx="3207385" cy="118554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4565"/>
              </a:lnSpc>
              <a:spcBef>
                <a:spcPts val="95"/>
              </a:spcBef>
            </a:pPr>
            <a:r>
              <a:rPr dirty="0" sz="4000" spc="-10"/>
              <a:t>Результати</a:t>
            </a:r>
            <a:endParaRPr sz="4000"/>
          </a:p>
          <a:p>
            <a:pPr marL="12700">
              <a:lnSpc>
                <a:spcPts val="4565"/>
              </a:lnSpc>
            </a:pPr>
            <a:r>
              <a:rPr dirty="0" sz="4000" spc="-10"/>
              <a:t>дослідження</a:t>
            </a:r>
            <a:endParaRPr sz="4000"/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48658" y="396620"/>
            <a:ext cx="1609978" cy="2146554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7056246" y="2130679"/>
            <a:ext cx="4338955" cy="2617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26797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Проведені</a:t>
            </a:r>
            <a:r>
              <a:rPr dirty="0" sz="17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дослідження</a:t>
            </a:r>
            <a:r>
              <a:rPr dirty="0" sz="17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виявили</a:t>
            </a:r>
            <a:r>
              <a:rPr dirty="0" sz="17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значну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флористичну</a:t>
            </a:r>
            <a:r>
              <a:rPr dirty="0" sz="17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різноманітність</a:t>
            </a:r>
            <a:r>
              <a:rPr dirty="0" sz="17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рослинних угруповань</a:t>
            </a:r>
            <a:r>
              <a:rPr dirty="0" sz="17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на</a:t>
            </a:r>
            <a:r>
              <a:rPr dirty="0" sz="17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територіях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 покинутих житлових</a:t>
            </a:r>
            <a:r>
              <a:rPr dirty="0" sz="17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будинків,</a:t>
            </a:r>
            <a:r>
              <a:rPr dirty="0" sz="17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що</a:t>
            </a:r>
            <a:r>
              <a:rPr dirty="0" sz="17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стали</a:t>
            </a:r>
            <a:r>
              <a:rPr dirty="0" sz="17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місцями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стихійних</a:t>
            </a:r>
            <a:r>
              <a:rPr dirty="0" sz="17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сміттєзвалищ.</a:t>
            </a:r>
            <a:r>
              <a:rPr dirty="0" sz="1700" spc="-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Загалом </a:t>
            </a:r>
            <a:r>
              <a:rPr dirty="0" sz="1700" spc="-25">
                <a:solidFill>
                  <a:srgbClr val="FFFFFF"/>
                </a:solidFill>
                <a:latin typeface="Cambria"/>
                <a:cs typeface="Cambria"/>
              </a:rPr>
              <a:t>на</a:t>
            </a:r>
            <a:endParaRPr sz="17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досліджуваних</a:t>
            </a:r>
            <a:r>
              <a:rPr dirty="0" sz="17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ділянках</a:t>
            </a:r>
            <a:r>
              <a:rPr dirty="0" sz="17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виявлено</a:t>
            </a:r>
            <a:r>
              <a:rPr dirty="0" sz="1700" spc="-4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63</a:t>
            </a:r>
            <a:r>
              <a:rPr dirty="0" sz="1700" spc="-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Cambria"/>
                <a:cs typeface="Cambria"/>
              </a:rPr>
              <a:t>види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судинних</a:t>
            </a:r>
            <a:r>
              <a:rPr dirty="0" sz="17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рослин,</a:t>
            </a:r>
            <a:r>
              <a:rPr dirty="0" sz="17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які</a:t>
            </a:r>
            <a:r>
              <a:rPr dirty="0" sz="17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належать</a:t>
            </a:r>
            <a:r>
              <a:rPr dirty="0" sz="17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до</a:t>
            </a:r>
            <a:r>
              <a:rPr dirty="0" sz="17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24</a:t>
            </a:r>
            <a:r>
              <a:rPr dirty="0" sz="17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родин.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Найбільшою</a:t>
            </a:r>
            <a:r>
              <a:rPr dirty="0" sz="17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кількістю</a:t>
            </a:r>
            <a:r>
              <a:rPr dirty="0" sz="17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видів</a:t>
            </a:r>
            <a:r>
              <a:rPr dirty="0" sz="1700" spc="-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представлені </a:t>
            </a:r>
            <a:r>
              <a:rPr dirty="0" sz="1700">
                <a:solidFill>
                  <a:srgbClr val="FFFFFF"/>
                </a:solidFill>
                <a:latin typeface="Cambria"/>
                <a:cs typeface="Cambria"/>
              </a:rPr>
              <a:t>родини</a:t>
            </a:r>
            <a:r>
              <a:rPr dirty="0" sz="17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 i="1">
                <a:solidFill>
                  <a:srgbClr val="FFFFFF"/>
                </a:solidFill>
                <a:latin typeface="Cambria"/>
                <a:cs typeface="Cambria"/>
              </a:rPr>
              <a:t>Asteraceae,</a:t>
            </a:r>
            <a:r>
              <a:rPr dirty="0" sz="1700" spc="-5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 i="1">
                <a:solidFill>
                  <a:srgbClr val="FFFFFF"/>
                </a:solidFill>
                <a:latin typeface="Cambria"/>
                <a:cs typeface="Cambria"/>
              </a:rPr>
              <a:t>Poaceae,</a:t>
            </a:r>
            <a:r>
              <a:rPr dirty="0" sz="1700" spc="-4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i="1">
                <a:solidFill>
                  <a:srgbClr val="FFFFFF"/>
                </a:solidFill>
                <a:latin typeface="Cambria"/>
                <a:cs typeface="Cambria"/>
              </a:rPr>
              <a:t>Lamiaceae</a:t>
            </a:r>
            <a:r>
              <a:rPr dirty="0" sz="1700" spc="-3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25" i="1">
                <a:solidFill>
                  <a:srgbClr val="FFFFFF"/>
                </a:solidFill>
                <a:latin typeface="Cambria"/>
                <a:cs typeface="Cambria"/>
              </a:rPr>
              <a:t>та </a:t>
            </a:r>
            <a:r>
              <a:rPr dirty="0" sz="1700" spc="-10" i="1">
                <a:solidFill>
                  <a:srgbClr val="FFFFFF"/>
                </a:solidFill>
                <a:latin typeface="Cambria"/>
                <a:cs typeface="Cambria"/>
              </a:rPr>
              <a:t>Polygonaceae</a:t>
            </a:r>
            <a:r>
              <a:rPr dirty="0" sz="1700" spc="-1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endParaRPr sz="17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231520" y="234568"/>
            <a:ext cx="11729085" cy="6389370"/>
            <a:chOff x="231520" y="234568"/>
            <a:chExt cx="11729085" cy="6389370"/>
          </a:xfrm>
        </p:grpSpPr>
        <p:sp>
          <p:nvSpPr>
            <p:cNvPr id="5" name="object 5" descr=""/>
            <p:cNvSpPr/>
            <p:nvPr/>
          </p:nvSpPr>
          <p:spPr>
            <a:xfrm>
              <a:off x="234695" y="237743"/>
              <a:ext cx="11722735" cy="6383020"/>
            </a:xfrm>
            <a:custGeom>
              <a:avLst/>
              <a:gdLst/>
              <a:ahLst/>
              <a:cxnLst/>
              <a:rect l="l" t="t" r="r" b="b"/>
              <a:pathLst>
                <a:path w="11722735" h="6383020">
                  <a:moveTo>
                    <a:pt x="0" y="6382511"/>
                  </a:moveTo>
                  <a:lnTo>
                    <a:pt x="11722608" y="6382511"/>
                  </a:lnTo>
                  <a:lnTo>
                    <a:pt x="11722608" y="0"/>
                  </a:lnTo>
                  <a:lnTo>
                    <a:pt x="0" y="0"/>
                  </a:lnTo>
                  <a:lnTo>
                    <a:pt x="0" y="6382511"/>
                  </a:lnTo>
                  <a:close/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1855" y="374903"/>
              <a:ext cx="11448415" cy="6108700"/>
            </a:xfrm>
            <a:custGeom>
              <a:avLst/>
              <a:gdLst/>
              <a:ahLst/>
              <a:cxnLst/>
              <a:rect l="l" t="t" r="r" b="b"/>
              <a:pathLst>
                <a:path w="11448415" h="6108700">
                  <a:moveTo>
                    <a:pt x="11448288" y="0"/>
                  </a:moveTo>
                  <a:lnTo>
                    <a:pt x="0" y="0"/>
                  </a:lnTo>
                  <a:lnTo>
                    <a:pt x="0" y="6108192"/>
                  </a:lnTo>
                  <a:lnTo>
                    <a:pt x="11448288" y="6108192"/>
                  </a:lnTo>
                  <a:lnTo>
                    <a:pt x="11448288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82744" y="4690364"/>
            <a:ext cx="5016500" cy="875665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810"/>
              </a:spcBef>
            </a:pPr>
            <a:r>
              <a:rPr dirty="0" sz="3100" spc="-20" b="1">
                <a:solidFill>
                  <a:srgbClr val="FFFFFF"/>
                </a:solidFill>
                <a:latin typeface="Arial"/>
                <a:cs typeface="Arial"/>
              </a:rPr>
              <a:t>Рослинність</a:t>
            </a:r>
            <a:r>
              <a:rPr dirty="0" sz="31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14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z="31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50" b="1">
                <a:solidFill>
                  <a:srgbClr val="FFFFFF"/>
                </a:solidFill>
                <a:latin typeface="Arial"/>
                <a:cs typeface="Arial"/>
              </a:rPr>
              <a:t>території </a:t>
            </a:r>
            <a:r>
              <a:rPr dirty="0" sz="3100" spc="120" b="1">
                <a:solidFill>
                  <a:srgbClr val="FFFFFF"/>
                </a:solidFill>
                <a:latin typeface="Arial"/>
                <a:cs typeface="Arial"/>
              </a:rPr>
              <a:t>об’єкта</a:t>
            </a:r>
            <a:r>
              <a:rPr dirty="0" sz="31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-5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1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07835" y="321690"/>
            <a:ext cx="11576685" cy="6214745"/>
            <a:chOff x="307835" y="321690"/>
            <a:chExt cx="11576685" cy="6214745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835" y="321690"/>
              <a:ext cx="3793490" cy="411137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4937" y="321690"/>
              <a:ext cx="3797553" cy="201053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0237" y="2422017"/>
              <a:ext cx="3794760" cy="201383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6217" y="321690"/>
              <a:ext cx="3797934" cy="41112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35" y="4525734"/>
              <a:ext cx="3794760" cy="20105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31520" y="234568"/>
            <a:ext cx="11729085" cy="6389370"/>
            <a:chOff x="231520" y="234568"/>
            <a:chExt cx="11729085" cy="6389370"/>
          </a:xfrm>
        </p:grpSpPr>
        <p:sp>
          <p:nvSpPr>
            <p:cNvPr id="4" name="object 4" descr=""/>
            <p:cNvSpPr/>
            <p:nvPr/>
          </p:nvSpPr>
          <p:spPr>
            <a:xfrm>
              <a:off x="234695" y="237743"/>
              <a:ext cx="11722735" cy="6383020"/>
            </a:xfrm>
            <a:custGeom>
              <a:avLst/>
              <a:gdLst/>
              <a:ahLst/>
              <a:cxnLst/>
              <a:rect l="l" t="t" r="r" b="b"/>
              <a:pathLst>
                <a:path w="11722735" h="6383020">
                  <a:moveTo>
                    <a:pt x="11722608" y="0"/>
                  </a:moveTo>
                  <a:lnTo>
                    <a:pt x="0" y="0"/>
                  </a:lnTo>
                  <a:lnTo>
                    <a:pt x="0" y="6382511"/>
                  </a:lnTo>
                  <a:lnTo>
                    <a:pt x="11722608" y="6382511"/>
                  </a:lnTo>
                  <a:lnTo>
                    <a:pt x="11722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34695" y="237743"/>
              <a:ext cx="11722735" cy="6383020"/>
            </a:xfrm>
            <a:custGeom>
              <a:avLst/>
              <a:gdLst/>
              <a:ahLst/>
              <a:cxnLst/>
              <a:rect l="l" t="t" r="r" b="b"/>
              <a:pathLst>
                <a:path w="11722735" h="6383020">
                  <a:moveTo>
                    <a:pt x="0" y="6382511"/>
                  </a:moveTo>
                  <a:lnTo>
                    <a:pt x="11722608" y="6382511"/>
                  </a:lnTo>
                  <a:lnTo>
                    <a:pt x="11722608" y="0"/>
                  </a:lnTo>
                  <a:lnTo>
                    <a:pt x="0" y="0"/>
                  </a:lnTo>
                  <a:lnTo>
                    <a:pt x="0" y="6382511"/>
                  </a:lnTo>
                  <a:close/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1855" y="374903"/>
              <a:ext cx="11448415" cy="6108700"/>
            </a:xfrm>
            <a:custGeom>
              <a:avLst/>
              <a:gdLst/>
              <a:ahLst/>
              <a:cxnLst/>
              <a:rect l="l" t="t" r="r" b="b"/>
              <a:pathLst>
                <a:path w="11448415" h="6108700">
                  <a:moveTo>
                    <a:pt x="11448288" y="0"/>
                  </a:moveTo>
                  <a:lnTo>
                    <a:pt x="0" y="0"/>
                  </a:lnTo>
                  <a:lnTo>
                    <a:pt x="0" y="6108192"/>
                  </a:lnTo>
                  <a:lnTo>
                    <a:pt x="11448288" y="6108192"/>
                  </a:lnTo>
                  <a:lnTo>
                    <a:pt x="11448288" y="0"/>
                  </a:lnTo>
                  <a:close/>
                </a:path>
              </a:pathLst>
            </a:custGeom>
            <a:solidFill>
              <a:srgbClr val="455F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82744" y="4690364"/>
            <a:ext cx="5017135" cy="875665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810"/>
              </a:spcBef>
            </a:pPr>
            <a:r>
              <a:rPr dirty="0" sz="3100" spc="-20" b="1">
                <a:solidFill>
                  <a:srgbClr val="FFFFFF"/>
                </a:solidFill>
                <a:latin typeface="Arial"/>
                <a:cs typeface="Arial"/>
              </a:rPr>
              <a:t>Рослинність</a:t>
            </a:r>
            <a:r>
              <a:rPr dirty="0" sz="31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14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z="31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50" b="1">
                <a:solidFill>
                  <a:srgbClr val="FFFFFF"/>
                </a:solidFill>
                <a:latin typeface="Arial"/>
                <a:cs typeface="Arial"/>
              </a:rPr>
              <a:t>території </a:t>
            </a:r>
            <a:r>
              <a:rPr dirty="0" sz="3100" spc="120" b="1">
                <a:solidFill>
                  <a:srgbClr val="FFFFFF"/>
                </a:solidFill>
                <a:latin typeface="Arial"/>
                <a:cs typeface="Arial"/>
              </a:rPr>
              <a:t>об’єкта</a:t>
            </a:r>
            <a:r>
              <a:rPr dirty="0" sz="3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-5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1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17639" y="321690"/>
            <a:ext cx="11566525" cy="6214745"/>
            <a:chOff x="317639" y="321690"/>
            <a:chExt cx="11566525" cy="6214745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639" y="321690"/>
              <a:ext cx="3797554" cy="201053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639" y="2422017"/>
              <a:ext cx="3794760" cy="201383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02556" y="321690"/>
              <a:ext cx="3793490" cy="411124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6216" y="321690"/>
              <a:ext cx="3797934" cy="41112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639" y="4525734"/>
              <a:ext cx="3794760" cy="20105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ПОРІВНЯННЯ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99440">
              <a:lnSpc>
                <a:spcPct val="100000"/>
              </a:lnSpc>
              <a:spcBef>
                <a:spcPts val="105"/>
              </a:spcBef>
            </a:pPr>
            <a:r>
              <a:rPr dirty="0" spc="-25"/>
              <a:t>Ґрунти</a:t>
            </a:r>
            <a:r>
              <a:rPr dirty="0" spc="-45"/>
              <a:t> </a:t>
            </a:r>
            <a:r>
              <a:rPr dirty="0"/>
              <a:t>на</a:t>
            </a:r>
            <a:r>
              <a:rPr dirty="0" spc="-35"/>
              <a:t> </a:t>
            </a:r>
            <a:r>
              <a:rPr dirty="0"/>
              <a:t>території</a:t>
            </a:r>
            <a:r>
              <a:rPr dirty="0" spc="-55"/>
              <a:t> </a:t>
            </a:r>
            <a:r>
              <a:rPr dirty="0" b="1">
                <a:latin typeface="Cambria"/>
                <a:cs typeface="Cambria"/>
              </a:rPr>
              <a:t>"Об'єкта</a:t>
            </a:r>
            <a:r>
              <a:rPr dirty="0" spc="-35" b="1">
                <a:latin typeface="Cambria"/>
                <a:cs typeface="Cambria"/>
              </a:rPr>
              <a:t> </a:t>
            </a:r>
            <a:r>
              <a:rPr dirty="0" spc="-25" b="1">
                <a:latin typeface="Cambria"/>
                <a:cs typeface="Cambria"/>
              </a:rPr>
              <a:t>1"</a:t>
            </a:r>
          </a:p>
          <a:p>
            <a:pPr marL="12700" marR="5080" indent="394970">
              <a:lnSpc>
                <a:spcPct val="100000"/>
              </a:lnSpc>
            </a:pPr>
            <a:r>
              <a:rPr dirty="0" spc="-10"/>
              <a:t>характеризуються</a:t>
            </a:r>
            <a:r>
              <a:rPr dirty="0" spc="-50"/>
              <a:t> </a:t>
            </a:r>
            <a:r>
              <a:rPr dirty="0"/>
              <a:t>нейтральною</a:t>
            </a:r>
            <a:r>
              <a:rPr dirty="0" spc="-25"/>
              <a:t> та </a:t>
            </a:r>
            <a:r>
              <a:rPr dirty="0"/>
              <a:t>слаболужною</a:t>
            </a:r>
            <a:r>
              <a:rPr dirty="0" spc="-40"/>
              <a:t> </a:t>
            </a:r>
            <a:r>
              <a:rPr dirty="0"/>
              <a:t>реакцією</a:t>
            </a:r>
            <a:r>
              <a:rPr dirty="0" spc="-60"/>
              <a:t> </a:t>
            </a:r>
            <a:r>
              <a:rPr dirty="0" i="1">
                <a:latin typeface="Cambria"/>
                <a:cs typeface="Cambria"/>
              </a:rPr>
              <a:t>(Rc</a:t>
            </a:r>
            <a:r>
              <a:rPr dirty="0" spc="-4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30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7,6-</a:t>
            </a:r>
            <a:r>
              <a:rPr dirty="0" i="1">
                <a:latin typeface="Cambria"/>
                <a:cs typeface="Cambria"/>
              </a:rPr>
              <a:t>8,2</a:t>
            </a:r>
            <a:r>
              <a:rPr dirty="0" spc="-10" i="1">
                <a:latin typeface="Cambria"/>
                <a:cs typeface="Cambria"/>
              </a:rPr>
              <a:t> балів), </a:t>
            </a:r>
            <a:r>
              <a:rPr dirty="0"/>
              <a:t>підвищеним</a:t>
            </a:r>
            <a:r>
              <a:rPr dirty="0" spc="-75"/>
              <a:t> </a:t>
            </a:r>
            <a:r>
              <a:rPr dirty="0"/>
              <a:t>вмістом</a:t>
            </a:r>
            <a:r>
              <a:rPr dirty="0" spc="-20"/>
              <a:t> </a:t>
            </a:r>
            <a:r>
              <a:rPr dirty="0"/>
              <a:t>мінерального</a:t>
            </a:r>
            <a:r>
              <a:rPr dirty="0" spc="-70"/>
              <a:t> </a:t>
            </a:r>
            <a:r>
              <a:rPr dirty="0" spc="-10"/>
              <a:t>азоту</a:t>
            </a:r>
          </a:p>
          <a:p>
            <a:pPr algn="ctr" marL="181610" marR="172720" indent="-635">
              <a:lnSpc>
                <a:spcPct val="100000"/>
              </a:lnSpc>
            </a:pPr>
            <a:r>
              <a:rPr dirty="0" i="1">
                <a:latin typeface="Cambria"/>
                <a:cs typeface="Cambria"/>
              </a:rPr>
              <a:t>(Nt</a:t>
            </a:r>
            <a:r>
              <a:rPr dirty="0" spc="-4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2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6,8-</a:t>
            </a:r>
            <a:r>
              <a:rPr dirty="0" i="1">
                <a:latin typeface="Cambria"/>
                <a:cs typeface="Cambria"/>
              </a:rPr>
              <a:t>8,3</a:t>
            </a:r>
            <a:r>
              <a:rPr dirty="0" spc="-10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40" i="1">
                <a:latin typeface="Cambria"/>
                <a:cs typeface="Cambria"/>
              </a:rPr>
              <a:t> </a:t>
            </a:r>
            <a:r>
              <a:rPr dirty="0"/>
              <a:t>середнім</a:t>
            </a:r>
            <a:r>
              <a:rPr dirty="0" spc="-35"/>
              <a:t> </a:t>
            </a:r>
            <a:r>
              <a:rPr dirty="0" spc="-10"/>
              <a:t>вмістом </a:t>
            </a:r>
            <a:r>
              <a:rPr dirty="0"/>
              <a:t>карбонатів</a:t>
            </a:r>
            <a:r>
              <a:rPr dirty="0" spc="-65"/>
              <a:t> </a:t>
            </a:r>
            <a:r>
              <a:rPr dirty="0" i="1">
                <a:latin typeface="Cambria"/>
                <a:cs typeface="Cambria"/>
              </a:rPr>
              <a:t>(Ca</a:t>
            </a:r>
            <a:r>
              <a:rPr dirty="0" spc="-4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3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6,5-</a:t>
            </a:r>
            <a:r>
              <a:rPr dirty="0" i="1">
                <a:latin typeface="Cambria"/>
                <a:cs typeface="Cambria"/>
              </a:rPr>
              <a:t>7,1</a:t>
            </a:r>
            <a:r>
              <a:rPr dirty="0" spc="-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50" i="1">
                <a:latin typeface="Cambria"/>
                <a:cs typeface="Cambria"/>
              </a:rPr>
              <a:t> </a:t>
            </a:r>
            <a:r>
              <a:rPr dirty="0" spc="-10"/>
              <a:t>низьким </a:t>
            </a:r>
            <a:r>
              <a:rPr dirty="0"/>
              <a:t>рівнем</a:t>
            </a:r>
            <a:r>
              <a:rPr dirty="0" spc="-25"/>
              <a:t> </a:t>
            </a:r>
            <a:r>
              <a:rPr dirty="0"/>
              <a:t>засолення</a:t>
            </a:r>
            <a:r>
              <a:rPr dirty="0" spc="-40"/>
              <a:t> </a:t>
            </a:r>
            <a:r>
              <a:rPr dirty="0" i="1">
                <a:latin typeface="Cambria"/>
                <a:cs typeface="Cambria"/>
              </a:rPr>
              <a:t>(Sl</a:t>
            </a:r>
            <a:r>
              <a:rPr dirty="0" spc="-30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2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5,8-</a:t>
            </a:r>
            <a:r>
              <a:rPr dirty="0" i="1">
                <a:latin typeface="Cambria"/>
                <a:cs typeface="Cambria"/>
              </a:rPr>
              <a:t>6,6</a:t>
            </a:r>
            <a:r>
              <a:rPr dirty="0" spc="-10" i="1">
                <a:latin typeface="Cambria"/>
                <a:cs typeface="Cambria"/>
              </a:rPr>
              <a:t> балів).</a:t>
            </a:r>
          </a:p>
          <a:p>
            <a:pPr algn="ctr" marL="135890" marR="128270">
              <a:lnSpc>
                <a:spcPct val="100000"/>
              </a:lnSpc>
              <a:spcBef>
                <a:spcPts val="5"/>
              </a:spcBef>
            </a:pPr>
            <a:r>
              <a:rPr dirty="0"/>
              <a:t>Вологість</a:t>
            </a:r>
            <a:r>
              <a:rPr dirty="0" spc="-55"/>
              <a:t> </a:t>
            </a:r>
            <a:r>
              <a:rPr dirty="0"/>
              <a:t>ґрунту</a:t>
            </a:r>
            <a:r>
              <a:rPr dirty="0" spc="-50"/>
              <a:t> </a:t>
            </a:r>
            <a:r>
              <a:rPr dirty="0" i="1">
                <a:latin typeface="Cambria"/>
                <a:cs typeface="Cambria"/>
              </a:rPr>
              <a:t>(Hd)</a:t>
            </a:r>
            <a:r>
              <a:rPr dirty="0" spc="-35" i="1">
                <a:latin typeface="Cambria"/>
                <a:cs typeface="Cambria"/>
              </a:rPr>
              <a:t> </a:t>
            </a:r>
            <a:r>
              <a:rPr dirty="0"/>
              <a:t>варіює</a:t>
            </a:r>
            <a:r>
              <a:rPr dirty="0" spc="-45"/>
              <a:t> </a:t>
            </a:r>
            <a:r>
              <a:rPr dirty="0"/>
              <a:t>від</a:t>
            </a:r>
            <a:r>
              <a:rPr dirty="0" spc="-40"/>
              <a:t> </a:t>
            </a:r>
            <a:r>
              <a:rPr dirty="0"/>
              <a:t>10,5</a:t>
            </a:r>
            <a:r>
              <a:rPr dirty="0" spc="-15"/>
              <a:t> </a:t>
            </a:r>
            <a:r>
              <a:rPr dirty="0" spc="-25"/>
              <a:t>до </a:t>
            </a:r>
            <a:r>
              <a:rPr dirty="0"/>
              <a:t>12,8</a:t>
            </a:r>
            <a:r>
              <a:rPr dirty="0" spc="-20"/>
              <a:t> </a:t>
            </a:r>
            <a:r>
              <a:rPr dirty="0"/>
              <a:t>балів,</a:t>
            </a:r>
            <a:r>
              <a:rPr dirty="0" spc="-35"/>
              <a:t> </a:t>
            </a:r>
            <a:r>
              <a:rPr dirty="0"/>
              <a:t>що</a:t>
            </a:r>
            <a:r>
              <a:rPr dirty="0" spc="-45"/>
              <a:t> </a:t>
            </a:r>
            <a:r>
              <a:rPr dirty="0"/>
              <a:t>відповідає</a:t>
            </a:r>
            <a:r>
              <a:rPr dirty="0" spc="-55"/>
              <a:t> </a:t>
            </a:r>
            <a:r>
              <a:rPr dirty="0"/>
              <a:t>свіжим</a:t>
            </a:r>
            <a:r>
              <a:rPr dirty="0" spc="-40"/>
              <a:t> </a:t>
            </a:r>
            <a:r>
              <a:rPr dirty="0" spc="-25"/>
              <a:t>та</a:t>
            </a:r>
          </a:p>
          <a:p>
            <a:pPr algn="ctr" marL="147955" marR="142240" indent="2540">
              <a:lnSpc>
                <a:spcPct val="100000"/>
              </a:lnSpc>
            </a:pPr>
            <a:r>
              <a:rPr dirty="0"/>
              <a:t>вологим</a:t>
            </a:r>
            <a:r>
              <a:rPr dirty="0" spc="-80"/>
              <a:t> </a:t>
            </a:r>
            <a:r>
              <a:rPr dirty="0"/>
              <a:t>ґрунтам.</a:t>
            </a:r>
            <a:r>
              <a:rPr dirty="0" spc="-50"/>
              <a:t> </a:t>
            </a:r>
            <a:r>
              <a:rPr dirty="0"/>
              <a:t>Показники</a:t>
            </a:r>
            <a:r>
              <a:rPr dirty="0" spc="-90"/>
              <a:t> </a:t>
            </a:r>
            <a:r>
              <a:rPr dirty="0" spc="-10"/>
              <a:t>аерації </a:t>
            </a:r>
            <a:r>
              <a:rPr dirty="0"/>
              <a:t>ґрунту</a:t>
            </a:r>
            <a:r>
              <a:rPr dirty="0" spc="-45"/>
              <a:t> </a:t>
            </a:r>
            <a:r>
              <a:rPr dirty="0" i="1">
                <a:latin typeface="Cambria"/>
                <a:cs typeface="Cambria"/>
              </a:rPr>
              <a:t>(Ae)</a:t>
            </a:r>
            <a:r>
              <a:rPr dirty="0" spc="-45" i="1">
                <a:latin typeface="Cambria"/>
                <a:cs typeface="Cambria"/>
              </a:rPr>
              <a:t> </a:t>
            </a:r>
            <a:r>
              <a:rPr dirty="0"/>
              <a:t>становлять</a:t>
            </a:r>
            <a:r>
              <a:rPr dirty="0" spc="-55"/>
              <a:t> </a:t>
            </a:r>
            <a:r>
              <a:rPr dirty="0" spc="-20"/>
              <a:t>6,2-</a:t>
            </a:r>
            <a:r>
              <a:rPr dirty="0"/>
              <a:t>7,5</a:t>
            </a:r>
            <a:r>
              <a:rPr dirty="0" spc="-15"/>
              <a:t> </a:t>
            </a:r>
            <a:r>
              <a:rPr dirty="0"/>
              <a:t>балів,</a:t>
            </a:r>
            <a:r>
              <a:rPr dirty="0" spc="-35"/>
              <a:t> </a:t>
            </a:r>
            <a:r>
              <a:rPr dirty="0" spc="-25"/>
              <a:t>що </a:t>
            </a:r>
            <a:r>
              <a:rPr dirty="0"/>
              <a:t>відповідає</a:t>
            </a:r>
            <a:r>
              <a:rPr dirty="0" spc="-70"/>
              <a:t> </a:t>
            </a:r>
            <a:r>
              <a:rPr dirty="0"/>
              <a:t>середньому</a:t>
            </a:r>
            <a:r>
              <a:rPr dirty="0" spc="-30"/>
              <a:t> </a:t>
            </a:r>
            <a:r>
              <a:rPr dirty="0"/>
              <a:t>рівню</a:t>
            </a:r>
            <a:r>
              <a:rPr dirty="0" spc="-45"/>
              <a:t> </a:t>
            </a:r>
            <a:r>
              <a:rPr dirty="0" spc="-10"/>
              <a:t>аерації.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05"/>
              </a:spcBef>
            </a:pPr>
            <a:r>
              <a:rPr dirty="0"/>
              <a:t>На</a:t>
            </a:r>
            <a:r>
              <a:rPr dirty="0" spc="-40"/>
              <a:t> </a:t>
            </a:r>
            <a:r>
              <a:rPr dirty="0"/>
              <a:t>території</a:t>
            </a:r>
            <a:r>
              <a:rPr dirty="0" spc="-45"/>
              <a:t> </a:t>
            </a:r>
            <a:r>
              <a:rPr dirty="0" b="1">
                <a:latin typeface="Cambria"/>
                <a:cs typeface="Cambria"/>
              </a:rPr>
              <a:t>"Об'єкта</a:t>
            </a:r>
            <a:r>
              <a:rPr dirty="0" spc="-50" b="1">
                <a:latin typeface="Cambria"/>
                <a:cs typeface="Cambria"/>
              </a:rPr>
              <a:t> </a:t>
            </a:r>
            <a:r>
              <a:rPr dirty="0" b="1">
                <a:latin typeface="Cambria"/>
                <a:cs typeface="Cambria"/>
              </a:rPr>
              <a:t>2"</a:t>
            </a:r>
            <a:r>
              <a:rPr dirty="0" spc="-10" b="1">
                <a:latin typeface="Cambria"/>
                <a:cs typeface="Cambria"/>
              </a:rPr>
              <a:t> </a:t>
            </a:r>
            <a:r>
              <a:rPr dirty="0"/>
              <a:t>ґрунти</a:t>
            </a:r>
            <a:r>
              <a:rPr dirty="0" spc="-35"/>
              <a:t> </a:t>
            </a:r>
            <a:r>
              <a:rPr dirty="0" spc="-10"/>
              <a:t>мають</a:t>
            </a:r>
          </a:p>
          <a:p>
            <a:pPr marL="29209" marR="21590" indent="129539">
              <a:lnSpc>
                <a:spcPct val="100000"/>
              </a:lnSpc>
            </a:pPr>
            <a:r>
              <a:rPr dirty="0"/>
              <a:t>дещо</a:t>
            </a:r>
            <a:r>
              <a:rPr dirty="0" spc="-20"/>
              <a:t> </a:t>
            </a:r>
            <a:r>
              <a:rPr dirty="0"/>
              <a:t>інші</a:t>
            </a:r>
            <a:r>
              <a:rPr dirty="0" spc="-5"/>
              <a:t> </a:t>
            </a:r>
            <a:r>
              <a:rPr dirty="0" spc="-10"/>
              <a:t>характеристики:</a:t>
            </a:r>
            <a:r>
              <a:rPr dirty="0" spc="-25"/>
              <a:t> </a:t>
            </a:r>
            <a:r>
              <a:rPr dirty="0" spc="-10"/>
              <a:t>слаболужну </a:t>
            </a:r>
            <a:r>
              <a:rPr dirty="0"/>
              <a:t>реакцію</a:t>
            </a:r>
            <a:r>
              <a:rPr dirty="0" spc="-45"/>
              <a:t> </a:t>
            </a:r>
            <a:r>
              <a:rPr dirty="0" i="1">
                <a:latin typeface="Cambria"/>
                <a:cs typeface="Cambria"/>
              </a:rPr>
              <a:t>(Rc</a:t>
            </a:r>
            <a:r>
              <a:rPr dirty="0" spc="-40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2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8,0-</a:t>
            </a:r>
            <a:r>
              <a:rPr dirty="0" i="1">
                <a:latin typeface="Cambria"/>
                <a:cs typeface="Cambria"/>
              </a:rPr>
              <a:t>8,7</a:t>
            </a:r>
            <a:r>
              <a:rPr dirty="0" spc="-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30" i="1">
                <a:latin typeface="Cambria"/>
                <a:cs typeface="Cambria"/>
              </a:rPr>
              <a:t> </a:t>
            </a:r>
            <a:r>
              <a:rPr dirty="0"/>
              <a:t>високий</a:t>
            </a:r>
            <a:r>
              <a:rPr dirty="0" spc="-60"/>
              <a:t> </a:t>
            </a:r>
            <a:r>
              <a:rPr dirty="0" spc="-10"/>
              <a:t>вміст </a:t>
            </a:r>
            <a:r>
              <a:rPr dirty="0"/>
              <a:t>мінерального</a:t>
            </a:r>
            <a:r>
              <a:rPr dirty="0" spc="-60"/>
              <a:t> </a:t>
            </a:r>
            <a:r>
              <a:rPr dirty="0"/>
              <a:t>азоту</a:t>
            </a:r>
            <a:r>
              <a:rPr dirty="0" spc="-25"/>
              <a:t> </a:t>
            </a:r>
            <a:r>
              <a:rPr dirty="0" i="1">
                <a:latin typeface="Cambria"/>
                <a:cs typeface="Cambria"/>
              </a:rPr>
              <a:t>(Nt</a:t>
            </a:r>
            <a:r>
              <a:rPr dirty="0" spc="-40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2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7,5-</a:t>
            </a:r>
            <a:r>
              <a:rPr dirty="0" i="1">
                <a:latin typeface="Cambria"/>
                <a:cs typeface="Cambria"/>
              </a:rPr>
              <a:t>9,1</a:t>
            </a:r>
            <a:r>
              <a:rPr dirty="0" spc="-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40" i="1">
                <a:latin typeface="Cambria"/>
                <a:cs typeface="Cambria"/>
              </a:rPr>
              <a:t> </a:t>
            </a:r>
            <a:r>
              <a:rPr dirty="0" spc="-25"/>
              <a:t>що</a:t>
            </a:r>
          </a:p>
          <a:p>
            <a:pPr algn="just" marL="238125" marR="231140" indent="20955">
              <a:lnSpc>
                <a:spcPct val="100000"/>
              </a:lnSpc>
            </a:pPr>
            <a:r>
              <a:rPr dirty="0"/>
              <a:t>пов'язано</a:t>
            </a:r>
            <a:r>
              <a:rPr dirty="0" spc="-55"/>
              <a:t> </a:t>
            </a:r>
            <a:r>
              <a:rPr dirty="0"/>
              <a:t>з</a:t>
            </a:r>
            <a:r>
              <a:rPr dirty="0" spc="-25"/>
              <a:t> </a:t>
            </a:r>
            <a:r>
              <a:rPr dirty="0"/>
              <a:t>розкладанням</a:t>
            </a:r>
            <a:r>
              <a:rPr dirty="0" spc="-70"/>
              <a:t> </a:t>
            </a:r>
            <a:r>
              <a:rPr dirty="0" spc="-10"/>
              <a:t>органічних відходів</a:t>
            </a:r>
            <a:r>
              <a:rPr dirty="0" spc="-40"/>
              <a:t> </a:t>
            </a:r>
            <a:r>
              <a:rPr dirty="0"/>
              <a:t>на</a:t>
            </a:r>
            <a:r>
              <a:rPr dirty="0" spc="-45"/>
              <a:t> </a:t>
            </a:r>
            <a:r>
              <a:rPr dirty="0"/>
              <a:t>стихійному</a:t>
            </a:r>
            <a:r>
              <a:rPr dirty="0" spc="-65"/>
              <a:t> </a:t>
            </a:r>
            <a:r>
              <a:rPr dirty="0" spc="-10"/>
              <a:t>сміттєзвалищі, </a:t>
            </a:r>
            <a:r>
              <a:rPr dirty="0"/>
              <a:t>середній</a:t>
            </a:r>
            <a:r>
              <a:rPr dirty="0" spc="-50"/>
              <a:t> </a:t>
            </a:r>
            <a:r>
              <a:rPr dirty="0"/>
              <a:t>вміст</a:t>
            </a:r>
            <a:r>
              <a:rPr dirty="0" spc="-25"/>
              <a:t> </a:t>
            </a:r>
            <a:r>
              <a:rPr dirty="0"/>
              <a:t>карбонатів</a:t>
            </a:r>
            <a:r>
              <a:rPr dirty="0" spc="-45"/>
              <a:t> </a:t>
            </a:r>
            <a:r>
              <a:rPr dirty="0" i="1">
                <a:latin typeface="Cambria"/>
                <a:cs typeface="Cambria"/>
              </a:rPr>
              <a:t>(Ca</a:t>
            </a:r>
            <a:r>
              <a:rPr dirty="0" spc="-60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=</a:t>
            </a:r>
            <a:r>
              <a:rPr dirty="0" spc="-35" i="1">
                <a:latin typeface="Cambria"/>
                <a:cs typeface="Cambria"/>
              </a:rPr>
              <a:t> </a:t>
            </a:r>
            <a:r>
              <a:rPr dirty="0" spc="-20" i="1">
                <a:latin typeface="Cambria"/>
                <a:cs typeface="Cambria"/>
              </a:rPr>
              <a:t>5,8-</a:t>
            </a:r>
            <a:r>
              <a:rPr dirty="0" spc="-25" i="1">
                <a:latin typeface="Cambria"/>
                <a:cs typeface="Cambria"/>
              </a:rPr>
              <a:t>6,9</a:t>
            </a:r>
          </a:p>
          <a:p>
            <a:pPr algn="ctr" marL="56515" marR="47625">
              <a:lnSpc>
                <a:spcPct val="100000"/>
              </a:lnSpc>
              <a:spcBef>
                <a:spcPts val="5"/>
              </a:spcBef>
            </a:pP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45" i="1">
                <a:latin typeface="Cambria"/>
                <a:cs typeface="Cambria"/>
              </a:rPr>
              <a:t> </a:t>
            </a:r>
            <a:r>
              <a:rPr dirty="0"/>
              <a:t>підвищений</a:t>
            </a:r>
            <a:r>
              <a:rPr dirty="0" spc="-70"/>
              <a:t> </a:t>
            </a:r>
            <a:r>
              <a:rPr dirty="0"/>
              <a:t>рівень</a:t>
            </a:r>
            <a:r>
              <a:rPr dirty="0" spc="-30"/>
              <a:t> </a:t>
            </a:r>
            <a:r>
              <a:rPr dirty="0"/>
              <a:t>засолення</a:t>
            </a:r>
            <a:r>
              <a:rPr dirty="0" spc="-35"/>
              <a:t> </a:t>
            </a:r>
            <a:r>
              <a:rPr dirty="0" i="1">
                <a:latin typeface="Cambria"/>
                <a:cs typeface="Cambria"/>
              </a:rPr>
              <a:t>(Sl</a:t>
            </a:r>
            <a:r>
              <a:rPr dirty="0" spc="-25" i="1">
                <a:latin typeface="Cambria"/>
                <a:cs typeface="Cambria"/>
              </a:rPr>
              <a:t> </a:t>
            </a:r>
            <a:r>
              <a:rPr dirty="0" spc="-50" i="1">
                <a:latin typeface="Cambria"/>
                <a:cs typeface="Cambria"/>
              </a:rPr>
              <a:t>= </a:t>
            </a:r>
            <a:r>
              <a:rPr dirty="0" spc="-20" i="1">
                <a:latin typeface="Cambria"/>
                <a:cs typeface="Cambria"/>
              </a:rPr>
              <a:t>6,7-</a:t>
            </a:r>
            <a:r>
              <a:rPr dirty="0" i="1">
                <a:latin typeface="Cambria"/>
                <a:cs typeface="Cambria"/>
              </a:rPr>
              <a:t>8,2</a:t>
            </a:r>
            <a:r>
              <a:rPr dirty="0" spc="-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балів),</a:t>
            </a:r>
            <a:r>
              <a:rPr dirty="0" spc="-35" i="1">
                <a:latin typeface="Cambria"/>
                <a:cs typeface="Cambria"/>
              </a:rPr>
              <a:t> </a:t>
            </a:r>
            <a:r>
              <a:rPr dirty="0"/>
              <a:t>що</a:t>
            </a:r>
            <a:r>
              <a:rPr dirty="0" spc="-25"/>
              <a:t> </a:t>
            </a:r>
            <a:r>
              <a:rPr dirty="0"/>
              <a:t>може</a:t>
            </a:r>
            <a:r>
              <a:rPr dirty="0" spc="-45"/>
              <a:t> </a:t>
            </a:r>
            <a:r>
              <a:rPr dirty="0"/>
              <a:t>бути</a:t>
            </a:r>
            <a:r>
              <a:rPr dirty="0" spc="-10"/>
              <a:t> спричинено</a:t>
            </a:r>
          </a:p>
          <a:p>
            <a:pPr algn="ctr" marL="35560" marR="25400">
              <a:lnSpc>
                <a:spcPct val="100000"/>
              </a:lnSpc>
            </a:pPr>
            <a:r>
              <a:rPr dirty="0"/>
              <a:t>впливом</a:t>
            </a:r>
            <a:r>
              <a:rPr dirty="0" spc="-35"/>
              <a:t> </a:t>
            </a:r>
            <a:r>
              <a:rPr dirty="0"/>
              <a:t>промислових</a:t>
            </a:r>
            <a:r>
              <a:rPr dirty="0" spc="-55"/>
              <a:t> </a:t>
            </a:r>
            <a:r>
              <a:rPr dirty="0" spc="-10"/>
              <a:t>відходів.</a:t>
            </a:r>
            <a:r>
              <a:rPr dirty="0" spc="-30"/>
              <a:t> </a:t>
            </a:r>
            <a:r>
              <a:rPr dirty="0" spc="-10"/>
              <a:t>Вологість </a:t>
            </a:r>
            <a:r>
              <a:rPr dirty="0"/>
              <a:t>ґрунту</a:t>
            </a:r>
            <a:r>
              <a:rPr dirty="0" spc="-35"/>
              <a:t> </a:t>
            </a:r>
            <a:r>
              <a:rPr dirty="0" i="1">
                <a:latin typeface="Cambria"/>
                <a:cs typeface="Cambria"/>
              </a:rPr>
              <a:t>(Hd)</a:t>
            </a:r>
            <a:r>
              <a:rPr dirty="0" spc="-40" i="1">
                <a:latin typeface="Cambria"/>
                <a:cs typeface="Cambria"/>
              </a:rPr>
              <a:t> </a:t>
            </a:r>
            <a:r>
              <a:rPr dirty="0"/>
              <a:t>становить</a:t>
            </a:r>
            <a:r>
              <a:rPr dirty="0" spc="-55"/>
              <a:t> </a:t>
            </a:r>
            <a:r>
              <a:rPr dirty="0" spc="-20"/>
              <a:t>9,2-</a:t>
            </a:r>
            <a:r>
              <a:rPr dirty="0"/>
              <a:t>11,3</a:t>
            </a:r>
            <a:r>
              <a:rPr dirty="0" spc="-10"/>
              <a:t> </a:t>
            </a:r>
            <a:r>
              <a:rPr dirty="0"/>
              <a:t>балів,</a:t>
            </a:r>
            <a:r>
              <a:rPr dirty="0" spc="-30"/>
              <a:t> </a:t>
            </a:r>
            <a:r>
              <a:rPr dirty="0" spc="-25"/>
              <a:t>що </a:t>
            </a:r>
            <a:r>
              <a:rPr dirty="0"/>
              <a:t>відповідає</a:t>
            </a:r>
            <a:r>
              <a:rPr dirty="0" spc="-85"/>
              <a:t> </a:t>
            </a:r>
            <a:r>
              <a:rPr dirty="0"/>
              <a:t>свіжим</a:t>
            </a:r>
            <a:r>
              <a:rPr dirty="0" spc="-60"/>
              <a:t> </a:t>
            </a:r>
            <a:r>
              <a:rPr dirty="0"/>
              <a:t>ґрунтам.</a:t>
            </a:r>
            <a:r>
              <a:rPr dirty="0" spc="-60"/>
              <a:t> </a:t>
            </a:r>
            <a:r>
              <a:rPr dirty="0" spc="-10"/>
              <a:t>Показники</a:t>
            </a:r>
          </a:p>
          <a:p>
            <a:pPr algn="ctr" marL="12700" marR="5080" indent="3175">
              <a:lnSpc>
                <a:spcPct val="100000"/>
              </a:lnSpc>
            </a:pPr>
            <a:r>
              <a:rPr dirty="0"/>
              <a:t>аерації</a:t>
            </a:r>
            <a:r>
              <a:rPr dirty="0" spc="-65"/>
              <a:t> </a:t>
            </a:r>
            <a:r>
              <a:rPr dirty="0"/>
              <a:t>ґрунту</a:t>
            </a:r>
            <a:r>
              <a:rPr dirty="0" spc="-35"/>
              <a:t> </a:t>
            </a:r>
            <a:r>
              <a:rPr dirty="0" i="1">
                <a:latin typeface="Cambria"/>
                <a:cs typeface="Cambria"/>
              </a:rPr>
              <a:t>(Ae)</a:t>
            </a:r>
            <a:r>
              <a:rPr dirty="0" spc="-60" i="1">
                <a:latin typeface="Cambria"/>
                <a:cs typeface="Cambria"/>
              </a:rPr>
              <a:t> </a:t>
            </a:r>
            <a:r>
              <a:rPr dirty="0"/>
              <a:t>коливаються</a:t>
            </a:r>
            <a:r>
              <a:rPr dirty="0" spc="-70"/>
              <a:t> </a:t>
            </a:r>
            <a:r>
              <a:rPr dirty="0"/>
              <a:t>від</a:t>
            </a:r>
            <a:r>
              <a:rPr dirty="0" spc="-45"/>
              <a:t> </a:t>
            </a:r>
            <a:r>
              <a:rPr dirty="0"/>
              <a:t>5,5</a:t>
            </a:r>
            <a:r>
              <a:rPr dirty="0" spc="-15"/>
              <a:t> </a:t>
            </a:r>
            <a:r>
              <a:rPr dirty="0" spc="-25"/>
              <a:t>до </a:t>
            </a:r>
            <a:r>
              <a:rPr dirty="0"/>
              <a:t>6,8</a:t>
            </a:r>
            <a:r>
              <a:rPr dirty="0" spc="-25"/>
              <a:t> </a:t>
            </a:r>
            <a:r>
              <a:rPr dirty="0"/>
              <a:t>балів,</a:t>
            </a:r>
            <a:r>
              <a:rPr dirty="0" spc="-40"/>
              <a:t> </a:t>
            </a:r>
            <a:r>
              <a:rPr dirty="0"/>
              <a:t>що</a:t>
            </a:r>
            <a:r>
              <a:rPr dirty="0" spc="-45"/>
              <a:t> </a:t>
            </a:r>
            <a:r>
              <a:rPr dirty="0"/>
              <a:t>відповідає</a:t>
            </a:r>
            <a:r>
              <a:rPr dirty="0" spc="-45"/>
              <a:t> </a:t>
            </a:r>
            <a:r>
              <a:rPr dirty="0"/>
              <a:t>середньому</a:t>
            </a:r>
            <a:r>
              <a:rPr dirty="0" spc="-45"/>
              <a:t> </a:t>
            </a:r>
            <a:r>
              <a:rPr dirty="0" spc="-10"/>
              <a:t>рівню аерації.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55F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10311" y="226669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2"/>
                </a:lnTo>
                <a:lnTo>
                  <a:pt x="11722608" y="6382512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539" y="896569"/>
            <a:ext cx="307721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000000"/>
                </a:solidFill>
              </a:rPr>
              <a:t>Висновки:</a:t>
            </a:r>
            <a:endParaRPr sz="4800"/>
          </a:p>
        </p:txBody>
      </p:sp>
      <p:sp>
        <p:nvSpPr>
          <p:cNvPr id="5" name="object 5" descr=""/>
          <p:cNvSpPr txBox="1"/>
          <p:nvPr/>
        </p:nvSpPr>
        <p:spPr>
          <a:xfrm>
            <a:off x="1145539" y="2103246"/>
            <a:ext cx="9789160" cy="375729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70230" indent="224790">
              <a:lnSpc>
                <a:spcPts val="1939"/>
              </a:lnSpc>
              <a:spcBef>
                <a:spcPts val="345"/>
              </a:spcBef>
              <a:buAutoNum type="arabicPeriod"/>
              <a:tabLst>
                <a:tab pos="237490" algn="l"/>
              </a:tabLst>
            </a:pPr>
            <a:r>
              <a:rPr dirty="0" sz="1800">
                <a:latin typeface="Cambria"/>
                <a:cs typeface="Cambria"/>
              </a:rPr>
              <a:t>Покинуті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будинки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та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стихійні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сміттєзвалища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сприяють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формуванню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рудеральної </a:t>
            </a:r>
            <a:r>
              <a:rPr dirty="0" sz="1800">
                <a:latin typeface="Cambria"/>
                <a:cs typeface="Cambria"/>
              </a:rPr>
              <a:t>рослинності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й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вказують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на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антропогенну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трансформацію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середовища,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що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підтверджено синфітоіндикаційним</a:t>
            </a:r>
            <a:r>
              <a:rPr dirty="0" sz="1800" spc="1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аналізом.</a:t>
            </a:r>
            <a:endParaRPr sz="1800">
              <a:latin typeface="Cambria"/>
              <a:cs typeface="Cambria"/>
            </a:endParaRPr>
          </a:p>
          <a:p>
            <a:pPr marL="287020" indent="-224154">
              <a:lnSpc>
                <a:spcPts val="1814"/>
              </a:lnSpc>
              <a:buAutoNum type="arabicPeriod"/>
              <a:tabLst>
                <a:tab pos="287020" algn="l"/>
              </a:tabLst>
            </a:pPr>
            <a:r>
              <a:rPr dirty="0" sz="1800" spc="-25">
                <a:latin typeface="Cambria"/>
                <a:cs typeface="Cambria"/>
              </a:rPr>
              <a:t>Ґрунти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деградованих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територій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мають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слаболужну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реакцію,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високий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вміст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мінерального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ts val="1945"/>
              </a:lnSpc>
            </a:pPr>
            <a:r>
              <a:rPr dirty="0" sz="1800">
                <a:latin typeface="Cambria"/>
                <a:cs typeface="Cambria"/>
              </a:rPr>
              <a:t>азоту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та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помірне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засолення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через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накопичення</a:t>
            </a:r>
            <a:r>
              <a:rPr dirty="0" sz="1800" spc="-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відходів,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причому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промзоні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показники</a:t>
            </a:r>
            <a:r>
              <a:rPr dirty="0" sz="1800" spc="-10">
                <a:latin typeface="Cambria"/>
                <a:cs typeface="Cambria"/>
              </a:rPr>
              <a:t> вищі.</a:t>
            </a:r>
            <a:endParaRPr sz="1800">
              <a:latin typeface="Cambria"/>
              <a:cs typeface="Cambria"/>
            </a:endParaRPr>
          </a:p>
          <a:p>
            <a:pPr marL="12700" marR="472440" indent="274955">
              <a:lnSpc>
                <a:spcPts val="1939"/>
              </a:lnSpc>
              <a:spcBef>
                <a:spcPts val="140"/>
              </a:spcBef>
              <a:buAutoNum type="arabicPeriod" startAt="3"/>
              <a:tabLst>
                <a:tab pos="287655" algn="l"/>
              </a:tabLst>
            </a:pPr>
            <a:r>
              <a:rPr dirty="0" sz="1800">
                <a:latin typeface="Cambria"/>
                <a:cs typeface="Cambria"/>
              </a:rPr>
              <a:t>На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ділянках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спостерігається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вторинна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сукцесія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поступовою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заміною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однорічних </a:t>
            </a:r>
            <a:r>
              <a:rPr dirty="0" sz="1800" spc="-20">
                <a:latin typeface="Cambria"/>
                <a:cs typeface="Cambria"/>
              </a:rPr>
              <a:t>рудеральних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видів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багаторічними,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що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свідчить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про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формування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нових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екологічних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умов.</a:t>
            </a:r>
            <a:endParaRPr sz="1800">
              <a:latin typeface="Cambria"/>
              <a:cs typeface="Cambria"/>
            </a:endParaRPr>
          </a:p>
          <a:p>
            <a:pPr marL="12700" marR="1031240" indent="274955">
              <a:lnSpc>
                <a:spcPts val="1939"/>
              </a:lnSpc>
              <a:spcBef>
                <a:spcPts val="10"/>
              </a:spcBef>
              <a:buAutoNum type="arabicPeriod" startAt="3"/>
              <a:tabLst>
                <a:tab pos="287655" algn="l"/>
              </a:tabLst>
            </a:pPr>
            <a:r>
              <a:rPr dirty="0" sz="1800">
                <a:latin typeface="Cambria"/>
                <a:cs typeface="Cambria"/>
              </a:rPr>
              <a:t>Рослинні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угруповання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належать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до</a:t>
            </a:r>
            <a:r>
              <a:rPr dirty="0" sz="1800" spc="-6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класу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 spc="-10" i="1">
                <a:latin typeface="Cambria"/>
                <a:cs typeface="Cambria"/>
              </a:rPr>
              <a:t>Artemisietea</a:t>
            </a:r>
            <a:r>
              <a:rPr dirty="0" sz="1800" spc="-40" i="1">
                <a:latin typeface="Cambria"/>
                <a:cs typeface="Cambria"/>
              </a:rPr>
              <a:t> </a:t>
            </a:r>
            <a:r>
              <a:rPr dirty="0" sz="1800" i="1">
                <a:latin typeface="Cambria"/>
                <a:cs typeface="Cambria"/>
              </a:rPr>
              <a:t>vulgaris</a:t>
            </a:r>
            <a:r>
              <a:rPr dirty="0" sz="1800">
                <a:latin typeface="Cambria"/>
                <a:cs typeface="Cambria"/>
              </a:rPr>
              <a:t>,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що</a:t>
            </a:r>
            <a:r>
              <a:rPr dirty="0" sz="1800" spc="-5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характерно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 spc="-25">
                <a:latin typeface="Cambria"/>
                <a:cs typeface="Cambria"/>
              </a:rPr>
              <a:t>для </a:t>
            </a:r>
            <a:r>
              <a:rPr dirty="0" sz="1800">
                <a:latin typeface="Cambria"/>
                <a:cs typeface="Cambria"/>
              </a:rPr>
              <a:t>порушених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антропогенних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територій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і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вказує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на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рівень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їхньої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деградації.</a:t>
            </a:r>
            <a:endParaRPr sz="1800">
              <a:latin typeface="Cambria"/>
              <a:cs typeface="Cambria"/>
            </a:endParaRPr>
          </a:p>
          <a:p>
            <a:pPr marL="287020" indent="-224154">
              <a:lnSpc>
                <a:spcPts val="1814"/>
              </a:lnSpc>
              <a:buAutoNum type="arabicPeriod" startAt="3"/>
              <a:tabLst>
                <a:tab pos="287020" algn="l"/>
              </a:tabLst>
            </a:pPr>
            <a:r>
              <a:rPr dirty="0" sz="1800" spc="-10">
                <a:latin typeface="Cambria"/>
                <a:cs typeface="Cambria"/>
              </a:rPr>
              <a:t>Території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переважно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полі-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та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еугемеробні,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що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свідчить</a:t>
            </a:r>
            <a:r>
              <a:rPr dirty="0" sz="1800" spc="-6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про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значний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антропогенний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вплив,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ts val="1945"/>
              </a:lnSpc>
            </a:pPr>
            <a:r>
              <a:rPr dirty="0" sz="1800">
                <a:latin typeface="Cambria"/>
                <a:cs typeface="Cambria"/>
              </a:rPr>
              <a:t>особливо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на </a:t>
            </a:r>
            <a:r>
              <a:rPr dirty="0" sz="1800" spc="-25">
                <a:latin typeface="Cambria"/>
                <a:cs typeface="Cambria"/>
              </a:rPr>
              <a:t>об’єкті</a:t>
            </a:r>
            <a:r>
              <a:rPr dirty="0" sz="1800" spc="-1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в</a:t>
            </a:r>
            <a:r>
              <a:rPr dirty="0" sz="1800" spc="-1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промисловій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зоні.</a:t>
            </a:r>
            <a:endParaRPr sz="1800">
              <a:latin typeface="Cambria"/>
              <a:cs typeface="Cambria"/>
            </a:endParaRPr>
          </a:p>
          <a:p>
            <a:pPr marL="12700" marR="15240" indent="274955">
              <a:lnSpc>
                <a:spcPts val="1939"/>
              </a:lnSpc>
              <a:spcBef>
                <a:spcPts val="140"/>
              </a:spcBef>
              <a:buAutoNum type="arabicPeriod" startAt="6"/>
              <a:tabLst>
                <a:tab pos="287655" algn="l"/>
              </a:tabLst>
            </a:pPr>
            <a:r>
              <a:rPr dirty="0" sz="1800">
                <a:latin typeface="Cambria"/>
                <a:cs typeface="Cambria"/>
              </a:rPr>
              <a:t>Покинуті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будинки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—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“гарячі</a:t>
            </a:r>
            <a:r>
              <a:rPr dirty="0" sz="1800" spc="-4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точки”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екологічної</a:t>
            </a:r>
            <a:r>
              <a:rPr dirty="0" sz="1800" spc="-6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деградації,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 spc="-20">
                <a:latin typeface="Cambria"/>
                <a:cs typeface="Cambria"/>
              </a:rPr>
              <a:t>результати </a:t>
            </a:r>
            <a:r>
              <a:rPr dirty="0" sz="1800">
                <a:latin typeface="Cambria"/>
                <a:cs typeface="Cambria"/>
              </a:rPr>
              <a:t>дослідження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можна </a:t>
            </a:r>
            <a:r>
              <a:rPr dirty="0" sz="1800">
                <a:latin typeface="Cambria"/>
                <a:cs typeface="Cambria"/>
              </a:rPr>
              <a:t>використати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для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рекультивації</a:t>
            </a:r>
            <a:r>
              <a:rPr dirty="0" sz="1800" spc="-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та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екологічного</a:t>
            </a:r>
            <a:r>
              <a:rPr dirty="0" sz="1800" spc="-7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моніторингу.</a:t>
            </a:r>
            <a:endParaRPr sz="1800">
              <a:latin typeface="Cambria"/>
              <a:cs typeface="Cambria"/>
            </a:endParaRPr>
          </a:p>
          <a:p>
            <a:pPr marL="287655" indent="-224790">
              <a:lnSpc>
                <a:spcPts val="1810"/>
              </a:lnSpc>
              <a:buAutoNum type="arabicPeriod" startAt="6"/>
              <a:tabLst>
                <a:tab pos="287655" algn="l"/>
              </a:tabLst>
            </a:pPr>
            <a:r>
              <a:rPr dirty="0" sz="1800">
                <a:latin typeface="Cambria"/>
                <a:cs typeface="Cambria"/>
              </a:rPr>
              <a:t>Виявлені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закономірності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допоможуть</a:t>
            </a:r>
            <a:r>
              <a:rPr dirty="0" sz="1800" spc="-5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зрозуміти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адаптацію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екосистем</a:t>
            </a:r>
            <a:r>
              <a:rPr dirty="0" sz="1800" spc="-3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до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антропогенного</a:t>
            </a:r>
            <a:endParaRPr sz="1800">
              <a:latin typeface="Cambria"/>
              <a:cs typeface="Cambria"/>
            </a:endParaRPr>
          </a:p>
          <a:p>
            <a:pPr marL="12700">
              <a:lnSpc>
                <a:spcPts val="2050"/>
              </a:lnSpc>
            </a:pPr>
            <a:r>
              <a:rPr dirty="0" sz="1800">
                <a:latin typeface="Cambria"/>
                <a:cs typeface="Cambria"/>
              </a:rPr>
              <a:t>впливу</a:t>
            </a:r>
            <a:r>
              <a:rPr dirty="0" sz="1800" spc="-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та</a:t>
            </a:r>
            <a:r>
              <a:rPr dirty="0" sz="1800" spc="-2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розробити</a:t>
            </a:r>
            <a:r>
              <a:rPr dirty="0" sz="1800" spc="-1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рекомендації</a:t>
            </a:r>
            <a:r>
              <a:rPr dirty="0" sz="1800" spc="-30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для</a:t>
            </a:r>
            <a:r>
              <a:rPr dirty="0" sz="1800" spc="-8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екобезпечного</a:t>
            </a:r>
            <a:r>
              <a:rPr dirty="0" sz="1800" spc="-45">
                <a:latin typeface="Cambria"/>
                <a:cs typeface="Cambria"/>
              </a:rPr>
              <a:t> </a:t>
            </a:r>
            <a:r>
              <a:rPr dirty="0" sz="1800">
                <a:latin typeface="Cambria"/>
                <a:cs typeface="Cambria"/>
              </a:rPr>
              <a:t>розвитку</a:t>
            </a:r>
            <a:r>
              <a:rPr dirty="0" sz="1800" spc="-20">
                <a:latin typeface="Cambria"/>
                <a:cs typeface="Cambria"/>
              </a:rPr>
              <a:t> </a:t>
            </a:r>
            <a:r>
              <a:rPr dirty="0" sz="1800" spc="-10">
                <a:latin typeface="Cambria"/>
                <a:cs typeface="Cambria"/>
              </a:rPr>
              <a:t>міста.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71856" y="374904"/>
            <a:ext cx="11448415" cy="6108700"/>
          </a:xfrm>
          <a:custGeom>
            <a:avLst/>
            <a:gdLst/>
            <a:ahLst/>
            <a:cxnLst/>
            <a:rect l="l" t="t" r="r" b="b"/>
            <a:pathLst>
              <a:path w="11448415" h="6108700">
                <a:moveTo>
                  <a:pt x="11448288" y="0"/>
                </a:moveTo>
                <a:lnTo>
                  <a:pt x="0" y="0"/>
                </a:lnTo>
                <a:lnTo>
                  <a:pt x="0" y="6108192"/>
                </a:lnTo>
                <a:lnTo>
                  <a:pt x="11448288" y="6108192"/>
                </a:lnTo>
                <a:lnTo>
                  <a:pt x="11448288" y="0"/>
                </a:lnTo>
                <a:close/>
              </a:path>
            </a:pathLst>
          </a:custGeom>
          <a:solidFill>
            <a:srgbClr val="455F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5539" y="928573"/>
            <a:ext cx="778065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Список</a:t>
            </a:r>
            <a:r>
              <a:rPr dirty="0" spc="-4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використаних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джерел: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702290" y="1552701"/>
            <a:ext cx="57277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(дата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6939" y="1552701"/>
            <a:ext cx="9603740" cy="57340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355600" marR="5080" indent="-343535">
              <a:lnSpc>
                <a:spcPct val="79500"/>
              </a:lnSpc>
              <a:spcBef>
                <a:spcPts val="595"/>
              </a:spcBef>
              <a:tabLst>
                <a:tab pos="355600" algn="l"/>
                <a:tab pos="1214755" algn="l"/>
                <a:tab pos="1816735" algn="l"/>
                <a:tab pos="2717800" algn="l"/>
                <a:tab pos="4178300" algn="l"/>
                <a:tab pos="5596890" algn="l"/>
                <a:tab pos="6624320" algn="l"/>
                <a:tab pos="7412355" algn="l"/>
              </a:tabLst>
            </a:pPr>
            <a:r>
              <a:rPr dirty="0" sz="2000" spc="-25">
                <a:solidFill>
                  <a:srgbClr val="EDEBE2"/>
                </a:solidFill>
                <a:latin typeface="Times New Roman"/>
                <a:cs typeface="Times New Roman"/>
              </a:rPr>
              <a:t>1.</a:t>
            </a:r>
            <a:r>
              <a:rPr dirty="0" sz="2000">
                <a:solidFill>
                  <a:srgbClr val="EDEBE2"/>
                </a:solidFill>
                <a:latin typeface="Times New Roman"/>
                <a:cs typeface="Times New Roman"/>
              </a:rPr>
              <a:t>	</a:t>
            </a: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GBIF: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Global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Biodiversity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Information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Facility.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URL: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https:/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  <a:hlinkClick r:id="rId2"/>
              </a:rPr>
              <a:t>/www.gbif.org/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 звернення:</a:t>
            </a:r>
            <a:r>
              <a:rPr dirty="0" sz="20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25.03.2024).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5565" rIns="0" bIns="0" rtlCol="0" vert="horz">
            <a:spAutoFit/>
          </a:bodyPr>
          <a:lstStyle/>
          <a:p>
            <a:pPr algn="just" marL="354330" marR="5080" indent="-342265">
              <a:lnSpc>
                <a:spcPct val="79500"/>
              </a:lnSpc>
              <a:spcBef>
                <a:spcPts val="595"/>
              </a:spcBef>
              <a:buClr>
                <a:srgbClr val="EDEBE2"/>
              </a:buClr>
              <a:buAutoNum type="arabicPeriod" startAt="2"/>
              <a:tabLst>
                <a:tab pos="355600" algn="l"/>
              </a:tabLst>
            </a:pPr>
            <a:r>
              <a:rPr dirty="0"/>
              <a:t>iNaturalist.</a:t>
            </a:r>
            <a:r>
              <a:rPr dirty="0" spc="120"/>
              <a:t>  </a:t>
            </a:r>
            <a:r>
              <a:rPr dirty="0"/>
              <a:t>California</a:t>
            </a:r>
            <a:r>
              <a:rPr dirty="0" spc="125"/>
              <a:t>  </a:t>
            </a:r>
            <a:r>
              <a:rPr dirty="0"/>
              <a:t>Academy</a:t>
            </a:r>
            <a:r>
              <a:rPr dirty="0" spc="125"/>
              <a:t>  </a:t>
            </a:r>
            <a:r>
              <a:rPr dirty="0"/>
              <a:t>of</a:t>
            </a:r>
            <a:r>
              <a:rPr dirty="0" spc="130"/>
              <a:t>  </a:t>
            </a:r>
            <a:r>
              <a:rPr dirty="0"/>
              <a:t>Sciences</a:t>
            </a:r>
            <a:r>
              <a:rPr dirty="0" spc="125"/>
              <a:t>  </a:t>
            </a:r>
            <a:r>
              <a:rPr dirty="0"/>
              <a:t>and</a:t>
            </a:r>
            <a:r>
              <a:rPr dirty="0" spc="130"/>
              <a:t>  </a:t>
            </a:r>
            <a:r>
              <a:rPr dirty="0"/>
              <a:t>the</a:t>
            </a:r>
            <a:r>
              <a:rPr dirty="0" spc="120"/>
              <a:t>  </a:t>
            </a:r>
            <a:r>
              <a:rPr dirty="0"/>
              <a:t>National</a:t>
            </a:r>
            <a:r>
              <a:rPr dirty="0" spc="120"/>
              <a:t>  </a:t>
            </a:r>
            <a:r>
              <a:rPr dirty="0"/>
              <a:t>Geographic</a:t>
            </a:r>
            <a:r>
              <a:rPr dirty="0" spc="120"/>
              <a:t>  </a:t>
            </a:r>
            <a:r>
              <a:rPr dirty="0"/>
              <a:t>Society.</a:t>
            </a:r>
            <a:r>
              <a:rPr dirty="0" spc="125"/>
              <a:t>  </a:t>
            </a:r>
            <a:r>
              <a:rPr dirty="0" spc="-20"/>
              <a:t>URL: </a:t>
            </a:r>
            <a:r>
              <a:rPr dirty="0" spc="-20"/>
              <a:t>	</a:t>
            </a:r>
            <a:r>
              <a:rPr dirty="0" spc="-10"/>
              <a:t>https://</a:t>
            </a:r>
            <a:r>
              <a:rPr dirty="0" spc="-10">
                <a:hlinkClick r:id="rId3"/>
              </a:rPr>
              <a:t>www.inaturalist.org/</a:t>
            </a:r>
            <a:r>
              <a:rPr dirty="0" spc="-105"/>
              <a:t> </a:t>
            </a:r>
            <a:r>
              <a:rPr dirty="0"/>
              <a:t>(дата</a:t>
            </a:r>
            <a:r>
              <a:rPr dirty="0" spc="-70"/>
              <a:t> </a:t>
            </a:r>
            <a:r>
              <a:rPr dirty="0"/>
              <a:t>звернення:</a:t>
            </a:r>
            <a:r>
              <a:rPr dirty="0" spc="-45"/>
              <a:t> </a:t>
            </a:r>
            <a:r>
              <a:rPr dirty="0" spc="-10"/>
              <a:t>28.03.2024).</a:t>
            </a:r>
          </a:p>
          <a:p>
            <a:pPr algn="just" marL="354330" marR="6350" indent="-342265">
              <a:lnSpc>
                <a:spcPct val="79700"/>
              </a:lnSpc>
              <a:spcBef>
                <a:spcPts val="919"/>
              </a:spcBef>
              <a:buClr>
                <a:srgbClr val="EDEBE2"/>
              </a:buClr>
              <a:buAutoNum type="arabicPeriod" startAt="2"/>
              <a:tabLst>
                <a:tab pos="355600" algn="l"/>
              </a:tabLst>
            </a:pPr>
            <a:r>
              <a:rPr dirty="0"/>
              <a:t>Kapelista</a:t>
            </a:r>
            <a:r>
              <a:rPr dirty="0" spc="75"/>
              <a:t>  </a:t>
            </a:r>
            <a:r>
              <a:rPr dirty="0"/>
              <a:t>I.,</a:t>
            </a:r>
            <a:r>
              <a:rPr dirty="0" spc="80"/>
              <a:t>  </a:t>
            </a:r>
            <a:r>
              <a:rPr dirty="0"/>
              <a:t>Kireitseva</a:t>
            </a:r>
            <a:r>
              <a:rPr dirty="0" spc="85"/>
              <a:t>  </a:t>
            </a:r>
            <a:r>
              <a:rPr dirty="0"/>
              <a:t>H.,</a:t>
            </a:r>
            <a:r>
              <a:rPr dirty="0" spc="80"/>
              <a:t>  </a:t>
            </a:r>
            <a:r>
              <a:rPr dirty="0" spc="-25"/>
              <a:t>Tsyhanenko-</a:t>
            </a:r>
            <a:r>
              <a:rPr dirty="0"/>
              <a:t>Dziubenko</a:t>
            </a:r>
            <a:r>
              <a:rPr dirty="0" spc="80"/>
              <a:t>  </a:t>
            </a:r>
            <a:r>
              <a:rPr dirty="0"/>
              <a:t>I.,</a:t>
            </a:r>
            <a:r>
              <a:rPr dirty="0" spc="80"/>
              <a:t>  </a:t>
            </a:r>
            <a:r>
              <a:rPr dirty="0"/>
              <a:t>Khomenko</a:t>
            </a:r>
            <a:r>
              <a:rPr dirty="0" spc="80"/>
              <a:t>  </a:t>
            </a:r>
            <a:r>
              <a:rPr dirty="0"/>
              <a:t>S.,</a:t>
            </a:r>
            <a:r>
              <a:rPr dirty="0" spc="80"/>
              <a:t>  </a:t>
            </a:r>
            <a:r>
              <a:rPr dirty="0"/>
              <a:t>Vovk</a:t>
            </a:r>
            <a:r>
              <a:rPr dirty="0" spc="80"/>
              <a:t>  </a:t>
            </a:r>
            <a:r>
              <a:rPr dirty="0"/>
              <a:t>V.</a:t>
            </a:r>
            <a:r>
              <a:rPr dirty="0" spc="80"/>
              <a:t>  </a:t>
            </a:r>
            <a:r>
              <a:rPr dirty="0"/>
              <a:t>Review</a:t>
            </a:r>
            <a:r>
              <a:rPr dirty="0" spc="80"/>
              <a:t>  </a:t>
            </a:r>
            <a:r>
              <a:rPr dirty="0" spc="-25"/>
              <a:t>of </a:t>
            </a:r>
            <a:r>
              <a:rPr dirty="0" spc="-25"/>
              <a:t>	</a:t>
            </a:r>
            <a:r>
              <a:rPr dirty="0"/>
              <a:t>Innovative</a:t>
            </a:r>
            <a:r>
              <a:rPr dirty="0" spc="15"/>
              <a:t> </a:t>
            </a:r>
            <a:r>
              <a:rPr dirty="0"/>
              <a:t>Approaches</a:t>
            </a:r>
            <a:r>
              <a:rPr dirty="0" spc="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Sustainable</a:t>
            </a:r>
            <a:r>
              <a:rPr dirty="0" spc="10"/>
              <a:t> </a:t>
            </a:r>
            <a:r>
              <a:rPr dirty="0"/>
              <a:t>Use</a:t>
            </a:r>
            <a:r>
              <a:rPr dirty="0" spc="-5"/>
              <a:t> </a:t>
            </a:r>
            <a:r>
              <a:rPr dirty="0"/>
              <a:t>of</a:t>
            </a:r>
            <a:r>
              <a:rPr dirty="0" spc="5"/>
              <a:t> </a:t>
            </a:r>
            <a:r>
              <a:rPr dirty="0"/>
              <a:t>Ukraine's Natural Resources.</a:t>
            </a:r>
            <a:r>
              <a:rPr dirty="0" spc="10"/>
              <a:t> </a:t>
            </a:r>
            <a:r>
              <a:rPr dirty="0"/>
              <a:t>Grassroots Journal</a:t>
            </a:r>
            <a:r>
              <a:rPr dirty="0" spc="-10"/>
              <a:t> </a:t>
            </a:r>
            <a:r>
              <a:rPr dirty="0" spc="-25"/>
              <a:t>of </a:t>
            </a:r>
            <a:r>
              <a:rPr dirty="0" spc="-25"/>
              <a:t>	</a:t>
            </a:r>
            <a:r>
              <a:rPr dirty="0"/>
              <a:t>Natural</a:t>
            </a:r>
            <a:r>
              <a:rPr dirty="0" spc="-30"/>
              <a:t> </a:t>
            </a:r>
            <a:r>
              <a:rPr dirty="0"/>
              <a:t>Resources.</a:t>
            </a:r>
            <a:r>
              <a:rPr dirty="0" spc="-50"/>
              <a:t> </a:t>
            </a:r>
            <a:r>
              <a:rPr dirty="0"/>
              <a:t>2024.</a:t>
            </a:r>
            <a:r>
              <a:rPr dirty="0" spc="-70"/>
              <a:t> </a:t>
            </a:r>
            <a:r>
              <a:rPr dirty="0" spc="-55"/>
              <a:t>Vol.</a:t>
            </a:r>
            <a:r>
              <a:rPr dirty="0" spc="-25"/>
              <a:t> </a:t>
            </a:r>
            <a:r>
              <a:rPr dirty="0"/>
              <a:t>7,</a:t>
            </a:r>
            <a:r>
              <a:rPr dirty="0" spc="-5"/>
              <a:t> </a:t>
            </a:r>
            <a:r>
              <a:rPr dirty="0"/>
              <a:t>no.</a:t>
            </a:r>
            <a:r>
              <a:rPr dirty="0" spc="-25"/>
              <a:t> </a:t>
            </a:r>
            <a:r>
              <a:rPr dirty="0"/>
              <a:t>3.</a:t>
            </a:r>
            <a:r>
              <a:rPr dirty="0" spc="-25"/>
              <a:t> </a:t>
            </a:r>
            <a:r>
              <a:rPr dirty="0" spc="-100"/>
              <a:t>P.</a:t>
            </a:r>
            <a:r>
              <a:rPr dirty="0" spc="-10"/>
              <a:t> </a:t>
            </a:r>
            <a:r>
              <a:rPr dirty="0"/>
              <a:t>s378-s395.</a:t>
            </a:r>
            <a:r>
              <a:rPr dirty="0" spc="-50"/>
              <a:t> </a:t>
            </a:r>
            <a:r>
              <a:rPr dirty="0"/>
              <a:t>DOI:</a:t>
            </a:r>
            <a:r>
              <a:rPr dirty="0" spc="-15"/>
              <a:t> </a:t>
            </a:r>
            <a:r>
              <a:rPr dirty="0" spc="-10"/>
              <a:t>10.33002/nr2581.6853.0703ukr19</a:t>
            </a:r>
          </a:p>
          <a:p>
            <a:pPr algn="just" marL="354965" indent="-342265">
              <a:lnSpc>
                <a:spcPts val="2155"/>
              </a:lnSpc>
              <a:spcBef>
                <a:spcPts val="434"/>
              </a:spcBef>
              <a:buClr>
                <a:srgbClr val="EDEBE2"/>
              </a:buClr>
              <a:buAutoNum type="arabicPeriod" startAt="2"/>
              <a:tabLst>
                <a:tab pos="354965" algn="l"/>
              </a:tabLst>
            </a:pPr>
            <a:r>
              <a:rPr dirty="0"/>
              <a:t>Mosyakin</a:t>
            </a:r>
            <a:r>
              <a:rPr dirty="0" spc="290"/>
              <a:t> </a:t>
            </a:r>
            <a:r>
              <a:rPr dirty="0"/>
              <a:t>S.</a:t>
            </a:r>
            <a:r>
              <a:rPr dirty="0" spc="295"/>
              <a:t> </a:t>
            </a:r>
            <a:r>
              <a:rPr dirty="0"/>
              <a:t>L.,</a:t>
            </a:r>
            <a:r>
              <a:rPr dirty="0" spc="300"/>
              <a:t> </a:t>
            </a:r>
            <a:r>
              <a:rPr dirty="0"/>
              <a:t>Fedoronchuk</a:t>
            </a:r>
            <a:r>
              <a:rPr dirty="0" spc="315"/>
              <a:t> </a:t>
            </a:r>
            <a:r>
              <a:rPr dirty="0"/>
              <a:t>M.</a:t>
            </a:r>
            <a:r>
              <a:rPr dirty="0" spc="300"/>
              <a:t> </a:t>
            </a:r>
            <a:r>
              <a:rPr dirty="0"/>
              <a:t>M.</a:t>
            </a:r>
            <a:r>
              <a:rPr dirty="0" spc="295"/>
              <a:t> </a:t>
            </a:r>
            <a:r>
              <a:rPr dirty="0"/>
              <a:t>Vascular</a:t>
            </a:r>
            <a:r>
              <a:rPr dirty="0" spc="305"/>
              <a:t> </a:t>
            </a:r>
            <a:r>
              <a:rPr dirty="0"/>
              <a:t>Plants</a:t>
            </a:r>
            <a:r>
              <a:rPr dirty="0" spc="295"/>
              <a:t> </a:t>
            </a:r>
            <a:r>
              <a:rPr dirty="0"/>
              <a:t>of</a:t>
            </a:r>
            <a:r>
              <a:rPr dirty="0" spc="295"/>
              <a:t> </a:t>
            </a:r>
            <a:r>
              <a:rPr dirty="0"/>
              <a:t>Ukraine:</a:t>
            </a:r>
            <a:r>
              <a:rPr dirty="0" spc="295"/>
              <a:t> </a:t>
            </a:r>
            <a:r>
              <a:rPr dirty="0"/>
              <a:t>A</a:t>
            </a:r>
            <a:r>
              <a:rPr dirty="0" spc="190"/>
              <a:t> </a:t>
            </a:r>
            <a:r>
              <a:rPr dirty="0"/>
              <a:t>Nomenclatural</a:t>
            </a:r>
            <a:r>
              <a:rPr dirty="0" spc="270"/>
              <a:t> </a:t>
            </a:r>
            <a:r>
              <a:rPr dirty="0" spc="-10"/>
              <a:t>Checklist.</a:t>
            </a:r>
          </a:p>
          <a:p>
            <a:pPr algn="just" marL="355600">
              <a:lnSpc>
                <a:spcPts val="2155"/>
              </a:lnSpc>
            </a:pPr>
            <a:r>
              <a:rPr dirty="0"/>
              <a:t>Kyiv:</a:t>
            </a:r>
            <a:r>
              <a:rPr dirty="0" spc="-25"/>
              <a:t> </a:t>
            </a:r>
            <a:r>
              <a:rPr dirty="0"/>
              <a:t>M.</a:t>
            </a:r>
            <a:r>
              <a:rPr dirty="0" spc="-20"/>
              <a:t> </a:t>
            </a:r>
            <a:r>
              <a:rPr dirty="0"/>
              <a:t>G.</a:t>
            </a:r>
            <a:r>
              <a:rPr dirty="0" spc="-15"/>
              <a:t> </a:t>
            </a:r>
            <a:r>
              <a:rPr dirty="0"/>
              <a:t>Kholodny</a:t>
            </a:r>
            <a:r>
              <a:rPr dirty="0" spc="-40"/>
              <a:t> </a:t>
            </a:r>
            <a:r>
              <a:rPr dirty="0"/>
              <a:t>Institute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 spc="-10"/>
              <a:t>Botany,</a:t>
            </a:r>
            <a:r>
              <a:rPr dirty="0" spc="-15"/>
              <a:t> </a:t>
            </a:r>
            <a:r>
              <a:rPr dirty="0"/>
              <a:t>NAS</a:t>
            </a:r>
            <a:r>
              <a:rPr dirty="0" spc="-1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Ukraine,</a:t>
            </a:r>
            <a:r>
              <a:rPr dirty="0" spc="-35"/>
              <a:t> </a:t>
            </a:r>
            <a:r>
              <a:rPr dirty="0"/>
              <a:t>1999.</a:t>
            </a:r>
            <a:r>
              <a:rPr dirty="0" spc="-40"/>
              <a:t> </a:t>
            </a:r>
            <a:r>
              <a:rPr dirty="0"/>
              <a:t>345</a:t>
            </a:r>
            <a:r>
              <a:rPr dirty="0" spc="-40"/>
              <a:t> </a:t>
            </a:r>
            <a:r>
              <a:rPr dirty="0" spc="-25"/>
              <a:t>с.</a:t>
            </a:r>
          </a:p>
          <a:p>
            <a:pPr algn="just" marL="354330" marR="5715" indent="-342265">
              <a:lnSpc>
                <a:spcPct val="79800"/>
              </a:lnSpc>
              <a:spcBef>
                <a:spcPts val="915"/>
              </a:spcBef>
              <a:buClr>
                <a:srgbClr val="EDEBE2"/>
              </a:buClr>
              <a:buAutoNum type="arabicPeriod" startAt="5"/>
              <a:tabLst>
                <a:tab pos="355600" algn="l"/>
              </a:tabLst>
            </a:pPr>
            <a:r>
              <a:rPr dirty="0"/>
              <a:t>Дідух</a:t>
            </a:r>
            <a:r>
              <a:rPr dirty="0" spc="100"/>
              <a:t> </a:t>
            </a:r>
            <a:r>
              <a:rPr dirty="0"/>
              <a:t>Я.П.,</a:t>
            </a:r>
            <a:r>
              <a:rPr dirty="0" spc="100"/>
              <a:t> </a:t>
            </a:r>
            <a:r>
              <a:rPr dirty="0"/>
              <a:t>Хом’як</a:t>
            </a:r>
            <a:r>
              <a:rPr dirty="0" spc="95"/>
              <a:t> </a:t>
            </a:r>
            <a:r>
              <a:rPr dirty="0"/>
              <a:t>І.В.</a:t>
            </a:r>
            <a:r>
              <a:rPr dirty="0" spc="90"/>
              <a:t> </a:t>
            </a:r>
            <a:r>
              <a:rPr dirty="0"/>
              <a:t>Оцінка</a:t>
            </a:r>
            <a:r>
              <a:rPr dirty="0" spc="100"/>
              <a:t> </a:t>
            </a:r>
            <a:r>
              <a:rPr dirty="0"/>
              <a:t>енергетичного</a:t>
            </a:r>
            <a:r>
              <a:rPr dirty="0" spc="114"/>
              <a:t> </a:t>
            </a:r>
            <a:r>
              <a:rPr dirty="0"/>
              <a:t>потенціалу</a:t>
            </a:r>
            <a:r>
              <a:rPr dirty="0" spc="90"/>
              <a:t> </a:t>
            </a:r>
            <a:r>
              <a:rPr dirty="0"/>
              <a:t>екотопів</a:t>
            </a:r>
            <a:r>
              <a:rPr dirty="0" spc="100"/>
              <a:t> </a:t>
            </a:r>
            <a:r>
              <a:rPr dirty="0"/>
              <a:t>залежно</a:t>
            </a:r>
            <a:r>
              <a:rPr dirty="0" spc="100"/>
              <a:t> </a:t>
            </a:r>
            <a:r>
              <a:rPr dirty="0"/>
              <a:t>від</a:t>
            </a:r>
            <a:r>
              <a:rPr dirty="0" spc="95"/>
              <a:t> </a:t>
            </a:r>
            <a:r>
              <a:rPr dirty="0"/>
              <a:t>ступеня</a:t>
            </a:r>
            <a:r>
              <a:rPr dirty="0" spc="100"/>
              <a:t> </a:t>
            </a:r>
            <a:r>
              <a:rPr dirty="0" spc="-25"/>
              <a:t>їх </a:t>
            </a:r>
            <a:r>
              <a:rPr dirty="0" spc="-25"/>
              <a:t>	</a:t>
            </a:r>
            <a:r>
              <a:rPr dirty="0"/>
              <a:t>гемеробії</a:t>
            </a:r>
            <a:r>
              <a:rPr dirty="0" spc="335"/>
              <a:t> </a:t>
            </a:r>
            <a:r>
              <a:rPr dirty="0"/>
              <a:t>на</a:t>
            </a:r>
            <a:r>
              <a:rPr dirty="0" spc="340"/>
              <a:t> </a:t>
            </a:r>
            <a:r>
              <a:rPr dirty="0"/>
              <a:t>прикладі</a:t>
            </a:r>
            <a:r>
              <a:rPr dirty="0" spc="340"/>
              <a:t> </a:t>
            </a:r>
            <a:r>
              <a:rPr dirty="0" spc="-25"/>
              <a:t>Словечансько-</a:t>
            </a:r>
            <a:r>
              <a:rPr dirty="0"/>
              <a:t>Овруцького</a:t>
            </a:r>
            <a:r>
              <a:rPr dirty="0" spc="345"/>
              <a:t> </a:t>
            </a:r>
            <a:r>
              <a:rPr dirty="0"/>
              <a:t>кряжу.</a:t>
            </a:r>
            <a:r>
              <a:rPr dirty="0" spc="360"/>
              <a:t> </a:t>
            </a:r>
            <a:r>
              <a:rPr dirty="0"/>
              <a:t>Укр.</a:t>
            </a:r>
            <a:r>
              <a:rPr dirty="0" spc="340"/>
              <a:t> </a:t>
            </a:r>
            <a:r>
              <a:rPr dirty="0"/>
              <a:t>ботан.</a:t>
            </a:r>
            <a:r>
              <a:rPr dirty="0" spc="360"/>
              <a:t> </a:t>
            </a:r>
            <a:r>
              <a:rPr dirty="0"/>
              <a:t>журн.</a:t>
            </a:r>
            <a:r>
              <a:rPr dirty="0" spc="355"/>
              <a:t> </a:t>
            </a:r>
            <a:r>
              <a:rPr dirty="0"/>
              <a:t>2007.</a:t>
            </a:r>
            <a:r>
              <a:rPr dirty="0" spc="345"/>
              <a:t> </a:t>
            </a:r>
            <a:r>
              <a:rPr dirty="0"/>
              <a:t>№1.</a:t>
            </a:r>
            <a:r>
              <a:rPr dirty="0" spc="340"/>
              <a:t> </a:t>
            </a:r>
            <a:r>
              <a:rPr dirty="0" spc="-25"/>
              <a:t>С. </a:t>
            </a:r>
            <a:r>
              <a:rPr dirty="0" spc="-25"/>
              <a:t>	</a:t>
            </a:r>
            <a:r>
              <a:rPr dirty="0"/>
              <a:t>235–243.</a:t>
            </a:r>
            <a:r>
              <a:rPr dirty="0" spc="75"/>
              <a:t> </a:t>
            </a:r>
            <a:r>
              <a:rPr dirty="0"/>
              <a:t>Продромус</a:t>
            </a:r>
            <a:r>
              <a:rPr dirty="0" spc="70"/>
              <a:t> </a:t>
            </a:r>
            <a:r>
              <a:rPr dirty="0"/>
              <a:t>рослинності</a:t>
            </a:r>
            <a:r>
              <a:rPr dirty="0" spc="60"/>
              <a:t> </a:t>
            </a:r>
            <a:r>
              <a:rPr dirty="0"/>
              <a:t>України</a:t>
            </a:r>
            <a:r>
              <a:rPr dirty="0" spc="75"/>
              <a:t> </a:t>
            </a:r>
            <a:r>
              <a:rPr dirty="0"/>
              <a:t>/</a:t>
            </a:r>
            <a:r>
              <a:rPr dirty="0" spc="70"/>
              <a:t> </a:t>
            </a:r>
            <a:r>
              <a:rPr dirty="0"/>
              <a:t>Д.В.</a:t>
            </a:r>
            <a:r>
              <a:rPr dirty="0" spc="75"/>
              <a:t> </a:t>
            </a:r>
            <a:r>
              <a:rPr dirty="0"/>
              <a:t>Дубина</a:t>
            </a:r>
            <a:r>
              <a:rPr dirty="0" spc="85"/>
              <a:t> </a:t>
            </a:r>
            <a:r>
              <a:rPr dirty="0"/>
              <a:t>та</a:t>
            </a:r>
            <a:r>
              <a:rPr dirty="0" spc="90"/>
              <a:t> </a:t>
            </a:r>
            <a:r>
              <a:rPr dirty="0"/>
              <a:t>ін.</a:t>
            </a:r>
            <a:r>
              <a:rPr dirty="0" spc="75"/>
              <a:t> </a:t>
            </a:r>
            <a:r>
              <a:rPr dirty="0"/>
              <a:t>Київ</a:t>
            </a:r>
            <a:r>
              <a:rPr dirty="0" spc="90"/>
              <a:t> </a:t>
            </a:r>
            <a:r>
              <a:rPr dirty="0"/>
              <a:t>:</a:t>
            </a:r>
            <a:r>
              <a:rPr dirty="0" spc="70"/>
              <a:t> </a:t>
            </a:r>
            <a:r>
              <a:rPr dirty="0" spc="-10"/>
              <a:t>Наукова</a:t>
            </a:r>
            <a:r>
              <a:rPr dirty="0" spc="70"/>
              <a:t> </a:t>
            </a:r>
            <a:r>
              <a:rPr dirty="0"/>
              <a:t>думка,</a:t>
            </a:r>
            <a:r>
              <a:rPr dirty="0" spc="80"/>
              <a:t> </a:t>
            </a:r>
            <a:r>
              <a:rPr dirty="0" spc="-10"/>
              <a:t>2019. </a:t>
            </a:r>
            <a:r>
              <a:rPr dirty="0" spc="-10"/>
              <a:t>	</a:t>
            </a:r>
            <a:r>
              <a:rPr dirty="0"/>
              <a:t>784</a:t>
            </a:r>
            <a:r>
              <a:rPr dirty="0" spc="-5"/>
              <a:t> </a:t>
            </a:r>
            <a:r>
              <a:rPr dirty="0" spc="-25"/>
              <a:t>с.</a:t>
            </a:r>
          </a:p>
          <a:p>
            <a:pPr algn="just" marL="353695" marR="5080" indent="-341630">
              <a:lnSpc>
                <a:spcPct val="80100"/>
              </a:lnSpc>
              <a:spcBef>
                <a:spcPts val="910"/>
              </a:spcBef>
              <a:buClr>
                <a:srgbClr val="EDEBE2"/>
              </a:buClr>
              <a:buAutoNum type="arabicPeriod" startAt="5"/>
              <a:tabLst>
                <a:tab pos="355600" algn="l"/>
              </a:tabLst>
            </a:pPr>
            <a:r>
              <a:rPr dirty="0"/>
              <a:t>Кірейцева</a:t>
            </a:r>
            <a:r>
              <a:rPr dirty="0" spc="385"/>
              <a:t> </a:t>
            </a:r>
            <a:r>
              <a:rPr dirty="0"/>
              <a:t>Г.В.,</a:t>
            </a:r>
            <a:r>
              <a:rPr dirty="0" spc="390"/>
              <a:t> </a:t>
            </a:r>
            <a:r>
              <a:rPr dirty="0" spc="-25"/>
              <a:t>Циганенко-</a:t>
            </a:r>
            <a:r>
              <a:rPr dirty="0"/>
              <a:t>Дзюбенко</a:t>
            </a:r>
            <a:r>
              <a:rPr dirty="0" spc="385"/>
              <a:t> </a:t>
            </a:r>
            <a:r>
              <a:rPr dirty="0"/>
              <a:t>І.Ю.,</a:t>
            </a:r>
            <a:r>
              <a:rPr dirty="0" spc="395"/>
              <a:t> </a:t>
            </a:r>
            <a:r>
              <a:rPr dirty="0"/>
              <a:t>Пацева</a:t>
            </a:r>
            <a:r>
              <a:rPr dirty="0" spc="375"/>
              <a:t> </a:t>
            </a:r>
            <a:r>
              <a:rPr dirty="0"/>
              <a:t>І.Г.,</a:t>
            </a:r>
            <a:r>
              <a:rPr dirty="0" spc="390"/>
              <a:t> </a:t>
            </a:r>
            <a:r>
              <a:rPr dirty="0"/>
              <a:t>Демчук</a:t>
            </a:r>
            <a:r>
              <a:rPr dirty="0" spc="385"/>
              <a:t> </a:t>
            </a:r>
            <a:r>
              <a:rPr dirty="0"/>
              <a:t>Л.І.,</a:t>
            </a:r>
            <a:r>
              <a:rPr dirty="0" spc="390"/>
              <a:t> </a:t>
            </a:r>
            <a:r>
              <a:rPr dirty="0"/>
              <a:t>Палій</a:t>
            </a:r>
            <a:r>
              <a:rPr dirty="0" spc="390"/>
              <a:t> </a:t>
            </a:r>
            <a:r>
              <a:rPr dirty="0"/>
              <a:t>О.В.</a:t>
            </a:r>
            <a:r>
              <a:rPr dirty="0" spc="390"/>
              <a:t> </a:t>
            </a:r>
            <a:r>
              <a:rPr dirty="0" spc="-10"/>
              <a:t>Оцінка </a:t>
            </a:r>
            <a:r>
              <a:rPr dirty="0" spc="-10"/>
              <a:t>	</a:t>
            </a:r>
            <a:r>
              <a:rPr dirty="0"/>
              <a:t>якісних</a:t>
            </a:r>
            <a:r>
              <a:rPr dirty="0" spc="305"/>
              <a:t> </a:t>
            </a:r>
            <a:r>
              <a:rPr dirty="0"/>
              <a:t>показників</a:t>
            </a:r>
            <a:r>
              <a:rPr dirty="0" spc="310"/>
              <a:t> </a:t>
            </a:r>
            <a:r>
              <a:rPr dirty="0"/>
              <a:t>поліетиленової</a:t>
            </a:r>
            <a:r>
              <a:rPr dirty="0" spc="305"/>
              <a:t> </a:t>
            </a:r>
            <a:r>
              <a:rPr dirty="0"/>
              <a:t>плівки</a:t>
            </a:r>
            <a:r>
              <a:rPr dirty="0" spc="295"/>
              <a:t> </a:t>
            </a:r>
            <a:r>
              <a:rPr dirty="0"/>
              <a:t>та</a:t>
            </a:r>
            <a:r>
              <a:rPr dirty="0" spc="305"/>
              <a:t> </a:t>
            </a:r>
            <a:r>
              <a:rPr dirty="0"/>
              <a:t>її</a:t>
            </a:r>
            <a:r>
              <a:rPr dirty="0" spc="290"/>
              <a:t> </a:t>
            </a:r>
            <a:r>
              <a:rPr dirty="0"/>
              <a:t>енвайроментологічний</a:t>
            </a:r>
            <a:r>
              <a:rPr dirty="0" spc="300"/>
              <a:t> </a:t>
            </a:r>
            <a:r>
              <a:rPr dirty="0"/>
              <a:t>вплив.</a:t>
            </a:r>
            <a:r>
              <a:rPr dirty="0" spc="310"/>
              <a:t> </a:t>
            </a:r>
            <a:r>
              <a:rPr dirty="0" spc="-10"/>
              <a:t>Екологічна </a:t>
            </a:r>
            <a:r>
              <a:rPr dirty="0" spc="-10"/>
              <a:t>	</a:t>
            </a:r>
            <a:r>
              <a:rPr dirty="0"/>
              <a:t>безпека</a:t>
            </a:r>
            <a:r>
              <a:rPr dirty="0" spc="-20"/>
              <a:t> </a:t>
            </a:r>
            <a:r>
              <a:rPr dirty="0"/>
              <a:t>та</a:t>
            </a:r>
            <a:r>
              <a:rPr dirty="0" spc="-30"/>
              <a:t> </a:t>
            </a:r>
            <a:r>
              <a:rPr dirty="0"/>
              <a:t>технології</a:t>
            </a:r>
            <a:r>
              <a:rPr dirty="0" spc="-35"/>
              <a:t> </a:t>
            </a:r>
            <a:r>
              <a:rPr dirty="0"/>
              <a:t>захисту</a:t>
            </a:r>
            <a:r>
              <a:rPr dirty="0" spc="-45"/>
              <a:t> </a:t>
            </a:r>
            <a:r>
              <a:rPr dirty="0"/>
              <a:t>довкілля</a:t>
            </a:r>
            <a:r>
              <a:rPr dirty="0" spc="-25"/>
              <a:t> </a:t>
            </a:r>
            <a:r>
              <a:rPr dirty="0"/>
              <a:t>№4.</a:t>
            </a:r>
            <a:r>
              <a:rPr dirty="0" spc="-20"/>
              <a:t> </a:t>
            </a:r>
            <a:r>
              <a:rPr dirty="0"/>
              <a:t>2023.</a:t>
            </a:r>
            <a:r>
              <a:rPr dirty="0" spc="-50"/>
              <a:t> </a:t>
            </a:r>
            <a:r>
              <a:rPr dirty="0"/>
              <a:t>С.</a:t>
            </a:r>
            <a:r>
              <a:rPr dirty="0" spc="-15"/>
              <a:t> </a:t>
            </a:r>
            <a:r>
              <a:rPr dirty="0"/>
              <a:t>63-</a:t>
            </a:r>
            <a:r>
              <a:rPr dirty="0" spc="-25"/>
              <a:t>70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71855" y="374903"/>
            <a:ext cx="11448415" cy="6108700"/>
          </a:xfrm>
          <a:custGeom>
            <a:avLst/>
            <a:gdLst/>
            <a:ahLst/>
            <a:cxnLst/>
            <a:rect l="l" t="t" r="r" b="b"/>
            <a:pathLst>
              <a:path w="11448415" h="6108700">
                <a:moveTo>
                  <a:pt x="11448288" y="0"/>
                </a:moveTo>
                <a:lnTo>
                  <a:pt x="0" y="0"/>
                </a:lnTo>
                <a:lnTo>
                  <a:pt x="0" y="6108192"/>
                </a:lnTo>
                <a:lnTo>
                  <a:pt x="11448288" y="6108192"/>
                </a:lnTo>
                <a:lnTo>
                  <a:pt x="11448288" y="0"/>
                </a:lnTo>
                <a:close/>
              </a:path>
            </a:pathLst>
          </a:custGeom>
          <a:solidFill>
            <a:srgbClr val="455F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5539" y="928573"/>
            <a:ext cx="778065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Список</a:t>
            </a:r>
            <a:r>
              <a:rPr dirty="0" spc="-4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використаних</a:t>
            </a:r>
            <a:r>
              <a:rPr dirty="0" spc="-3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джерел: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16939" y="1560321"/>
            <a:ext cx="10349230" cy="438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ts val="1945"/>
              </a:lnSpc>
              <a:spcBef>
                <a:spcPts val="100"/>
              </a:spcBef>
              <a:buClr>
                <a:srgbClr val="EDEBE2"/>
              </a:buClr>
              <a:buAutoNum type="arabicPeriod" startAt="7"/>
              <a:tabLst>
                <a:tab pos="355600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Нонік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Л.,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Пацева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І.,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Циганенко-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Дзюбенко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Медвідь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О.,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Дасевич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(2023).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Визначення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екологічних</a:t>
            </a:r>
            <a:endParaRPr sz="1800">
              <a:latin typeface="Times New Roman"/>
              <a:cs typeface="Times New Roman"/>
            </a:endParaRPr>
          </a:p>
          <a:p>
            <a:pPr marL="355600" marR="5080">
              <a:lnSpc>
                <a:spcPct val="80000"/>
              </a:lnSpc>
              <a:spcBef>
                <a:spcPts val="215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пріоритетів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управління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відходами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(на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прикладі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полігону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ТПВ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м.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Житомир).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Проблеми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хімії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та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сталого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розвитку,</a:t>
            </a:r>
            <a:r>
              <a:rPr dirty="0" sz="18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1,</a:t>
            </a:r>
            <a:r>
              <a:rPr dirty="0" sz="1800" spc="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18–26</a:t>
            </a:r>
            <a:r>
              <a:rPr dirty="0" sz="1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https://doi.org/10.32782/pcsd-2023-1-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1945"/>
              </a:lnSpc>
              <a:spcBef>
                <a:spcPts val="470"/>
              </a:spcBef>
              <a:buClr>
                <a:srgbClr val="EDEBE2"/>
              </a:buClr>
              <a:buAutoNum type="arabicPeriod" startAt="8"/>
              <a:tabLst>
                <a:tab pos="355600" algn="l"/>
              </a:tabLst>
            </a:pP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Тимченко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А.Ю.,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І.В.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Автогенні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сукцесії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екосистемах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гірничих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виробок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долині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річки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Гуйва.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1945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Біологічні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дослідження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2019: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збірник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наукових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праць.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Житомир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«Полісся».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2019.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С.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353–354.</a:t>
            </a:r>
            <a:endParaRPr sz="1800">
              <a:latin typeface="Times New Roman"/>
              <a:cs typeface="Times New Roman"/>
            </a:endParaRPr>
          </a:p>
          <a:p>
            <a:pPr marL="355600" marR="10160" indent="-343535">
              <a:lnSpc>
                <a:spcPct val="80000"/>
              </a:lnSpc>
              <a:spcBef>
                <a:spcPts val="900"/>
              </a:spcBef>
              <a:buClr>
                <a:srgbClr val="EDEBE2"/>
              </a:buClr>
              <a:buAutoNum type="arabicPeriod" startAt="9"/>
              <a:tabLst>
                <a:tab pos="355600" algn="l"/>
              </a:tabLst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В.,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Брень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Л.,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Медвідь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О.В,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А.К.,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Максименко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І.Ю.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Динаміка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рослинності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суходолу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та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території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кар'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єрів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як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модель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постмілітарного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відновлення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дикої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природи.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Український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журнал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природничих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наук.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2023.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Вип.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5.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С.61-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69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1945"/>
              </a:lnSpc>
              <a:spcBef>
                <a:spcPts val="470"/>
              </a:spcBef>
              <a:buClr>
                <a:srgbClr val="EDEBE2"/>
              </a:buClr>
              <a:buAutoNum type="arabicPeriod" startAt="9"/>
              <a:tabLst>
                <a:tab pos="355600" algn="l"/>
              </a:tabLst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І.В.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Особливості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антропогенного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впливу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природну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динаміку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екосистем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Українського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1945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Полісся.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Екологічні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науки.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2018.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№1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(20),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T.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2.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69–73.</a:t>
            </a:r>
            <a:endParaRPr sz="1800">
              <a:latin typeface="Times New Roman"/>
              <a:cs typeface="Times New Roman"/>
            </a:endParaRPr>
          </a:p>
          <a:p>
            <a:pPr marL="355600" marR="48895" indent="-343535">
              <a:lnSpc>
                <a:spcPct val="80000"/>
              </a:lnSpc>
              <a:spcBef>
                <a:spcPts val="900"/>
              </a:spcBef>
              <a:buClr>
                <a:srgbClr val="EDEBE2"/>
              </a:buClr>
              <a:buAutoNum type="arabicPeriod" startAt="11"/>
              <a:tabLst>
                <a:tab pos="355600" algn="l"/>
              </a:tabLst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І.В.,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Василенко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О.М.,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Гарбар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Д.А.,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Андрійчук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Т.В.,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Костюк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В.С.,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Власенко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Р.П.,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Шпаковська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Л.В.,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Демчук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Н.С.,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Гарбар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О.В.,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Онищук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І.П.,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Коцюба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І.Ю.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Методологічні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підходи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до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створення інтегрованого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синфітоіндикаційного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показника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антропогенної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трансформації.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Екологічні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науки.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2020.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173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№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(32),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T.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1.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С.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136–141.</a:t>
            </a:r>
            <a:endParaRPr sz="1800">
              <a:latin typeface="Times New Roman"/>
              <a:cs typeface="Times New Roman"/>
            </a:endParaRPr>
          </a:p>
          <a:p>
            <a:pPr marL="353695" marR="5080" indent="-341630">
              <a:lnSpc>
                <a:spcPct val="80100"/>
              </a:lnSpc>
              <a:spcBef>
                <a:spcPts val="900"/>
              </a:spcBef>
              <a:buClr>
                <a:srgbClr val="EDEBE2"/>
              </a:buClr>
              <a:buAutoNum type="arabicPeriod" startAt="12"/>
              <a:tabLst>
                <a:tab pos="355600" algn="l"/>
              </a:tabLst>
            </a:pP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Циганенко-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Дзюбенко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І.,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Хом’як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І.,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Кірейцева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10">
                <a:solidFill>
                  <a:srgbClr val="FFFFFF"/>
                </a:solidFill>
                <a:latin typeface="Times New Roman"/>
                <a:cs typeface="Times New Roman"/>
              </a:rPr>
              <a:t>Г.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Моделювання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динаміки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водних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і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прибережно-водних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рослинних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угруповань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пост-мілітарних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умовах.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Проблеми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хімії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та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сталого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розвитку,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2023.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Випуск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2.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С.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26–37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9538" y="598487"/>
            <a:ext cx="4798949" cy="55784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3121" y="1443863"/>
            <a:ext cx="5181600" cy="39702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0696" y="642937"/>
            <a:ext cx="4756658" cy="55340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2200" y="1114488"/>
            <a:ext cx="5181600" cy="45909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Vanda Trotsiuk</dc:creator>
  <dcterms:created xsi:type="dcterms:W3CDTF">2025-04-21T06:48:04Z</dcterms:created>
  <dcterms:modified xsi:type="dcterms:W3CDTF">2025-04-21T06:48:04Z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2025-04-13T00:00:00Z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2025-04-21T00:00:00Z</vt:filetime>
  </property>
  <property fmtid="{D5CDD505-2E9C-101B-9397-08002B2CF9AE}" pid="5" name="Producer">
    <vt:lpwstr>Microsoft® PowerPoint® для Microsoft 365</vt:lpwstr>
  </property>
</Properties>
</file>