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7" r:id="rId4"/>
    <p:sldId id="271" r:id="rId5"/>
    <p:sldId id="268" r:id="rId6"/>
    <p:sldId id="273" r:id="rId7"/>
    <p:sldId id="281" r:id="rId8"/>
    <p:sldId id="274" r:id="rId9"/>
    <p:sldId id="277" r:id="rId10"/>
    <p:sldId id="275" r:id="rId11"/>
    <p:sldId id="282" r:id="rId12"/>
    <p:sldId id="276" r:id="rId13"/>
    <p:sldId id="278" r:id="rId14"/>
    <p:sldId id="280" r:id="rId15"/>
    <p:sldId id="269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6E24"/>
    <a:srgbClr val="ADC9EE"/>
    <a:srgbClr val="BEDAF0"/>
    <a:srgbClr val="43682A"/>
    <a:srgbClr val="FDF0D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6737" autoAdjust="0"/>
  </p:normalViewPr>
  <p:slideViewPr>
    <p:cSldViewPr snapToGrid="0">
      <p:cViewPr>
        <p:scale>
          <a:sx n="50" d="100"/>
          <a:sy n="50" d="100"/>
        </p:scale>
        <p:origin x="-522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3255500-1ACF-4BB3-8040-1C852FB49C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A882958A-93EE-4CEE-B102-3FC0131D39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63F93BD-8D91-4DEC-9E87-829AAD002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6DD7-7D5C-4F22-9E8D-1B78949446FC}" type="datetimeFigureOut">
              <a:rPr lang="ru-RU" smtClean="0"/>
              <a:pPr/>
              <a:t>22.04.2025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40A2674-C1B7-4958-996B-66FCE6A5C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9235F60-B64C-4E0D-8DD1-0B06824BF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5225D-B937-470D-A2FE-8C99BAA54A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98746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48BDBB8-E498-40B9-83C9-08CACDD7E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251DD77-27AB-41A0-9306-4AC0CF2662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F594118-2770-4C43-8074-AA77C5DFA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6DD7-7D5C-4F22-9E8D-1B78949446FC}" type="datetimeFigureOut">
              <a:rPr lang="ru-RU" smtClean="0"/>
              <a:pPr/>
              <a:t>22.04.2025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A0CE7EB-2BCD-4577-A830-1E332C757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755EBB4-456C-41AA-B966-1E70048BD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5225D-B937-470D-A2FE-8C99BAA54A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74460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C390D18-787A-401C-964B-893397DB5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6226CCE-D787-442D-89A8-6C9774D53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1AC444B-4050-469E-AC99-1785D042C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6DD7-7D5C-4F22-9E8D-1B78949446FC}" type="datetimeFigureOut">
              <a:rPr lang="ru-RU" smtClean="0"/>
              <a:pPr/>
              <a:t>22.04.2025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ECFE0C7-81E8-4891-80E2-9B25E2825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35ED802-5C23-49A8-AF5D-69FF9A347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5225D-B937-470D-A2FE-8C99BAA54A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54542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B140C2E-36C8-4676-95C0-DC103E147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B72F930-6A9A-4F57-BF6F-904B0B93A0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1124FC04-8FC3-4948-8710-7AD0E15F68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613F9702-6583-448B-A35F-6C3B9B071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6DD7-7D5C-4F22-9E8D-1B78949446FC}" type="datetimeFigureOut">
              <a:rPr lang="ru-RU" smtClean="0"/>
              <a:pPr/>
              <a:t>22.04.2025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9F4257BC-2648-4B7A-985E-234A27F83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2BB66C1E-1424-4434-B345-F5BE25678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5225D-B937-470D-A2FE-8C99BAA54A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08516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7F45D75-422B-46B0-B83F-B393F9ADA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A285AD1-8E3C-45C0-BFF6-DCF170CA4D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75E1EA87-6935-4513-9CEE-0B1C2B5EC8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5210C6DE-EC5A-4996-AC5D-604E1B43B2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891F314B-9E82-4950-90AF-716C5BD094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7CB47F33-96AC-4CB7-944F-9DE2681A7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6DD7-7D5C-4F22-9E8D-1B78949446FC}" type="datetimeFigureOut">
              <a:rPr lang="ru-RU" smtClean="0"/>
              <a:pPr/>
              <a:t>22.04.2025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46D874F3-A628-4650-9849-F41F2E36D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BF7B7408-F26C-441C-ABF4-3FAF58CA3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5225D-B937-470D-A2FE-8C99BAA54A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25873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5D2A2FE-553A-46D4-9F58-E8B289633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EECB3962-3917-452F-906C-72F6B7EFE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6DD7-7D5C-4F22-9E8D-1B78949446FC}" type="datetimeFigureOut">
              <a:rPr lang="ru-RU" smtClean="0"/>
              <a:pPr/>
              <a:t>22.04.2025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1BF2DD8F-1EF0-45AC-BB55-64788B153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A85BB7A7-028E-4FE5-99CB-82A7BCE3A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5225D-B937-470D-A2FE-8C99BAA54A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90172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DDD33C9E-3DEF-4A5C-9120-A7F8325A3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6DD7-7D5C-4F22-9E8D-1B78949446FC}" type="datetimeFigureOut">
              <a:rPr lang="ru-RU" smtClean="0"/>
              <a:pPr/>
              <a:t>22.04.2025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41DA4BFF-6D08-4255-B39A-9ED84B9F4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44A69FB5-F195-47D7-812A-39277EBA3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5225D-B937-470D-A2FE-8C99BAA54A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16571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2AA03FB-A7CC-4AC6-8058-C3C7D3C5E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C9203A8-CB5C-4949-B852-9A10B9EB99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C1FDD9DB-CEBE-498A-9782-5691358B92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7FB87CCB-719E-4D80-A6C4-963A954A9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6DD7-7D5C-4F22-9E8D-1B78949446FC}" type="datetimeFigureOut">
              <a:rPr lang="ru-RU" smtClean="0"/>
              <a:pPr/>
              <a:t>22.04.2025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318D5DA6-35B1-4C5C-B7BC-511AEAA23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486DBBC9-C15F-4BC2-819A-010C489A9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5225D-B937-470D-A2FE-8C99BAA54A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22417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4DA0219-2F3C-4891-9114-FA9BE7CD0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C631ECA8-14E0-4C6A-9590-CFADE810DF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AF44436B-B406-4274-A17A-52ECB3FC9C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02B8589C-946A-4651-88EC-B985DF988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6DD7-7D5C-4F22-9E8D-1B78949446FC}" type="datetimeFigureOut">
              <a:rPr lang="ru-RU" smtClean="0"/>
              <a:pPr/>
              <a:t>22.04.2025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7FDF1A8-E566-4A3F-984B-51722FA00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B9C3E82C-C835-40C0-8670-2580FF6D9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5225D-B937-470D-A2FE-8C99BAA54A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84233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CB0DFAE-73A3-4570-814F-44F621832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D12756B6-CE61-4B84-A63A-0A027D8383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E0ACFBC-D903-4B3E-A535-954793A73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6DD7-7D5C-4F22-9E8D-1B78949446FC}" type="datetimeFigureOut">
              <a:rPr lang="ru-RU" smtClean="0"/>
              <a:pPr/>
              <a:t>22.04.2025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366FCBF-A600-43BC-BB24-1A2EE24F0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52CB89D-2691-45AC-A26D-291577308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5225D-B937-470D-A2FE-8C99BAA54A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22001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7628B7A6-2B81-4BBC-8BC1-77E095B835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3A92695F-FED8-486F-A744-FD06FAC183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20A8CD0-DF06-49A2-89DA-DD3C696DF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6DD7-7D5C-4F22-9E8D-1B78949446FC}" type="datetimeFigureOut">
              <a:rPr lang="ru-RU" smtClean="0"/>
              <a:pPr/>
              <a:t>22.04.2025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F9BF816-E34C-4B9A-B3E0-55FADCF02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C1F2805-F534-4EE8-B3E3-68B6840F4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5225D-B937-470D-A2FE-8C99BAA54A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87614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F596471-437F-4745-9432-D77D7F0FC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031B3C1A-D73E-4164-A501-847326CBC3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C28A709-E57B-426E-B9BD-C4586F55D7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066DD7-7D5C-4F22-9E8D-1B78949446FC}" type="datetimeFigureOut">
              <a:rPr lang="ru-RU" smtClean="0"/>
              <a:pPr/>
              <a:t>22.04.2025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E1ED566-0873-40AF-B017-A634A2CC5E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ED2529D-78BA-4D4D-938A-68FB21E71D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35225D-B937-470D-A2FE-8C99BAA54A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12262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EB99AC3C-4775-47E4-90EF-2BCA90AABC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734"/>
          <a:stretch/>
        </p:blipFill>
        <p:spPr>
          <a:xfrm>
            <a:off x="-1" y="0"/>
            <a:ext cx="12207712" cy="6858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387720" y="177421"/>
            <a:ext cx="11471564" cy="122381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Міністерство освіти і науки України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uk-UA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іровоград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ське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територіальне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відділення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МАН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Всеукраїнський інтерактивний конкурс «</a:t>
            </a:r>
            <a:r>
              <a:rPr lang="uk-UA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МАН-Юніор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Дослідник»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Номінація «Еколог-Юніор 2025 р»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0" y="1454727"/>
            <a:ext cx="12192000" cy="1410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25392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“ХВОЩ ПОЛЬОВИЙ (</a:t>
            </a:r>
            <a:r>
              <a:rPr kumimoji="0" lang="uk-UA" sz="3600" b="1" i="1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EQUISETUM ARVENSE L.</a:t>
            </a:r>
            <a:r>
              <a:rPr kumimoji="0" lang="uk-UA" sz="36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 ФІТОІНДИКАТОР ҐРУНТІВ”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5126183" y="3158836"/>
            <a:ext cx="7065817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РОБОТУ ВИКОНАВ: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Томашевський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Макар Андрійович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учен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ь 10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класу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Комунального закладу «Гайворонський ліцей № 2»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Гайворонської міської ради Кіровоградської області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НАУКОВИЙ КЕРІВНИК: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Гайдей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Крістіна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Олегівна,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вчитель хімії, біології та екології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Комунального закладу «Гайворонський ліцей № 2»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Гайворонської міської ради Кіровоградської області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photo_2025-04-14_19-02-28.jpg"/>
          <p:cNvPicPr>
            <a:picLocks noChangeAspect="1"/>
          </p:cNvPicPr>
          <p:nvPr/>
        </p:nvPicPr>
        <p:blipFill>
          <a:blip r:embed="rId3"/>
          <a:srcRect l="32896" t="6364" r="11347" b="18788"/>
          <a:stretch>
            <a:fillRect/>
          </a:stretch>
        </p:blipFill>
        <p:spPr>
          <a:xfrm rot="16200000">
            <a:off x="1350629" y="2659880"/>
            <a:ext cx="2525370" cy="452004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3014844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DD2146DC-C640-470B-9FC4-3A82A61EEE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"/>
            <a:ext cx="4592783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4665AD6-7041-49D3-9929-237AD9730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909" y="394855"/>
            <a:ext cx="7204363" cy="6047509"/>
          </a:xfrm>
          <a:solidFill>
            <a:srgbClr val="246E24"/>
          </a:solidFill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sz="3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Актуальність</a:t>
            </a:r>
            <a:r>
              <a:rPr lang="ru-RU" sz="3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проєкту</a:t>
            </a:r>
            <a:r>
              <a:rPr lang="ru-RU" sz="3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полягає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тому, </a:t>
            </a:r>
            <a:r>
              <a:rPr lang="ru-RU" sz="3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3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рослин-індикаторів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ми </a:t>
            </a:r>
            <a:r>
              <a:rPr lang="ru-RU" sz="3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можемо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оцінювати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стан </a:t>
            </a:r>
            <a:r>
              <a:rPr lang="ru-RU" sz="3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ґрунтового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покриву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Одним </a:t>
            </a:r>
            <a:r>
              <a:rPr lang="ru-RU" sz="3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таких </a:t>
            </a:r>
            <a:r>
              <a:rPr lang="ru-RU" sz="3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індикаторів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хвощ </a:t>
            </a:r>
            <a:r>
              <a:rPr lang="ru-RU" sz="3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польовий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3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Equisetum </a:t>
            </a:r>
            <a:r>
              <a:rPr lang="en-US" sz="36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arvense</a:t>
            </a:r>
            <a:r>
              <a:rPr lang="en-US" sz="3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L.</a:t>
            </a:r>
            <a:r>
              <a:rPr lang="en-US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3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чутливо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реагує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3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зміну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хімічного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складу </a:t>
            </a:r>
            <a:r>
              <a:rPr lang="ru-RU" sz="3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ґрунту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зокрема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3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кислотність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вміст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важких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металів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вивчення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допоможе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зрозуміти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екологічний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стан </a:t>
            </a:r>
            <a:r>
              <a:rPr lang="ru-RU" sz="3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ґрунтів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3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умовах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="" xmlns:a16="http://schemas.microsoft.com/office/drawing/2014/main" id="{3B530D55-CC8A-4BE2-9D58-D4A305BD6ADC}"/>
              </a:ext>
            </a:extLst>
          </p:cNvPr>
          <p:cNvCxnSpPr/>
          <p:nvPr/>
        </p:nvCxnSpPr>
        <p:spPr>
          <a:xfrm flipV="1">
            <a:off x="2494844" y="5730874"/>
            <a:ext cx="445423" cy="3425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476213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62F5821-E78D-43CE-8FDB-4830E3C15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27" y="328181"/>
            <a:ext cx="7564582" cy="2165638"/>
          </a:xfrm>
          <a:solidFill>
            <a:srgbClr val="246E24"/>
          </a:solidFill>
        </p:spPr>
        <p:txBody>
          <a:bodyPr>
            <a:normAutofit/>
          </a:bodyPr>
          <a:lstStyle/>
          <a:p>
            <a:pPr algn="r">
              <a:lnSpc>
                <a:spcPct val="100000"/>
              </a:lnSpc>
            </a:pPr>
            <a:r>
              <a:rPr lang="uk-UA" sz="25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Метою проекту </a:t>
            </a:r>
            <a:r>
              <a:rPr lang="uk-UA" sz="2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uk-UA" sz="25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5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визначення можливості використання хвоща польового (</a:t>
            </a:r>
            <a:r>
              <a:rPr lang="uk-UA" sz="25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Equisetum</a:t>
            </a:r>
            <a:r>
              <a:rPr lang="uk-UA" sz="25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5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arvense</a:t>
            </a:r>
            <a:r>
              <a:rPr lang="uk-UA" sz="25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L.</a:t>
            </a:r>
            <a:r>
              <a:rPr lang="uk-UA" sz="25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як </a:t>
            </a:r>
            <a:r>
              <a:rPr lang="uk-UA" sz="25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фітоіндикатора</a:t>
            </a:r>
            <a:r>
              <a:rPr lang="uk-UA" sz="25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фізико-хімічного стану ґрунтів, </a:t>
            </a:r>
            <a:br>
              <a:rPr lang="uk-UA" sz="25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5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 також встановлення його здатності </a:t>
            </a:r>
            <a:br>
              <a:rPr lang="uk-UA" sz="25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5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 накопичення важких металів.</a:t>
            </a:r>
            <a:r>
              <a:rPr lang="uk-UA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CF0881D1-00FD-4AEB-BC00-2F8C3CD03E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2248" y="744778"/>
            <a:ext cx="3562350" cy="5343525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="" xmlns:a16="http://schemas.microsoft.com/office/drawing/2014/main" id="{562F5821-E78D-43CE-8FDB-4830E3C15E50}"/>
              </a:ext>
            </a:extLst>
          </p:cNvPr>
          <p:cNvSpPr txBox="1">
            <a:spLocks/>
          </p:cNvSpPr>
          <p:nvPr/>
        </p:nvSpPr>
        <p:spPr>
          <a:xfrm>
            <a:off x="256309" y="2701636"/>
            <a:ext cx="7661563" cy="3886200"/>
          </a:xfrm>
          <a:prstGeom prst="rect">
            <a:avLst/>
          </a:prstGeom>
          <a:solidFill>
            <a:srgbClr val="246E24"/>
          </a:solidFill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ru-RU" sz="112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Завдання</a:t>
            </a:r>
            <a:r>
              <a:rPr lang="ru-RU" sz="112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2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проєкту</a:t>
            </a:r>
            <a:r>
              <a:rPr lang="ru-RU" sz="112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12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ru-RU" sz="1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вивчити</a:t>
            </a:r>
            <a:r>
              <a:rPr lang="ru-RU" sz="1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умови</a:t>
            </a:r>
            <a:r>
              <a:rPr lang="ru-RU" sz="1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росту хвоща </a:t>
            </a:r>
            <a:r>
              <a:rPr lang="ru-RU" sz="1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залежно</a:t>
            </a:r>
            <a:r>
              <a:rPr lang="ru-RU" sz="1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властивостей</a:t>
            </a:r>
            <a:r>
              <a:rPr lang="ru-RU" sz="1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ґрунту</a:t>
            </a:r>
            <a:r>
              <a:rPr lang="ru-RU" sz="1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ru-RU" sz="1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провести </a:t>
            </a:r>
            <a:r>
              <a:rPr lang="ru-RU" sz="1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лабораторні</a:t>
            </a:r>
            <a:r>
              <a:rPr lang="ru-RU" sz="1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sz="1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ґрунту</a:t>
            </a:r>
            <a:r>
              <a:rPr lang="ru-RU" sz="1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sz="1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місцевостей</a:t>
            </a:r>
            <a:r>
              <a:rPr lang="ru-RU" sz="1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ru-RU" sz="1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визначити</a:t>
            </a:r>
            <a:r>
              <a:rPr lang="ru-RU" sz="1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вміст</a:t>
            </a:r>
            <a:r>
              <a:rPr lang="ru-RU" sz="1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важких</a:t>
            </a:r>
            <a:r>
              <a:rPr lang="ru-RU" sz="1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металів</a:t>
            </a:r>
            <a:r>
              <a:rPr lang="ru-RU" sz="1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рослинах</a:t>
            </a:r>
            <a:r>
              <a:rPr lang="ru-RU" sz="1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ґрунтах</a:t>
            </a:r>
            <a:r>
              <a:rPr lang="ru-RU" sz="1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ru-RU" sz="1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оцінити</a:t>
            </a:r>
            <a:r>
              <a:rPr lang="ru-RU" sz="1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можливість</a:t>
            </a:r>
            <a:r>
              <a:rPr lang="ru-RU" sz="1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застосування</a:t>
            </a:r>
            <a:r>
              <a:rPr lang="ru-RU" sz="1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хвоща для </a:t>
            </a:r>
            <a:r>
              <a:rPr lang="ru-RU" sz="1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екологічного</a:t>
            </a:r>
            <a:r>
              <a:rPr lang="ru-RU" sz="1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моніторингу</a:t>
            </a:r>
            <a:r>
              <a:rPr lang="ru-RU" sz="1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очищення</a:t>
            </a:r>
            <a:r>
              <a:rPr lang="ru-RU" sz="1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ґрунтів</a:t>
            </a:r>
            <a:r>
              <a:rPr lang="ru-RU" sz="1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omic Sans MS" panose="030F0702030302020204" pitchFamily="66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1886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4665AD6-7041-49D3-9929-237AD9730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166" y="484545"/>
            <a:ext cx="4220898" cy="2234592"/>
          </a:xfrm>
          <a:solidFill>
            <a:srgbClr val="246E24"/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uk-UA" sz="3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Об’єкт дослідження</a:t>
            </a:r>
            <a:r>
              <a:rPr lang="uk-UA" sz="3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br>
              <a:rPr lang="uk-UA" sz="3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ґрунт, на </a:t>
            </a:r>
            <a:r>
              <a:rPr lang="uk-UA" sz="30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якому </a:t>
            </a:r>
            <a:r>
              <a:rPr lang="uk-UA" sz="30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росте </a:t>
            </a:r>
            <a:r>
              <a:rPr lang="uk-UA" sz="30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хвощ </a:t>
            </a:r>
            <a:r>
              <a:rPr lang="uk-UA" sz="3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польовий </a:t>
            </a:r>
            <a:br>
              <a:rPr lang="uk-UA" sz="3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0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Equisetum</a:t>
            </a:r>
            <a:r>
              <a:rPr lang="ru-RU" sz="3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arvense</a:t>
            </a:r>
            <a:r>
              <a:rPr lang="ru-RU" sz="3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L</a:t>
            </a:r>
            <a:r>
              <a:rPr lang="uk-UA" sz="3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sz="3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ru-RU" sz="3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C4665AD6-7041-49D3-9929-237AD9730A4B}"/>
              </a:ext>
            </a:extLst>
          </p:cNvPr>
          <p:cNvSpPr txBox="1">
            <a:spLocks/>
          </p:cNvSpPr>
          <p:nvPr/>
        </p:nvSpPr>
        <p:spPr>
          <a:xfrm>
            <a:off x="289123" y="2983832"/>
            <a:ext cx="4234752" cy="3537284"/>
          </a:xfrm>
          <a:prstGeom prst="rect">
            <a:avLst/>
          </a:prstGeom>
          <a:solidFill>
            <a:srgbClr val="246E24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ru-RU" sz="3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Предмет </a:t>
            </a:r>
            <a:r>
              <a:rPr lang="ru-RU" sz="30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sz="3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3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залежність</a:t>
            </a:r>
            <a:r>
              <a:rPr lang="ru-RU" sz="3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росту хвоща </a:t>
            </a:r>
            <a:r>
              <a:rPr lang="ru-RU" sz="3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3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фізико-хімічних</a:t>
            </a:r>
            <a:r>
              <a:rPr lang="ru-RU" sz="3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параметрів</a:t>
            </a:r>
            <a:r>
              <a:rPr lang="ru-RU" sz="3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ґрунту</a:t>
            </a:r>
            <a:r>
              <a:rPr lang="ru-RU" sz="3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3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3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здатність</a:t>
            </a:r>
            <a:r>
              <a:rPr lang="ru-RU" sz="3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накопичувати</a:t>
            </a:r>
            <a:r>
              <a:rPr lang="ru-RU" sz="3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важкі</a:t>
            </a:r>
            <a:r>
              <a:rPr lang="ru-RU" sz="3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метали.</a:t>
            </a:r>
            <a:endParaRPr kumimoji="0" lang="ru-RU" sz="3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C4665AD6-7041-49D3-9929-237AD9730A4B}"/>
              </a:ext>
            </a:extLst>
          </p:cNvPr>
          <p:cNvSpPr txBox="1">
            <a:spLocks/>
          </p:cNvSpPr>
          <p:nvPr/>
        </p:nvSpPr>
        <p:spPr>
          <a:xfrm>
            <a:off x="4735388" y="408245"/>
            <a:ext cx="7204363" cy="6199909"/>
          </a:xfrm>
          <a:prstGeom prst="rect">
            <a:avLst/>
          </a:prstGeom>
          <a:solidFill>
            <a:srgbClr val="246E24"/>
          </a:solidFill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ТЕОРЕТИЧНА ЧАСТИНА</a:t>
            </a:r>
            <a:br>
              <a:rPr kumimoji="0" lang="uk-UA" sz="3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3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Фітоіндикація</a:t>
            </a:r>
            <a:r>
              <a:rPr kumimoji="0" lang="ru-RU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– </a:t>
            </a:r>
            <a:r>
              <a:rPr kumimoji="0" lang="ru-RU" sz="3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це</a:t>
            </a:r>
            <a:r>
              <a:rPr kumimoji="0" lang="ru-RU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метод </a:t>
            </a:r>
            <a:r>
              <a:rPr kumimoji="0" lang="ru-RU" sz="3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оцінки</a:t>
            </a:r>
            <a:r>
              <a:rPr kumimoji="0" lang="ru-RU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стану </a:t>
            </a:r>
            <a:r>
              <a:rPr kumimoji="0" lang="ru-RU" sz="3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ґрунтів</a:t>
            </a:r>
            <a:r>
              <a:rPr kumimoji="0" lang="ru-RU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на </a:t>
            </a:r>
            <a:r>
              <a:rPr kumimoji="0" lang="ru-RU" sz="3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основі</a:t>
            </a:r>
            <a:r>
              <a:rPr kumimoji="0" lang="ru-RU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3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аналізу</a:t>
            </a:r>
            <a:r>
              <a:rPr kumimoji="0" lang="ru-RU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3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рослинного</a:t>
            </a:r>
            <a:r>
              <a:rPr kumimoji="0" lang="ru-RU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3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покриву</a:t>
            </a:r>
            <a:r>
              <a:rPr kumimoji="0" lang="ru-RU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. Хвощ </a:t>
            </a:r>
            <a:r>
              <a:rPr kumimoji="0" lang="ru-RU" sz="3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польовий</a:t>
            </a:r>
            <a:r>
              <a:rPr kumimoji="0" lang="ru-RU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3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має</a:t>
            </a:r>
            <a:r>
              <a:rPr kumimoji="0" lang="ru-RU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3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високу</a:t>
            </a:r>
            <a:r>
              <a:rPr kumimoji="0" lang="ru-RU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uk-UA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чутливість</a:t>
            </a:r>
            <a:r>
              <a:rPr kumimoji="0" lang="ru-RU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до </a:t>
            </a:r>
            <a:r>
              <a:rPr kumimoji="0" lang="ru-RU" sz="3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підвищеної</a:t>
            </a:r>
            <a:r>
              <a:rPr kumimoji="0" lang="ru-RU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3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кислотності</a:t>
            </a:r>
            <a:r>
              <a:rPr kumimoji="0" lang="ru-RU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та </a:t>
            </a:r>
            <a:r>
              <a:rPr kumimoji="0" lang="ru-RU" sz="3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забруднення</a:t>
            </a:r>
            <a:r>
              <a:rPr kumimoji="0" lang="ru-RU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3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важкими</a:t>
            </a:r>
            <a:r>
              <a:rPr kumimoji="0" lang="ru-RU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3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металами</a:t>
            </a:r>
            <a:r>
              <a:rPr kumimoji="0" lang="ru-RU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, </a:t>
            </a:r>
            <a:r>
              <a:rPr kumimoji="0" lang="ru-RU" sz="3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що</a:t>
            </a:r>
            <a:r>
              <a:rPr kumimoji="0" lang="ru-RU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3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робить</a:t>
            </a:r>
            <a:r>
              <a:rPr kumimoji="0" lang="ru-RU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3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його</a:t>
            </a:r>
            <a:r>
              <a:rPr kumimoji="0" lang="ru-RU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3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перспективним</a:t>
            </a:r>
            <a:r>
              <a:rPr kumimoji="0" lang="ru-RU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3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індикатором</a:t>
            </a:r>
            <a:r>
              <a:rPr kumimoji="0" lang="ru-RU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3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екологічного</a:t>
            </a:r>
            <a:r>
              <a:rPr kumimoji="0" lang="ru-RU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стану </a:t>
            </a:r>
            <a:r>
              <a:rPr kumimoji="0" lang="ru-RU" sz="3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ґрунтів</a:t>
            </a:r>
            <a:r>
              <a:rPr kumimoji="0" lang="ru-RU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br>
              <a:rPr kumimoji="0" lang="ru-RU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3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Рослина</a:t>
            </a:r>
            <a:r>
              <a:rPr kumimoji="0" lang="ru-RU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3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переважно</a:t>
            </a:r>
            <a:r>
              <a:rPr kumimoji="0" lang="ru-RU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росте на </a:t>
            </a:r>
            <a:r>
              <a:rPr kumimoji="0" lang="ru-RU" sz="3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кислих</a:t>
            </a:r>
            <a:r>
              <a:rPr kumimoji="0" lang="ru-RU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3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і</a:t>
            </a:r>
            <a:r>
              <a:rPr kumimoji="0" lang="ru-RU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3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бідних</a:t>
            </a:r>
            <a:r>
              <a:rPr kumimoji="0" lang="ru-RU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3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поживними</a:t>
            </a:r>
            <a:r>
              <a:rPr kumimoji="0" lang="ru-RU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3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речовинами</a:t>
            </a:r>
            <a:r>
              <a:rPr kumimoji="0" lang="ru-RU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3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ґрунтах</a:t>
            </a:r>
            <a:r>
              <a:rPr kumimoji="0" lang="ru-RU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,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а </a:t>
            </a:r>
            <a:r>
              <a:rPr kumimoji="0" lang="ru-RU" sz="3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також</a:t>
            </a:r>
            <a:r>
              <a:rPr kumimoji="0" lang="ru-RU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у </a:t>
            </a:r>
            <a:r>
              <a:rPr kumimoji="0" lang="ru-RU" sz="3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місцях</a:t>
            </a:r>
            <a:r>
              <a:rPr kumimoji="0" lang="ru-RU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3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із</a:t>
            </a:r>
            <a:r>
              <a:rPr kumimoji="0" lang="ru-RU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3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підвищеним</a:t>
            </a:r>
            <a:r>
              <a:rPr kumimoji="0" lang="ru-RU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вмістом</a:t>
            </a:r>
            <a:r>
              <a:rPr kumimoji="0" lang="ru-RU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3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металів</a:t>
            </a:r>
            <a:r>
              <a:rPr kumimoji="0" lang="ru-RU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76213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AB0B4A2-019F-4448-9774-A1EC5AFD0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509" y="299703"/>
            <a:ext cx="11554691" cy="988770"/>
          </a:xfrm>
          <a:solidFill>
            <a:srgbClr val="246E24"/>
          </a:solidFill>
        </p:spPr>
        <p:txBody>
          <a:bodyPr>
            <a:noAutofit/>
          </a:bodyPr>
          <a:lstStyle/>
          <a:p>
            <a:pPr algn="ctr"/>
            <a:r>
              <a:rPr lang="uk-UA" sz="28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ЕКСПЕРИМЕНТАЛЬНА ЧАСТИНА </a:t>
            </a:r>
            <a:br>
              <a:rPr lang="uk-UA" sz="28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8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(ВИКОНАНА В ШКІЛЬНІЙ ЛАБОРАТОРІЇ)</a:t>
            </a:r>
            <a:endParaRPr lang="ru-RU" sz="28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C4665AD6-7041-49D3-9929-237AD9730A4B}"/>
              </a:ext>
            </a:extLst>
          </p:cNvPr>
          <p:cNvSpPr txBox="1">
            <a:spLocks/>
          </p:cNvSpPr>
          <p:nvPr/>
        </p:nvSpPr>
        <p:spPr>
          <a:xfrm>
            <a:off x="1558636" y="1600202"/>
            <a:ext cx="9476509" cy="872834"/>
          </a:xfrm>
          <a:prstGeom prst="rect">
            <a:avLst/>
          </a:prstGeom>
          <a:solidFill>
            <a:srgbClr val="246E24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uk-UA" sz="3600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Ґрунтові зразки були взяті з двох місцевостей: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C4665AD6-7041-49D3-9929-237AD9730A4B}"/>
              </a:ext>
            </a:extLst>
          </p:cNvPr>
          <p:cNvSpPr txBox="1">
            <a:spLocks/>
          </p:cNvSpPr>
          <p:nvPr/>
        </p:nvSpPr>
        <p:spPr>
          <a:xfrm>
            <a:off x="353291" y="2660073"/>
            <a:ext cx="5486400" cy="1870363"/>
          </a:xfrm>
          <a:prstGeom prst="rect">
            <a:avLst/>
          </a:prstGeom>
          <a:solidFill>
            <a:srgbClr val="246E24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lnSpc>
                <a:spcPct val="120000"/>
              </a:lnSpc>
              <a:spcBef>
                <a:spcPct val="0"/>
              </a:spcBef>
            </a:pPr>
            <a:r>
              <a:rPr lang="ru-RU" sz="2400" b="1" dirty="0" err="1" smtClean="0">
                <a:solidFill>
                  <a:srgbClr val="FFC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Лісова</a:t>
            </a:r>
            <a:r>
              <a:rPr lang="ru-RU" sz="2400" b="1" dirty="0" smtClean="0">
                <a:solidFill>
                  <a:srgbClr val="FFC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зона</a:t>
            </a:r>
            <a:r>
              <a:rPr lang="ru-RU" sz="2400" dirty="0" smtClean="0">
                <a:solidFill>
                  <a:srgbClr val="FFC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– </a:t>
            </a:r>
          </a:p>
          <a:p>
            <a:pPr lvl="0" algn="ctr">
              <a:lnSpc>
                <a:spcPct val="120000"/>
              </a:lnSpc>
              <a:spcBef>
                <a:spcPct val="0"/>
              </a:spcBef>
            </a:pP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з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підвищеною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кислотністю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ґрунту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</a:p>
          <a:p>
            <a:pPr lvl="0" algn="ctr">
              <a:lnSpc>
                <a:spcPct val="120000"/>
              </a:lnSpc>
              <a:spcBef>
                <a:spcPct val="0"/>
              </a:spcBef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рН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4,0–5,0), де активно росте хвощ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польовий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6" name="Заголовок 1">
            <a:extLst>
              <a:ext uri="{FF2B5EF4-FFF2-40B4-BE49-F238E27FC236}">
                <a16:creationId xmlns="" xmlns:a16="http://schemas.microsoft.com/office/drawing/2014/main" id="{C4665AD6-7041-49D3-9929-237AD9730A4B}"/>
              </a:ext>
            </a:extLst>
          </p:cNvPr>
          <p:cNvSpPr txBox="1">
            <a:spLocks/>
          </p:cNvSpPr>
          <p:nvPr/>
        </p:nvSpPr>
        <p:spPr>
          <a:xfrm>
            <a:off x="326572" y="4670962"/>
            <a:ext cx="5486400" cy="1925781"/>
          </a:xfrm>
          <a:prstGeom prst="rect">
            <a:avLst/>
          </a:prstGeom>
          <a:solidFill>
            <a:srgbClr val="246E24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ru-RU" sz="2400" b="1" dirty="0" err="1" smtClean="0">
                <a:solidFill>
                  <a:srgbClr val="FFC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Польова</a:t>
            </a:r>
            <a:r>
              <a:rPr lang="ru-RU" sz="2400" b="1" dirty="0" smtClean="0">
                <a:solidFill>
                  <a:srgbClr val="FFC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C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ділянка</a:t>
            </a:r>
            <a:r>
              <a:rPr lang="ru-RU" sz="2400" b="1" dirty="0" smtClean="0">
                <a:solidFill>
                  <a:srgbClr val="FFC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FFC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– </a:t>
            </a:r>
          </a:p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із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слаболужним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ґрунтом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(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рН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7,0–8,0), </a:t>
            </a:r>
          </a:p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де хвощ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зустрічається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рідко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7" name="Рисунок 6" descr="photo_2025-04-14_19-02-32.jpg"/>
          <p:cNvPicPr>
            <a:picLocks noChangeAspect="1"/>
          </p:cNvPicPr>
          <p:nvPr/>
        </p:nvPicPr>
        <p:blipFill>
          <a:blip r:embed="rId2"/>
          <a:srcRect l="20061" t="2500" b="5652"/>
          <a:stretch>
            <a:fillRect/>
          </a:stretch>
        </p:blipFill>
        <p:spPr>
          <a:xfrm rot="16200000">
            <a:off x="7180396" y="1798828"/>
            <a:ext cx="3694957" cy="566057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82568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4665AD6-7041-49D3-9929-237AD9730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945" y="270165"/>
            <a:ext cx="11547763" cy="893617"/>
          </a:xfrm>
          <a:solidFill>
            <a:srgbClr val="246E24"/>
          </a:solidFill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uk-UA" sz="3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ЕКСПЕРИМЕНТАЛЬНА ЧАСТИНА:</a:t>
            </a:r>
            <a:endParaRPr lang="ru-RU" sz="36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C4665AD6-7041-49D3-9929-237AD9730A4B}"/>
              </a:ext>
            </a:extLst>
          </p:cNvPr>
          <p:cNvSpPr txBox="1">
            <a:spLocks/>
          </p:cNvSpPr>
          <p:nvPr/>
        </p:nvSpPr>
        <p:spPr>
          <a:xfrm>
            <a:off x="1305063" y="1314177"/>
            <a:ext cx="5541817" cy="1454727"/>
          </a:xfrm>
          <a:prstGeom prst="rect">
            <a:avLst/>
          </a:prstGeom>
          <a:solidFill>
            <a:srgbClr val="246E24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000" b="1" dirty="0" smtClean="0">
                <a:solidFill>
                  <a:srgbClr val="FFC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Визначення механічного складу ґрунту:</a:t>
            </a:r>
            <a:endParaRPr lang="ru-RU" sz="20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000" dirty="0" smtClean="0">
                <a:solidFill>
                  <a:srgbClr val="FFC000"/>
                </a:solidFill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✔</a:t>
            </a:r>
            <a:r>
              <a:rPr lang="uk-UA" sz="20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Метод "мокрого тесту"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ґрунт розтирали між пальцями, визначаючи кількість піску, глини й мулистих часток.</a:t>
            </a:r>
            <a:endParaRPr lang="ru-RU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photo_2025-04-14_19-02-28.jpg"/>
          <p:cNvPicPr>
            <a:picLocks noChangeAspect="1"/>
          </p:cNvPicPr>
          <p:nvPr/>
        </p:nvPicPr>
        <p:blipFill>
          <a:blip r:embed="rId2"/>
          <a:srcRect l="37942" t="50192" r="14414" b="21133"/>
          <a:stretch>
            <a:fillRect/>
          </a:stretch>
        </p:blipFill>
        <p:spPr>
          <a:xfrm rot="16200000">
            <a:off x="8635533" y="1643108"/>
            <a:ext cx="3730468" cy="2993589"/>
          </a:xfrm>
          <a:prstGeom prst="rect">
            <a:avLst/>
          </a:prstGeom>
        </p:spPr>
      </p:pic>
      <p:sp>
        <p:nvSpPr>
          <p:cNvPr id="12" name="Заголовок 1">
            <a:extLst>
              <a:ext uri="{FF2B5EF4-FFF2-40B4-BE49-F238E27FC236}">
                <a16:creationId xmlns="" xmlns:a16="http://schemas.microsoft.com/office/drawing/2014/main" id="{C4665AD6-7041-49D3-9929-237AD9730A4B}"/>
              </a:ext>
            </a:extLst>
          </p:cNvPr>
          <p:cNvSpPr txBox="1">
            <a:spLocks/>
          </p:cNvSpPr>
          <p:nvPr/>
        </p:nvSpPr>
        <p:spPr>
          <a:xfrm>
            <a:off x="293406" y="3332475"/>
            <a:ext cx="5541817" cy="2497828"/>
          </a:xfrm>
          <a:prstGeom prst="rect">
            <a:avLst/>
          </a:prstGeom>
          <a:solidFill>
            <a:srgbClr val="246E24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Лісовий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ґрунт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щільний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глинистими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мулистими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включеннями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погано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розсипався</a:t>
            </a:r>
            <a:r>
              <a:rPr lang="uk-UA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Польовий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ґрунт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легкий, добре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кришився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переважанням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піщаних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часток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6" name="Рисунок 5" descr="photo_2025-04-14_19-02-28.jpg"/>
          <p:cNvPicPr>
            <a:picLocks noChangeAspect="1"/>
          </p:cNvPicPr>
          <p:nvPr/>
        </p:nvPicPr>
        <p:blipFill>
          <a:blip r:embed="rId2"/>
          <a:srcRect l="32250" t="7273" r="21721" b="62799"/>
          <a:stretch>
            <a:fillRect/>
          </a:stretch>
        </p:blipFill>
        <p:spPr>
          <a:xfrm rot="16200000">
            <a:off x="5874889" y="3156585"/>
            <a:ext cx="3564497" cy="309018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76213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4665AD6-7041-49D3-9929-237AD9730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945" y="270165"/>
            <a:ext cx="11547763" cy="893617"/>
          </a:xfrm>
          <a:solidFill>
            <a:srgbClr val="246E24"/>
          </a:solidFill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uk-UA" sz="3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ЕКСПЕРИМЕНТАЛЬНА ЧАСТИНА:</a:t>
            </a:r>
            <a:endParaRPr lang="ru-RU" sz="36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C4665AD6-7041-49D3-9929-237AD9730A4B}"/>
              </a:ext>
            </a:extLst>
          </p:cNvPr>
          <p:cNvSpPr txBox="1">
            <a:spLocks/>
          </p:cNvSpPr>
          <p:nvPr/>
        </p:nvSpPr>
        <p:spPr>
          <a:xfrm>
            <a:off x="1236700" y="1625087"/>
            <a:ext cx="5541817" cy="1385451"/>
          </a:xfrm>
          <a:prstGeom prst="rect">
            <a:avLst/>
          </a:prstGeom>
          <a:solidFill>
            <a:srgbClr val="246E24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uk-UA" sz="2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Визначення кислотності (</a:t>
            </a:r>
            <a:r>
              <a:rPr lang="uk-UA" sz="20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рН</a:t>
            </a:r>
            <a:r>
              <a:rPr lang="uk-UA" sz="2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) ґрунту:</a:t>
            </a:r>
            <a:endParaRPr lang="ru-RU" sz="20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✔</a:t>
            </a:r>
            <a:r>
              <a:rPr lang="uk-UA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Лакмусовий тест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використовували індикаторні смужки.</a:t>
            </a:r>
          </a:p>
        </p:txBody>
      </p:sp>
      <p:pic>
        <p:nvPicPr>
          <p:cNvPr id="9" name="Рисунок 8" descr="photo_2025-04-14_20-36-54.jpg"/>
          <p:cNvPicPr>
            <a:picLocks noChangeAspect="1"/>
          </p:cNvPicPr>
          <p:nvPr/>
        </p:nvPicPr>
        <p:blipFill>
          <a:blip r:embed="rId2"/>
          <a:srcRect l="11970" t="8788" r="19848"/>
          <a:stretch>
            <a:fillRect/>
          </a:stretch>
        </p:blipFill>
        <p:spPr>
          <a:xfrm rot="16200000">
            <a:off x="5928102" y="3436918"/>
            <a:ext cx="3288011" cy="3298971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C4665AD6-7041-49D3-9929-237AD9730A4B}"/>
              </a:ext>
            </a:extLst>
          </p:cNvPr>
          <p:cNvSpPr txBox="1">
            <a:spLocks/>
          </p:cNvSpPr>
          <p:nvPr/>
        </p:nvSpPr>
        <p:spPr>
          <a:xfrm>
            <a:off x="306258" y="3924121"/>
            <a:ext cx="5541817" cy="2067605"/>
          </a:xfrm>
          <a:prstGeom prst="rect">
            <a:avLst/>
          </a:prstGeom>
          <a:solidFill>
            <a:srgbClr val="246E24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Лісовий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зразок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спричиняв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червоне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забарвлення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індикаторної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смужки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кислий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рН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),</a:t>
            </a:r>
          </a:p>
          <a:p>
            <a:pPr algn="ctr"/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Польовий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зразок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синє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забарвлення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лужне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середовище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  <p:pic>
        <p:nvPicPr>
          <p:cNvPr id="7" name="Рисунок 6" descr="photo_2025-04-14_20-36-57.jpg"/>
          <p:cNvPicPr>
            <a:picLocks noChangeAspect="1"/>
          </p:cNvPicPr>
          <p:nvPr/>
        </p:nvPicPr>
        <p:blipFill>
          <a:blip r:embed="rId3"/>
          <a:srcRect l="16742" t="9091" r="17121" b="11212"/>
          <a:stretch>
            <a:fillRect/>
          </a:stretch>
        </p:blipFill>
        <p:spPr>
          <a:xfrm rot="5400000">
            <a:off x="8760519" y="1472963"/>
            <a:ext cx="3406165" cy="307842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76213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4665AD6-7041-49D3-9929-237AD9730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2903" y="294227"/>
            <a:ext cx="5821098" cy="1245815"/>
          </a:xfrm>
          <a:solidFill>
            <a:srgbClr val="246E24"/>
          </a:solidFill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uk-UA" sz="3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ЕКСПЕРИМЕНТАЛЬНА </a:t>
            </a:r>
            <a:br>
              <a:rPr lang="uk-UA" sz="3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ЧАСТИНА:</a:t>
            </a:r>
            <a:endParaRPr lang="ru-RU" sz="36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C4665AD6-7041-49D3-9929-237AD9730A4B}"/>
              </a:ext>
            </a:extLst>
          </p:cNvPr>
          <p:cNvSpPr txBox="1">
            <a:spLocks/>
          </p:cNvSpPr>
          <p:nvPr/>
        </p:nvSpPr>
        <p:spPr>
          <a:xfrm>
            <a:off x="3456711" y="1801457"/>
            <a:ext cx="5541817" cy="1555770"/>
          </a:xfrm>
          <a:prstGeom prst="rect">
            <a:avLst/>
          </a:prstGeom>
          <a:solidFill>
            <a:srgbClr val="246E24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0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Визначення</a:t>
            </a:r>
            <a:r>
              <a:rPr lang="ru-RU" sz="2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вмісту</a:t>
            </a:r>
            <a:r>
              <a:rPr lang="ru-RU" sz="2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гумусу (</a:t>
            </a:r>
            <a:r>
              <a:rPr lang="ru-RU" sz="20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органічної</a:t>
            </a:r>
            <a:r>
              <a:rPr lang="ru-RU" sz="2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sz="2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):</a:t>
            </a:r>
            <a:endParaRPr lang="ru-RU" sz="20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✔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Метод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спалювання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визна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чали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залиш</a:t>
            </a:r>
            <a:r>
              <a:rPr lang="uk-UA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ок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випалювання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зразка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7" name="Рисунок 6" descr="photo_2025-04-14_19-02-53.jpg"/>
          <p:cNvPicPr>
            <a:picLocks noChangeAspect="1"/>
          </p:cNvPicPr>
          <p:nvPr/>
        </p:nvPicPr>
        <p:blipFill>
          <a:blip r:embed="rId2"/>
          <a:srcRect l="24355" t="3319" r="25070" b="12644"/>
          <a:stretch>
            <a:fillRect/>
          </a:stretch>
        </p:blipFill>
        <p:spPr>
          <a:xfrm>
            <a:off x="334880" y="336884"/>
            <a:ext cx="2791326" cy="6184232"/>
          </a:xfrm>
          <a:prstGeom prst="rect">
            <a:avLst/>
          </a:prstGeom>
        </p:spPr>
      </p:pic>
      <p:pic>
        <p:nvPicPr>
          <p:cNvPr id="8" name="Рисунок 7" descr="photo_2025-04-14_19-03-02.jpg"/>
          <p:cNvPicPr>
            <a:picLocks noChangeAspect="1"/>
          </p:cNvPicPr>
          <p:nvPr/>
        </p:nvPicPr>
        <p:blipFill>
          <a:blip r:embed="rId3"/>
          <a:srcRect l="19903" r="30039" b="4561"/>
          <a:stretch>
            <a:fillRect/>
          </a:stretch>
        </p:blipFill>
        <p:spPr>
          <a:xfrm>
            <a:off x="9355154" y="292708"/>
            <a:ext cx="2591186" cy="6148552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="" xmlns:a16="http://schemas.microsoft.com/office/drawing/2014/main" id="{C4665AD6-7041-49D3-9929-237AD9730A4B}"/>
              </a:ext>
            </a:extLst>
          </p:cNvPr>
          <p:cNvSpPr txBox="1">
            <a:spLocks/>
          </p:cNvSpPr>
          <p:nvPr/>
        </p:nvSpPr>
        <p:spPr>
          <a:xfrm>
            <a:off x="3512858" y="4023288"/>
            <a:ext cx="5541817" cy="2257195"/>
          </a:xfrm>
          <a:prstGeom prst="rect">
            <a:avLst/>
          </a:prstGeom>
          <a:solidFill>
            <a:srgbClr val="246E24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Лісовий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ґрунт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мав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помірну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гумусу.</a:t>
            </a:r>
          </a:p>
          <a:p>
            <a:pPr algn="ctr"/>
            <a:r>
              <a:rPr lang="uk-UA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польовому ґрунті вміст гумусу був нижчим, про що свідчили менші залишки після випалювання.</a:t>
            </a:r>
            <a:endParaRPr lang="ru-RU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76213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C4665AD6-7041-49D3-9929-237AD9730A4B}"/>
              </a:ext>
            </a:extLst>
          </p:cNvPr>
          <p:cNvSpPr txBox="1">
            <a:spLocks/>
          </p:cNvSpPr>
          <p:nvPr/>
        </p:nvSpPr>
        <p:spPr>
          <a:xfrm>
            <a:off x="3181350" y="1718237"/>
            <a:ext cx="5819873" cy="1882213"/>
          </a:xfrm>
          <a:prstGeom prst="rect">
            <a:avLst/>
          </a:prstGeom>
          <a:solidFill>
            <a:srgbClr val="246E24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0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Визначення</a:t>
            </a:r>
            <a:r>
              <a:rPr lang="ru-RU" sz="2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вмісту</a:t>
            </a:r>
            <a:r>
              <a:rPr lang="ru-RU" sz="2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гумусу (</a:t>
            </a:r>
            <a:r>
              <a:rPr lang="ru-RU" sz="20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органічної</a:t>
            </a:r>
            <a:r>
              <a:rPr lang="ru-RU" sz="2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sz="2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):</a:t>
            </a:r>
            <a:endParaRPr lang="ru-RU" sz="20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✔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Метод перманганату калію (марганцівки)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визначали змінення забарвлення розчину після взаємодії з ґрунтом.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="" xmlns:a16="http://schemas.microsoft.com/office/drawing/2014/main" id="{C4665AD6-7041-49D3-9929-237AD9730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1800" y="318289"/>
            <a:ext cx="6229349" cy="1245815"/>
          </a:xfrm>
          <a:solidFill>
            <a:srgbClr val="246E24"/>
          </a:solidFill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uk-UA" sz="3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ЕКСПЕРИМЕНТАЛЬНА </a:t>
            </a:r>
            <a:br>
              <a:rPr lang="uk-UA" sz="3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ЧАСТИНА:</a:t>
            </a:r>
            <a:endParaRPr lang="ru-RU" sz="36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2" descr="photo_2025-04-14_19-02-36.jpg"/>
          <p:cNvPicPr>
            <a:picLocks noChangeAspect="1"/>
          </p:cNvPicPr>
          <p:nvPr/>
        </p:nvPicPr>
        <p:blipFill>
          <a:blip r:embed="rId2"/>
          <a:srcRect l="16628" t="3383" r="23021" b="12982"/>
          <a:stretch>
            <a:fillRect/>
          </a:stretch>
        </p:blipFill>
        <p:spPr>
          <a:xfrm>
            <a:off x="673979" y="231609"/>
            <a:ext cx="1802521" cy="3330586"/>
          </a:xfrm>
          <a:prstGeom prst="rect">
            <a:avLst/>
          </a:prstGeom>
        </p:spPr>
      </p:pic>
      <p:pic>
        <p:nvPicPr>
          <p:cNvPr id="14" name="Рисунок 13" descr="photo_2025-04-14_19-02-42.jpg"/>
          <p:cNvPicPr>
            <a:picLocks noChangeAspect="1"/>
          </p:cNvPicPr>
          <p:nvPr/>
        </p:nvPicPr>
        <p:blipFill>
          <a:blip r:embed="rId3"/>
          <a:srcRect l="23059" t="2158" r="19279" b="14386"/>
          <a:stretch>
            <a:fillRect/>
          </a:stretch>
        </p:blipFill>
        <p:spPr>
          <a:xfrm>
            <a:off x="9917944" y="286887"/>
            <a:ext cx="1740656" cy="3359057"/>
          </a:xfrm>
          <a:prstGeom prst="rect">
            <a:avLst/>
          </a:prstGeom>
        </p:spPr>
      </p:pic>
      <p:pic>
        <p:nvPicPr>
          <p:cNvPr id="17" name="Рисунок 16" descr="photo_2025-04-14_19-02-46.jpg"/>
          <p:cNvPicPr>
            <a:picLocks noChangeAspect="1"/>
          </p:cNvPicPr>
          <p:nvPr/>
        </p:nvPicPr>
        <p:blipFill>
          <a:blip r:embed="rId4"/>
          <a:srcRect l="13542" r="10833" b="17500"/>
          <a:stretch>
            <a:fillRect/>
          </a:stretch>
        </p:blipFill>
        <p:spPr>
          <a:xfrm>
            <a:off x="304800" y="3730336"/>
            <a:ext cx="3380317" cy="2765714"/>
          </a:xfrm>
          <a:prstGeom prst="rect">
            <a:avLst/>
          </a:prstGeom>
        </p:spPr>
      </p:pic>
      <p:pic>
        <p:nvPicPr>
          <p:cNvPr id="18" name="Рисунок 17" descr="photo_2025-04-14_19-02-49.jpg"/>
          <p:cNvPicPr>
            <a:picLocks noChangeAspect="1"/>
          </p:cNvPicPr>
          <p:nvPr/>
        </p:nvPicPr>
        <p:blipFill>
          <a:blip r:embed="rId5"/>
          <a:srcRect l="9167" r="9375" b="17222"/>
          <a:stretch>
            <a:fillRect/>
          </a:stretch>
        </p:blipFill>
        <p:spPr>
          <a:xfrm>
            <a:off x="8629650" y="3833533"/>
            <a:ext cx="3257550" cy="2758595"/>
          </a:xfrm>
          <a:prstGeom prst="rect">
            <a:avLst/>
          </a:prstGeom>
        </p:spPr>
      </p:pic>
      <p:sp>
        <p:nvSpPr>
          <p:cNvPr id="19" name="Заголовок 1">
            <a:extLst>
              <a:ext uri="{FF2B5EF4-FFF2-40B4-BE49-F238E27FC236}">
                <a16:creationId xmlns="" xmlns:a16="http://schemas.microsoft.com/office/drawing/2014/main" id="{C4665AD6-7041-49D3-9929-237AD9730A4B}"/>
              </a:ext>
            </a:extLst>
          </p:cNvPr>
          <p:cNvSpPr txBox="1">
            <a:spLocks/>
          </p:cNvSpPr>
          <p:nvPr/>
        </p:nvSpPr>
        <p:spPr>
          <a:xfrm>
            <a:off x="3981449" y="4324350"/>
            <a:ext cx="4381501" cy="1847850"/>
          </a:xfrm>
          <a:prstGeom prst="rect">
            <a:avLst/>
          </a:prstGeom>
          <a:solidFill>
            <a:srgbClr val="246E24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польовому ґрунті вміст гумусу був нижчим, про що свідчить слабша зміна кольору розчину марганцівки.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76213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C4665AD6-7041-49D3-9929-237AD9730A4B}"/>
              </a:ext>
            </a:extLst>
          </p:cNvPr>
          <p:cNvSpPr txBox="1">
            <a:spLocks/>
          </p:cNvSpPr>
          <p:nvPr/>
        </p:nvSpPr>
        <p:spPr>
          <a:xfrm>
            <a:off x="313460" y="1849582"/>
            <a:ext cx="5363440" cy="2055668"/>
          </a:xfrm>
          <a:prstGeom prst="rect">
            <a:avLst/>
          </a:prstGeom>
          <a:solidFill>
            <a:srgbClr val="246E24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0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Визначення</a:t>
            </a:r>
            <a:r>
              <a:rPr lang="ru-RU" sz="2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мінеральних</a:t>
            </a:r>
            <a:r>
              <a:rPr lang="ru-RU" sz="2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2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нітрати</a:t>
            </a:r>
            <a:r>
              <a:rPr lang="ru-RU" sz="2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фосфати</a:t>
            </a:r>
            <a:r>
              <a:rPr lang="ru-RU" sz="2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калій</a:t>
            </a:r>
            <a:r>
              <a:rPr lang="ru-RU" sz="2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):</a:t>
            </a:r>
            <a:endParaRPr lang="ru-RU" sz="20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✔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Реакція із 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розчином дифеніламіну (в сірчаній кислоті), розчином </a:t>
            </a:r>
            <a:r>
              <a:rPr lang="uk-UA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молібдату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амонію, розчином натрій хлориду для визначення мінерального складу ґрунту.</a:t>
            </a:r>
            <a:endParaRPr lang="ru-RU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="" xmlns:a16="http://schemas.microsoft.com/office/drawing/2014/main" id="{C4665AD6-7041-49D3-9929-237AD9730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850" y="280189"/>
            <a:ext cx="6229349" cy="1245815"/>
          </a:xfrm>
          <a:solidFill>
            <a:srgbClr val="246E24"/>
          </a:solidFill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uk-UA" sz="3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ЕКСПЕРИМЕНТАЛЬНА </a:t>
            </a:r>
            <a:br>
              <a:rPr lang="uk-UA" sz="3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ЧАСТИНА:</a:t>
            </a:r>
            <a:endParaRPr lang="ru-RU" sz="36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photo_2025-04-14_20-34-47.jpg"/>
          <p:cNvPicPr>
            <a:picLocks noChangeAspect="1"/>
          </p:cNvPicPr>
          <p:nvPr/>
        </p:nvPicPr>
        <p:blipFill>
          <a:blip r:embed="rId2"/>
          <a:srcRect r="4375" b="19167"/>
          <a:stretch>
            <a:fillRect/>
          </a:stretch>
        </p:blipFill>
        <p:spPr>
          <a:xfrm>
            <a:off x="8064203" y="4168755"/>
            <a:ext cx="3998427" cy="2534951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="" xmlns:a16="http://schemas.microsoft.com/office/drawing/2014/main" id="{C4665AD6-7041-49D3-9929-237AD9730A4B}"/>
              </a:ext>
            </a:extLst>
          </p:cNvPr>
          <p:cNvSpPr txBox="1">
            <a:spLocks/>
          </p:cNvSpPr>
          <p:nvPr/>
        </p:nvSpPr>
        <p:spPr>
          <a:xfrm>
            <a:off x="332510" y="4268932"/>
            <a:ext cx="5344390" cy="2208068"/>
          </a:xfrm>
          <a:prstGeom prst="rect">
            <a:avLst/>
          </a:prstGeom>
          <a:solidFill>
            <a:srgbClr val="246E24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польовому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ґрунті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нітрати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фосфати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калій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виявлено</a:t>
            </a:r>
            <a:r>
              <a:rPr lang="uk-UA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Лісовий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зразок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містить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більшу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концентрацію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фосфатів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4" name="Рисунок 13" descr="photo_2025-04-14_20-34-58.jpg"/>
          <p:cNvPicPr>
            <a:picLocks noChangeAspect="1"/>
          </p:cNvPicPr>
          <p:nvPr/>
        </p:nvPicPr>
        <p:blipFill>
          <a:blip r:embed="rId3"/>
          <a:srcRect l="1458" t="2786" r="1667" b="15000"/>
          <a:stretch>
            <a:fillRect/>
          </a:stretch>
        </p:blipFill>
        <p:spPr>
          <a:xfrm>
            <a:off x="8229601" y="93878"/>
            <a:ext cx="3865626" cy="2770259"/>
          </a:xfrm>
          <a:prstGeom prst="rect">
            <a:avLst/>
          </a:prstGeom>
        </p:spPr>
      </p:pic>
      <p:pic>
        <p:nvPicPr>
          <p:cNvPr id="10" name="Рисунок 9" descr="photo_2025-04-14_20-34-31.jpg"/>
          <p:cNvPicPr>
            <a:picLocks noChangeAspect="1"/>
          </p:cNvPicPr>
          <p:nvPr/>
        </p:nvPicPr>
        <p:blipFill>
          <a:blip r:embed="rId4"/>
          <a:srcRect t="5833" r="4167" b="13889"/>
          <a:stretch>
            <a:fillRect/>
          </a:stretch>
        </p:blipFill>
        <p:spPr>
          <a:xfrm>
            <a:off x="5766697" y="2269672"/>
            <a:ext cx="3396353" cy="222783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76213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C4665AD6-7041-49D3-9929-237AD9730A4B}"/>
              </a:ext>
            </a:extLst>
          </p:cNvPr>
          <p:cNvSpPr txBox="1">
            <a:spLocks/>
          </p:cNvSpPr>
          <p:nvPr/>
        </p:nvSpPr>
        <p:spPr>
          <a:xfrm>
            <a:off x="3340677" y="1723163"/>
            <a:ext cx="5541817" cy="1286737"/>
          </a:xfrm>
          <a:prstGeom prst="rect">
            <a:avLst/>
          </a:prstGeom>
          <a:solidFill>
            <a:srgbClr val="246E24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000" b="1" dirty="0" smtClean="0">
                <a:solidFill>
                  <a:srgbClr val="FFC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Визначення вологості ґрунту: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000" dirty="0" smtClean="0">
                <a:solidFill>
                  <a:srgbClr val="FFC000"/>
                </a:solidFill>
                <a:latin typeface="MS Gothic" pitchFamily="49" charset="-128"/>
                <a:ea typeface="MS Gothic" pitchFamily="49" charset="-128"/>
                <a:cs typeface="Times New Roman" pitchFamily="18" charset="0"/>
              </a:rPr>
              <a:t>✔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uk-UA" sz="20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Метод висушування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solidFill>
                  <a:schemeClr val="bg1"/>
                </a:solidFill>
                <a:ea typeface="Times New Roman" pitchFamily="18" charset="0"/>
                <a:cs typeface="Times New Roman" pitchFamily="18" charset="0"/>
              </a:rPr>
              <a:t>–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визначали різницю маси ґрунту до і після висушування.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C4665AD6-7041-49D3-9929-237AD9730A4B}"/>
              </a:ext>
            </a:extLst>
          </p:cNvPr>
          <p:cNvSpPr txBox="1">
            <a:spLocks/>
          </p:cNvSpPr>
          <p:nvPr/>
        </p:nvSpPr>
        <p:spPr>
          <a:xfrm>
            <a:off x="2971800" y="318289"/>
            <a:ext cx="6229349" cy="1245815"/>
          </a:xfrm>
          <a:prstGeom prst="rect">
            <a:avLst/>
          </a:prstGeom>
          <a:solidFill>
            <a:srgbClr val="246E24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1200" cap="none" spc="0" normalizeH="0" baseline="0" noProof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ЕКСПЕРИМЕНТАЛЬНА </a:t>
            </a:r>
            <a:br>
              <a:rPr kumimoji="0" lang="uk-UA" sz="3600" b="1" i="0" u="none" strike="noStrike" kern="1200" cap="none" spc="0" normalizeH="0" baseline="0" noProof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uk-UA" sz="3600" b="1" i="0" u="none" strike="noStrike" kern="1200" cap="none" spc="0" normalizeH="0" baseline="0" noProof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ЧАСТИНА: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8" name="Рисунок 7" descr="photo_2025-04-14_20-36-14.jpg"/>
          <p:cNvPicPr>
            <a:picLocks noChangeAspect="1"/>
          </p:cNvPicPr>
          <p:nvPr/>
        </p:nvPicPr>
        <p:blipFill>
          <a:blip r:embed="rId2"/>
          <a:srcRect l="7500" t="16389" r="4583" b="27333"/>
          <a:stretch>
            <a:fillRect/>
          </a:stretch>
        </p:blipFill>
        <p:spPr>
          <a:xfrm rot="16200000">
            <a:off x="-1165258" y="1531757"/>
            <a:ext cx="5143500" cy="2469417"/>
          </a:xfrm>
          <a:prstGeom prst="rect">
            <a:avLst/>
          </a:prstGeom>
        </p:spPr>
      </p:pic>
      <p:pic>
        <p:nvPicPr>
          <p:cNvPr id="9" name="Рисунок 8" descr="photo_2025-04-14_20-36-28.jpg"/>
          <p:cNvPicPr>
            <a:picLocks noChangeAspect="1"/>
          </p:cNvPicPr>
          <p:nvPr/>
        </p:nvPicPr>
        <p:blipFill>
          <a:blip r:embed="rId3"/>
          <a:srcRect l="3542" t="26158" r="3542" b="10000"/>
          <a:stretch>
            <a:fillRect/>
          </a:stretch>
        </p:blipFill>
        <p:spPr>
          <a:xfrm rot="5400000">
            <a:off x="8152736" y="1405569"/>
            <a:ext cx="5141803" cy="2649644"/>
          </a:xfrm>
          <a:prstGeom prst="rect">
            <a:avLst/>
          </a:prstGeom>
        </p:spPr>
      </p:pic>
      <p:pic>
        <p:nvPicPr>
          <p:cNvPr id="10" name="Рисунок 9" descr="photo_2025-04-14_20-33-34.jpg"/>
          <p:cNvPicPr>
            <a:picLocks noChangeAspect="1"/>
          </p:cNvPicPr>
          <p:nvPr/>
        </p:nvPicPr>
        <p:blipFill>
          <a:blip r:embed="rId4" cstate="print"/>
          <a:srcRect l="11481" t="6667" r="25926"/>
          <a:stretch>
            <a:fillRect/>
          </a:stretch>
        </p:blipFill>
        <p:spPr>
          <a:xfrm>
            <a:off x="8332872" y="3224464"/>
            <a:ext cx="1646034" cy="3272589"/>
          </a:xfrm>
          <a:prstGeom prst="rect">
            <a:avLst/>
          </a:prstGeom>
        </p:spPr>
      </p:pic>
      <p:pic>
        <p:nvPicPr>
          <p:cNvPr id="12" name="Рисунок 11" descr="photo_2025-04-14_20-34-11.jpg"/>
          <p:cNvPicPr>
            <a:picLocks noChangeAspect="1"/>
          </p:cNvPicPr>
          <p:nvPr/>
        </p:nvPicPr>
        <p:blipFill>
          <a:blip r:embed="rId5" cstate="print"/>
          <a:srcRect l="5185" r="28148"/>
          <a:stretch>
            <a:fillRect/>
          </a:stretch>
        </p:blipFill>
        <p:spPr>
          <a:xfrm>
            <a:off x="2495550" y="3257550"/>
            <a:ext cx="1628775" cy="3257550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="" xmlns:a16="http://schemas.microsoft.com/office/drawing/2014/main" id="{C4665AD6-7041-49D3-9929-237AD9730A4B}"/>
              </a:ext>
            </a:extLst>
          </p:cNvPr>
          <p:cNvSpPr txBox="1">
            <a:spLocks/>
          </p:cNvSpPr>
          <p:nvPr/>
        </p:nvSpPr>
        <p:spPr>
          <a:xfrm>
            <a:off x="4267199" y="3562350"/>
            <a:ext cx="3886201" cy="2533650"/>
          </a:xfrm>
          <a:prstGeom prst="rect">
            <a:avLst/>
          </a:prstGeom>
          <a:solidFill>
            <a:srgbClr val="246E24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Лісовий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зразок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утримував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більше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вологи</a:t>
            </a:r>
            <a:r>
              <a:rPr lang="uk-UA" sz="24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маса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значно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зменшилася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після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висушування</a:t>
            </a:r>
            <a:r>
              <a:rPr lang="uk-UA" sz="24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2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Польовий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ґрунт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мав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нижчий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рівень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вологості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1885950" y="3638550"/>
            <a:ext cx="62103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76213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4665AD6-7041-49D3-9929-237AD9730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945" y="270165"/>
            <a:ext cx="7957705" cy="893617"/>
          </a:xfrm>
          <a:solidFill>
            <a:srgbClr val="246E24"/>
          </a:solidFill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uk-UA" sz="28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ХІМІЧНІ ТЕСТИ НА ВАЖКІ МЕТАЛИ У ШКІЛЬНИХ УМОВАХ:</a:t>
            </a:r>
            <a:endParaRPr lang="ru-RU" sz="28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C4665AD6-7041-49D3-9929-237AD9730A4B}"/>
              </a:ext>
            </a:extLst>
          </p:cNvPr>
          <p:cNvSpPr txBox="1">
            <a:spLocks/>
          </p:cNvSpPr>
          <p:nvPr/>
        </p:nvSpPr>
        <p:spPr>
          <a:xfrm>
            <a:off x="323850" y="1477241"/>
            <a:ext cx="8001000" cy="2751859"/>
          </a:xfrm>
          <a:prstGeom prst="rect">
            <a:avLst/>
          </a:prstGeom>
          <a:solidFill>
            <a:srgbClr val="246E24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uk-UA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Визначення свинцю (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Pb</a:t>
            </a:r>
            <a:r>
              <a:rPr lang="uk-UA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²⁺)</a:t>
            </a:r>
            <a:r>
              <a:rPr lang="uk-UA" sz="1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</a:p>
          <a:p>
            <a:pPr algn="ctr"/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реакція з розчином калій йодиду (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KI</a:t>
            </a:r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– жовтий осад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PbI</a:t>
            </a:r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₂.</a:t>
            </a:r>
            <a:r>
              <a:rPr lang="uk-UA" sz="1600" b="1" dirty="0" smtClean="0">
                <a:solidFill>
                  <a:srgbClr val="FFC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uk-UA" sz="1600" b="1" dirty="0" smtClean="0">
                <a:solidFill>
                  <a:srgbClr val="FFC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Визначення заліза (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Fe</a:t>
            </a:r>
            <a:r>
              <a:rPr lang="uk-UA" sz="1600" b="1" dirty="0" smtClean="0">
                <a:solidFill>
                  <a:srgbClr val="FFC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³⁺)</a:t>
            </a:r>
            <a:r>
              <a:rPr lang="uk-UA" sz="1600" dirty="0" smtClean="0">
                <a:solidFill>
                  <a:srgbClr val="FFC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</a:p>
          <a:p>
            <a:pPr algn="ctr"/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реакція з калій(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II</a:t>
            </a:r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lang="uk-UA" sz="16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гексаціанофератом</a:t>
            </a:r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</a:t>
            </a:r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₄[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Fe</a:t>
            </a:r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CN</a:t>
            </a:r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)₆]) – синій осад "берлінської </a:t>
            </a:r>
            <a:r>
              <a:rPr lang="uk-UA" sz="16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лазурі“</a:t>
            </a:r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uk-UA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Визначення міді (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Cu</a:t>
            </a:r>
            <a:r>
              <a:rPr lang="uk-UA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²⁺)</a:t>
            </a:r>
            <a:r>
              <a:rPr lang="uk-UA" sz="1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–</a:t>
            </a:r>
          </a:p>
          <a:p>
            <a:pPr algn="ctr"/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додавання нашатирного спирту (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NH</a:t>
            </a:r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₄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OH</a:t>
            </a:r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– синє забарвлення комплексу.</a:t>
            </a:r>
            <a:r>
              <a:rPr lang="uk-UA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ctr"/>
            <a:r>
              <a:rPr lang="uk-UA" sz="1600" b="1" dirty="0" smtClean="0">
                <a:solidFill>
                  <a:srgbClr val="FFC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Визначення кадмію (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Cd</a:t>
            </a:r>
            <a:r>
              <a:rPr lang="uk-UA" sz="1600" b="1" dirty="0" smtClean="0">
                <a:solidFill>
                  <a:srgbClr val="FFC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²⁺)</a:t>
            </a:r>
            <a:r>
              <a:rPr lang="uk-UA" sz="1600" dirty="0" smtClean="0">
                <a:solidFill>
                  <a:srgbClr val="FFC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</a:t>
            </a:r>
          </a:p>
          <a:p>
            <a:pPr lvl="0" algn="ctr"/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реакція із розчином натрій сульфіду (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Na</a:t>
            </a:r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₂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</a:t>
            </a:r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– жовтий осад.</a:t>
            </a:r>
          </a:p>
          <a:p>
            <a:pPr lvl="0" algn="ctr"/>
            <a:r>
              <a:rPr lang="uk-UA" sz="1600" b="1" dirty="0" smtClean="0">
                <a:solidFill>
                  <a:srgbClr val="FFC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Визначення цинку (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Zn</a:t>
            </a:r>
            <a:r>
              <a:rPr lang="uk-UA" sz="1600" b="1" dirty="0" smtClean="0">
                <a:solidFill>
                  <a:srgbClr val="FFC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²⁺) </a:t>
            </a:r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</a:p>
          <a:p>
            <a:pPr lvl="0" algn="ctr"/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реакція з калій(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II</a:t>
            </a:r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lang="uk-UA" sz="16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гексаціанофератом</a:t>
            </a:r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</a:t>
            </a:r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₄[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Fe</a:t>
            </a:r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CN</a:t>
            </a:r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)₆]) – білий або жовтий осад.</a:t>
            </a:r>
            <a:endParaRPr lang="ru-RU" sz="1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C4665AD6-7041-49D3-9929-237AD9730A4B}"/>
              </a:ext>
            </a:extLst>
          </p:cNvPr>
          <p:cNvSpPr txBox="1">
            <a:spLocks/>
          </p:cNvSpPr>
          <p:nvPr/>
        </p:nvSpPr>
        <p:spPr>
          <a:xfrm>
            <a:off x="371351" y="4495800"/>
            <a:ext cx="4391718" cy="2057400"/>
          </a:xfrm>
          <a:prstGeom prst="rect">
            <a:avLst/>
          </a:prstGeom>
          <a:solidFill>
            <a:srgbClr val="246E24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лісовому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ґрунті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реакції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реагентами ,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вказали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наявність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катіонів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свинцю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Pb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²⁺)</a:t>
            </a:r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кадмію (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Cd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²⁺</a:t>
            </a:r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 </a:t>
            </a:r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заліза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Fe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³⁺)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проявлялось у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вигляді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характерного </a:t>
            </a:r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кольору.</a:t>
            </a:r>
            <a:endParaRPr lang="ru-RU" sz="1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польовому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зразку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ці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елементи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виявлені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зовсім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8" name="Рисунок 7" descr="photo_2025-04-14_20-35-51.jpg"/>
          <p:cNvPicPr>
            <a:picLocks noChangeAspect="1"/>
          </p:cNvPicPr>
          <p:nvPr/>
        </p:nvPicPr>
        <p:blipFill>
          <a:blip r:embed="rId2"/>
          <a:srcRect l="11458" t="21944" r="8542" b="14722"/>
          <a:stretch>
            <a:fillRect/>
          </a:stretch>
        </p:blipFill>
        <p:spPr>
          <a:xfrm>
            <a:off x="5008378" y="4555534"/>
            <a:ext cx="3067050" cy="1999438"/>
          </a:xfrm>
          <a:prstGeom prst="rect">
            <a:avLst/>
          </a:prstGeom>
        </p:spPr>
      </p:pic>
      <p:pic>
        <p:nvPicPr>
          <p:cNvPr id="9" name="Рисунок 8" descr="photo_2025-04-14_20-35-34.jpg"/>
          <p:cNvPicPr>
            <a:picLocks noChangeAspect="1"/>
          </p:cNvPicPr>
          <p:nvPr/>
        </p:nvPicPr>
        <p:blipFill>
          <a:blip r:embed="rId3" cstate="print"/>
          <a:srcRect t="5000" r="5417" b="10556"/>
          <a:stretch>
            <a:fillRect/>
          </a:stretch>
        </p:blipFill>
        <p:spPr>
          <a:xfrm>
            <a:off x="8505398" y="4823718"/>
            <a:ext cx="2962702" cy="1919982"/>
          </a:xfrm>
          <a:prstGeom prst="rect">
            <a:avLst/>
          </a:prstGeom>
        </p:spPr>
      </p:pic>
      <p:pic>
        <p:nvPicPr>
          <p:cNvPr id="10" name="Рисунок 9" descr="photo_2025-04-14_20-35-26.jpg"/>
          <p:cNvPicPr>
            <a:picLocks noChangeAspect="1"/>
          </p:cNvPicPr>
          <p:nvPr/>
        </p:nvPicPr>
        <p:blipFill>
          <a:blip r:embed="rId4" cstate="print"/>
          <a:srcRect l="8125" t="16666" r="10625" b="20278"/>
          <a:stretch>
            <a:fillRect/>
          </a:stretch>
        </p:blipFill>
        <p:spPr>
          <a:xfrm>
            <a:off x="9355197" y="3223779"/>
            <a:ext cx="2627253" cy="1529196"/>
          </a:xfrm>
          <a:prstGeom prst="rect">
            <a:avLst/>
          </a:prstGeom>
        </p:spPr>
      </p:pic>
      <p:pic>
        <p:nvPicPr>
          <p:cNvPr id="11" name="Рисунок 10" descr="photo_2025-04-14_20-35-31.jpg"/>
          <p:cNvPicPr>
            <a:picLocks noChangeAspect="1"/>
          </p:cNvPicPr>
          <p:nvPr/>
        </p:nvPicPr>
        <p:blipFill>
          <a:blip r:embed="rId5" cstate="print"/>
          <a:srcRect l="5000" r="9375" b="15000"/>
          <a:stretch>
            <a:fillRect/>
          </a:stretch>
        </p:blipFill>
        <p:spPr>
          <a:xfrm>
            <a:off x="8505825" y="1724025"/>
            <a:ext cx="2305050" cy="1472551"/>
          </a:xfrm>
          <a:prstGeom prst="rect">
            <a:avLst/>
          </a:prstGeom>
        </p:spPr>
      </p:pic>
      <p:pic>
        <p:nvPicPr>
          <p:cNvPr id="12" name="Рисунок 11" descr="photo_2025-04-14_20-35-21.jpg"/>
          <p:cNvPicPr>
            <a:picLocks noChangeAspect="1"/>
          </p:cNvPicPr>
          <p:nvPr/>
        </p:nvPicPr>
        <p:blipFill>
          <a:blip r:embed="rId6" cstate="print"/>
          <a:srcRect t="3889" r="6458" b="19444"/>
          <a:stretch>
            <a:fillRect/>
          </a:stretch>
        </p:blipFill>
        <p:spPr>
          <a:xfrm>
            <a:off x="9467190" y="95827"/>
            <a:ext cx="2571750" cy="158085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762139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4665AD6-7041-49D3-9929-237AD9730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945" y="270165"/>
            <a:ext cx="11547763" cy="893617"/>
          </a:xfrm>
          <a:solidFill>
            <a:srgbClr val="246E24"/>
          </a:solidFill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ВИСНОВКИ:</a:t>
            </a:r>
            <a:endParaRPr lang="ru-RU" sz="36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665018" y="5049982"/>
            <a:ext cx="550718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C4665AD6-7041-49D3-9929-237AD9730A4B}"/>
              </a:ext>
            </a:extLst>
          </p:cNvPr>
          <p:cNvSpPr txBox="1">
            <a:spLocks/>
          </p:cNvSpPr>
          <p:nvPr/>
        </p:nvSpPr>
        <p:spPr>
          <a:xfrm>
            <a:off x="342900" y="1409700"/>
            <a:ext cx="11509665" cy="5200650"/>
          </a:xfrm>
          <a:prstGeom prst="rect">
            <a:avLst/>
          </a:prstGeom>
          <a:solidFill>
            <a:srgbClr val="246E24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Результати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свідчать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суттєві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відмінності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ґрунтами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ділянок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/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Лісовий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ґрунт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кислий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вологий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більшим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вмістом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гумусу,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фосфатів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важких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металів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таких як 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свинець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Pb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²⁺)</a:t>
            </a:r>
            <a:r>
              <a:rPr lang="uk-UA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кадмій (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Cd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²⁺</a:t>
            </a:r>
            <a:r>
              <a:rPr lang="uk-UA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 </a:t>
            </a:r>
            <a:r>
              <a:rPr lang="uk-UA" sz="32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залізо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Fe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³⁺),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тоді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польовий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ґрунт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лужний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сухіший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меншим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вмістом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мінеральних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/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Ці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дані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підтверджують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доцільність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використання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хвоща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польового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як природного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індикатора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екологічного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стану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ґрунтів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uk-UA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Результати дослідження довели зв’язок між кислотністю ґрунту та поширенням хвоща польового. </a:t>
            </a:r>
            <a:endParaRPr lang="ru-RU" sz="4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48000" y="269033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476213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665018" y="5049982"/>
            <a:ext cx="550718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C4665AD6-7041-49D3-9929-237AD9730A4B}"/>
              </a:ext>
            </a:extLst>
          </p:cNvPr>
          <p:cNvSpPr txBox="1">
            <a:spLocks/>
          </p:cNvSpPr>
          <p:nvPr/>
        </p:nvSpPr>
        <p:spPr>
          <a:xfrm>
            <a:off x="4267200" y="1525732"/>
            <a:ext cx="7223415" cy="4918364"/>
          </a:xfrm>
          <a:prstGeom prst="rect">
            <a:avLst/>
          </a:prstGeom>
          <a:solidFill>
            <a:srgbClr val="246E24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Гродзинський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Д. М.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Біоіндикація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екологічних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дослідженнях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– К.: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Наукова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думка, 2015.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endParaRPr lang="ru-RU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Довгаль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І. В.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Фітоіндикація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стану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ґрунтів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–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Львів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Світ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2018.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endParaRPr lang="ru-RU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Smith J. </a:t>
            </a:r>
            <a:r>
              <a:rPr lang="en-US" sz="32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EnvironmentalPlantIndicators</a:t>
            </a:r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– Oxford: </a:t>
            </a:r>
            <a:r>
              <a:rPr lang="en-US" sz="3200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OxfordUniversityPress</a:t>
            </a:r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2020.</a:t>
            </a:r>
            <a:endParaRPr lang="ru-RU" sz="3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893619" y="3283528"/>
            <a:ext cx="12192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DD2146DC-C640-470B-9FC4-3A82A61EEE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1955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4665AD6-7041-49D3-9929-237AD9730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0" y="270165"/>
            <a:ext cx="8638308" cy="893617"/>
          </a:xfrm>
          <a:solidFill>
            <a:srgbClr val="246E24"/>
          </a:solidFill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uk-UA" sz="3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СПИСОК ВИКОРИСТАНИХ ДЖЕРЕЛ</a:t>
            </a:r>
            <a:r>
              <a:rPr lang="ru-RU" sz="3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36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76213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EB99AC3C-4775-47E4-90EF-2BCA90AABC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734"/>
          <a:stretch/>
        </p:blipFill>
        <p:spPr>
          <a:xfrm>
            <a:off x="-15712" y="0"/>
            <a:ext cx="12207712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FA282B7-A092-4D14-885B-4BE2B981BB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962" y="0"/>
            <a:ext cx="6308437" cy="6610350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15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Дякую </a:t>
            </a:r>
            <a:br>
              <a:rPr lang="uk-UA" sz="15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5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за </a:t>
            </a:r>
            <a:br>
              <a:rPr lang="uk-UA" sz="15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5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увагу!</a:t>
            </a:r>
            <a:endParaRPr lang="ru-RU" sz="150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7329708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646</TotalTime>
  <Words>845</Words>
  <Application>Microsoft Office PowerPoint</Application>
  <PresentationFormat>Произвольный</PresentationFormat>
  <Paragraphs>92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Міністерство освіти і науки України Кіровоградське територіальне відділення МАН України Всеукраїнський інтерактивний конкурс «МАН-Юніор Дослідник» Номінація «Еколог-Юніор 2025 р»</vt:lpstr>
      <vt:lpstr>Актуальність проєкту полягає в тому, що за допомогою рослин-індикаторів ми можемо оцінювати стан ґрунтового покриву. Одним із таких індикаторів є хвощ польовий (Equisetum arvense L.), який чутливо реагує на зміну хімічного складу ґрунту, зокрема на кислотність і вміст важких металів. Його вивчення допоможе зрозуміти екологічний стан ґрунтів у різних умовах.</vt:lpstr>
      <vt:lpstr>Метою проекту є визначення можливості використання хвоща польового (Equisetum arvense L.) як фітоіндикатора фізико-хімічного стану ґрунтів,  а також встановлення його здатності  до накопичення важких металів. </vt:lpstr>
      <vt:lpstr>Об’єкт дослідження –  ґрунт, на якому росте хвощ польовий  (Equisetum arvense L.).</vt:lpstr>
      <vt:lpstr>ЕКСПЕРИМЕНТАЛЬНА ЧАСТИНА  (ВИКОНАНА В ШКІЛЬНІЙ ЛАБОРАТОРІЇ)</vt:lpstr>
      <vt:lpstr>ЕКСПЕРИМЕНТАЛЬНА ЧАСТИНА:</vt:lpstr>
      <vt:lpstr>ЕКСПЕРИМЕНТАЛЬНА ЧАСТИНА:</vt:lpstr>
      <vt:lpstr>ЕКСПЕРИМЕНТАЛЬНА  ЧАСТИНА:</vt:lpstr>
      <vt:lpstr>ЕКСПЕРИМЕНТАЛЬНА  ЧАСТИНА:</vt:lpstr>
      <vt:lpstr>ЕКСПЕРИМЕНТАЛЬНА  ЧАСТИНА:</vt:lpstr>
      <vt:lpstr>Слайд 11</vt:lpstr>
      <vt:lpstr>ХІМІЧНІ ТЕСТИ НА ВАЖКІ МЕТАЛИ У ШКІЛЬНИХ УМОВАХ:</vt:lpstr>
      <vt:lpstr>ВИСНОВКИ:</vt:lpstr>
      <vt:lpstr>СПИСОК ВИКОРИСТАНИХ ДЖЕРЕЛ:</vt:lpstr>
      <vt:lpstr>Дякую  за  увагу!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Хвощеподібні</dc:title>
  <dc:creator>User</dc:creator>
  <cp:lastModifiedBy>Кристина</cp:lastModifiedBy>
  <cp:revision>72</cp:revision>
  <dcterms:created xsi:type="dcterms:W3CDTF">2021-02-20T19:08:04Z</dcterms:created>
  <dcterms:modified xsi:type="dcterms:W3CDTF">2025-04-22T14:24:36Z</dcterms:modified>
</cp:coreProperties>
</file>