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5" r:id="rId11"/>
    <p:sldId id="267" r:id="rId12"/>
    <p:sldId id="268" r:id="rId13"/>
  </p:sldIdLst>
  <p:sldSz cx="18288000" cy="10287000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Aileron Bold" charset="0"/>
      <p:regular r:id="rId18"/>
    </p:embeddedFont>
    <p:embeddedFont>
      <p:font typeface="Inter Semi-Bold" charset="0"/>
      <p:regular r:id="rId19"/>
    </p:embeddedFont>
    <p:embeddedFont>
      <p:font typeface="Inter Bold" charset="0"/>
      <p:regular r:id="rId20"/>
    </p:embeddedFont>
    <p:embeddedFont>
      <p:font typeface="Akzidenz-Grotesk Heavy" charset="0"/>
      <p:regular r:id="rId21"/>
    </p:embeddedFont>
    <p:embeddedFont>
      <p:font typeface="Inter" charset="0"/>
      <p:regular r:id="rId22"/>
    </p:embeddedFont>
    <p:embeddedFont>
      <p:font typeface="Roca Two" charset="0"/>
      <p:regular r:id="rId23"/>
    </p:embeddedFont>
    <p:embeddedFont>
      <p:font typeface="Inter Heavy" charset="0"/>
      <p:regular r:id="rId24"/>
    </p:embeddedFont>
    <p:embeddedFont>
      <p:font typeface="Roca Two Heavy" charset="0"/>
      <p:regular r:id="rId25"/>
    </p:embeddedFont>
    <p:embeddedFont>
      <p:font typeface="Canva Sans" charset="0"/>
      <p:regular r:id="rId26"/>
    </p:embeddedFont>
    <p:embeddedFont>
      <p:font typeface="Canva Sans Bold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331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2" d="100"/>
          <a:sy n="62" d="100"/>
        </p:scale>
        <p:origin x="-274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6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1.svg"/><Relationship Id="rId3" Type="http://schemas.openxmlformats.org/officeDocument/2006/relationships/image" Target="../media/image4.svg"/><Relationship Id="rId7" Type="http://schemas.openxmlformats.org/officeDocument/2006/relationships/image" Target="../media/image10.jpeg"/><Relationship Id="rId12" Type="http://schemas.openxmlformats.org/officeDocument/2006/relationships/image" Target="../media/image12.png"/><Relationship Id="rId17" Type="http://schemas.openxmlformats.org/officeDocument/2006/relationships/image" Target="../media/image15.png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9.svg"/><Relationship Id="rId5" Type="http://schemas.openxmlformats.org/officeDocument/2006/relationships/image" Target="../media/image15.svg"/><Relationship Id="rId15" Type="http://schemas.openxmlformats.org/officeDocument/2006/relationships/image" Target="../media/image23.sv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2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5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5.svg"/><Relationship Id="rId7" Type="http://schemas.openxmlformats.org/officeDocument/2006/relationships/image" Target="../media/image2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7.svg"/><Relationship Id="rId5" Type="http://schemas.openxmlformats.org/officeDocument/2006/relationships/image" Target="../media/image23.jpeg"/><Relationship Id="rId10" Type="http://schemas.openxmlformats.org/officeDocument/2006/relationships/image" Target="../media/image25.png"/><Relationship Id="rId4" Type="http://schemas.openxmlformats.org/officeDocument/2006/relationships/image" Target="../media/image3.jpeg"/><Relationship Id="rId9" Type="http://schemas.openxmlformats.org/officeDocument/2006/relationships/image" Target="../media/image3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18" Type="http://schemas.openxmlformats.org/officeDocument/2006/relationships/image" Target="../media/image39.jpeg"/><Relationship Id="rId3" Type="http://schemas.openxmlformats.org/officeDocument/2006/relationships/image" Target="../media/image15.svg"/><Relationship Id="rId21" Type="http://schemas.openxmlformats.org/officeDocument/2006/relationships/image" Target="../media/image42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17" Type="http://schemas.openxmlformats.org/officeDocument/2006/relationships/image" Target="../media/image38.jpeg"/><Relationship Id="rId2" Type="http://schemas.openxmlformats.org/officeDocument/2006/relationships/image" Target="../media/image8.png"/><Relationship Id="rId16" Type="http://schemas.openxmlformats.org/officeDocument/2006/relationships/image" Target="../media/image37.jpeg"/><Relationship Id="rId20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39.svg"/><Relationship Id="rId15" Type="http://schemas.openxmlformats.org/officeDocument/2006/relationships/image" Target="../media/image36.jpeg"/><Relationship Id="rId23" Type="http://schemas.openxmlformats.org/officeDocument/2006/relationships/image" Target="../media/image44.jpeg"/><Relationship Id="rId10" Type="http://schemas.openxmlformats.org/officeDocument/2006/relationships/image" Target="../media/image31.jpeg"/><Relationship Id="rId19" Type="http://schemas.openxmlformats.org/officeDocument/2006/relationships/image" Target="../media/image40.jpeg"/><Relationship Id="rId4" Type="http://schemas.openxmlformats.org/officeDocument/2006/relationships/image" Target="../media/image26.pn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Relationship Id="rId22" Type="http://schemas.openxmlformats.org/officeDocument/2006/relationships/image" Target="../media/image4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2" Type="http://schemas.openxmlformats.org/officeDocument/2006/relationships/image" Target="../media/image45.jpe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5" Type="http://schemas.openxmlformats.org/officeDocument/2006/relationships/image" Target="../media/image5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Relationship Id="rId14" Type="http://schemas.openxmlformats.org/officeDocument/2006/relationships/image" Target="../media/image5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9.svg"/><Relationship Id="rId7" Type="http://schemas.openxmlformats.org/officeDocument/2006/relationships/image" Target="../media/image6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13" Type="http://schemas.openxmlformats.org/officeDocument/2006/relationships/image" Target="../media/image74.jpeg"/><Relationship Id="rId18" Type="http://schemas.openxmlformats.org/officeDocument/2006/relationships/image" Target="../media/image79.jpeg"/><Relationship Id="rId3" Type="http://schemas.openxmlformats.org/officeDocument/2006/relationships/image" Target="../media/image9.svg"/><Relationship Id="rId7" Type="http://schemas.openxmlformats.org/officeDocument/2006/relationships/image" Target="../media/image68.jpeg"/><Relationship Id="rId12" Type="http://schemas.openxmlformats.org/officeDocument/2006/relationships/image" Target="../media/image73.jpeg"/><Relationship Id="rId17" Type="http://schemas.openxmlformats.org/officeDocument/2006/relationships/image" Target="../media/image78.jpeg"/><Relationship Id="rId2" Type="http://schemas.openxmlformats.org/officeDocument/2006/relationships/image" Target="../media/image5.png"/><Relationship Id="rId16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11" Type="http://schemas.openxmlformats.org/officeDocument/2006/relationships/image" Target="../media/image72.jpeg"/><Relationship Id="rId5" Type="http://schemas.openxmlformats.org/officeDocument/2006/relationships/image" Target="../media/image66.jpeg"/><Relationship Id="rId15" Type="http://schemas.openxmlformats.org/officeDocument/2006/relationships/image" Target="../media/image76.jpeg"/><Relationship Id="rId10" Type="http://schemas.openxmlformats.org/officeDocument/2006/relationships/image" Target="../media/image71.jpeg"/><Relationship Id="rId4" Type="http://schemas.openxmlformats.org/officeDocument/2006/relationships/image" Target="../media/image65.jpeg"/><Relationship Id="rId9" Type="http://schemas.openxmlformats.org/officeDocument/2006/relationships/image" Target="../media/image70.jpeg"/><Relationship Id="rId14" Type="http://schemas.openxmlformats.org/officeDocument/2006/relationships/image" Target="../media/image7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2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0244" y="-54320"/>
            <a:ext cx="4695523" cy="4695523"/>
          </a:xfrm>
          <a:custGeom>
            <a:avLst/>
            <a:gdLst/>
            <a:ahLst/>
            <a:cxnLst/>
            <a:rect l="l" t="t" r="r" b="b"/>
            <a:pathLst>
              <a:path w="4695523" h="4695523">
                <a:moveTo>
                  <a:pt x="0" y="0"/>
                </a:moveTo>
                <a:lnTo>
                  <a:pt x="4695523" y="0"/>
                </a:lnTo>
                <a:lnTo>
                  <a:pt x="4695523" y="4695523"/>
                </a:lnTo>
                <a:lnTo>
                  <a:pt x="0" y="469552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7048500"/>
            <a:ext cx="18288000" cy="3962400"/>
          </a:xfrm>
          <a:custGeom>
            <a:avLst/>
            <a:gdLst/>
            <a:ahLst/>
            <a:cxnLst/>
            <a:rect l="l" t="t" r="r" b="b"/>
            <a:pathLst>
              <a:path w="19701933" h="7440873">
                <a:moveTo>
                  <a:pt x="0" y="0"/>
                </a:moveTo>
                <a:lnTo>
                  <a:pt x="19701934" y="0"/>
                </a:lnTo>
                <a:lnTo>
                  <a:pt x="19701934" y="7440873"/>
                </a:lnTo>
                <a:lnTo>
                  <a:pt x="0" y="744087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592329" y="2273952"/>
            <a:ext cx="6259154" cy="6259154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80A88F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6" cstate="print"/>
              <a:stretch>
                <a:fillRect l="-42413" r="-34571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0" y="5372100"/>
            <a:ext cx="9045223" cy="834555"/>
            <a:chOff x="0" y="0"/>
            <a:chExt cx="2382281" cy="219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82281" cy="219800"/>
            </a:xfrm>
            <a:custGeom>
              <a:avLst/>
              <a:gdLst/>
              <a:ahLst/>
              <a:cxnLst/>
              <a:rect l="l" t="t" r="r" b="b"/>
              <a:pathLst>
                <a:path w="2382281" h="219800">
                  <a:moveTo>
                    <a:pt x="42796" y="0"/>
                  </a:moveTo>
                  <a:lnTo>
                    <a:pt x="2339485" y="0"/>
                  </a:lnTo>
                  <a:cubicBezTo>
                    <a:pt x="2350835" y="0"/>
                    <a:pt x="2361721" y="4509"/>
                    <a:pt x="2369746" y="12535"/>
                  </a:cubicBezTo>
                  <a:cubicBezTo>
                    <a:pt x="2377772" y="20560"/>
                    <a:pt x="2382281" y="31446"/>
                    <a:pt x="2382281" y="42796"/>
                  </a:cubicBezTo>
                  <a:lnTo>
                    <a:pt x="2382281" y="177005"/>
                  </a:lnTo>
                  <a:cubicBezTo>
                    <a:pt x="2382281" y="200640"/>
                    <a:pt x="2363121" y="219800"/>
                    <a:pt x="2339485" y="219800"/>
                  </a:cubicBezTo>
                  <a:lnTo>
                    <a:pt x="42796" y="219800"/>
                  </a:lnTo>
                  <a:cubicBezTo>
                    <a:pt x="31446" y="219800"/>
                    <a:pt x="20560" y="215292"/>
                    <a:pt x="12535" y="207266"/>
                  </a:cubicBezTo>
                  <a:cubicBezTo>
                    <a:pt x="4509" y="199240"/>
                    <a:pt x="0" y="188355"/>
                    <a:pt x="0" y="177005"/>
                  </a:cubicBezTo>
                  <a:lnTo>
                    <a:pt x="0" y="42796"/>
                  </a:lnTo>
                  <a:cubicBezTo>
                    <a:pt x="0" y="19160"/>
                    <a:pt x="19160" y="0"/>
                    <a:pt x="42796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382281" cy="257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838800" y="2446705"/>
            <a:ext cx="1135569" cy="113556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72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851483" y="2695539"/>
            <a:ext cx="1760380" cy="1760380"/>
          </a:xfrm>
          <a:custGeom>
            <a:avLst/>
            <a:gdLst/>
            <a:ahLst/>
            <a:cxnLst/>
            <a:rect l="l" t="t" r="r" b="b"/>
            <a:pathLst>
              <a:path w="1760380" h="1760380">
                <a:moveTo>
                  <a:pt x="0" y="0"/>
                </a:moveTo>
                <a:lnTo>
                  <a:pt x="1760380" y="0"/>
                </a:lnTo>
                <a:lnTo>
                  <a:pt x="1760380" y="1760380"/>
                </a:lnTo>
                <a:lnTo>
                  <a:pt x="0" y="176038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60770" y="0"/>
            <a:ext cx="3127230" cy="2388066"/>
          </a:xfrm>
          <a:custGeom>
            <a:avLst/>
            <a:gdLst/>
            <a:ahLst/>
            <a:cxnLst/>
            <a:rect l="l" t="t" r="r" b="b"/>
            <a:pathLst>
              <a:path w="3127230" h="2388066">
                <a:moveTo>
                  <a:pt x="0" y="0"/>
                </a:moveTo>
                <a:lnTo>
                  <a:pt x="3127230" y="0"/>
                </a:lnTo>
                <a:lnTo>
                  <a:pt x="3127230" y="2388066"/>
                </a:lnTo>
                <a:lnTo>
                  <a:pt x="0" y="2388066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415647" y="1550378"/>
            <a:ext cx="846306" cy="846306"/>
          </a:xfrm>
          <a:custGeom>
            <a:avLst/>
            <a:gdLst/>
            <a:ahLst/>
            <a:cxnLst/>
            <a:rect l="l" t="t" r="r" b="b"/>
            <a:pathLst>
              <a:path w="846306" h="846306">
                <a:moveTo>
                  <a:pt x="0" y="0"/>
                </a:moveTo>
                <a:lnTo>
                  <a:pt x="846306" y="0"/>
                </a:lnTo>
                <a:lnTo>
                  <a:pt x="846306" y="846307"/>
                </a:lnTo>
                <a:lnTo>
                  <a:pt x="0" y="846307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193244" y="2695539"/>
            <a:ext cx="426680" cy="637901"/>
          </a:xfrm>
          <a:custGeom>
            <a:avLst/>
            <a:gdLst/>
            <a:ahLst/>
            <a:cxnLst/>
            <a:rect l="l" t="t" r="r" b="b"/>
            <a:pathLst>
              <a:path w="426680" h="637901">
                <a:moveTo>
                  <a:pt x="0" y="0"/>
                </a:moveTo>
                <a:lnTo>
                  <a:pt x="426681" y="0"/>
                </a:lnTo>
                <a:lnTo>
                  <a:pt x="426681" y="637901"/>
                </a:lnTo>
                <a:lnTo>
                  <a:pt x="0" y="637901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600200" y="1257300"/>
            <a:ext cx="9037205" cy="3526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09"/>
              </a:lnSpc>
            </a:pPr>
            <a:r>
              <a:rPr lang="en-US" sz="5246" b="1" dirty="0">
                <a:solidFill>
                  <a:srgbClr val="134030"/>
                </a:solidFill>
                <a:latin typeface="Aileron Bold"/>
                <a:ea typeface="Aileron Bold"/>
                <a:cs typeface="Aileron Bold"/>
                <a:sym typeface="Aileron Bold"/>
              </a:rPr>
              <a:t>ТЕМА: </a:t>
            </a:r>
            <a:r>
              <a:rPr lang="uk-UA" sz="5246" b="1" dirty="0">
                <a:solidFill>
                  <a:srgbClr val="134030"/>
                </a:solidFill>
                <a:latin typeface="Aileron Bold"/>
                <a:ea typeface="Aileron Bold"/>
                <a:cs typeface="Aileron Bold"/>
                <a:sym typeface="Aileron Bold"/>
              </a:rPr>
              <a:t>Використання сосни звичайної як фітоіндикатора забруднення ґрунту </a:t>
            </a:r>
          </a:p>
          <a:p>
            <a:pPr algn="l">
              <a:lnSpc>
                <a:spcPts val="5509"/>
              </a:lnSpc>
            </a:pPr>
            <a:r>
              <a:rPr lang="uk-UA" sz="5246" b="1" dirty="0">
                <a:solidFill>
                  <a:srgbClr val="134030"/>
                </a:solidFill>
                <a:latin typeface="Aileron Bold"/>
                <a:ea typeface="Aileron Bold"/>
                <a:cs typeface="Aileron Bold"/>
                <a:sym typeface="Aileron Bold"/>
              </a:rPr>
              <a:t>на території ліцею </a:t>
            </a:r>
            <a:r>
              <a:rPr lang="en-US" sz="5246" b="1" dirty="0">
                <a:solidFill>
                  <a:srgbClr val="134030"/>
                </a:solidFill>
                <a:latin typeface="Aileron Bold"/>
                <a:ea typeface="Aileron Bold"/>
                <a:cs typeface="Aileron Bold"/>
                <a:sym typeface="Aileron Bold"/>
              </a:rPr>
              <a:t>№18</a:t>
            </a:r>
            <a:endParaRPr lang="uk-UA" sz="5246" b="1" dirty="0">
              <a:solidFill>
                <a:srgbClr val="134030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l">
              <a:lnSpc>
                <a:spcPts val="5509"/>
              </a:lnSpc>
            </a:pPr>
            <a:r>
              <a:rPr lang="uk-UA" sz="5246" b="1" dirty="0">
                <a:solidFill>
                  <a:srgbClr val="134030"/>
                </a:solidFill>
                <a:latin typeface="Aileron Bold"/>
                <a:ea typeface="Aileron Bold"/>
                <a:cs typeface="Aileron Bold"/>
                <a:sym typeface="Aileron Bold"/>
              </a:rPr>
              <a:t>міста Києва</a:t>
            </a:r>
            <a:endParaRPr lang="en-US" sz="5246" b="1" dirty="0">
              <a:solidFill>
                <a:srgbClr val="134030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524000" y="5524500"/>
            <a:ext cx="687853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Ман </a:t>
            </a:r>
            <a:r>
              <a:rPr lang="uk-UA" sz="3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Юніор-Дослідник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. </a:t>
            </a:r>
            <a:r>
              <a:rPr lang="uk-UA" sz="3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Екологія</a:t>
            </a:r>
            <a:r>
              <a:rPr lang="en-US" sz="3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47800" y="6210300"/>
            <a:ext cx="708660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13"/>
              </a:lnSpc>
            </a:pPr>
            <a:r>
              <a:rPr lang="uk-UA" sz="2599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Роботу виконали: учениці 10-А класу </a:t>
            </a:r>
          </a:p>
          <a:p>
            <a:pPr algn="l">
              <a:lnSpc>
                <a:spcPts val="3613"/>
              </a:lnSpc>
            </a:pPr>
            <a:r>
              <a:rPr lang="uk-UA" sz="2599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Толстих Яна Анатолі</a:t>
            </a:r>
            <a:r>
              <a:rPr lang="ru-RU" sz="2599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ї</a:t>
            </a:r>
            <a:r>
              <a:rPr lang="uk-UA" sz="2599" b="1" dirty="0" err="1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вна</a:t>
            </a:r>
            <a:r>
              <a:rPr lang="uk-UA" sz="2599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 та </a:t>
            </a:r>
          </a:p>
          <a:p>
            <a:pPr algn="l">
              <a:lnSpc>
                <a:spcPts val="3613"/>
              </a:lnSpc>
            </a:pPr>
            <a:r>
              <a:rPr lang="uk-UA" sz="2599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Батій Анжела Юріївна</a:t>
            </a:r>
          </a:p>
          <a:p>
            <a:pPr algn="l">
              <a:lnSpc>
                <a:spcPts val="3613"/>
              </a:lnSpc>
            </a:pPr>
            <a:r>
              <a:rPr lang="uk-UA" sz="2599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Керівник: учитель хімії ліцею №18 Деснянського району міста Києва </a:t>
            </a:r>
          </a:p>
          <a:p>
            <a:pPr algn="l">
              <a:lnSpc>
                <a:spcPts val="3613"/>
              </a:lnSpc>
            </a:pPr>
            <a:r>
              <a:rPr lang="uk-UA" sz="2599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Карпенко Єлизавета Олександрівна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38600" y="419100"/>
            <a:ext cx="10444185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52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Київське обласне територіальне відділення Малої академії наук України</a:t>
            </a:r>
          </a:p>
          <a:p>
            <a:pPr algn="ctr">
              <a:lnSpc>
                <a:spcPts val="3052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Київська мала академія учнівської молоді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29800" y="8953500"/>
            <a:ext cx="8622702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0"/>
              </a:lnSpc>
            </a:pPr>
            <a:r>
              <a:rPr lang="uk-UA" sz="2400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"</a:t>
            </a:r>
            <a:r>
              <a:rPr lang="uk-UA" sz="2400" b="1" dirty="0">
                <a:solidFill>
                  <a:srgbClr val="FFFFFF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Ґрунт — це дзеркало ландшафту, клімату та біосфери."</a:t>
            </a:r>
          </a:p>
          <a:p>
            <a:pPr algn="ctr">
              <a:lnSpc>
                <a:spcPts val="2770"/>
              </a:lnSpc>
            </a:pPr>
            <a:r>
              <a:rPr lang="uk-UA" sz="2400" b="1" dirty="0">
                <a:solidFill>
                  <a:srgbClr val="FFFFFF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  В.В. Докучаєв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"/>
          <p:cNvSpPr/>
          <p:nvPr/>
        </p:nvSpPr>
        <p:spPr>
          <a:xfrm>
            <a:off x="0" y="7962900"/>
            <a:ext cx="18288000" cy="2895600"/>
          </a:xfrm>
          <a:custGeom>
            <a:avLst/>
            <a:gdLst/>
            <a:ahLst/>
            <a:cxnLst/>
            <a:rect l="l" t="t" r="r" b="b"/>
            <a:pathLst>
              <a:path w="19701933" h="7440873">
                <a:moveTo>
                  <a:pt x="0" y="0"/>
                </a:moveTo>
                <a:lnTo>
                  <a:pt x="19701934" y="0"/>
                </a:lnTo>
                <a:lnTo>
                  <a:pt x="19701934" y="7440873"/>
                </a:lnTo>
                <a:lnTo>
                  <a:pt x="0" y="744087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30" name="Freeform 13"/>
          <p:cNvSpPr/>
          <p:nvPr/>
        </p:nvSpPr>
        <p:spPr>
          <a:xfrm>
            <a:off x="9372600" y="6210300"/>
            <a:ext cx="6705600" cy="6694937"/>
          </a:xfrm>
          <a:custGeom>
            <a:avLst/>
            <a:gdLst/>
            <a:ahLst/>
            <a:cxnLst/>
            <a:rect l="l" t="t" r="r" b="b"/>
            <a:pathLst>
              <a:path w="8599937" h="8599937">
                <a:moveTo>
                  <a:pt x="0" y="0"/>
                </a:moveTo>
                <a:lnTo>
                  <a:pt x="8599937" y="0"/>
                </a:lnTo>
                <a:lnTo>
                  <a:pt x="8599937" y="8599937"/>
                </a:lnTo>
                <a:lnTo>
                  <a:pt x="0" y="859993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9" name="Скругленный прямоугольник 28"/>
          <p:cNvSpPr/>
          <p:nvPr/>
        </p:nvSpPr>
        <p:spPr>
          <a:xfrm>
            <a:off x="14478000" y="3162300"/>
            <a:ext cx="2743200" cy="2514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2" name="Group 2"/>
          <p:cNvGrpSpPr/>
          <p:nvPr/>
        </p:nvGrpSpPr>
        <p:grpSpPr>
          <a:xfrm>
            <a:off x="11658600" y="266700"/>
            <a:ext cx="6400800" cy="279677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ECE9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sp>
        <p:nvSpPr>
          <p:cNvPr id="28" name="Скругленный прямоугольник 27"/>
          <p:cNvSpPr/>
          <p:nvPr/>
        </p:nvSpPr>
        <p:spPr>
          <a:xfrm>
            <a:off x="11506200" y="1028700"/>
            <a:ext cx="2743200" cy="2286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1277600" y="5905500"/>
            <a:ext cx="3505200" cy="2286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1430000" y="3467100"/>
            <a:ext cx="2743200" cy="2286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м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447800" y="1333500"/>
            <a:ext cx="9601200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69372" lvl="1" indent="-234686" algn="just">
              <a:lnSpc>
                <a:spcPts val="3043"/>
              </a:lnSpc>
              <a:buFont typeface="Arial"/>
              <a:buChar char="•"/>
            </a:pPr>
            <a:r>
              <a:rPr lang="uk-UA" sz="2400" b="1" dirty="0">
                <a:solidFill>
                  <a:srgbClr val="382E16"/>
                </a:solidFill>
                <a:latin typeface="Aileron Bold"/>
                <a:ea typeface="Aileron Bold"/>
                <a:cs typeface="Aileron Bold"/>
                <a:sym typeface="Aileron Bold"/>
              </a:rPr>
              <a:t>Вивчення впливу властивостей ґрунту на ріст рослин.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935200" y="5753100"/>
            <a:ext cx="2209800" cy="3581400"/>
            <a:chOff x="-271128" y="139089"/>
            <a:chExt cx="739439" cy="1274980"/>
          </a:xfrm>
        </p:grpSpPr>
        <p:sp>
          <p:nvSpPr>
            <p:cNvPr id="6" name="Freeform 6"/>
            <p:cNvSpPr/>
            <p:nvPr/>
          </p:nvSpPr>
          <p:spPr>
            <a:xfrm>
              <a:off x="-271128" y="139089"/>
              <a:ext cx="739439" cy="1274980"/>
            </a:xfrm>
            <a:custGeom>
              <a:avLst/>
              <a:gdLst/>
              <a:ahLst/>
              <a:cxnLst/>
              <a:rect l="l" t="t" r="r" b="b"/>
              <a:pathLst>
                <a:path w="739439" h="1274980">
                  <a:moveTo>
                    <a:pt x="38319" y="0"/>
                  </a:moveTo>
                  <a:lnTo>
                    <a:pt x="701121" y="0"/>
                  </a:lnTo>
                  <a:cubicBezTo>
                    <a:pt x="711283" y="0"/>
                    <a:pt x="721030" y="4037"/>
                    <a:pt x="728216" y="11223"/>
                  </a:cubicBezTo>
                  <a:cubicBezTo>
                    <a:pt x="735402" y="18410"/>
                    <a:pt x="739439" y="28156"/>
                    <a:pt x="739439" y="38319"/>
                  </a:cubicBezTo>
                  <a:lnTo>
                    <a:pt x="739439" y="1236662"/>
                  </a:lnTo>
                  <a:cubicBezTo>
                    <a:pt x="739439" y="1257824"/>
                    <a:pt x="722283" y="1274980"/>
                    <a:pt x="701121" y="1274980"/>
                  </a:cubicBezTo>
                  <a:lnTo>
                    <a:pt x="38319" y="1274980"/>
                  </a:lnTo>
                  <a:cubicBezTo>
                    <a:pt x="17156" y="1274980"/>
                    <a:pt x="0" y="1257824"/>
                    <a:pt x="0" y="1236662"/>
                  </a:cubicBezTo>
                  <a:lnTo>
                    <a:pt x="0" y="38319"/>
                  </a:lnTo>
                  <a:cubicBezTo>
                    <a:pt x="0" y="28156"/>
                    <a:pt x="4037" y="18410"/>
                    <a:pt x="11223" y="11223"/>
                  </a:cubicBezTo>
                  <a:cubicBezTo>
                    <a:pt x="18410" y="4037"/>
                    <a:pt x="28156" y="0"/>
                    <a:pt x="38319" y="0"/>
                  </a:cubicBezTo>
                  <a:close/>
                </a:path>
              </a:pathLst>
            </a:custGeom>
            <a:blipFill>
              <a:blip r:embed="rId6" cstate="print"/>
              <a:stretch>
                <a:fillRect l="-4788" t="-6488" b="-155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4630400" y="342900"/>
            <a:ext cx="2781858" cy="278185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 cstate="print"/>
              <a:stretch>
                <a:fillRect l="-54944" r="-144681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2164088" y="326023"/>
            <a:ext cx="10485112" cy="74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92"/>
              </a:lnSpc>
            </a:pPr>
            <a:r>
              <a:rPr lang="uk-UA" sz="5075" b="1" dirty="0">
                <a:solidFill>
                  <a:srgbClr val="294613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Актуальність теми дослідження</a:t>
            </a:r>
          </a:p>
        </p:txBody>
      </p:sp>
      <p:sp>
        <p:nvSpPr>
          <p:cNvPr id="12" name="Freeform 2"/>
          <p:cNvSpPr/>
          <p:nvPr/>
        </p:nvSpPr>
        <p:spPr>
          <a:xfrm>
            <a:off x="0" y="0"/>
            <a:ext cx="3499244" cy="3292820"/>
          </a:xfrm>
          <a:custGeom>
            <a:avLst/>
            <a:gdLst/>
            <a:ahLst/>
            <a:cxnLst/>
            <a:rect l="l" t="t" r="r" b="b"/>
            <a:pathLst>
              <a:path w="4695523" h="4695523">
                <a:moveTo>
                  <a:pt x="0" y="0"/>
                </a:moveTo>
                <a:lnTo>
                  <a:pt x="4695523" y="0"/>
                </a:lnTo>
                <a:lnTo>
                  <a:pt x="4695523" y="4695523"/>
                </a:lnTo>
                <a:lnTo>
                  <a:pt x="0" y="46955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Скругленный прямоугольник 14"/>
          <p:cNvSpPr/>
          <p:nvPr/>
        </p:nvSpPr>
        <p:spPr>
          <a:xfrm>
            <a:off x="1447800" y="2476500"/>
            <a:ext cx="9601200" cy="762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69372" lvl="1" indent="-234686" algn="just">
              <a:lnSpc>
                <a:spcPts val="3043"/>
              </a:lnSpc>
              <a:buFont typeface="Arial"/>
              <a:buChar char="•"/>
            </a:pPr>
            <a:r>
              <a:rPr lang="uk-UA" sz="2400" b="1" dirty="0">
                <a:solidFill>
                  <a:srgbClr val="382E16"/>
                </a:solidFill>
                <a:latin typeface="Aileron Bold"/>
                <a:ea typeface="Aileron Bold"/>
                <a:cs typeface="Aileron Bold"/>
                <a:sym typeface="Aileron Bold"/>
              </a:rPr>
              <a:t>Від рівня забрудненості впливає зміна кислотності ґрунту.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447800" y="3543300"/>
            <a:ext cx="9601200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69372" lvl="1" indent="-234686" algn="just">
              <a:lnSpc>
                <a:spcPts val="3043"/>
              </a:lnSpc>
              <a:buFont typeface="Arial"/>
              <a:buChar char="•"/>
            </a:pPr>
            <a:r>
              <a:rPr lang="uk-UA" sz="2400" b="1" dirty="0">
                <a:solidFill>
                  <a:srgbClr val="382E16"/>
                </a:solidFill>
                <a:latin typeface="Aileron Bold"/>
                <a:ea typeface="Aileron Bold"/>
                <a:cs typeface="Aileron Bold"/>
                <a:sym typeface="Aileron Bold"/>
              </a:rPr>
              <a:t>Сосна звичайна (Pinus sylvestris L.) використовується як біоіндикатор урбанізованих територій.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47800" y="4762500"/>
            <a:ext cx="9601200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69372" lvl="1" indent="-234686" algn="just">
              <a:lnSpc>
                <a:spcPts val="3043"/>
              </a:lnSpc>
              <a:buFont typeface="Arial"/>
              <a:buChar char="•"/>
            </a:pPr>
            <a:r>
              <a:rPr lang="uk-UA" sz="2400" b="1" dirty="0">
                <a:solidFill>
                  <a:srgbClr val="382E16"/>
                </a:solidFill>
                <a:latin typeface="Aileron Bold"/>
                <a:ea typeface="Aileron Bold"/>
                <a:cs typeface="Aileron Bold"/>
                <a:sym typeface="Aileron Bold"/>
              </a:rPr>
              <a:t>Морфологічні ознаки сосни можуть суттєво змінюватися. Це дозволяє їх використовувати як біоіндикатор.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371600" y="5829300"/>
            <a:ext cx="9601200" cy="1295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69372" lvl="1" indent="-234686" algn="just">
              <a:lnSpc>
                <a:spcPts val="3043"/>
              </a:lnSpc>
            </a:pPr>
            <a:endParaRPr lang="uk-UA" sz="2400" b="1" dirty="0">
              <a:solidFill>
                <a:srgbClr val="382E16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marL="469372" lvl="1" indent="-234686" algn="just">
              <a:lnSpc>
                <a:spcPts val="3043"/>
              </a:lnSpc>
              <a:buFont typeface="Arial" pitchFamily="34" charset="0"/>
              <a:buChar char="•"/>
            </a:pPr>
            <a:r>
              <a:rPr lang="uk-UA" sz="2400" b="1" dirty="0">
                <a:solidFill>
                  <a:srgbClr val="382E16"/>
                </a:solidFill>
                <a:latin typeface="Aileron Bold"/>
                <a:ea typeface="Aileron Bold"/>
                <a:cs typeface="Aileron Bold"/>
                <a:sym typeface="Aileron Bold"/>
              </a:rPr>
              <a:t>Посадка дерев на одних і тих самих ділянках може призводити до різних результатів росту через фактори, що виникли через людську діяльність. </a:t>
            </a:r>
          </a:p>
          <a:p>
            <a:pPr marL="469372" lvl="1" indent="-234686" algn="just">
              <a:lnSpc>
                <a:spcPts val="3043"/>
              </a:lnSpc>
              <a:buFont typeface="Arial"/>
              <a:buChar char="•"/>
            </a:pPr>
            <a:endParaRPr lang="uk-UA" sz="2400" b="1" dirty="0">
              <a:solidFill>
                <a:srgbClr val="382E16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71600" y="7353300"/>
            <a:ext cx="9601200" cy="1371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69372" lvl="1" indent="-234686" algn="just">
              <a:lnSpc>
                <a:spcPts val="3043"/>
              </a:lnSpc>
            </a:pPr>
            <a:endParaRPr lang="uk-UA" sz="2400" b="1" dirty="0">
              <a:solidFill>
                <a:srgbClr val="382E16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marL="469372" lvl="1" indent="-234686" algn="just">
              <a:lnSpc>
                <a:spcPts val="3043"/>
              </a:lnSpc>
              <a:buFont typeface="Arial" pitchFamily="34" charset="0"/>
              <a:buChar char="•"/>
            </a:pPr>
            <a:r>
              <a:rPr lang="uk-UA" sz="2400" b="1" dirty="0">
                <a:solidFill>
                  <a:srgbClr val="382E16"/>
                </a:solidFill>
                <a:latin typeface="Aileron Bold"/>
                <a:ea typeface="Aileron Bold"/>
                <a:cs typeface="Aileron Bold"/>
                <a:sym typeface="Aileron Bold"/>
              </a:rPr>
              <a:t>Дослідження є актуальним у контексті екологічного озеленення, відновлення деградованих територій та раціонального використання ґрунтових ресурсів.</a:t>
            </a:r>
          </a:p>
          <a:p>
            <a:pPr marL="469372" lvl="1" indent="-234686" algn="just">
              <a:lnSpc>
                <a:spcPts val="3043"/>
              </a:lnSpc>
              <a:buFont typeface="Arial"/>
              <a:buChar char="•"/>
            </a:pPr>
            <a:endParaRPr lang="uk-UA" sz="2400" b="1" dirty="0">
              <a:solidFill>
                <a:srgbClr val="382E16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21" name="Freeform 7"/>
          <p:cNvSpPr/>
          <p:nvPr/>
        </p:nvSpPr>
        <p:spPr>
          <a:xfrm>
            <a:off x="11582400" y="1104900"/>
            <a:ext cx="2689367" cy="2184892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29" y="0"/>
                </a:lnTo>
                <a:lnTo>
                  <a:pt x="44375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9"/>
          <p:cNvSpPr/>
          <p:nvPr/>
        </p:nvSpPr>
        <p:spPr>
          <a:xfrm>
            <a:off x="11353800" y="3543300"/>
            <a:ext cx="2791195" cy="1981200"/>
          </a:xfrm>
          <a:custGeom>
            <a:avLst/>
            <a:gdLst/>
            <a:ahLst/>
            <a:cxnLst/>
            <a:rect l="l" t="t" r="r" b="b"/>
            <a:pathLst>
              <a:path w="6524995" h="4114800">
                <a:moveTo>
                  <a:pt x="0" y="0"/>
                </a:moveTo>
                <a:lnTo>
                  <a:pt x="6524995" y="0"/>
                </a:lnTo>
                <a:lnTo>
                  <a:pt x="65249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8"/>
          <p:cNvSpPr/>
          <p:nvPr/>
        </p:nvSpPr>
        <p:spPr>
          <a:xfrm>
            <a:off x="11430000" y="6057900"/>
            <a:ext cx="1219200" cy="2057400"/>
          </a:xfrm>
          <a:custGeom>
            <a:avLst/>
            <a:gdLst/>
            <a:ahLst/>
            <a:cxnLst/>
            <a:rect l="l" t="t" r="r" b="b"/>
            <a:pathLst>
              <a:path w="2520315" h="4114800">
                <a:moveTo>
                  <a:pt x="0" y="0"/>
                </a:moveTo>
                <a:lnTo>
                  <a:pt x="2520315" y="0"/>
                </a:lnTo>
                <a:lnTo>
                  <a:pt x="25203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11"/>
          <p:cNvSpPr/>
          <p:nvPr/>
        </p:nvSpPr>
        <p:spPr>
          <a:xfrm>
            <a:off x="12725400" y="6210300"/>
            <a:ext cx="1981200" cy="1828800"/>
          </a:xfrm>
          <a:custGeom>
            <a:avLst/>
            <a:gdLst/>
            <a:ahLst/>
            <a:cxnLst/>
            <a:rect l="l" t="t" r="r" b="b"/>
            <a:pathLst>
              <a:path w="2779688" h="2717145">
                <a:moveTo>
                  <a:pt x="0" y="0"/>
                </a:moveTo>
                <a:lnTo>
                  <a:pt x="2779688" y="0"/>
                </a:lnTo>
                <a:lnTo>
                  <a:pt x="2779688" y="2717145"/>
                </a:lnTo>
                <a:lnTo>
                  <a:pt x="0" y="2717145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</p:spPr>
      </p:sp>
      <p:sp>
        <p:nvSpPr>
          <p:cNvPr id="25" name="Freeform 10"/>
          <p:cNvSpPr/>
          <p:nvPr/>
        </p:nvSpPr>
        <p:spPr>
          <a:xfrm>
            <a:off x="14706600" y="3314700"/>
            <a:ext cx="2209800" cy="2209800"/>
          </a:xfrm>
          <a:custGeom>
            <a:avLst/>
            <a:gdLst/>
            <a:ahLst/>
            <a:cxnLst/>
            <a:rect l="l" t="t" r="r" b="b"/>
            <a:pathLst>
              <a:path w="2889550" h="2885938">
                <a:moveTo>
                  <a:pt x="0" y="0"/>
                </a:moveTo>
                <a:lnTo>
                  <a:pt x="2889550" y="0"/>
                </a:lnTo>
                <a:lnTo>
                  <a:pt x="2889550" y="2885938"/>
                </a:lnTo>
                <a:lnTo>
                  <a:pt x="0" y="2885938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"/>
          <p:cNvSpPr/>
          <p:nvPr/>
        </p:nvSpPr>
        <p:spPr>
          <a:xfrm>
            <a:off x="0" y="7962900"/>
            <a:ext cx="18288000" cy="2895600"/>
          </a:xfrm>
          <a:custGeom>
            <a:avLst/>
            <a:gdLst/>
            <a:ahLst/>
            <a:cxnLst/>
            <a:rect l="l" t="t" r="r" b="b"/>
            <a:pathLst>
              <a:path w="19701933" h="7440873">
                <a:moveTo>
                  <a:pt x="0" y="0"/>
                </a:moveTo>
                <a:lnTo>
                  <a:pt x="19701934" y="0"/>
                </a:lnTo>
                <a:lnTo>
                  <a:pt x="19701934" y="7440873"/>
                </a:lnTo>
                <a:lnTo>
                  <a:pt x="0" y="744087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3"/>
          <p:cNvSpPr/>
          <p:nvPr/>
        </p:nvSpPr>
        <p:spPr>
          <a:xfrm>
            <a:off x="12039600" y="4229100"/>
            <a:ext cx="8599937" cy="8599937"/>
          </a:xfrm>
          <a:custGeom>
            <a:avLst/>
            <a:gdLst/>
            <a:ahLst/>
            <a:cxnLst/>
            <a:rect l="l" t="t" r="r" b="b"/>
            <a:pathLst>
              <a:path w="8599937" h="8599937">
                <a:moveTo>
                  <a:pt x="0" y="0"/>
                </a:moveTo>
                <a:lnTo>
                  <a:pt x="8599937" y="0"/>
                </a:lnTo>
                <a:lnTo>
                  <a:pt x="8599937" y="8599937"/>
                </a:lnTo>
                <a:lnTo>
                  <a:pt x="0" y="859993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0" y="4381500"/>
            <a:ext cx="18288000" cy="4419600"/>
            <a:chOff x="0" y="0"/>
            <a:chExt cx="4742884" cy="11490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742884" cy="1149068"/>
            </a:xfrm>
            <a:custGeom>
              <a:avLst/>
              <a:gdLst/>
              <a:ahLst/>
              <a:cxnLst/>
              <a:rect l="l" t="t" r="r" b="b"/>
              <a:pathLst>
                <a:path w="4742884" h="1149068">
                  <a:moveTo>
                    <a:pt x="21496" y="0"/>
                  </a:moveTo>
                  <a:lnTo>
                    <a:pt x="4721388" y="0"/>
                  </a:lnTo>
                  <a:cubicBezTo>
                    <a:pt x="4727089" y="0"/>
                    <a:pt x="4732556" y="2265"/>
                    <a:pt x="4736588" y="6296"/>
                  </a:cubicBezTo>
                  <a:cubicBezTo>
                    <a:pt x="4740619" y="10327"/>
                    <a:pt x="4742884" y="15795"/>
                    <a:pt x="4742884" y="21496"/>
                  </a:cubicBezTo>
                  <a:lnTo>
                    <a:pt x="4742884" y="1127573"/>
                  </a:lnTo>
                  <a:cubicBezTo>
                    <a:pt x="4742884" y="1139444"/>
                    <a:pt x="4733260" y="1149068"/>
                    <a:pt x="4721388" y="1149068"/>
                  </a:cubicBezTo>
                  <a:lnTo>
                    <a:pt x="21496" y="1149068"/>
                  </a:lnTo>
                  <a:cubicBezTo>
                    <a:pt x="15795" y="1149068"/>
                    <a:pt x="10327" y="1146803"/>
                    <a:pt x="6296" y="1142772"/>
                  </a:cubicBezTo>
                  <a:cubicBezTo>
                    <a:pt x="2265" y="1138741"/>
                    <a:pt x="0" y="1133274"/>
                    <a:pt x="0" y="1127573"/>
                  </a:cubicBezTo>
                  <a:lnTo>
                    <a:pt x="0" y="21496"/>
                  </a:lnTo>
                  <a:cubicBezTo>
                    <a:pt x="0" y="9624"/>
                    <a:pt x="9624" y="0"/>
                    <a:pt x="21496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742884" cy="1187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554756" y="5355441"/>
            <a:ext cx="4784947" cy="687099"/>
            <a:chOff x="0" y="0"/>
            <a:chExt cx="1260233" cy="18096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60233" cy="180964"/>
            </a:xfrm>
            <a:custGeom>
              <a:avLst/>
              <a:gdLst/>
              <a:ahLst/>
              <a:cxnLst/>
              <a:rect l="l" t="t" r="r" b="b"/>
              <a:pathLst>
                <a:path w="1260233" h="180964">
                  <a:moveTo>
                    <a:pt x="80899" y="0"/>
                  </a:moveTo>
                  <a:lnTo>
                    <a:pt x="1179334" y="0"/>
                  </a:lnTo>
                  <a:cubicBezTo>
                    <a:pt x="1224013" y="0"/>
                    <a:pt x="1260233" y="36220"/>
                    <a:pt x="1260233" y="80899"/>
                  </a:cubicBezTo>
                  <a:lnTo>
                    <a:pt x="1260233" y="100066"/>
                  </a:lnTo>
                  <a:cubicBezTo>
                    <a:pt x="1260233" y="121521"/>
                    <a:pt x="1251710" y="142098"/>
                    <a:pt x="1236538" y="157270"/>
                  </a:cubicBezTo>
                  <a:cubicBezTo>
                    <a:pt x="1221367" y="172441"/>
                    <a:pt x="1200790" y="180964"/>
                    <a:pt x="1179334" y="180964"/>
                  </a:cubicBezTo>
                  <a:lnTo>
                    <a:pt x="80899" y="180964"/>
                  </a:lnTo>
                  <a:cubicBezTo>
                    <a:pt x="59443" y="180964"/>
                    <a:pt x="38866" y="172441"/>
                    <a:pt x="23695" y="157270"/>
                  </a:cubicBezTo>
                  <a:cubicBezTo>
                    <a:pt x="8523" y="142098"/>
                    <a:pt x="0" y="121521"/>
                    <a:pt x="0" y="100066"/>
                  </a:cubicBezTo>
                  <a:lnTo>
                    <a:pt x="0" y="80899"/>
                  </a:lnTo>
                  <a:cubicBezTo>
                    <a:pt x="0" y="59443"/>
                    <a:pt x="8523" y="38866"/>
                    <a:pt x="23695" y="23695"/>
                  </a:cubicBezTo>
                  <a:cubicBezTo>
                    <a:pt x="38866" y="8523"/>
                    <a:pt x="59443" y="0"/>
                    <a:pt x="80899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260233" cy="219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9600" y="266700"/>
            <a:ext cx="17678400" cy="5824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Вступ та завдання</a:t>
            </a:r>
          </a:p>
          <a:p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Мета наукового дослідження: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визначити вплив різних властивостей ґрунту на ріст сосни звичайної (Pinus sylvestris L.) та з'ясувати причини різного темпу росту дерев, посаджених одночасно на однакових ділянках. </a:t>
            </a:r>
          </a:p>
          <a:p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Об'єктом дослідження 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 ​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сосна звичайна (Pinus sylvestris) — хвойна порода, що використовуються як біоіндикатор стану ґрунту через зміну її морфологічних ознак.</a:t>
            </a:r>
          </a:p>
          <a:p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Предметом наукового дослідження 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є властивості ґрунту, його структура та вплив зовнішніх чинників на якість 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грунту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, зокрема кислотність (актуальна, потенційна обмінна, гідролітична), наявність у ньому органічних речовин, таких як 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фульво-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та гумінових кислот.</a:t>
            </a:r>
          </a:p>
          <a:p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Методи дослідження: </a:t>
            </a:r>
            <a:r>
              <a:rPr lang="uk-UA" sz="2200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аналіз наукової літератури, польові, біометричні, експериментальні, хімічні, статистичні.</a:t>
            </a:r>
          </a:p>
          <a:p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endParaRPr lang="en-US" sz="2352" b="1" dirty="0">
              <a:solidFill>
                <a:srgbClr val="000000"/>
              </a:solidFill>
              <a:latin typeface="Times New Roman" pitchFamily="18" charset="0"/>
              <a:ea typeface="Inter Bold"/>
              <a:cs typeface="Times New Roman" pitchFamily="18" charset="0"/>
              <a:sym typeface="Inter Bold"/>
            </a:endParaRPr>
          </a:p>
          <a:p>
            <a:pPr algn="ctr">
              <a:lnSpc>
                <a:spcPts val="3292"/>
              </a:lnSpc>
            </a:pPr>
            <a:endParaRPr dirty="0"/>
          </a:p>
          <a:p>
            <a:pPr algn="ctr">
              <a:lnSpc>
                <a:spcPts val="3292"/>
              </a:lnSpc>
              <a:spcBef>
                <a:spcPct val="0"/>
              </a:spcBef>
            </a:pPr>
            <a:r>
              <a:rPr lang="en-US" sz="2352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3400" y="4381500"/>
            <a:ext cx="16840200" cy="5042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fontAlgn="base"/>
            <a:r>
              <a:rPr lang="uk-UA" sz="2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Inter"/>
                <a:cs typeface="Times New Roman" pitchFamily="18" charset="0"/>
                <a:sym typeface="Inter"/>
              </a:rPr>
              <a:t>Основні завдання:</a:t>
            </a:r>
            <a:endParaRPr lang="uk-UA" sz="2800" b="1" u="sng" dirty="0">
              <a:solidFill>
                <a:srgbClr val="E60012"/>
              </a:solidFill>
              <a:latin typeface="Times New Roman" pitchFamily="18" charset="0"/>
              <a:ea typeface="Inter"/>
              <a:cs typeface="Times New Roman" pitchFamily="18" charset="0"/>
              <a:sym typeface="Inter"/>
            </a:endParaRPr>
          </a:p>
          <a:p>
            <a:pPr marL="514350" indent="-514350" fontAlgn="base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. Визначити фізико-хімічні характеристики ґрунту: провести збір ґрунту з різних ділянок з метою виявлення факторів, які вплинули на розвиток сосен.</a:t>
            </a:r>
          </a:p>
          <a:p>
            <a:pPr marL="514350" indent="-514350" fontAlgn="base"/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2. Проаналізувати кислотність зразків ґрунту та визначити її вплив на ріст рослин.</a:t>
            </a:r>
          </a:p>
          <a:p>
            <a:pPr fontAlgn="base"/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3. Дослідити органічні речовини у ґрунті та з'ясувати їхній вплив на розвиток сосен.</a:t>
            </a:r>
          </a:p>
          <a:p>
            <a:pPr fontAlgn="base"/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4. Провести порівняльний аналіз результатів дослідження та визначити, як різні фактори корелюють з різною інтенсивністю росту сосен. </a:t>
            </a:r>
          </a:p>
          <a:p>
            <a:pPr fontAlgn="base"/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5. Зробити висновки: Оцінити, які конкретні фізико-хімічні фактори найбільше вплинули на ріст сосен і визначити причини різної життєздатності дерев на однакових ділянках.</a:t>
            </a:r>
          </a:p>
          <a:p>
            <a:pPr fontAlgn="base"/>
            <a:endParaRPr lang="uk-UA" sz="2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3807"/>
              </a:lnSpc>
            </a:pPr>
            <a:endParaRPr lang="en-US" sz="2400" b="1" u="sng" dirty="0">
              <a:solidFill>
                <a:srgbClr val="E60012"/>
              </a:solidFill>
              <a:latin typeface="Times New Roman" pitchFamily="18" charset="0"/>
              <a:ea typeface="Inter"/>
              <a:cs typeface="Times New Roman" pitchFamily="18" charset="0"/>
              <a:sym typeface="Inter"/>
            </a:endParaRPr>
          </a:p>
        </p:txBody>
      </p:sp>
      <p:sp>
        <p:nvSpPr>
          <p:cNvPr id="14" name="Freeform 2"/>
          <p:cNvSpPr/>
          <p:nvPr/>
        </p:nvSpPr>
        <p:spPr>
          <a:xfrm>
            <a:off x="0" y="0"/>
            <a:ext cx="2057400" cy="1562100"/>
          </a:xfrm>
          <a:custGeom>
            <a:avLst/>
            <a:gdLst/>
            <a:ahLst/>
            <a:cxnLst/>
            <a:rect l="l" t="t" r="r" b="b"/>
            <a:pathLst>
              <a:path w="4695523" h="4695523">
                <a:moveTo>
                  <a:pt x="0" y="0"/>
                </a:moveTo>
                <a:lnTo>
                  <a:pt x="4695523" y="0"/>
                </a:lnTo>
                <a:lnTo>
                  <a:pt x="4695523" y="4695523"/>
                </a:lnTo>
                <a:lnTo>
                  <a:pt x="0" y="4695523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3"/>
          <p:cNvSpPr/>
          <p:nvPr/>
        </p:nvSpPr>
        <p:spPr>
          <a:xfrm>
            <a:off x="228600" y="647700"/>
            <a:ext cx="8382000" cy="1524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81000" y="4533900"/>
            <a:ext cx="10744200" cy="1828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943600" y="6515100"/>
            <a:ext cx="6705600" cy="2438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4038600" y="2171700"/>
            <a:ext cx="3240932" cy="2254355"/>
          </a:xfrm>
          <a:custGeom>
            <a:avLst/>
            <a:gdLst/>
            <a:ahLst/>
            <a:cxnLst/>
            <a:rect l="l" t="t" r="r" b="b"/>
            <a:pathLst>
              <a:path w="3933144" h="2566377">
                <a:moveTo>
                  <a:pt x="0" y="0"/>
                </a:moveTo>
                <a:lnTo>
                  <a:pt x="3933145" y="0"/>
                </a:lnTo>
                <a:lnTo>
                  <a:pt x="3933145" y="2566377"/>
                </a:lnTo>
                <a:lnTo>
                  <a:pt x="0" y="256637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09600" y="2247900"/>
            <a:ext cx="3213027" cy="2178155"/>
          </a:xfrm>
          <a:custGeom>
            <a:avLst/>
            <a:gdLst/>
            <a:ahLst/>
            <a:cxnLst/>
            <a:rect l="l" t="t" r="r" b="b"/>
            <a:pathLst>
              <a:path w="3421835" h="2566377">
                <a:moveTo>
                  <a:pt x="0" y="0"/>
                </a:moveTo>
                <a:lnTo>
                  <a:pt x="3421836" y="0"/>
                </a:lnTo>
                <a:lnTo>
                  <a:pt x="3421836" y="2566377"/>
                </a:lnTo>
                <a:lnTo>
                  <a:pt x="0" y="256637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3483633" y="2839741"/>
            <a:ext cx="1191984" cy="1191984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90B57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914400" y="6515100"/>
            <a:ext cx="4495800" cy="2573785"/>
          </a:xfrm>
          <a:custGeom>
            <a:avLst/>
            <a:gdLst/>
            <a:ahLst/>
            <a:cxnLst/>
            <a:rect l="l" t="t" r="r" b="b"/>
            <a:pathLst>
              <a:path w="2868453" h="2573785">
                <a:moveTo>
                  <a:pt x="0" y="0"/>
                </a:moveTo>
                <a:lnTo>
                  <a:pt x="2868453" y="0"/>
                </a:lnTo>
                <a:lnTo>
                  <a:pt x="2868453" y="2573784"/>
                </a:lnTo>
                <a:lnTo>
                  <a:pt x="0" y="257378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l="-11594" t="-65828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782800" y="876300"/>
            <a:ext cx="3200400" cy="4724400"/>
          </a:xfrm>
          <a:custGeom>
            <a:avLst/>
            <a:gdLst/>
            <a:ahLst/>
            <a:cxnLst/>
            <a:rect l="l" t="t" r="r" b="b"/>
            <a:pathLst>
              <a:path w="2383859" h="3178479">
                <a:moveTo>
                  <a:pt x="0" y="0"/>
                </a:moveTo>
                <a:lnTo>
                  <a:pt x="2383860" y="0"/>
                </a:lnTo>
                <a:lnTo>
                  <a:pt x="2383860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030200" y="5829300"/>
            <a:ext cx="4191000" cy="3505200"/>
          </a:xfrm>
          <a:custGeom>
            <a:avLst/>
            <a:gdLst/>
            <a:ahLst/>
            <a:cxnLst/>
            <a:rect l="l" t="t" r="r" b="b"/>
            <a:pathLst>
              <a:path w="2096335" h="2795113">
                <a:moveTo>
                  <a:pt x="0" y="0"/>
                </a:moveTo>
                <a:lnTo>
                  <a:pt x="2096335" y="0"/>
                </a:lnTo>
                <a:lnTo>
                  <a:pt x="2096335" y="2795113"/>
                </a:lnTo>
                <a:lnTo>
                  <a:pt x="0" y="2795113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124200" y="0"/>
            <a:ext cx="9535747" cy="523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352"/>
              </a:lnSpc>
            </a:pPr>
            <a:r>
              <a:rPr lang="en-US" sz="3427" b="1" dirty="0">
                <a:solidFill>
                  <a:srgbClr val="244721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 </a:t>
            </a:r>
            <a:r>
              <a:rPr lang="uk-UA" sz="3427" b="1" dirty="0">
                <a:solidFill>
                  <a:srgbClr val="244721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Характеристика дослідної ділянки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7200" y="647700"/>
            <a:ext cx="7843019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uk-UA" sz="1899" b="1" dirty="0">
                <a:solidFill>
                  <a:srgbClr val="244721"/>
                </a:solidFill>
                <a:latin typeface="Times New Roman" pitchFamily="18" charset="0"/>
                <a:ea typeface="Marta"/>
                <a:cs typeface="Times New Roman" pitchFamily="18" charset="0"/>
                <a:sym typeface="Marta"/>
              </a:rPr>
              <a:t>На території ліцею в минулі роки проводилися ремонтні роботи. Після завершення будівництва значна кількість будівельного сміття залишилася у ґрунті. Це призвело до забруднення та ущільнення землі, зміни її хімічного складу та погіршення умов для росту рослин.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5800" y="4762500"/>
            <a:ext cx="1043940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Roca Two"/>
                <a:cs typeface="Times New Roman" pitchFamily="18" charset="0"/>
                <a:sym typeface="Roca Two"/>
              </a:rPr>
              <a:t>Через неоднорідне забруднення ґрунту кожне дерево опинилося в різних умовах: десь у землі було більше будівельних залишків, десь менше, тому й ріст сосен став нерівномірним. Одні дерева розвивалися слабше, через пошкодження кореневої системи,  інші — краще адаптувалися, але загалом спостерігається погіршення стану насаджень</a:t>
            </a:r>
            <a:r>
              <a:rPr lang="uk-UA" sz="1899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Roca Two"/>
                <a:cs typeface="Times New Roman" pitchFamily="18" charset="0"/>
                <a:sym typeface="Roca Two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324600" y="6819900"/>
            <a:ext cx="5877874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  <a:spcBef>
                <a:spcPct val="0"/>
              </a:spcBef>
            </a:pPr>
            <a:r>
              <a:rPr lang="uk-UA" sz="2400" b="1" dirty="0">
                <a:solidFill>
                  <a:srgbClr val="19331C"/>
                </a:solidFill>
                <a:latin typeface="Times New Roman" pitchFamily="18" charset="0"/>
                <a:ea typeface="Roca Two"/>
                <a:cs typeface="Times New Roman" pitchFamily="18" charset="0"/>
                <a:sym typeface="Roca Two"/>
              </a:rPr>
              <a:t>Таким чином, через те, що </a:t>
            </a:r>
            <a:r>
              <a:rPr lang="uk-UA" sz="2400" b="1" dirty="0">
                <a:solidFill>
                  <a:srgbClr val="19331C"/>
                </a:solidFill>
                <a:latin typeface="Times New Roman" pitchFamily="18" charset="0"/>
                <a:cs typeface="Times New Roman" pitchFamily="18" charset="0"/>
              </a:rPr>
              <a:t>кількість будівельного сміття залишилася на певних ділянках у ґрунті, це </a:t>
            </a:r>
            <a:r>
              <a:rPr lang="uk-UA" sz="2400" b="1" dirty="0">
                <a:solidFill>
                  <a:srgbClr val="19331C"/>
                </a:solidFill>
                <a:latin typeface="Times New Roman" pitchFamily="18" charset="0"/>
                <a:ea typeface="Roca Two"/>
                <a:cs typeface="Times New Roman" pitchFamily="18" charset="0"/>
                <a:sym typeface="Roca Two"/>
              </a:rPr>
              <a:t>знизило його родючість, а й спричинила нерівномірний розвиток сосен на території ліцею. 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8763000" y="952500"/>
            <a:ext cx="4978852" cy="545734"/>
            <a:chOff x="0" y="0"/>
            <a:chExt cx="1701521" cy="14373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1521" cy="143732"/>
            </a:xfrm>
            <a:custGeom>
              <a:avLst/>
              <a:gdLst/>
              <a:ahLst/>
              <a:cxnLst/>
              <a:rect l="l" t="t" r="r" b="b"/>
              <a:pathLst>
                <a:path w="1701521" h="143732">
                  <a:moveTo>
                    <a:pt x="59918" y="0"/>
                  </a:moveTo>
                  <a:lnTo>
                    <a:pt x="1641603" y="0"/>
                  </a:lnTo>
                  <a:cubicBezTo>
                    <a:pt x="1674695" y="0"/>
                    <a:pt x="1701521" y="26826"/>
                    <a:pt x="1701521" y="59918"/>
                  </a:cubicBezTo>
                  <a:lnTo>
                    <a:pt x="1701521" y="83815"/>
                  </a:lnTo>
                  <a:cubicBezTo>
                    <a:pt x="1701521" y="116906"/>
                    <a:pt x="1674695" y="143732"/>
                    <a:pt x="1641603" y="143732"/>
                  </a:cubicBezTo>
                  <a:lnTo>
                    <a:pt x="59918" y="143732"/>
                  </a:lnTo>
                  <a:cubicBezTo>
                    <a:pt x="44027" y="143732"/>
                    <a:pt x="28786" y="137420"/>
                    <a:pt x="17549" y="126183"/>
                  </a:cubicBezTo>
                  <a:cubicBezTo>
                    <a:pt x="6313" y="114946"/>
                    <a:pt x="0" y="99706"/>
                    <a:pt x="0" y="83815"/>
                  </a:cubicBezTo>
                  <a:lnTo>
                    <a:pt x="0" y="59918"/>
                  </a:lnTo>
                  <a:cubicBezTo>
                    <a:pt x="0" y="26826"/>
                    <a:pt x="26826" y="0"/>
                    <a:pt x="5991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701521" cy="181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391400" y="1028700"/>
            <a:ext cx="7674615" cy="341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1"/>
              </a:lnSpc>
            </a:pPr>
            <a:r>
              <a:rPr lang="uk-UA" sz="2050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Ремонтні роботи ліцею </a:t>
            </a:r>
            <a:r>
              <a:rPr lang="uk-UA" sz="2050" b="1" dirty="0">
                <a:solidFill>
                  <a:srgbClr val="E60012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228600" y="9182100"/>
            <a:ext cx="7616431" cy="660603"/>
            <a:chOff x="0" y="0"/>
            <a:chExt cx="1958380" cy="17398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58380" cy="173986"/>
            </a:xfrm>
            <a:custGeom>
              <a:avLst/>
              <a:gdLst/>
              <a:ahLst/>
              <a:cxnLst/>
              <a:rect l="l" t="t" r="r" b="b"/>
              <a:pathLst>
                <a:path w="1958380" h="173986">
                  <a:moveTo>
                    <a:pt x="52059" y="0"/>
                  </a:moveTo>
                  <a:lnTo>
                    <a:pt x="1906321" y="0"/>
                  </a:lnTo>
                  <a:cubicBezTo>
                    <a:pt x="1920128" y="0"/>
                    <a:pt x="1933369" y="5485"/>
                    <a:pt x="1943132" y="15248"/>
                  </a:cubicBezTo>
                  <a:cubicBezTo>
                    <a:pt x="1952895" y="25011"/>
                    <a:pt x="1958380" y="38252"/>
                    <a:pt x="1958380" y="52059"/>
                  </a:cubicBezTo>
                  <a:lnTo>
                    <a:pt x="1958380" y="121927"/>
                  </a:lnTo>
                  <a:cubicBezTo>
                    <a:pt x="1958380" y="150678"/>
                    <a:pt x="1935072" y="173986"/>
                    <a:pt x="1906321" y="173986"/>
                  </a:cubicBezTo>
                  <a:lnTo>
                    <a:pt x="52059" y="173986"/>
                  </a:lnTo>
                  <a:cubicBezTo>
                    <a:pt x="38252" y="173986"/>
                    <a:pt x="25011" y="168501"/>
                    <a:pt x="15248" y="158738"/>
                  </a:cubicBezTo>
                  <a:cubicBezTo>
                    <a:pt x="5485" y="148975"/>
                    <a:pt x="0" y="135734"/>
                    <a:pt x="0" y="121927"/>
                  </a:cubicBezTo>
                  <a:lnTo>
                    <a:pt x="0" y="52059"/>
                  </a:lnTo>
                  <a:cubicBezTo>
                    <a:pt x="0" y="38252"/>
                    <a:pt x="5485" y="25011"/>
                    <a:pt x="15248" y="15248"/>
                  </a:cubicBezTo>
                  <a:cubicBezTo>
                    <a:pt x="25011" y="5485"/>
                    <a:pt x="38252" y="0"/>
                    <a:pt x="52059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958380" cy="212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0" y="9334500"/>
            <a:ext cx="7674615" cy="341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1"/>
              </a:lnSpc>
            </a:pPr>
            <a:r>
              <a:rPr lang="uk-UA" sz="2050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Залишки будівельного сміття, знайдені у </a:t>
            </a:r>
            <a:r>
              <a:rPr lang="uk-UA" sz="2050" b="1" dirty="0" err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грунті</a:t>
            </a:r>
            <a:endParaRPr lang="uk-UA" sz="2050" b="1" dirty="0">
              <a:solidFill>
                <a:srgbClr val="000000"/>
              </a:solidFill>
              <a:latin typeface="Inter Semi-Bold"/>
              <a:ea typeface="Inter Semi-Bold"/>
              <a:cs typeface="Inter Semi-Bold"/>
              <a:sym typeface="Inter Semi-Bold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10058400" y="9182100"/>
            <a:ext cx="5715702" cy="637265"/>
            <a:chOff x="0" y="0"/>
            <a:chExt cx="1505370" cy="16783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505370" cy="167839"/>
            </a:xfrm>
            <a:custGeom>
              <a:avLst/>
              <a:gdLst/>
              <a:ahLst/>
              <a:cxnLst/>
              <a:rect l="l" t="t" r="r" b="b"/>
              <a:pathLst>
                <a:path w="1505370" h="167839">
                  <a:moveTo>
                    <a:pt x="67725" y="0"/>
                  </a:moveTo>
                  <a:lnTo>
                    <a:pt x="1437645" y="0"/>
                  </a:lnTo>
                  <a:cubicBezTo>
                    <a:pt x="1455607" y="0"/>
                    <a:pt x="1472833" y="7135"/>
                    <a:pt x="1485534" y="19836"/>
                  </a:cubicBezTo>
                  <a:cubicBezTo>
                    <a:pt x="1498235" y="32537"/>
                    <a:pt x="1505370" y="49763"/>
                    <a:pt x="1505370" y="67725"/>
                  </a:cubicBezTo>
                  <a:lnTo>
                    <a:pt x="1505370" y="100114"/>
                  </a:lnTo>
                  <a:cubicBezTo>
                    <a:pt x="1505370" y="137518"/>
                    <a:pt x="1475049" y="167839"/>
                    <a:pt x="1437645" y="167839"/>
                  </a:cubicBezTo>
                  <a:lnTo>
                    <a:pt x="67725" y="167839"/>
                  </a:lnTo>
                  <a:cubicBezTo>
                    <a:pt x="30322" y="167839"/>
                    <a:pt x="0" y="137518"/>
                    <a:pt x="0" y="100114"/>
                  </a:cubicBezTo>
                  <a:lnTo>
                    <a:pt x="0" y="67725"/>
                  </a:lnTo>
                  <a:cubicBezTo>
                    <a:pt x="0" y="30322"/>
                    <a:pt x="30322" y="0"/>
                    <a:pt x="67725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1505370" cy="205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0439400" y="9334500"/>
            <a:ext cx="5090527" cy="36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3"/>
              </a:lnSpc>
            </a:pPr>
            <a:r>
              <a:rPr lang="uk-UA" sz="2195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Стан </a:t>
            </a:r>
            <a:r>
              <a:rPr lang="uk-UA" sz="2195" b="1" dirty="0" err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грунту</a:t>
            </a:r>
            <a:r>
              <a:rPr lang="uk-UA" sz="2195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поруч із соснами зараз</a:t>
            </a:r>
          </a:p>
        </p:txBody>
      </p:sp>
      <p:pic>
        <p:nvPicPr>
          <p:cNvPr id="1031" name="Picture 7" descr="C:\Users\user\Downloads\IMG_560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43800" y="1790700"/>
            <a:ext cx="3695700" cy="2771775"/>
          </a:xfrm>
          <a:prstGeom prst="rect">
            <a:avLst/>
          </a:prstGeom>
          <a:noFill/>
        </p:spPr>
      </p:pic>
      <p:pic>
        <p:nvPicPr>
          <p:cNvPr id="1032" name="Picture 8" descr="C:\Users\user\Downloads\IMG_20200422_125504.jpg"/>
          <p:cNvPicPr>
            <a:picLocks noChangeAspect="1" noChangeArrowheads="1"/>
          </p:cNvPicPr>
          <p:nvPr/>
        </p:nvPicPr>
        <p:blipFill>
          <a:blip r:embed="rId8" cstate="print"/>
          <a:srcRect t="7979" r="4255" b="5851"/>
          <a:stretch>
            <a:fillRect/>
          </a:stretch>
        </p:blipFill>
        <p:spPr bwMode="auto">
          <a:xfrm>
            <a:off x="11353800" y="1790700"/>
            <a:ext cx="31750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533400" y="8115300"/>
            <a:ext cx="7467600" cy="1447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2" name="Group 2"/>
          <p:cNvGrpSpPr/>
          <p:nvPr/>
        </p:nvGrpSpPr>
        <p:grpSpPr>
          <a:xfrm>
            <a:off x="0" y="571500"/>
            <a:ext cx="4800600" cy="426180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4C6637">
                    <a:alpha val="100000"/>
                  </a:srgbClr>
                </a:gs>
                <a:gs pos="100000">
                  <a:srgbClr val="90B572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6268" y="6496087"/>
            <a:ext cx="7891124" cy="1424207"/>
            <a:chOff x="0" y="0"/>
            <a:chExt cx="2078321" cy="375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8321" cy="375100"/>
            </a:xfrm>
            <a:custGeom>
              <a:avLst/>
              <a:gdLst/>
              <a:ahLst/>
              <a:cxnLst/>
              <a:rect l="l" t="t" r="r" b="b"/>
              <a:pathLst>
                <a:path w="2078321" h="375100">
                  <a:moveTo>
                    <a:pt x="26489" y="0"/>
                  </a:moveTo>
                  <a:lnTo>
                    <a:pt x="2051831" y="0"/>
                  </a:lnTo>
                  <a:cubicBezTo>
                    <a:pt x="2058857" y="0"/>
                    <a:pt x="2065594" y="2791"/>
                    <a:pt x="2070562" y="7759"/>
                  </a:cubicBezTo>
                  <a:cubicBezTo>
                    <a:pt x="2075530" y="12726"/>
                    <a:pt x="2078321" y="19464"/>
                    <a:pt x="2078321" y="26489"/>
                  </a:cubicBezTo>
                  <a:lnTo>
                    <a:pt x="2078321" y="348610"/>
                  </a:lnTo>
                  <a:cubicBezTo>
                    <a:pt x="2078321" y="355636"/>
                    <a:pt x="2075530" y="362373"/>
                    <a:pt x="2070562" y="367341"/>
                  </a:cubicBezTo>
                  <a:cubicBezTo>
                    <a:pt x="2065594" y="372309"/>
                    <a:pt x="2058857" y="375100"/>
                    <a:pt x="2051831" y="375100"/>
                  </a:cubicBezTo>
                  <a:lnTo>
                    <a:pt x="26489" y="375100"/>
                  </a:lnTo>
                  <a:cubicBezTo>
                    <a:pt x="19464" y="375100"/>
                    <a:pt x="12726" y="372309"/>
                    <a:pt x="7759" y="367341"/>
                  </a:cubicBezTo>
                  <a:cubicBezTo>
                    <a:pt x="2791" y="362373"/>
                    <a:pt x="0" y="355636"/>
                    <a:pt x="0" y="348610"/>
                  </a:cubicBezTo>
                  <a:lnTo>
                    <a:pt x="0" y="26489"/>
                  </a:lnTo>
                  <a:cubicBezTo>
                    <a:pt x="0" y="19464"/>
                    <a:pt x="2791" y="12726"/>
                    <a:pt x="7759" y="7759"/>
                  </a:cubicBezTo>
                  <a:cubicBezTo>
                    <a:pt x="12726" y="2791"/>
                    <a:pt x="19464" y="0"/>
                    <a:pt x="26489" y="0"/>
                  </a:cubicBezTo>
                  <a:close/>
                </a:path>
              </a:pathLst>
            </a:custGeom>
            <a:solidFill>
              <a:srgbClr val="E2EEDA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78321" cy="422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734979" y="5050125"/>
            <a:ext cx="9695434" cy="9695434"/>
          </a:xfrm>
          <a:custGeom>
            <a:avLst/>
            <a:gdLst/>
            <a:ahLst/>
            <a:cxnLst/>
            <a:rect l="l" t="t" r="r" b="b"/>
            <a:pathLst>
              <a:path w="9695434" h="9695434">
                <a:moveTo>
                  <a:pt x="0" y="0"/>
                </a:moveTo>
                <a:lnTo>
                  <a:pt x="9695434" y="0"/>
                </a:lnTo>
                <a:lnTo>
                  <a:pt x="9695434" y="9695434"/>
                </a:lnTo>
                <a:lnTo>
                  <a:pt x="0" y="969543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71294" y="1516217"/>
            <a:ext cx="6831859" cy="3842921"/>
          </a:xfrm>
          <a:custGeom>
            <a:avLst/>
            <a:gdLst/>
            <a:ahLst/>
            <a:cxnLst/>
            <a:rect l="l" t="t" r="r" b="b"/>
            <a:pathLst>
              <a:path w="6831859" h="3842921">
                <a:moveTo>
                  <a:pt x="0" y="0"/>
                </a:moveTo>
                <a:lnTo>
                  <a:pt x="6831859" y="0"/>
                </a:lnTo>
                <a:lnTo>
                  <a:pt x="6831859" y="3842921"/>
                </a:lnTo>
                <a:lnTo>
                  <a:pt x="0" y="384292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717527" y="4960805"/>
            <a:ext cx="9055799" cy="4435254"/>
          </a:xfrm>
          <a:custGeom>
            <a:avLst/>
            <a:gdLst/>
            <a:ahLst/>
            <a:cxnLst/>
            <a:rect l="l" t="t" r="r" b="b"/>
            <a:pathLst>
              <a:path w="9055799" h="4435254">
                <a:moveTo>
                  <a:pt x="0" y="0"/>
                </a:moveTo>
                <a:lnTo>
                  <a:pt x="9055798" y="0"/>
                </a:lnTo>
                <a:lnTo>
                  <a:pt x="9055798" y="4435254"/>
                </a:lnTo>
                <a:lnTo>
                  <a:pt x="0" y="4435254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5350" b="-2099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71294" y="5392569"/>
            <a:ext cx="614010" cy="913017"/>
          </a:xfrm>
          <a:custGeom>
            <a:avLst/>
            <a:gdLst/>
            <a:ahLst/>
            <a:cxnLst/>
            <a:rect l="l" t="t" r="r" b="b"/>
            <a:pathLst>
              <a:path w="614010" h="913017">
                <a:moveTo>
                  <a:pt x="0" y="0"/>
                </a:moveTo>
                <a:lnTo>
                  <a:pt x="614010" y="0"/>
                </a:lnTo>
                <a:lnTo>
                  <a:pt x="614010" y="913018"/>
                </a:lnTo>
                <a:lnTo>
                  <a:pt x="0" y="91301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326544" y="7435744"/>
            <a:ext cx="2368865" cy="1542723"/>
          </a:xfrm>
          <a:custGeom>
            <a:avLst/>
            <a:gdLst/>
            <a:ahLst/>
            <a:cxnLst/>
            <a:rect l="l" t="t" r="r" b="b"/>
            <a:pathLst>
              <a:path w="2368865" h="1542723">
                <a:moveTo>
                  <a:pt x="0" y="0"/>
                </a:moveTo>
                <a:lnTo>
                  <a:pt x="2368865" y="0"/>
                </a:lnTo>
                <a:lnTo>
                  <a:pt x="2368865" y="1542723"/>
                </a:lnTo>
                <a:lnTo>
                  <a:pt x="0" y="15427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7244436" y="6229316"/>
            <a:ext cx="4924196" cy="2412856"/>
          </a:xfrm>
          <a:custGeom>
            <a:avLst/>
            <a:gdLst/>
            <a:ahLst/>
            <a:cxnLst/>
            <a:rect l="l" t="t" r="r" b="b"/>
            <a:pathLst>
              <a:path w="4924196" h="2412856">
                <a:moveTo>
                  <a:pt x="0" y="0"/>
                </a:moveTo>
                <a:lnTo>
                  <a:pt x="4924196" y="0"/>
                </a:lnTo>
                <a:lnTo>
                  <a:pt x="4924196" y="2412856"/>
                </a:lnTo>
                <a:lnTo>
                  <a:pt x="0" y="2412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5475683">
            <a:off x="11094613" y="7447680"/>
            <a:ext cx="3099697" cy="1518852"/>
          </a:xfrm>
          <a:custGeom>
            <a:avLst/>
            <a:gdLst/>
            <a:ahLst/>
            <a:cxnLst/>
            <a:rect l="l" t="t" r="r" b="b"/>
            <a:pathLst>
              <a:path w="3099697" h="1518852">
                <a:moveTo>
                  <a:pt x="0" y="0"/>
                </a:moveTo>
                <a:lnTo>
                  <a:pt x="3099697" y="0"/>
                </a:lnTo>
                <a:lnTo>
                  <a:pt x="3099697" y="1518851"/>
                </a:lnTo>
                <a:lnTo>
                  <a:pt x="0" y="1518851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192137" y="222379"/>
            <a:ext cx="11285863" cy="934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801"/>
              </a:lnSpc>
            </a:pPr>
            <a:r>
              <a:rPr lang="uk-UA" sz="2800" b="1" dirty="0">
                <a:solidFill>
                  <a:srgbClr val="244721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 Характеристика морфологічних ознак сосни звичайної, посадженої на території ліцею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00200" y="5600700"/>
            <a:ext cx="5473774" cy="650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9"/>
              </a:lnSpc>
              <a:spcBef>
                <a:spcPct val="0"/>
              </a:spcBef>
            </a:pPr>
            <a:r>
              <a:rPr lang="uk-UA" sz="1870" b="1" dirty="0">
                <a:solidFill>
                  <a:srgbClr val="000000"/>
                </a:solidFill>
                <a:latin typeface="Inter Heavy"/>
                <a:ea typeface="Inter Heavy"/>
                <a:cs typeface="Inter Heavy"/>
                <a:sym typeface="Inter Heavy"/>
              </a:rPr>
              <a:t>Місце дослідження: Територія ліцею №18 Деснянського району міста Києва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3471" y="6677062"/>
            <a:ext cx="7236719" cy="1044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1"/>
              </a:lnSpc>
              <a:spcBef>
                <a:spcPct val="0"/>
              </a:spcBef>
            </a:pPr>
            <a:r>
              <a:rPr lang="en-US" sz="2008" b="1">
                <a:solidFill>
                  <a:srgbClr val="000000"/>
                </a:solidFill>
                <a:latin typeface="Inter Heavy"/>
                <a:ea typeface="Inter Heavy"/>
                <a:cs typeface="Inter Heavy"/>
                <a:sym typeface="Inter Heavy"/>
              </a:rPr>
              <a:t>Навесні 2018 року було посаджено 4 саджанця сосни звичайної (Pinus sylvestris L.).  Спочатку перша не прижилась, а згодом інші набули різних розмірів.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48600" y="1790700"/>
            <a:ext cx="10134600" cy="30008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339200" lvl="1" indent="-169600" algn="l">
              <a:lnSpc>
                <a:spcPts val="1791"/>
              </a:lnSpc>
              <a:buFont typeface="Arial"/>
              <a:buChar char="•"/>
            </a:pPr>
            <a:endParaRPr lang="uk-UA" sz="2000" b="1" dirty="0">
              <a:solidFill>
                <a:srgbClr val="000000"/>
              </a:solidFill>
              <a:latin typeface="Times New Roman" pitchFamily="18" charset="0"/>
              <a:ea typeface="Inter Bold"/>
              <a:cs typeface="Times New Roman" pitchFamily="18" charset="0"/>
              <a:sym typeface="Inter Bold"/>
            </a:endParaRPr>
          </a:p>
          <a:p>
            <a:pPr marL="339200" lvl="1" indent="-169600" algn="l">
              <a:lnSpc>
                <a:spcPts val="1791"/>
              </a:lnSpc>
              <a:buFont typeface="Arial"/>
              <a:buChar char="•"/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Сосна звичайна (Pinus sylvestris L.) дерево </a:t>
            </a: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родини сосни (</a:t>
            </a:r>
            <a:r>
              <a:rPr lang="uk-UA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Pinaceae</a:t>
            </a: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).</a:t>
            </a:r>
          </a:p>
          <a:p>
            <a:pPr marL="339200" lvl="1" indent="-169600" algn="l">
              <a:lnSpc>
                <a:spcPts val="1791"/>
              </a:lnSpc>
            </a:pPr>
            <a:endParaRPr lang="uk-UA" sz="2000" b="1" dirty="0">
              <a:solidFill>
                <a:srgbClr val="000000"/>
              </a:solidFill>
              <a:latin typeface="Times New Roman" pitchFamily="18" charset="0"/>
              <a:ea typeface="Inter Bold"/>
              <a:cs typeface="Times New Roman" pitchFamily="18" charset="0"/>
              <a:sym typeface="Inter Bold"/>
            </a:endParaRPr>
          </a:p>
          <a:p>
            <a:pPr marL="339200" lvl="1" indent="-169600" algn="l">
              <a:lnSpc>
                <a:spcPts val="1791"/>
              </a:lnSpc>
              <a:buFont typeface="Arial"/>
              <a:buChar char="•"/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Якщо грунт забруднений, це може </a:t>
            </a: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фізично перешкоджати росту коренів і пошкодити молоді корені під час їх росту.</a:t>
            </a:r>
          </a:p>
          <a:p>
            <a:pPr algn="l">
              <a:lnSpc>
                <a:spcPts val="1791"/>
              </a:lnSpc>
            </a:pP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  <a:p>
            <a:pPr marL="339200" lvl="1" indent="-169600">
              <a:lnSpc>
                <a:spcPts val="1791"/>
              </a:lnSpc>
              <a:buFont typeface="Arial" pitchFamily="34" charset="0"/>
              <a:buChar char="•"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Для успішного зростання сосни потрібне сонячне місце з добре дренованим ґрунтом. Найкраще підходить піщаний або супіщаний грунт, який добре пропускає воду і повітря.</a:t>
            </a:r>
            <a:endParaRPr lang="uk-UA" sz="2000" b="1" dirty="0">
              <a:solidFill>
                <a:srgbClr val="000000"/>
              </a:solidFill>
              <a:latin typeface="Times New Roman" pitchFamily="18" charset="0"/>
              <a:ea typeface="Inter Bold"/>
              <a:cs typeface="Times New Roman" pitchFamily="18" charset="0"/>
              <a:sym typeface="Inter Bold"/>
            </a:endParaRPr>
          </a:p>
          <a:p>
            <a:pPr algn="l">
              <a:lnSpc>
                <a:spcPts val="1791"/>
              </a:lnSpc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 </a:t>
            </a:r>
          </a:p>
          <a:p>
            <a:pPr marL="339200" lvl="1" indent="-169600" algn="l">
              <a:lnSpc>
                <a:spcPts val="1791"/>
              </a:lnSpc>
              <a:buFont typeface="Arial"/>
              <a:buChar char="•"/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На родючих, добре удобрених </a:t>
            </a:r>
            <a:r>
              <a:rPr lang="uk-UA" sz="2000" b="1" dirty="0" err="1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грунтах</a:t>
            </a: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 вона виглядає більш доглянуто і густо, тоді як на бідних - струнка і з голим стовбуром. </a:t>
            </a:r>
          </a:p>
          <a:p>
            <a:pPr algn="l">
              <a:lnSpc>
                <a:spcPts val="1791"/>
              </a:lnSpc>
            </a:pPr>
            <a:endParaRPr dirty="0"/>
          </a:p>
        </p:txBody>
      </p:sp>
      <p:sp>
        <p:nvSpPr>
          <p:cNvPr id="19" name="TextBox 19"/>
          <p:cNvSpPr txBox="1"/>
          <p:nvPr/>
        </p:nvSpPr>
        <p:spPr>
          <a:xfrm>
            <a:off x="609600" y="8191500"/>
            <a:ext cx="7467600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65"/>
              </a:lnSpc>
              <a:spcBef>
                <a:spcPct val="0"/>
              </a:spcBef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Сосна має глибоку кореневу систему, яка потребує насичення водою та поживними речовинами. Полюбляє </a:t>
            </a:r>
            <a:r>
              <a:rPr lang="uk-UA" sz="2000" b="1" dirty="0" err="1">
                <a:solidFill>
                  <a:srgbClr val="000000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слабкокислий</a:t>
            </a: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 </a:t>
            </a:r>
            <a:r>
              <a:rPr lang="uk-UA" sz="2000" b="1" dirty="0" err="1">
                <a:solidFill>
                  <a:srgbClr val="000000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рН</a:t>
            </a: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 </a:t>
            </a:r>
            <a:r>
              <a:rPr lang="uk-UA" sz="2000" b="1" dirty="0" err="1">
                <a:solidFill>
                  <a:srgbClr val="000000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грунту</a:t>
            </a: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, ці дані дають змогу дослідити грунт на території ліцею для порівняння та </a:t>
            </a:r>
            <a:r>
              <a:rPr lang="uk-UA" sz="2000" b="1" dirty="0" err="1">
                <a:solidFill>
                  <a:srgbClr val="000000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виявення</a:t>
            </a: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 причин різного росту сосен.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077200" y="1181100"/>
            <a:ext cx="9372600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Теоретичні відомості про властивості росту сосни у </a:t>
            </a:r>
            <a:r>
              <a:rPr lang="uk-UA" sz="2000" b="1" dirty="0" err="1">
                <a:latin typeface="Times New Roman" pitchFamily="18" charset="0"/>
                <a:cs typeface="Times New Roman" pitchFamily="18" charset="0"/>
              </a:rPr>
              <a:t>грунті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reeform 77"/>
          <p:cNvSpPr/>
          <p:nvPr/>
        </p:nvSpPr>
        <p:spPr>
          <a:xfrm>
            <a:off x="-2514600" y="3467100"/>
            <a:ext cx="7391400" cy="7180834"/>
          </a:xfrm>
          <a:custGeom>
            <a:avLst/>
            <a:gdLst/>
            <a:ahLst/>
            <a:cxnLst/>
            <a:rect l="l" t="t" r="r" b="b"/>
            <a:pathLst>
              <a:path w="9695434" h="9695434">
                <a:moveTo>
                  <a:pt x="0" y="0"/>
                </a:moveTo>
                <a:lnTo>
                  <a:pt x="9695434" y="0"/>
                </a:lnTo>
                <a:lnTo>
                  <a:pt x="9695434" y="9695434"/>
                </a:lnTo>
                <a:lnTo>
                  <a:pt x="0" y="969543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-2209800" y="-1866900"/>
            <a:ext cx="8599937" cy="8599937"/>
          </a:xfrm>
          <a:custGeom>
            <a:avLst/>
            <a:gdLst/>
            <a:ahLst/>
            <a:cxnLst/>
            <a:rect l="l" t="t" r="r" b="b"/>
            <a:pathLst>
              <a:path w="8599937" h="8599937">
                <a:moveTo>
                  <a:pt x="0" y="0"/>
                </a:moveTo>
                <a:lnTo>
                  <a:pt x="8599937" y="0"/>
                </a:lnTo>
                <a:lnTo>
                  <a:pt x="8599937" y="8599937"/>
                </a:lnTo>
                <a:lnTo>
                  <a:pt x="0" y="859993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017011" y="8052237"/>
            <a:ext cx="9695434" cy="9695434"/>
          </a:xfrm>
          <a:custGeom>
            <a:avLst/>
            <a:gdLst/>
            <a:ahLst/>
            <a:cxnLst/>
            <a:rect l="l" t="t" r="r" b="b"/>
            <a:pathLst>
              <a:path w="9695434" h="9695434">
                <a:moveTo>
                  <a:pt x="0" y="0"/>
                </a:moveTo>
                <a:lnTo>
                  <a:pt x="9695434" y="0"/>
                </a:lnTo>
                <a:lnTo>
                  <a:pt x="9695434" y="9695434"/>
                </a:lnTo>
                <a:lnTo>
                  <a:pt x="0" y="969543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1608749" y="7200901"/>
            <a:ext cx="6679251" cy="3086099"/>
          </a:xfrm>
          <a:custGeom>
            <a:avLst/>
            <a:gdLst/>
            <a:ahLst/>
            <a:cxnLst/>
            <a:rect l="l" t="t" r="r" b="b"/>
            <a:pathLst>
              <a:path w="7646819" h="6492845">
                <a:moveTo>
                  <a:pt x="0" y="6492845"/>
                </a:moveTo>
                <a:lnTo>
                  <a:pt x="7646819" y="6492845"/>
                </a:lnTo>
                <a:lnTo>
                  <a:pt x="7646819" y="0"/>
                </a:lnTo>
                <a:lnTo>
                  <a:pt x="0" y="0"/>
                </a:lnTo>
                <a:lnTo>
                  <a:pt x="0" y="6492845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0" y="6438900"/>
            <a:ext cx="6477000" cy="3848097"/>
          </a:xfrm>
          <a:custGeom>
            <a:avLst/>
            <a:gdLst/>
            <a:ahLst/>
            <a:cxnLst/>
            <a:rect l="l" t="t" r="r" b="b"/>
            <a:pathLst>
              <a:path w="7646819" h="6492845">
                <a:moveTo>
                  <a:pt x="7646819" y="6492845"/>
                </a:moveTo>
                <a:lnTo>
                  <a:pt x="0" y="6492845"/>
                </a:lnTo>
                <a:lnTo>
                  <a:pt x="0" y="0"/>
                </a:lnTo>
                <a:lnTo>
                  <a:pt x="7646819" y="0"/>
                </a:lnTo>
                <a:lnTo>
                  <a:pt x="7646819" y="6492845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349293" y="3682724"/>
            <a:ext cx="1441457" cy="2274883"/>
          </a:xfrm>
          <a:custGeom>
            <a:avLst/>
            <a:gdLst/>
            <a:ahLst/>
            <a:cxnLst/>
            <a:rect l="l" t="t" r="r" b="b"/>
            <a:pathLst>
              <a:path w="1441457" h="2274883">
                <a:moveTo>
                  <a:pt x="0" y="0"/>
                </a:moveTo>
                <a:lnTo>
                  <a:pt x="1441458" y="0"/>
                </a:lnTo>
                <a:lnTo>
                  <a:pt x="1441458" y="2274883"/>
                </a:lnTo>
                <a:lnTo>
                  <a:pt x="0" y="2274883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l="-15349" t="-10261" b="-1967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55320" y="2533676"/>
            <a:ext cx="1617932" cy="2784595"/>
          </a:xfrm>
          <a:custGeom>
            <a:avLst/>
            <a:gdLst/>
            <a:ahLst/>
            <a:cxnLst/>
            <a:rect l="l" t="t" r="r" b="b"/>
            <a:pathLst>
              <a:path w="1617932" h="2784595">
                <a:moveTo>
                  <a:pt x="0" y="0"/>
                </a:moveTo>
                <a:lnTo>
                  <a:pt x="1617932" y="0"/>
                </a:lnTo>
                <a:lnTo>
                  <a:pt x="1617932" y="2784594"/>
                </a:lnTo>
                <a:lnTo>
                  <a:pt x="0" y="278459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b="-3294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62395" y="3710763"/>
            <a:ext cx="3340889" cy="1879250"/>
          </a:xfrm>
          <a:custGeom>
            <a:avLst/>
            <a:gdLst/>
            <a:ahLst/>
            <a:cxnLst/>
            <a:rect l="l" t="t" r="r" b="b"/>
            <a:pathLst>
              <a:path w="3340889" h="1879250">
                <a:moveTo>
                  <a:pt x="0" y="0"/>
                </a:moveTo>
                <a:lnTo>
                  <a:pt x="3340888" y="0"/>
                </a:lnTo>
                <a:lnTo>
                  <a:pt x="3340888" y="1879250"/>
                </a:lnTo>
                <a:lnTo>
                  <a:pt x="0" y="187925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562395" y="1457048"/>
            <a:ext cx="3843641" cy="2278796"/>
          </a:xfrm>
          <a:custGeom>
            <a:avLst/>
            <a:gdLst/>
            <a:ahLst/>
            <a:cxnLst/>
            <a:rect l="l" t="t" r="r" b="b"/>
            <a:pathLst>
              <a:path w="3843641" h="2278796">
                <a:moveTo>
                  <a:pt x="0" y="0"/>
                </a:moveTo>
                <a:lnTo>
                  <a:pt x="3843641" y="0"/>
                </a:lnTo>
                <a:lnTo>
                  <a:pt x="3843641" y="2278796"/>
                </a:lnTo>
                <a:lnTo>
                  <a:pt x="0" y="2278796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 l="-2699" r="-2699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2731026" y="571500"/>
            <a:ext cx="4947374" cy="1066791"/>
            <a:chOff x="0" y="0"/>
            <a:chExt cx="1230874" cy="2496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30874" cy="249690"/>
            </a:xfrm>
            <a:custGeom>
              <a:avLst/>
              <a:gdLst/>
              <a:ahLst/>
              <a:cxnLst/>
              <a:rect l="l" t="t" r="r" b="b"/>
              <a:pathLst>
                <a:path w="1230874" h="249690">
                  <a:moveTo>
                    <a:pt x="82828" y="0"/>
                  </a:moveTo>
                  <a:lnTo>
                    <a:pt x="1148046" y="0"/>
                  </a:lnTo>
                  <a:cubicBezTo>
                    <a:pt x="1193790" y="0"/>
                    <a:pt x="1230874" y="37083"/>
                    <a:pt x="1230874" y="82828"/>
                  </a:cubicBezTo>
                  <a:lnTo>
                    <a:pt x="1230874" y="166862"/>
                  </a:lnTo>
                  <a:cubicBezTo>
                    <a:pt x="1230874" y="212607"/>
                    <a:pt x="1193790" y="249690"/>
                    <a:pt x="1148046" y="249690"/>
                  </a:cubicBezTo>
                  <a:lnTo>
                    <a:pt x="82828" y="249690"/>
                  </a:lnTo>
                  <a:cubicBezTo>
                    <a:pt x="37083" y="249690"/>
                    <a:pt x="0" y="212607"/>
                    <a:pt x="0" y="166862"/>
                  </a:cubicBezTo>
                  <a:lnTo>
                    <a:pt x="0" y="82828"/>
                  </a:lnTo>
                  <a:cubicBezTo>
                    <a:pt x="0" y="37083"/>
                    <a:pt x="37083" y="0"/>
                    <a:pt x="8282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230874" cy="287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1608748" y="3569294"/>
            <a:ext cx="1797288" cy="2020719"/>
          </a:xfrm>
          <a:custGeom>
            <a:avLst/>
            <a:gdLst/>
            <a:ahLst/>
            <a:cxnLst/>
            <a:rect l="l" t="t" r="r" b="b"/>
            <a:pathLst>
              <a:path w="1797288" h="2020719">
                <a:moveTo>
                  <a:pt x="0" y="0"/>
                </a:moveTo>
                <a:lnTo>
                  <a:pt x="1797288" y="0"/>
                </a:lnTo>
                <a:lnTo>
                  <a:pt x="1797288" y="2020719"/>
                </a:lnTo>
                <a:lnTo>
                  <a:pt x="0" y="202071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l="-121552" t="-30227" r="-109375" b="-35336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214847" y="1494004"/>
            <a:ext cx="3696611" cy="2079344"/>
          </a:xfrm>
          <a:custGeom>
            <a:avLst/>
            <a:gdLst/>
            <a:ahLst/>
            <a:cxnLst/>
            <a:rect l="l" t="t" r="r" b="b"/>
            <a:pathLst>
              <a:path w="3696611" h="2079344">
                <a:moveTo>
                  <a:pt x="0" y="0"/>
                </a:moveTo>
                <a:lnTo>
                  <a:pt x="3696611" y="0"/>
                </a:lnTo>
                <a:lnTo>
                  <a:pt x="3696611" y="2079343"/>
                </a:lnTo>
                <a:lnTo>
                  <a:pt x="0" y="2079343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214847" y="3374105"/>
            <a:ext cx="2083262" cy="2118448"/>
          </a:xfrm>
          <a:custGeom>
            <a:avLst/>
            <a:gdLst/>
            <a:ahLst/>
            <a:cxnLst/>
            <a:rect l="l" t="t" r="r" b="b"/>
            <a:pathLst>
              <a:path w="2083262" h="2118448">
                <a:moveTo>
                  <a:pt x="0" y="0"/>
                </a:moveTo>
                <a:lnTo>
                  <a:pt x="2083262" y="0"/>
                </a:lnTo>
                <a:lnTo>
                  <a:pt x="2083262" y="2118449"/>
                </a:lnTo>
                <a:lnTo>
                  <a:pt x="0" y="2118449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 t="-51933" b="-2289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240256" y="3374105"/>
            <a:ext cx="1671201" cy="2118448"/>
          </a:xfrm>
          <a:custGeom>
            <a:avLst/>
            <a:gdLst/>
            <a:ahLst/>
            <a:cxnLst/>
            <a:rect l="l" t="t" r="r" b="b"/>
            <a:pathLst>
              <a:path w="1671201" h="2118448">
                <a:moveTo>
                  <a:pt x="0" y="0"/>
                </a:moveTo>
                <a:lnTo>
                  <a:pt x="1671202" y="0"/>
                </a:lnTo>
                <a:lnTo>
                  <a:pt x="1671202" y="2118449"/>
                </a:lnTo>
                <a:lnTo>
                  <a:pt x="0" y="2118449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 l="-92385" t="-25371" r="-99903" b="-4330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408022" y="3682724"/>
            <a:ext cx="3112889" cy="1751000"/>
          </a:xfrm>
          <a:custGeom>
            <a:avLst/>
            <a:gdLst/>
            <a:ahLst/>
            <a:cxnLst/>
            <a:rect l="l" t="t" r="r" b="b"/>
            <a:pathLst>
              <a:path w="3112889" h="1751000">
                <a:moveTo>
                  <a:pt x="0" y="0"/>
                </a:moveTo>
                <a:lnTo>
                  <a:pt x="3112889" y="0"/>
                </a:lnTo>
                <a:lnTo>
                  <a:pt x="3112889" y="1751000"/>
                </a:lnTo>
                <a:lnTo>
                  <a:pt x="0" y="1751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16224" y="1513853"/>
            <a:ext cx="4133301" cy="2324982"/>
          </a:xfrm>
          <a:custGeom>
            <a:avLst/>
            <a:gdLst/>
            <a:ahLst/>
            <a:cxnLst/>
            <a:rect l="l" t="t" r="r" b="b"/>
            <a:pathLst>
              <a:path w="4133301" h="2324982">
                <a:moveTo>
                  <a:pt x="0" y="0"/>
                </a:moveTo>
                <a:lnTo>
                  <a:pt x="4133301" y="0"/>
                </a:lnTo>
                <a:lnTo>
                  <a:pt x="4133301" y="2324982"/>
                </a:lnTo>
                <a:lnTo>
                  <a:pt x="0" y="2324982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291313" y="3652128"/>
            <a:ext cx="2255402" cy="1798276"/>
          </a:xfrm>
          <a:custGeom>
            <a:avLst/>
            <a:gdLst/>
            <a:ahLst/>
            <a:cxnLst/>
            <a:rect l="l" t="t" r="r" b="b"/>
            <a:pathLst>
              <a:path w="2255402" h="1798276">
                <a:moveTo>
                  <a:pt x="0" y="0"/>
                </a:moveTo>
                <a:lnTo>
                  <a:pt x="2255401" y="0"/>
                </a:lnTo>
                <a:lnTo>
                  <a:pt x="2255401" y="1798276"/>
                </a:lnTo>
                <a:lnTo>
                  <a:pt x="0" y="1798276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 l="-54901" t="-28600" r="-51432" b="-16966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971800" y="342900"/>
            <a:ext cx="10041223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537"/>
              </a:lnSpc>
              <a:spcBef>
                <a:spcPct val="0"/>
              </a:spcBef>
            </a:pPr>
            <a:r>
              <a:rPr lang="uk-UA" sz="3573" b="1" dirty="0">
                <a:solidFill>
                  <a:srgbClr val="244721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Методика польових та біометричних досліджень</a:t>
            </a:r>
          </a:p>
        </p:txBody>
      </p:sp>
      <p:sp>
        <p:nvSpPr>
          <p:cNvPr id="21" name="Freeform 21"/>
          <p:cNvSpPr/>
          <p:nvPr/>
        </p:nvSpPr>
        <p:spPr>
          <a:xfrm>
            <a:off x="16921970" y="4518290"/>
            <a:ext cx="1278090" cy="2195198"/>
          </a:xfrm>
          <a:custGeom>
            <a:avLst/>
            <a:gdLst/>
            <a:ahLst/>
            <a:cxnLst/>
            <a:rect l="l" t="t" r="r" b="b"/>
            <a:pathLst>
              <a:path w="1278090" h="2195198">
                <a:moveTo>
                  <a:pt x="0" y="0"/>
                </a:moveTo>
                <a:lnTo>
                  <a:pt x="1278090" y="0"/>
                </a:lnTo>
                <a:lnTo>
                  <a:pt x="1278090" y="2195197"/>
                </a:lnTo>
                <a:lnTo>
                  <a:pt x="0" y="2195197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/>
            <a:stretch>
              <a:fillRect t="-12159" r="-16590" b="-8519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2291313" y="6273604"/>
            <a:ext cx="3509313" cy="1973989"/>
          </a:xfrm>
          <a:custGeom>
            <a:avLst/>
            <a:gdLst/>
            <a:ahLst/>
            <a:cxnLst/>
            <a:rect l="l" t="t" r="r" b="b"/>
            <a:pathLst>
              <a:path w="3509313" h="1973989">
                <a:moveTo>
                  <a:pt x="0" y="0"/>
                </a:moveTo>
                <a:lnTo>
                  <a:pt x="3509313" y="0"/>
                </a:lnTo>
                <a:lnTo>
                  <a:pt x="3509313" y="1973989"/>
                </a:lnTo>
                <a:lnTo>
                  <a:pt x="0" y="1973989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print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104141" y="7174533"/>
            <a:ext cx="2757466" cy="1608237"/>
          </a:xfrm>
          <a:custGeom>
            <a:avLst/>
            <a:gdLst/>
            <a:ahLst/>
            <a:cxnLst/>
            <a:rect l="l" t="t" r="r" b="b"/>
            <a:pathLst>
              <a:path w="2757466" h="1608237">
                <a:moveTo>
                  <a:pt x="0" y="0"/>
                </a:moveTo>
                <a:lnTo>
                  <a:pt x="2757466" y="0"/>
                </a:lnTo>
                <a:lnTo>
                  <a:pt x="2757466" y="1608237"/>
                </a:lnTo>
                <a:lnTo>
                  <a:pt x="0" y="1608237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 r="-3685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6488032" y="5870632"/>
            <a:ext cx="4636091" cy="2607801"/>
          </a:xfrm>
          <a:custGeom>
            <a:avLst/>
            <a:gdLst/>
            <a:ahLst/>
            <a:cxnLst/>
            <a:rect l="l" t="t" r="r" b="b"/>
            <a:pathLst>
              <a:path w="4636091" h="2607801">
                <a:moveTo>
                  <a:pt x="0" y="0"/>
                </a:moveTo>
                <a:lnTo>
                  <a:pt x="4636091" y="0"/>
                </a:lnTo>
                <a:lnTo>
                  <a:pt x="4636091" y="2607801"/>
                </a:lnTo>
                <a:lnTo>
                  <a:pt x="0" y="2607801"/>
                </a:lnTo>
                <a:lnTo>
                  <a:pt x="0" y="0"/>
                </a:lnTo>
                <a:close/>
              </a:path>
            </a:pathLst>
          </a:custGeom>
          <a:blipFill>
            <a:blip r:embed="rId20" cstate="print"/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8604080" y="6088931"/>
            <a:ext cx="825746" cy="825746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A88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240256" y="5980091"/>
            <a:ext cx="934587" cy="934587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A88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82276" y="5989185"/>
            <a:ext cx="809694" cy="809694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A88F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325600" y="7581900"/>
            <a:ext cx="3883968" cy="1729455"/>
            <a:chOff x="0" y="0"/>
            <a:chExt cx="891118" cy="351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1118" cy="351000"/>
            </a:xfrm>
            <a:custGeom>
              <a:avLst/>
              <a:gdLst/>
              <a:ahLst/>
              <a:cxnLst/>
              <a:rect l="l" t="t" r="r" b="b"/>
              <a:pathLst>
                <a:path w="891118" h="351000">
                  <a:moveTo>
                    <a:pt x="61780" y="0"/>
                  </a:moveTo>
                  <a:lnTo>
                    <a:pt x="829338" y="0"/>
                  </a:lnTo>
                  <a:cubicBezTo>
                    <a:pt x="863458" y="0"/>
                    <a:pt x="891118" y="27660"/>
                    <a:pt x="891118" y="61780"/>
                  </a:cubicBezTo>
                  <a:lnTo>
                    <a:pt x="891118" y="289220"/>
                  </a:lnTo>
                  <a:cubicBezTo>
                    <a:pt x="891118" y="323340"/>
                    <a:pt x="863458" y="351000"/>
                    <a:pt x="829338" y="351000"/>
                  </a:cubicBezTo>
                  <a:lnTo>
                    <a:pt x="61780" y="351000"/>
                  </a:lnTo>
                  <a:cubicBezTo>
                    <a:pt x="27660" y="351000"/>
                    <a:pt x="0" y="323340"/>
                    <a:pt x="0" y="289220"/>
                  </a:cubicBezTo>
                  <a:lnTo>
                    <a:pt x="0" y="61780"/>
                  </a:lnTo>
                  <a:cubicBezTo>
                    <a:pt x="0" y="27660"/>
                    <a:pt x="27660" y="0"/>
                    <a:pt x="61780" y="0"/>
                  </a:cubicBezTo>
                  <a:close/>
                </a:path>
              </a:pathLst>
            </a:custGeom>
            <a:solidFill>
              <a:srgbClr val="E2EEDA"/>
            </a:solidFill>
            <a:ln cap="rnd">
              <a:noFill/>
              <a:prstDash val="solid"/>
              <a:round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891118" cy="398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6382651" y="8354868"/>
            <a:ext cx="4846852" cy="1527759"/>
          </a:xfrm>
          <a:custGeom>
            <a:avLst/>
            <a:gdLst/>
            <a:ahLst/>
            <a:cxnLst/>
            <a:rect l="l" t="t" r="r" b="b"/>
            <a:pathLst>
              <a:path w="4846852" h="1527759">
                <a:moveTo>
                  <a:pt x="0" y="0"/>
                </a:moveTo>
                <a:lnTo>
                  <a:pt x="4846852" y="0"/>
                </a:lnTo>
                <a:lnTo>
                  <a:pt x="4846852" y="1527759"/>
                </a:lnTo>
                <a:lnTo>
                  <a:pt x="0" y="1527759"/>
                </a:lnTo>
                <a:lnTo>
                  <a:pt x="0" y="0"/>
                </a:lnTo>
                <a:close/>
              </a:path>
            </a:pathLst>
          </a:custGeom>
          <a:blipFill>
            <a:blip r:embed="rId21" cstate="print"/>
            <a:stretch>
              <a:fillRect t="-48572" b="-29882"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1673159" y="5973133"/>
            <a:ext cx="2373545" cy="2905001"/>
          </a:xfrm>
          <a:custGeom>
            <a:avLst/>
            <a:gdLst/>
            <a:ahLst/>
            <a:cxnLst/>
            <a:rect l="l" t="t" r="r" b="b"/>
            <a:pathLst>
              <a:path w="2373545" h="2905001">
                <a:moveTo>
                  <a:pt x="0" y="0"/>
                </a:moveTo>
                <a:lnTo>
                  <a:pt x="2373545" y="0"/>
                </a:lnTo>
                <a:lnTo>
                  <a:pt x="2373545" y="2905001"/>
                </a:lnTo>
                <a:lnTo>
                  <a:pt x="0" y="2905001"/>
                </a:lnTo>
                <a:lnTo>
                  <a:pt x="0" y="0"/>
                </a:lnTo>
                <a:close/>
              </a:path>
            </a:pathLst>
          </a:custGeom>
          <a:blipFill>
            <a:blip r:embed="rId22" cstate="print"/>
            <a:stretch>
              <a:fillRect t="-16242" b="-29011"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2039600" y="8343900"/>
            <a:ext cx="2286119" cy="1698379"/>
          </a:xfrm>
          <a:custGeom>
            <a:avLst/>
            <a:gdLst/>
            <a:ahLst/>
            <a:cxnLst/>
            <a:rect l="l" t="t" r="r" b="b"/>
            <a:pathLst>
              <a:path w="2349558" h="1698379">
                <a:moveTo>
                  <a:pt x="0" y="0"/>
                </a:moveTo>
                <a:lnTo>
                  <a:pt x="2349558" y="0"/>
                </a:lnTo>
                <a:lnTo>
                  <a:pt x="2349558" y="1698379"/>
                </a:lnTo>
                <a:lnTo>
                  <a:pt x="0" y="1698379"/>
                </a:lnTo>
                <a:lnTo>
                  <a:pt x="0" y="0"/>
                </a:lnTo>
                <a:close/>
              </a:path>
            </a:pathLst>
          </a:custGeom>
          <a:blipFill>
            <a:blip r:embed="rId23" cstate="print"/>
            <a:stretch>
              <a:fillRect l="-20730" r="-12309" b="-3528"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7433875" y="5984156"/>
            <a:ext cx="570342" cy="898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369"/>
              </a:lnSpc>
            </a:pPr>
            <a:r>
              <a:rPr lang="en-US" sz="5264" b="1">
                <a:solidFill>
                  <a:srgbClr val="1B1F19"/>
                </a:solidFill>
                <a:latin typeface="Inter Bold"/>
                <a:ea typeface="Inter Bold"/>
                <a:cs typeface="Inter Bold"/>
                <a:sym typeface="Inter Bold"/>
              </a:rPr>
              <a:t>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731782" y="5984156"/>
            <a:ext cx="570342" cy="898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369"/>
              </a:lnSpc>
            </a:pPr>
            <a:r>
              <a:rPr lang="en-US" sz="5264" b="1">
                <a:solidFill>
                  <a:srgbClr val="1B1F19"/>
                </a:solidFill>
                <a:latin typeface="Inter Bold"/>
                <a:ea typeface="Inter Bold"/>
                <a:cs typeface="Inter Bold"/>
                <a:sym typeface="Inter Bold"/>
              </a:rPr>
              <a:t>2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153726" y="5868358"/>
            <a:ext cx="503534" cy="898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369"/>
              </a:lnSpc>
            </a:pPr>
            <a:r>
              <a:rPr lang="en-US" sz="5264" b="1">
                <a:solidFill>
                  <a:srgbClr val="1B1F19"/>
                </a:solidFill>
                <a:latin typeface="Inter Bold"/>
                <a:ea typeface="Inter Bold"/>
                <a:cs typeface="Inter Bold"/>
                <a:sym typeface="Inter Bold"/>
              </a:rPr>
              <a:t>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4478000" y="7810500"/>
            <a:ext cx="3510935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164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Висушуємо зразки ґрунту та просіюємо через сито, щоб позбавитися камінців та різних домішок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182600" y="800100"/>
            <a:ext cx="4260091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Збір зразків ґрунту біля сосен та визначення </a:t>
            </a:r>
            <a:r>
              <a:rPr lang="uk-UA" sz="2400" b="1" dirty="0" err="1">
                <a:solidFill>
                  <a:srgbClr val="000000"/>
                </a:solidFill>
                <a:latin typeface="Times New Roman" pitchFamily="18" charset="0"/>
                <a:ea typeface="Inter Bold"/>
                <a:cs typeface="Times New Roman" pitchFamily="18" charset="0"/>
                <a:sym typeface="Inter Bold"/>
              </a:rPr>
              <a:t>рН</a:t>
            </a:r>
            <a:endParaRPr lang="uk-UA" sz="2400" b="1" dirty="0">
              <a:solidFill>
                <a:srgbClr val="000000"/>
              </a:solidFill>
              <a:latin typeface="Times New Roman" pitchFamily="18" charset="0"/>
              <a:ea typeface="Inter Bold"/>
              <a:cs typeface="Times New Roman" pitchFamily="18" charset="0"/>
              <a:sym typeface="Inter Bold"/>
            </a:endParaRPr>
          </a:p>
        </p:txBody>
      </p:sp>
      <p:grpSp>
        <p:nvGrpSpPr>
          <p:cNvPr id="45" name="Group 45"/>
          <p:cNvGrpSpPr/>
          <p:nvPr/>
        </p:nvGrpSpPr>
        <p:grpSpPr>
          <a:xfrm>
            <a:off x="1028700" y="8900661"/>
            <a:ext cx="4673475" cy="948042"/>
            <a:chOff x="0" y="0"/>
            <a:chExt cx="1230874" cy="24969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30874" cy="249690"/>
            </a:xfrm>
            <a:custGeom>
              <a:avLst/>
              <a:gdLst/>
              <a:ahLst/>
              <a:cxnLst/>
              <a:rect l="l" t="t" r="r" b="b"/>
              <a:pathLst>
                <a:path w="1230874" h="249690">
                  <a:moveTo>
                    <a:pt x="82828" y="0"/>
                  </a:moveTo>
                  <a:lnTo>
                    <a:pt x="1148046" y="0"/>
                  </a:lnTo>
                  <a:cubicBezTo>
                    <a:pt x="1193790" y="0"/>
                    <a:pt x="1230874" y="37083"/>
                    <a:pt x="1230874" y="82828"/>
                  </a:cubicBezTo>
                  <a:lnTo>
                    <a:pt x="1230874" y="166862"/>
                  </a:lnTo>
                  <a:cubicBezTo>
                    <a:pt x="1230874" y="212607"/>
                    <a:pt x="1193790" y="249690"/>
                    <a:pt x="1148046" y="249690"/>
                  </a:cubicBezTo>
                  <a:lnTo>
                    <a:pt x="82828" y="249690"/>
                  </a:lnTo>
                  <a:cubicBezTo>
                    <a:pt x="37083" y="249690"/>
                    <a:pt x="0" y="212607"/>
                    <a:pt x="0" y="166862"/>
                  </a:cubicBezTo>
                  <a:lnTo>
                    <a:pt x="0" y="82828"/>
                  </a:lnTo>
                  <a:cubicBezTo>
                    <a:pt x="0" y="37083"/>
                    <a:pt x="37083" y="0"/>
                    <a:pt x="8282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1230874" cy="287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319286" y="9036256"/>
            <a:ext cx="4025140" cy="638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Нумеруємо відібрані зразки грунтів під соснами, як 1,2,3.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028700" y="5433724"/>
            <a:ext cx="3201870" cy="386270"/>
            <a:chOff x="0" y="0"/>
            <a:chExt cx="843291" cy="10173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43291" cy="101734"/>
            </a:xfrm>
            <a:custGeom>
              <a:avLst/>
              <a:gdLst/>
              <a:ahLst/>
              <a:cxnLst/>
              <a:rect l="l" t="t" r="r" b="b"/>
              <a:pathLst>
                <a:path w="843291" h="101734">
                  <a:moveTo>
                    <a:pt x="50867" y="0"/>
                  </a:moveTo>
                  <a:lnTo>
                    <a:pt x="792424" y="0"/>
                  </a:lnTo>
                  <a:cubicBezTo>
                    <a:pt x="805915" y="0"/>
                    <a:pt x="818853" y="5359"/>
                    <a:pt x="828392" y="14899"/>
                  </a:cubicBezTo>
                  <a:cubicBezTo>
                    <a:pt x="837932" y="24438"/>
                    <a:pt x="843291" y="37376"/>
                    <a:pt x="843291" y="50867"/>
                  </a:cubicBezTo>
                  <a:lnTo>
                    <a:pt x="843291" y="50867"/>
                  </a:lnTo>
                  <a:cubicBezTo>
                    <a:pt x="843291" y="64358"/>
                    <a:pt x="837932" y="77296"/>
                    <a:pt x="828392" y="86835"/>
                  </a:cubicBezTo>
                  <a:cubicBezTo>
                    <a:pt x="818853" y="96374"/>
                    <a:pt x="805915" y="101734"/>
                    <a:pt x="792424" y="101734"/>
                  </a:cubicBezTo>
                  <a:lnTo>
                    <a:pt x="50867" y="101734"/>
                  </a:lnTo>
                  <a:cubicBezTo>
                    <a:pt x="37376" y="101734"/>
                    <a:pt x="24438" y="96374"/>
                    <a:pt x="14899" y="86835"/>
                  </a:cubicBezTo>
                  <a:cubicBezTo>
                    <a:pt x="5359" y="77296"/>
                    <a:pt x="0" y="64358"/>
                    <a:pt x="0" y="50867"/>
                  </a:cubicBezTo>
                  <a:lnTo>
                    <a:pt x="0" y="50867"/>
                  </a:lnTo>
                  <a:cubicBezTo>
                    <a:pt x="0" y="37376"/>
                    <a:pt x="5359" y="24438"/>
                    <a:pt x="14899" y="14899"/>
                  </a:cubicBezTo>
                  <a:cubicBezTo>
                    <a:pt x="24438" y="5359"/>
                    <a:pt x="37376" y="0"/>
                    <a:pt x="50867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843291" cy="139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5621682" y="5316265"/>
            <a:ext cx="3395271" cy="453854"/>
            <a:chOff x="0" y="0"/>
            <a:chExt cx="894228" cy="119534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94228" cy="119533"/>
            </a:xfrm>
            <a:custGeom>
              <a:avLst/>
              <a:gdLst/>
              <a:ahLst/>
              <a:cxnLst/>
              <a:rect l="l" t="t" r="r" b="b"/>
              <a:pathLst>
                <a:path w="894228" h="119533">
                  <a:moveTo>
                    <a:pt x="59767" y="0"/>
                  </a:moveTo>
                  <a:lnTo>
                    <a:pt x="834461" y="0"/>
                  </a:lnTo>
                  <a:cubicBezTo>
                    <a:pt x="850312" y="0"/>
                    <a:pt x="865514" y="6297"/>
                    <a:pt x="876722" y="17505"/>
                  </a:cubicBezTo>
                  <a:cubicBezTo>
                    <a:pt x="887931" y="28714"/>
                    <a:pt x="894228" y="43916"/>
                    <a:pt x="894228" y="59767"/>
                  </a:cubicBezTo>
                  <a:lnTo>
                    <a:pt x="894228" y="59767"/>
                  </a:lnTo>
                  <a:cubicBezTo>
                    <a:pt x="894228" y="75618"/>
                    <a:pt x="887931" y="90820"/>
                    <a:pt x="876722" y="102028"/>
                  </a:cubicBezTo>
                  <a:cubicBezTo>
                    <a:pt x="865514" y="113237"/>
                    <a:pt x="850312" y="119533"/>
                    <a:pt x="834461" y="119533"/>
                  </a:cubicBezTo>
                  <a:lnTo>
                    <a:pt x="59767" y="119533"/>
                  </a:lnTo>
                  <a:cubicBezTo>
                    <a:pt x="43916" y="119533"/>
                    <a:pt x="28714" y="113237"/>
                    <a:pt x="17505" y="102028"/>
                  </a:cubicBezTo>
                  <a:cubicBezTo>
                    <a:pt x="6297" y="90820"/>
                    <a:pt x="0" y="75618"/>
                    <a:pt x="0" y="59767"/>
                  </a:cubicBezTo>
                  <a:lnTo>
                    <a:pt x="0" y="59767"/>
                  </a:lnTo>
                  <a:cubicBezTo>
                    <a:pt x="0" y="43916"/>
                    <a:pt x="6297" y="28714"/>
                    <a:pt x="17505" y="17505"/>
                  </a:cubicBezTo>
                  <a:cubicBezTo>
                    <a:pt x="28714" y="6297"/>
                    <a:pt x="43916" y="0"/>
                    <a:pt x="59767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894228" cy="1576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524384" y="5455217"/>
            <a:ext cx="4025140" cy="314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рН становить 5.5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14847" y="5366691"/>
            <a:ext cx="4025140" cy="314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рН становить 5.0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10693303" y="5433724"/>
            <a:ext cx="2749557" cy="378078"/>
            <a:chOff x="0" y="0"/>
            <a:chExt cx="724163" cy="99576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24163" cy="99576"/>
            </a:xfrm>
            <a:custGeom>
              <a:avLst/>
              <a:gdLst/>
              <a:ahLst/>
              <a:cxnLst/>
              <a:rect l="l" t="t" r="r" b="b"/>
              <a:pathLst>
                <a:path w="724163" h="99576">
                  <a:moveTo>
                    <a:pt x="49788" y="0"/>
                  </a:moveTo>
                  <a:lnTo>
                    <a:pt x="674375" y="0"/>
                  </a:lnTo>
                  <a:cubicBezTo>
                    <a:pt x="701872" y="0"/>
                    <a:pt x="724163" y="22291"/>
                    <a:pt x="724163" y="49788"/>
                  </a:cubicBezTo>
                  <a:lnTo>
                    <a:pt x="724163" y="49788"/>
                  </a:lnTo>
                  <a:cubicBezTo>
                    <a:pt x="724163" y="77285"/>
                    <a:pt x="701872" y="99576"/>
                    <a:pt x="674375" y="99576"/>
                  </a:cubicBezTo>
                  <a:lnTo>
                    <a:pt x="49788" y="99576"/>
                  </a:lnTo>
                  <a:cubicBezTo>
                    <a:pt x="22291" y="99576"/>
                    <a:pt x="0" y="77285"/>
                    <a:pt x="0" y="49788"/>
                  </a:cubicBezTo>
                  <a:lnTo>
                    <a:pt x="0" y="49788"/>
                  </a:lnTo>
                  <a:cubicBezTo>
                    <a:pt x="0" y="22291"/>
                    <a:pt x="22291" y="0"/>
                    <a:pt x="4978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24163" cy="1376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10055511" y="5419367"/>
            <a:ext cx="4025140" cy="314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рН становить 5.5</a:t>
            </a:r>
          </a:p>
        </p:txBody>
      </p:sp>
      <p:grpSp>
        <p:nvGrpSpPr>
          <p:cNvPr id="61" name="Group 61"/>
          <p:cNvGrpSpPr/>
          <p:nvPr/>
        </p:nvGrpSpPr>
        <p:grpSpPr>
          <a:xfrm>
            <a:off x="13655320" y="1809741"/>
            <a:ext cx="2176552" cy="548806"/>
            <a:chOff x="0" y="0"/>
            <a:chExt cx="573248" cy="144541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573248" cy="144541"/>
            </a:xfrm>
            <a:custGeom>
              <a:avLst/>
              <a:gdLst/>
              <a:ahLst/>
              <a:cxnLst/>
              <a:rect l="l" t="t" r="r" b="b"/>
              <a:pathLst>
                <a:path w="573248" h="144541">
                  <a:moveTo>
                    <a:pt x="72271" y="0"/>
                  </a:moveTo>
                  <a:lnTo>
                    <a:pt x="500978" y="0"/>
                  </a:lnTo>
                  <a:cubicBezTo>
                    <a:pt x="520145" y="0"/>
                    <a:pt x="538527" y="7614"/>
                    <a:pt x="552081" y="21168"/>
                  </a:cubicBezTo>
                  <a:cubicBezTo>
                    <a:pt x="565634" y="34721"/>
                    <a:pt x="573248" y="53103"/>
                    <a:pt x="573248" y="72271"/>
                  </a:cubicBezTo>
                  <a:lnTo>
                    <a:pt x="573248" y="72271"/>
                  </a:lnTo>
                  <a:cubicBezTo>
                    <a:pt x="573248" y="91438"/>
                    <a:pt x="565634" y="109820"/>
                    <a:pt x="552081" y="123374"/>
                  </a:cubicBezTo>
                  <a:cubicBezTo>
                    <a:pt x="538527" y="136927"/>
                    <a:pt x="520145" y="144541"/>
                    <a:pt x="500978" y="144541"/>
                  </a:cubicBezTo>
                  <a:lnTo>
                    <a:pt x="72271" y="144541"/>
                  </a:lnTo>
                  <a:cubicBezTo>
                    <a:pt x="53103" y="144541"/>
                    <a:pt x="34721" y="136927"/>
                    <a:pt x="21168" y="123374"/>
                  </a:cubicBezTo>
                  <a:cubicBezTo>
                    <a:pt x="7614" y="109820"/>
                    <a:pt x="0" y="91438"/>
                    <a:pt x="0" y="72271"/>
                  </a:cubicBezTo>
                  <a:lnTo>
                    <a:pt x="0" y="72271"/>
                  </a:lnTo>
                  <a:cubicBezTo>
                    <a:pt x="0" y="53103"/>
                    <a:pt x="7614" y="34721"/>
                    <a:pt x="21168" y="21168"/>
                  </a:cubicBezTo>
                  <a:cubicBezTo>
                    <a:pt x="34721" y="7614"/>
                    <a:pt x="53103" y="0"/>
                    <a:pt x="72271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63" name="TextBox 63"/>
            <p:cNvSpPr txBox="1"/>
            <p:nvPr/>
          </p:nvSpPr>
          <p:spPr>
            <a:xfrm>
              <a:off x="0" y="-38100"/>
              <a:ext cx="573248" cy="182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12496800" y="5295900"/>
            <a:ext cx="4025140" cy="314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 dirty="0" err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Сосна</a:t>
            </a:r>
            <a:r>
              <a:rPr lang="en-US" sz="1852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№1</a:t>
            </a:r>
          </a:p>
        </p:txBody>
      </p:sp>
      <p:grpSp>
        <p:nvGrpSpPr>
          <p:cNvPr id="65" name="Group 65"/>
          <p:cNvGrpSpPr/>
          <p:nvPr/>
        </p:nvGrpSpPr>
        <p:grpSpPr>
          <a:xfrm>
            <a:off x="15432157" y="2688158"/>
            <a:ext cx="1603606" cy="623792"/>
            <a:chOff x="0" y="0"/>
            <a:chExt cx="422349" cy="16429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22349" cy="164291"/>
            </a:xfrm>
            <a:custGeom>
              <a:avLst/>
              <a:gdLst/>
              <a:ahLst/>
              <a:cxnLst/>
              <a:rect l="l" t="t" r="r" b="b"/>
              <a:pathLst>
                <a:path w="422349" h="164291">
                  <a:moveTo>
                    <a:pt x="82145" y="0"/>
                  </a:moveTo>
                  <a:lnTo>
                    <a:pt x="340203" y="0"/>
                  </a:lnTo>
                  <a:cubicBezTo>
                    <a:pt x="385571" y="0"/>
                    <a:pt x="422349" y="36778"/>
                    <a:pt x="422349" y="82145"/>
                  </a:cubicBezTo>
                  <a:lnTo>
                    <a:pt x="422349" y="82145"/>
                  </a:lnTo>
                  <a:cubicBezTo>
                    <a:pt x="422349" y="103932"/>
                    <a:pt x="413694" y="124826"/>
                    <a:pt x="398289" y="140231"/>
                  </a:cubicBezTo>
                  <a:cubicBezTo>
                    <a:pt x="382884" y="155636"/>
                    <a:pt x="361990" y="164291"/>
                    <a:pt x="340203" y="164291"/>
                  </a:cubicBezTo>
                  <a:lnTo>
                    <a:pt x="82145" y="164291"/>
                  </a:lnTo>
                  <a:cubicBezTo>
                    <a:pt x="36778" y="164291"/>
                    <a:pt x="0" y="127513"/>
                    <a:pt x="0" y="82145"/>
                  </a:cubicBezTo>
                  <a:lnTo>
                    <a:pt x="0" y="82145"/>
                  </a:lnTo>
                  <a:cubicBezTo>
                    <a:pt x="0" y="36778"/>
                    <a:pt x="36778" y="0"/>
                    <a:pt x="82145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422349" cy="2023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15432157" y="2798791"/>
            <a:ext cx="1603606" cy="314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Сосна №2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16834030" y="3872688"/>
            <a:ext cx="1453970" cy="578593"/>
            <a:chOff x="0" y="0"/>
            <a:chExt cx="382939" cy="152387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382939" cy="152387"/>
            </a:xfrm>
            <a:custGeom>
              <a:avLst/>
              <a:gdLst/>
              <a:ahLst/>
              <a:cxnLst/>
              <a:rect l="l" t="t" r="r" b="b"/>
              <a:pathLst>
                <a:path w="382939" h="152387">
                  <a:moveTo>
                    <a:pt x="76193" y="0"/>
                  </a:moveTo>
                  <a:lnTo>
                    <a:pt x="306745" y="0"/>
                  </a:lnTo>
                  <a:cubicBezTo>
                    <a:pt x="348826" y="0"/>
                    <a:pt x="382939" y="34113"/>
                    <a:pt x="382939" y="76193"/>
                  </a:cubicBezTo>
                  <a:lnTo>
                    <a:pt x="382939" y="76193"/>
                  </a:lnTo>
                  <a:cubicBezTo>
                    <a:pt x="382939" y="96401"/>
                    <a:pt x="374911" y="115781"/>
                    <a:pt x="360622" y="130070"/>
                  </a:cubicBezTo>
                  <a:cubicBezTo>
                    <a:pt x="346333" y="144359"/>
                    <a:pt x="326953" y="152387"/>
                    <a:pt x="306745" y="152387"/>
                  </a:cubicBezTo>
                  <a:lnTo>
                    <a:pt x="76193" y="152387"/>
                  </a:lnTo>
                  <a:cubicBezTo>
                    <a:pt x="34113" y="152387"/>
                    <a:pt x="0" y="118274"/>
                    <a:pt x="0" y="76193"/>
                  </a:cubicBezTo>
                  <a:lnTo>
                    <a:pt x="0" y="76193"/>
                  </a:lnTo>
                  <a:cubicBezTo>
                    <a:pt x="0" y="34113"/>
                    <a:pt x="34113" y="0"/>
                    <a:pt x="76193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75" name="TextBox 75"/>
            <p:cNvSpPr txBox="1"/>
            <p:nvPr/>
          </p:nvSpPr>
          <p:spPr>
            <a:xfrm>
              <a:off x="0" y="-38100"/>
              <a:ext cx="382939" cy="190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6" name="TextBox 76"/>
          <p:cNvSpPr txBox="1"/>
          <p:nvPr/>
        </p:nvSpPr>
        <p:spPr>
          <a:xfrm>
            <a:off x="16834030" y="3981137"/>
            <a:ext cx="1333577" cy="298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6"/>
              </a:lnSpc>
            </a:pPr>
            <a:r>
              <a:rPr lang="en-US" sz="1740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Сосна №3</a:t>
            </a:r>
          </a:p>
        </p:txBody>
      </p:sp>
      <p:grpSp>
        <p:nvGrpSpPr>
          <p:cNvPr id="78" name="Group 61"/>
          <p:cNvGrpSpPr/>
          <p:nvPr/>
        </p:nvGrpSpPr>
        <p:grpSpPr>
          <a:xfrm>
            <a:off x="13487400" y="5143500"/>
            <a:ext cx="2176552" cy="548806"/>
            <a:chOff x="0" y="0"/>
            <a:chExt cx="573248" cy="144541"/>
          </a:xfrm>
        </p:grpSpPr>
        <p:sp>
          <p:nvSpPr>
            <p:cNvPr id="79" name="Freeform 62"/>
            <p:cNvSpPr/>
            <p:nvPr/>
          </p:nvSpPr>
          <p:spPr>
            <a:xfrm>
              <a:off x="0" y="0"/>
              <a:ext cx="573248" cy="144541"/>
            </a:xfrm>
            <a:custGeom>
              <a:avLst/>
              <a:gdLst/>
              <a:ahLst/>
              <a:cxnLst/>
              <a:rect l="l" t="t" r="r" b="b"/>
              <a:pathLst>
                <a:path w="573248" h="144541">
                  <a:moveTo>
                    <a:pt x="72271" y="0"/>
                  </a:moveTo>
                  <a:lnTo>
                    <a:pt x="500978" y="0"/>
                  </a:lnTo>
                  <a:cubicBezTo>
                    <a:pt x="520145" y="0"/>
                    <a:pt x="538527" y="7614"/>
                    <a:pt x="552081" y="21168"/>
                  </a:cubicBezTo>
                  <a:cubicBezTo>
                    <a:pt x="565634" y="34721"/>
                    <a:pt x="573248" y="53103"/>
                    <a:pt x="573248" y="72271"/>
                  </a:cubicBezTo>
                  <a:lnTo>
                    <a:pt x="573248" y="72271"/>
                  </a:lnTo>
                  <a:cubicBezTo>
                    <a:pt x="573248" y="91438"/>
                    <a:pt x="565634" y="109820"/>
                    <a:pt x="552081" y="123374"/>
                  </a:cubicBezTo>
                  <a:cubicBezTo>
                    <a:pt x="538527" y="136927"/>
                    <a:pt x="520145" y="144541"/>
                    <a:pt x="500978" y="144541"/>
                  </a:cubicBezTo>
                  <a:lnTo>
                    <a:pt x="72271" y="144541"/>
                  </a:lnTo>
                  <a:cubicBezTo>
                    <a:pt x="53103" y="144541"/>
                    <a:pt x="34721" y="136927"/>
                    <a:pt x="21168" y="123374"/>
                  </a:cubicBezTo>
                  <a:cubicBezTo>
                    <a:pt x="7614" y="109820"/>
                    <a:pt x="0" y="91438"/>
                    <a:pt x="0" y="72271"/>
                  </a:cubicBezTo>
                  <a:lnTo>
                    <a:pt x="0" y="72271"/>
                  </a:lnTo>
                  <a:cubicBezTo>
                    <a:pt x="0" y="53103"/>
                    <a:pt x="7614" y="34721"/>
                    <a:pt x="21168" y="21168"/>
                  </a:cubicBezTo>
                  <a:cubicBezTo>
                    <a:pt x="34721" y="7614"/>
                    <a:pt x="53103" y="0"/>
                    <a:pt x="72271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80" name="TextBox 63"/>
            <p:cNvSpPr txBox="1"/>
            <p:nvPr/>
          </p:nvSpPr>
          <p:spPr>
            <a:xfrm>
              <a:off x="0" y="-38100"/>
              <a:ext cx="573248" cy="182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" name="Group 61"/>
          <p:cNvGrpSpPr/>
          <p:nvPr/>
        </p:nvGrpSpPr>
        <p:grpSpPr>
          <a:xfrm>
            <a:off x="14782800" y="5829300"/>
            <a:ext cx="2176552" cy="548806"/>
            <a:chOff x="0" y="0"/>
            <a:chExt cx="573248" cy="144541"/>
          </a:xfrm>
        </p:grpSpPr>
        <p:sp>
          <p:nvSpPr>
            <p:cNvPr id="82" name="Freeform 62"/>
            <p:cNvSpPr/>
            <p:nvPr/>
          </p:nvSpPr>
          <p:spPr>
            <a:xfrm>
              <a:off x="0" y="0"/>
              <a:ext cx="573248" cy="144541"/>
            </a:xfrm>
            <a:custGeom>
              <a:avLst/>
              <a:gdLst/>
              <a:ahLst/>
              <a:cxnLst/>
              <a:rect l="l" t="t" r="r" b="b"/>
              <a:pathLst>
                <a:path w="573248" h="144541">
                  <a:moveTo>
                    <a:pt x="72271" y="0"/>
                  </a:moveTo>
                  <a:lnTo>
                    <a:pt x="500978" y="0"/>
                  </a:lnTo>
                  <a:cubicBezTo>
                    <a:pt x="520145" y="0"/>
                    <a:pt x="538527" y="7614"/>
                    <a:pt x="552081" y="21168"/>
                  </a:cubicBezTo>
                  <a:cubicBezTo>
                    <a:pt x="565634" y="34721"/>
                    <a:pt x="573248" y="53103"/>
                    <a:pt x="573248" y="72271"/>
                  </a:cubicBezTo>
                  <a:lnTo>
                    <a:pt x="573248" y="72271"/>
                  </a:lnTo>
                  <a:cubicBezTo>
                    <a:pt x="573248" y="91438"/>
                    <a:pt x="565634" y="109820"/>
                    <a:pt x="552081" y="123374"/>
                  </a:cubicBezTo>
                  <a:cubicBezTo>
                    <a:pt x="538527" y="136927"/>
                    <a:pt x="520145" y="144541"/>
                    <a:pt x="500978" y="144541"/>
                  </a:cubicBezTo>
                  <a:lnTo>
                    <a:pt x="72271" y="144541"/>
                  </a:lnTo>
                  <a:cubicBezTo>
                    <a:pt x="53103" y="144541"/>
                    <a:pt x="34721" y="136927"/>
                    <a:pt x="21168" y="123374"/>
                  </a:cubicBezTo>
                  <a:cubicBezTo>
                    <a:pt x="7614" y="109820"/>
                    <a:pt x="0" y="91438"/>
                    <a:pt x="0" y="72271"/>
                  </a:cubicBezTo>
                  <a:lnTo>
                    <a:pt x="0" y="72271"/>
                  </a:lnTo>
                  <a:cubicBezTo>
                    <a:pt x="0" y="53103"/>
                    <a:pt x="7614" y="34721"/>
                    <a:pt x="21168" y="21168"/>
                  </a:cubicBezTo>
                  <a:cubicBezTo>
                    <a:pt x="34721" y="7614"/>
                    <a:pt x="53103" y="0"/>
                    <a:pt x="72271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83" name="TextBox 63"/>
            <p:cNvSpPr txBox="1"/>
            <p:nvPr/>
          </p:nvSpPr>
          <p:spPr>
            <a:xfrm>
              <a:off x="0" y="-38100"/>
              <a:ext cx="573248" cy="182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4" name="Group 61"/>
          <p:cNvGrpSpPr/>
          <p:nvPr/>
        </p:nvGrpSpPr>
        <p:grpSpPr>
          <a:xfrm>
            <a:off x="16035248" y="6515100"/>
            <a:ext cx="2252752" cy="609600"/>
            <a:chOff x="0" y="0"/>
            <a:chExt cx="573248" cy="144541"/>
          </a:xfrm>
        </p:grpSpPr>
        <p:sp>
          <p:nvSpPr>
            <p:cNvPr id="85" name="Freeform 62"/>
            <p:cNvSpPr/>
            <p:nvPr/>
          </p:nvSpPr>
          <p:spPr>
            <a:xfrm>
              <a:off x="0" y="0"/>
              <a:ext cx="573248" cy="144541"/>
            </a:xfrm>
            <a:custGeom>
              <a:avLst/>
              <a:gdLst/>
              <a:ahLst/>
              <a:cxnLst/>
              <a:rect l="l" t="t" r="r" b="b"/>
              <a:pathLst>
                <a:path w="573248" h="144541">
                  <a:moveTo>
                    <a:pt x="72271" y="0"/>
                  </a:moveTo>
                  <a:lnTo>
                    <a:pt x="500978" y="0"/>
                  </a:lnTo>
                  <a:cubicBezTo>
                    <a:pt x="520145" y="0"/>
                    <a:pt x="538527" y="7614"/>
                    <a:pt x="552081" y="21168"/>
                  </a:cubicBezTo>
                  <a:cubicBezTo>
                    <a:pt x="565634" y="34721"/>
                    <a:pt x="573248" y="53103"/>
                    <a:pt x="573248" y="72271"/>
                  </a:cubicBezTo>
                  <a:lnTo>
                    <a:pt x="573248" y="72271"/>
                  </a:lnTo>
                  <a:cubicBezTo>
                    <a:pt x="573248" y="91438"/>
                    <a:pt x="565634" y="109820"/>
                    <a:pt x="552081" y="123374"/>
                  </a:cubicBezTo>
                  <a:cubicBezTo>
                    <a:pt x="538527" y="136927"/>
                    <a:pt x="520145" y="144541"/>
                    <a:pt x="500978" y="144541"/>
                  </a:cubicBezTo>
                  <a:lnTo>
                    <a:pt x="72271" y="144541"/>
                  </a:lnTo>
                  <a:cubicBezTo>
                    <a:pt x="53103" y="144541"/>
                    <a:pt x="34721" y="136927"/>
                    <a:pt x="21168" y="123374"/>
                  </a:cubicBezTo>
                  <a:cubicBezTo>
                    <a:pt x="7614" y="109820"/>
                    <a:pt x="0" y="91438"/>
                    <a:pt x="0" y="72271"/>
                  </a:cubicBezTo>
                  <a:lnTo>
                    <a:pt x="0" y="72271"/>
                  </a:lnTo>
                  <a:cubicBezTo>
                    <a:pt x="0" y="53103"/>
                    <a:pt x="7614" y="34721"/>
                    <a:pt x="21168" y="21168"/>
                  </a:cubicBezTo>
                  <a:cubicBezTo>
                    <a:pt x="34721" y="7614"/>
                    <a:pt x="53103" y="0"/>
                    <a:pt x="72271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86" name="TextBox 63"/>
            <p:cNvSpPr txBox="1"/>
            <p:nvPr/>
          </p:nvSpPr>
          <p:spPr>
            <a:xfrm>
              <a:off x="0" y="-38100"/>
              <a:ext cx="573248" cy="182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7" name="TextBox 64"/>
          <p:cNvSpPr txBox="1"/>
          <p:nvPr/>
        </p:nvSpPr>
        <p:spPr>
          <a:xfrm>
            <a:off x="15773400" y="6667500"/>
            <a:ext cx="2514600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uk-UA" sz="1852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Зріст – 1.5 м</a:t>
            </a:r>
            <a:endParaRPr lang="en-US" sz="1852" b="1" dirty="0">
              <a:solidFill>
                <a:srgbClr val="000000"/>
              </a:solidFill>
              <a:latin typeface="Inter Semi-Bold"/>
              <a:ea typeface="Inter Semi-Bold"/>
              <a:cs typeface="Inter Semi-Bold"/>
              <a:sym typeface="Inter Semi-Bold"/>
            </a:endParaRPr>
          </a:p>
        </p:txBody>
      </p:sp>
      <p:sp>
        <p:nvSpPr>
          <p:cNvPr id="88" name="TextBox 64"/>
          <p:cNvSpPr txBox="1"/>
          <p:nvPr/>
        </p:nvSpPr>
        <p:spPr>
          <a:xfrm>
            <a:off x="12725400" y="5219700"/>
            <a:ext cx="3581400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uk-UA" sz="1852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Зріст – 5 м</a:t>
            </a:r>
            <a:endParaRPr lang="en-US" sz="1852" b="1" dirty="0">
              <a:solidFill>
                <a:srgbClr val="000000"/>
              </a:solidFill>
              <a:latin typeface="Inter Semi-Bold"/>
              <a:ea typeface="Inter Semi-Bold"/>
              <a:cs typeface="Inter Semi-Bold"/>
              <a:sym typeface="Inter Semi-Bold"/>
            </a:endParaRPr>
          </a:p>
        </p:txBody>
      </p:sp>
      <p:sp>
        <p:nvSpPr>
          <p:cNvPr id="89" name="TextBox 64"/>
          <p:cNvSpPr txBox="1"/>
          <p:nvPr/>
        </p:nvSpPr>
        <p:spPr>
          <a:xfrm>
            <a:off x="12877800" y="1943100"/>
            <a:ext cx="4025140" cy="314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 dirty="0" err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Сосна</a:t>
            </a:r>
            <a:r>
              <a:rPr lang="en-US" sz="1852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№1</a:t>
            </a:r>
          </a:p>
        </p:txBody>
      </p:sp>
      <p:sp>
        <p:nvSpPr>
          <p:cNvPr id="90" name="TextBox 64"/>
          <p:cNvSpPr txBox="1"/>
          <p:nvPr/>
        </p:nvSpPr>
        <p:spPr>
          <a:xfrm>
            <a:off x="13944600" y="5905501"/>
            <a:ext cx="3962400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uk-UA" sz="1852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Зріст – 3 м</a:t>
            </a:r>
            <a:endParaRPr lang="en-US" sz="1852" b="1" dirty="0">
              <a:solidFill>
                <a:srgbClr val="000000"/>
              </a:solidFill>
              <a:latin typeface="Inter Semi-Bold"/>
              <a:ea typeface="Inter Semi-Bold"/>
              <a:cs typeface="Inter Semi-Bold"/>
              <a:sym typeface="Inter Semi-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06406" y="9744904"/>
            <a:ext cx="19300813" cy="1374547"/>
            <a:chOff x="0" y="0"/>
            <a:chExt cx="5083342" cy="3620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83342" cy="362021"/>
            </a:xfrm>
            <a:custGeom>
              <a:avLst/>
              <a:gdLst/>
              <a:ahLst/>
              <a:cxnLst/>
              <a:rect l="l" t="t" r="r" b="b"/>
              <a:pathLst>
                <a:path w="5083342" h="362021">
                  <a:moveTo>
                    <a:pt x="0" y="0"/>
                  </a:moveTo>
                  <a:lnTo>
                    <a:pt x="5083342" y="0"/>
                  </a:lnTo>
                  <a:lnTo>
                    <a:pt x="5083342" y="362021"/>
                  </a:lnTo>
                  <a:lnTo>
                    <a:pt x="0" y="362021"/>
                  </a:lnTo>
                  <a:close/>
                </a:path>
              </a:pathLst>
            </a:custGeom>
            <a:solidFill>
              <a:srgbClr val="12372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83342" cy="4001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0335" y="2671970"/>
            <a:ext cx="4521593" cy="2543396"/>
          </a:xfrm>
          <a:custGeom>
            <a:avLst/>
            <a:gdLst/>
            <a:ahLst/>
            <a:cxnLst/>
            <a:rect l="l" t="t" r="r" b="b"/>
            <a:pathLst>
              <a:path w="4521593" h="2543396">
                <a:moveTo>
                  <a:pt x="0" y="0"/>
                </a:moveTo>
                <a:lnTo>
                  <a:pt x="4521593" y="0"/>
                </a:lnTo>
                <a:lnTo>
                  <a:pt x="4521593" y="2543396"/>
                </a:lnTo>
                <a:lnTo>
                  <a:pt x="0" y="254339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674019" y="2580225"/>
            <a:ext cx="1550858" cy="2757081"/>
          </a:xfrm>
          <a:custGeom>
            <a:avLst/>
            <a:gdLst/>
            <a:ahLst/>
            <a:cxnLst/>
            <a:rect l="l" t="t" r="r" b="b"/>
            <a:pathLst>
              <a:path w="1550858" h="2757081">
                <a:moveTo>
                  <a:pt x="0" y="0"/>
                </a:moveTo>
                <a:lnTo>
                  <a:pt x="1550857" y="0"/>
                </a:lnTo>
                <a:lnTo>
                  <a:pt x="1550857" y="2757081"/>
                </a:lnTo>
                <a:lnTo>
                  <a:pt x="0" y="275708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573335" y="2463962"/>
            <a:ext cx="2162171" cy="2873344"/>
          </a:xfrm>
          <a:custGeom>
            <a:avLst/>
            <a:gdLst/>
            <a:ahLst/>
            <a:cxnLst/>
            <a:rect l="l" t="t" r="r" b="b"/>
            <a:pathLst>
              <a:path w="2162171" h="2873344">
                <a:moveTo>
                  <a:pt x="0" y="0"/>
                </a:moveTo>
                <a:lnTo>
                  <a:pt x="2162171" y="0"/>
                </a:lnTo>
                <a:lnTo>
                  <a:pt x="2162171" y="2873344"/>
                </a:lnTo>
                <a:lnTo>
                  <a:pt x="0" y="287334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t="-32307" b="-146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802181" y="2326055"/>
            <a:ext cx="1871837" cy="3011251"/>
          </a:xfrm>
          <a:custGeom>
            <a:avLst/>
            <a:gdLst/>
            <a:ahLst/>
            <a:cxnLst/>
            <a:rect l="l" t="t" r="r" b="b"/>
            <a:pathLst>
              <a:path w="1871837" h="3011251">
                <a:moveTo>
                  <a:pt x="0" y="0"/>
                </a:moveTo>
                <a:lnTo>
                  <a:pt x="1871838" y="0"/>
                </a:lnTo>
                <a:lnTo>
                  <a:pt x="1871838" y="3011251"/>
                </a:lnTo>
                <a:lnTo>
                  <a:pt x="0" y="301125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t="-1050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24876" y="2769756"/>
            <a:ext cx="4046149" cy="2275959"/>
          </a:xfrm>
          <a:custGeom>
            <a:avLst/>
            <a:gdLst/>
            <a:ahLst/>
            <a:cxnLst/>
            <a:rect l="l" t="t" r="r" b="b"/>
            <a:pathLst>
              <a:path w="4046149" h="2275959">
                <a:moveTo>
                  <a:pt x="0" y="0"/>
                </a:moveTo>
                <a:lnTo>
                  <a:pt x="4046150" y="0"/>
                </a:lnTo>
                <a:lnTo>
                  <a:pt x="4046150" y="2275959"/>
                </a:lnTo>
                <a:lnTo>
                  <a:pt x="0" y="227595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337701" y="2871816"/>
            <a:ext cx="3243112" cy="2173898"/>
          </a:xfrm>
          <a:custGeom>
            <a:avLst/>
            <a:gdLst/>
            <a:ahLst/>
            <a:cxnLst/>
            <a:rect l="l" t="t" r="r" b="b"/>
            <a:pathLst>
              <a:path w="3243112" h="2173898">
                <a:moveTo>
                  <a:pt x="0" y="0"/>
                </a:moveTo>
                <a:lnTo>
                  <a:pt x="3243112" y="0"/>
                </a:lnTo>
                <a:lnTo>
                  <a:pt x="3243112" y="2173899"/>
                </a:lnTo>
                <a:lnTo>
                  <a:pt x="0" y="2173899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19166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0335" y="6505011"/>
            <a:ext cx="3130302" cy="2064277"/>
          </a:xfrm>
          <a:custGeom>
            <a:avLst/>
            <a:gdLst/>
            <a:ahLst/>
            <a:cxnLst/>
            <a:rect l="l" t="t" r="r" b="b"/>
            <a:pathLst>
              <a:path w="3130302" h="2064277">
                <a:moveTo>
                  <a:pt x="0" y="0"/>
                </a:moveTo>
                <a:lnTo>
                  <a:pt x="3130303" y="0"/>
                </a:lnTo>
                <a:lnTo>
                  <a:pt x="3130303" y="2064277"/>
                </a:lnTo>
                <a:lnTo>
                  <a:pt x="0" y="206427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t="-103174" b="-66410"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2763948" y="6838211"/>
            <a:ext cx="2645102" cy="1914013"/>
          </a:xfrm>
          <a:custGeom>
            <a:avLst/>
            <a:gdLst/>
            <a:ahLst/>
            <a:cxnLst/>
            <a:rect l="l" t="t" r="r" b="b"/>
            <a:pathLst>
              <a:path w="2645102" h="1914013">
                <a:moveTo>
                  <a:pt x="0" y="0"/>
                </a:moveTo>
                <a:lnTo>
                  <a:pt x="2645102" y="0"/>
                </a:lnTo>
                <a:lnTo>
                  <a:pt x="2645102" y="1914012"/>
                </a:lnTo>
                <a:lnTo>
                  <a:pt x="0" y="1914012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 l="-40631" t="-13153" r="-8645" b="-2888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043505" y="6472666"/>
            <a:ext cx="1968181" cy="2808817"/>
          </a:xfrm>
          <a:custGeom>
            <a:avLst/>
            <a:gdLst/>
            <a:ahLst/>
            <a:cxnLst/>
            <a:rect l="l" t="t" r="r" b="b"/>
            <a:pathLst>
              <a:path w="1968181" h="2808817">
                <a:moveTo>
                  <a:pt x="0" y="0"/>
                </a:moveTo>
                <a:lnTo>
                  <a:pt x="1968182" y="0"/>
                </a:lnTo>
                <a:lnTo>
                  <a:pt x="1968182" y="2808817"/>
                </a:lnTo>
                <a:lnTo>
                  <a:pt x="0" y="280881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t="-14707" b="-9863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021212" y="6577972"/>
            <a:ext cx="3552609" cy="2394057"/>
          </a:xfrm>
          <a:custGeom>
            <a:avLst/>
            <a:gdLst/>
            <a:ahLst/>
            <a:cxnLst/>
            <a:rect l="l" t="t" r="r" b="b"/>
            <a:pathLst>
              <a:path w="3552609" h="2394057">
                <a:moveTo>
                  <a:pt x="0" y="0"/>
                </a:moveTo>
                <a:lnTo>
                  <a:pt x="3552609" y="0"/>
                </a:lnTo>
                <a:lnTo>
                  <a:pt x="3552609" y="2394057"/>
                </a:lnTo>
                <a:lnTo>
                  <a:pt x="0" y="2394057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l="-19099" t="-15002" r="-22410" b="-3117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053938" y="6561085"/>
            <a:ext cx="4388026" cy="2468264"/>
          </a:xfrm>
          <a:custGeom>
            <a:avLst/>
            <a:gdLst/>
            <a:ahLst/>
            <a:cxnLst/>
            <a:rect l="l" t="t" r="r" b="b"/>
            <a:pathLst>
              <a:path w="4388026" h="2468264">
                <a:moveTo>
                  <a:pt x="0" y="0"/>
                </a:moveTo>
                <a:lnTo>
                  <a:pt x="4388026" y="0"/>
                </a:lnTo>
                <a:lnTo>
                  <a:pt x="4388026" y="2468264"/>
                </a:lnTo>
                <a:lnTo>
                  <a:pt x="0" y="2468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6520683" y="8746928"/>
            <a:ext cx="4673475" cy="900547"/>
            <a:chOff x="0" y="0"/>
            <a:chExt cx="1230874" cy="23718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30874" cy="237181"/>
            </a:xfrm>
            <a:custGeom>
              <a:avLst/>
              <a:gdLst/>
              <a:ahLst/>
              <a:cxnLst/>
              <a:rect l="l" t="t" r="r" b="b"/>
              <a:pathLst>
                <a:path w="1230874" h="237181">
                  <a:moveTo>
                    <a:pt x="82828" y="0"/>
                  </a:moveTo>
                  <a:lnTo>
                    <a:pt x="1148046" y="0"/>
                  </a:lnTo>
                  <a:cubicBezTo>
                    <a:pt x="1193790" y="0"/>
                    <a:pt x="1230874" y="37083"/>
                    <a:pt x="1230874" y="82828"/>
                  </a:cubicBezTo>
                  <a:lnTo>
                    <a:pt x="1230874" y="154353"/>
                  </a:lnTo>
                  <a:cubicBezTo>
                    <a:pt x="1230874" y="200098"/>
                    <a:pt x="1193790" y="237181"/>
                    <a:pt x="1148046" y="237181"/>
                  </a:cubicBezTo>
                  <a:lnTo>
                    <a:pt x="82828" y="237181"/>
                  </a:lnTo>
                  <a:cubicBezTo>
                    <a:pt x="37083" y="237181"/>
                    <a:pt x="0" y="200098"/>
                    <a:pt x="0" y="154353"/>
                  </a:cubicBezTo>
                  <a:lnTo>
                    <a:pt x="0" y="82828"/>
                  </a:lnTo>
                  <a:cubicBezTo>
                    <a:pt x="0" y="37083"/>
                    <a:pt x="37083" y="0"/>
                    <a:pt x="8282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230874" cy="27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4451489" y="6530832"/>
            <a:ext cx="2740927" cy="2750651"/>
          </a:xfrm>
          <a:custGeom>
            <a:avLst/>
            <a:gdLst/>
            <a:ahLst/>
            <a:cxnLst/>
            <a:rect l="l" t="t" r="r" b="b"/>
            <a:pathLst>
              <a:path w="2740927" h="2750651">
                <a:moveTo>
                  <a:pt x="0" y="0"/>
                </a:moveTo>
                <a:lnTo>
                  <a:pt x="2740927" y="0"/>
                </a:lnTo>
                <a:lnTo>
                  <a:pt x="2740927" y="2750651"/>
                </a:lnTo>
                <a:lnTo>
                  <a:pt x="0" y="2750651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 t="-44419" b="-32729"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1525466" y="8814175"/>
            <a:ext cx="3210011" cy="833300"/>
            <a:chOff x="0" y="0"/>
            <a:chExt cx="845435" cy="21947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45435" cy="219470"/>
            </a:xfrm>
            <a:custGeom>
              <a:avLst/>
              <a:gdLst/>
              <a:ahLst/>
              <a:cxnLst/>
              <a:rect l="l" t="t" r="r" b="b"/>
              <a:pathLst>
                <a:path w="845435" h="219470">
                  <a:moveTo>
                    <a:pt x="109735" y="0"/>
                  </a:moveTo>
                  <a:lnTo>
                    <a:pt x="735700" y="0"/>
                  </a:lnTo>
                  <a:cubicBezTo>
                    <a:pt x="764803" y="0"/>
                    <a:pt x="792715" y="11561"/>
                    <a:pt x="813294" y="32141"/>
                  </a:cubicBezTo>
                  <a:cubicBezTo>
                    <a:pt x="833874" y="52720"/>
                    <a:pt x="845435" y="80631"/>
                    <a:pt x="845435" y="109735"/>
                  </a:cubicBezTo>
                  <a:lnTo>
                    <a:pt x="845435" y="109735"/>
                  </a:lnTo>
                  <a:cubicBezTo>
                    <a:pt x="845435" y="170340"/>
                    <a:pt x="796305" y="219470"/>
                    <a:pt x="735700" y="219470"/>
                  </a:cubicBezTo>
                  <a:lnTo>
                    <a:pt x="109735" y="219470"/>
                  </a:lnTo>
                  <a:cubicBezTo>
                    <a:pt x="80631" y="219470"/>
                    <a:pt x="52720" y="207909"/>
                    <a:pt x="32141" y="187329"/>
                  </a:cubicBezTo>
                  <a:cubicBezTo>
                    <a:pt x="11561" y="166750"/>
                    <a:pt x="0" y="138839"/>
                    <a:pt x="0" y="109735"/>
                  </a:cubicBezTo>
                  <a:lnTo>
                    <a:pt x="0" y="109735"/>
                  </a:lnTo>
                  <a:cubicBezTo>
                    <a:pt x="0" y="80631"/>
                    <a:pt x="11561" y="52720"/>
                    <a:pt x="32141" y="32141"/>
                  </a:cubicBezTo>
                  <a:cubicBezTo>
                    <a:pt x="52720" y="11561"/>
                    <a:pt x="80631" y="0"/>
                    <a:pt x="109735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45435" cy="2575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911305" y="1401291"/>
            <a:ext cx="7464577" cy="1067450"/>
            <a:chOff x="0" y="0"/>
            <a:chExt cx="1965979" cy="28113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965979" cy="281139"/>
            </a:xfrm>
            <a:custGeom>
              <a:avLst/>
              <a:gdLst/>
              <a:ahLst/>
              <a:cxnLst/>
              <a:rect l="l" t="t" r="r" b="b"/>
              <a:pathLst>
                <a:path w="1965979" h="281139">
                  <a:moveTo>
                    <a:pt x="51858" y="0"/>
                  </a:moveTo>
                  <a:lnTo>
                    <a:pt x="1914122" y="0"/>
                  </a:lnTo>
                  <a:cubicBezTo>
                    <a:pt x="1927875" y="0"/>
                    <a:pt x="1941065" y="5464"/>
                    <a:pt x="1950790" y="15189"/>
                  </a:cubicBezTo>
                  <a:cubicBezTo>
                    <a:pt x="1960516" y="24914"/>
                    <a:pt x="1965979" y="38104"/>
                    <a:pt x="1965979" y="51858"/>
                  </a:cubicBezTo>
                  <a:lnTo>
                    <a:pt x="1965979" y="229281"/>
                  </a:lnTo>
                  <a:cubicBezTo>
                    <a:pt x="1965979" y="243035"/>
                    <a:pt x="1960516" y="256225"/>
                    <a:pt x="1950790" y="265950"/>
                  </a:cubicBezTo>
                  <a:cubicBezTo>
                    <a:pt x="1941065" y="275676"/>
                    <a:pt x="1927875" y="281139"/>
                    <a:pt x="1914122" y="281139"/>
                  </a:cubicBezTo>
                  <a:lnTo>
                    <a:pt x="51858" y="281139"/>
                  </a:lnTo>
                  <a:cubicBezTo>
                    <a:pt x="38104" y="281139"/>
                    <a:pt x="24914" y="275676"/>
                    <a:pt x="15189" y="265950"/>
                  </a:cubicBezTo>
                  <a:cubicBezTo>
                    <a:pt x="5464" y="256225"/>
                    <a:pt x="0" y="243035"/>
                    <a:pt x="0" y="229281"/>
                  </a:cubicBezTo>
                  <a:lnTo>
                    <a:pt x="0" y="51858"/>
                  </a:lnTo>
                  <a:cubicBezTo>
                    <a:pt x="0" y="38104"/>
                    <a:pt x="5464" y="24914"/>
                    <a:pt x="15189" y="15189"/>
                  </a:cubicBezTo>
                  <a:cubicBezTo>
                    <a:pt x="24914" y="5464"/>
                    <a:pt x="38104" y="0"/>
                    <a:pt x="51858" y="0"/>
                  </a:cubicBezTo>
                  <a:close/>
                </a:path>
              </a:pathLst>
            </a:custGeom>
            <a:solidFill>
              <a:srgbClr val="BECE94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965979" cy="319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-10335" y="4884043"/>
            <a:ext cx="4673475" cy="1458516"/>
            <a:chOff x="0" y="0"/>
            <a:chExt cx="1230874" cy="38413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30874" cy="384136"/>
            </a:xfrm>
            <a:custGeom>
              <a:avLst/>
              <a:gdLst/>
              <a:ahLst/>
              <a:cxnLst/>
              <a:rect l="l" t="t" r="r" b="b"/>
              <a:pathLst>
                <a:path w="1230874" h="384136">
                  <a:moveTo>
                    <a:pt x="82828" y="0"/>
                  </a:moveTo>
                  <a:lnTo>
                    <a:pt x="1148046" y="0"/>
                  </a:lnTo>
                  <a:cubicBezTo>
                    <a:pt x="1193790" y="0"/>
                    <a:pt x="1230874" y="37083"/>
                    <a:pt x="1230874" y="82828"/>
                  </a:cubicBezTo>
                  <a:lnTo>
                    <a:pt x="1230874" y="301308"/>
                  </a:lnTo>
                  <a:cubicBezTo>
                    <a:pt x="1230874" y="347052"/>
                    <a:pt x="1193790" y="384136"/>
                    <a:pt x="1148046" y="384136"/>
                  </a:cubicBezTo>
                  <a:lnTo>
                    <a:pt x="82828" y="384136"/>
                  </a:lnTo>
                  <a:cubicBezTo>
                    <a:pt x="37083" y="384136"/>
                    <a:pt x="0" y="347052"/>
                    <a:pt x="0" y="301308"/>
                  </a:cubicBezTo>
                  <a:lnTo>
                    <a:pt x="0" y="82828"/>
                  </a:lnTo>
                  <a:cubicBezTo>
                    <a:pt x="0" y="37083"/>
                    <a:pt x="37083" y="0"/>
                    <a:pt x="8282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230874" cy="4222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83674" y="672749"/>
            <a:ext cx="8413842" cy="1907476"/>
            <a:chOff x="0" y="0"/>
            <a:chExt cx="2215991" cy="5023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215991" cy="502380"/>
            </a:xfrm>
            <a:custGeom>
              <a:avLst/>
              <a:gdLst/>
              <a:ahLst/>
              <a:cxnLst/>
              <a:rect l="l" t="t" r="r" b="b"/>
              <a:pathLst>
                <a:path w="2215991" h="502380">
                  <a:moveTo>
                    <a:pt x="46007" y="0"/>
                  </a:moveTo>
                  <a:lnTo>
                    <a:pt x="2169984" y="0"/>
                  </a:lnTo>
                  <a:cubicBezTo>
                    <a:pt x="2182186" y="0"/>
                    <a:pt x="2193888" y="4847"/>
                    <a:pt x="2202516" y="13475"/>
                  </a:cubicBezTo>
                  <a:cubicBezTo>
                    <a:pt x="2211144" y="22103"/>
                    <a:pt x="2215991" y="33805"/>
                    <a:pt x="2215991" y="46007"/>
                  </a:cubicBezTo>
                  <a:lnTo>
                    <a:pt x="2215991" y="456373"/>
                  </a:lnTo>
                  <a:cubicBezTo>
                    <a:pt x="2215991" y="468575"/>
                    <a:pt x="2211144" y="480277"/>
                    <a:pt x="2202516" y="488905"/>
                  </a:cubicBezTo>
                  <a:cubicBezTo>
                    <a:pt x="2193888" y="497533"/>
                    <a:pt x="2182186" y="502380"/>
                    <a:pt x="2169984" y="502380"/>
                  </a:cubicBezTo>
                  <a:lnTo>
                    <a:pt x="46007" y="502380"/>
                  </a:lnTo>
                  <a:cubicBezTo>
                    <a:pt x="33805" y="502380"/>
                    <a:pt x="22103" y="497533"/>
                    <a:pt x="13475" y="488905"/>
                  </a:cubicBezTo>
                  <a:cubicBezTo>
                    <a:pt x="4847" y="480277"/>
                    <a:pt x="0" y="468575"/>
                    <a:pt x="0" y="456373"/>
                  </a:cubicBezTo>
                  <a:lnTo>
                    <a:pt x="0" y="46007"/>
                  </a:lnTo>
                  <a:cubicBezTo>
                    <a:pt x="0" y="33805"/>
                    <a:pt x="4847" y="22103"/>
                    <a:pt x="13475" y="13475"/>
                  </a:cubicBezTo>
                  <a:cubicBezTo>
                    <a:pt x="22103" y="4847"/>
                    <a:pt x="33805" y="0"/>
                    <a:pt x="46007" y="0"/>
                  </a:cubicBezTo>
                  <a:close/>
                </a:path>
              </a:pathLst>
            </a:custGeom>
            <a:solidFill>
              <a:srgbClr val="BECE94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2215991" cy="5404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10800000">
            <a:off x="15809088" y="4274190"/>
            <a:ext cx="2478912" cy="1239456"/>
            <a:chOff x="0" y="0"/>
            <a:chExt cx="812800" cy="4064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609600" y="406400"/>
                  </a:lnTo>
                  <a:lnTo>
                    <a:pt x="812800" y="2032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B7DC9A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6985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 rot="-10800000">
            <a:off x="15779458" y="8490633"/>
            <a:ext cx="2508542" cy="1254271"/>
            <a:chOff x="0" y="0"/>
            <a:chExt cx="812800" cy="4064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609600" y="406400"/>
                  </a:lnTo>
                  <a:lnTo>
                    <a:pt x="812800" y="2032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B7DC9A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6985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321446" y="5204011"/>
            <a:ext cx="4673475" cy="948042"/>
            <a:chOff x="0" y="0"/>
            <a:chExt cx="1230874" cy="24969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30874" cy="249690"/>
            </a:xfrm>
            <a:custGeom>
              <a:avLst/>
              <a:gdLst/>
              <a:ahLst/>
              <a:cxnLst/>
              <a:rect l="l" t="t" r="r" b="b"/>
              <a:pathLst>
                <a:path w="1230874" h="249690">
                  <a:moveTo>
                    <a:pt x="82828" y="0"/>
                  </a:moveTo>
                  <a:lnTo>
                    <a:pt x="1148046" y="0"/>
                  </a:lnTo>
                  <a:cubicBezTo>
                    <a:pt x="1193790" y="0"/>
                    <a:pt x="1230874" y="37083"/>
                    <a:pt x="1230874" y="82828"/>
                  </a:cubicBezTo>
                  <a:lnTo>
                    <a:pt x="1230874" y="166862"/>
                  </a:lnTo>
                  <a:cubicBezTo>
                    <a:pt x="1230874" y="212607"/>
                    <a:pt x="1193790" y="249690"/>
                    <a:pt x="1148046" y="249690"/>
                  </a:cubicBezTo>
                  <a:lnTo>
                    <a:pt x="82828" y="249690"/>
                  </a:lnTo>
                  <a:cubicBezTo>
                    <a:pt x="37083" y="249690"/>
                    <a:pt x="0" y="212607"/>
                    <a:pt x="0" y="166862"/>
                  </a:cubicBezTo>
                  <a:lnTo>
                    <a:pt x="0" y="82828"/>
                  </a:lnTo>
                  <a:cubicBezTo>
                    <a:pt x="0" y="37083"/>
                    <a:pt x="37083" y="0"/>
                    <a:pt x="8282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1230874" cy="287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144000" y="672749"/>
            <a:ext cx="6635458" cy="614241"/>
            <a:chOff x="0" y="0"/>
            <a:chExt cx="1747610" cy="16177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747610" cy="161776"/>
            </a:xfrm>
            <a:custGeom>
              <a:avLst/>
              <a:gdLst/>
              <a:ahLst/>
              <a:cxnLst/>
              <a:rect l="l" t="t" r="r" b="b"/>
              <a:pathLst>
                <a:path w="1747610" h="161776">
                  <a:moveTo>
                    <a:pt x="58337" y="0"/>
                  </a:moveTo>
                  <a:lnTo>
                    <a:pt x="1689273" y="0"/>
                  </a:lnTo>
                  <a:cubicBezTo>
                    <a:pt x="1704745" y="0"/>
                    <a:pt x="1719583" y="6146"/>
                    <a:pt x="1730524" y="17087"/>
                  </a:cubicBezTo>
                  <a:cubicBezTo>
                    <a:pt x="1741464" y="28027"/>
                    <a:pt x="1747610" y="42865"/>
                    <a:pt x="1747610" y="58337"/>
                  </a:cubicBezTo>
                  <a:lnTo>
                    <a:pt x="1747610" y="103438"/>
                  </a:lnTo>
                  <a:cubicBezTo>
                    <a:pt x="1747610" y="118910"/>
                    <a:pt x="1741464" y="133748"/>
                    <a:pt x="1730524" y="144689"/>
                  </a:cubicBezTo>
                  <a:cubicBezTo>
                    <a:pt x="1719583" y="155629"/>
                    <a:pt x="1704745" y="161776"/>
                    <a:pt x="1689273" y="161776"/>
                  </a:cubicBezTo>
                  <a:lnTo>
                    <a:pt x="58337" y="161776"/>
                  </a:lnTo>
                  <a:cubicBezTo>
                    <a:pt x="42865" y="161776"/>
                    <a:pt x="28027" y="155629"/>
                    <a:pt x="17087" y="144689"/>
                  </a:cubicBezTo>
                  <a:cubicBezTo>
                    <a:pt x="6146" y="133748"/>
                    <a:pt x="0" y="118910"/>
                    <a:pt x="0" y="103438"/>
                  </a:cubicBezTo>
                  <a:lnTo>
                    <a:pt x="0" y="58337"/>
                  </a:lnTo>
                  <a:cubicBezTo>
                    <a:pt x="0" y="42865"/>
                    <a:pt x="6146" y="28027"/>
                    <a:pt x="17087" y="17087"/>
                  </a:cubicBezTo>
                  <a:cubicBezTo>
                    <a:pt x="28027" y="6146"/>
                    <a:pt x="42865" y="0"/>
                    <a:pt x="58337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1747610" cy="1998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2116" y="8501031"/>
            <a:ext cx="3171237" cy="1243873"/>
            <a:chOff x="0" y="0"/>
            <a:chExt cx="835223" cy="32760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35223" cy="327604"/>
            </a:xfrm>
            <a:custGeom>
              <a:avLst/>
              <a:gdLst/>
              <a:ahLst/>
              <a:cxnLst/>
              <a:rect l="l" t="t" r="r" b="b"/>
              <a:pathLst>
                <a:path w="835223" h="327604">
                  <a:moveTo>
                    <a:pt x="122065" y="0"/>
                  </a:moveTo>
                  <a:lnTo>
                    <a:pt x="713158" y="0"/>
                  </a:lnTo>
                  <a:cubicBezTo>
                    <a:pt x="780573" y="0"/>
                    <a:pt x="835223" y="54650"/>
                    <a:pt x="835223" y="122065"/>
                  </a:cubicBezTo>
                  <a:lnTo>
                    <a:pt x="835223" y="205540"/>
                  </a:lnTo>
                  <a:cubicBezTo>
                    <a:pt x="835223" y="237913"/>
                    <a:pt x="822362" y="268961"/>
                    <a:pt x="799471" y="291852"/>
                  </a:cubicBezTo>
                  <a:cubicBezTo>
                    <a:pt x="776579" y="314744"/>
                    <a:pt x="745532" y="327604"/>
                    <a:pt x="713158" y="327604"/>
                  </a:cubicBezTo>
                  <a:lnTo>
                    <a:pt x="122065" y="327604"/>
                  </a:lnTo>
                  <a:cubicBezTo>
                    <a:pt x="89691" y="327604"/>
                    <a:pt x="58643" y="314744"/>
                    <a:pt x="35752" y="291852"/>
                  </a:cubicBezTo>
                  <a:cubicBezTo>
                    <a:pt x="12860" y="268961"/>
                    <a:pt x="0" y="237913"/>
                    <a:pt x="0" y="205540"/>
                  </a:cubicBezTo>
                  <a:lnTo>
                    <a:pt x="0" y="122065"/>
                  </a:lnTo>
                  <a:cubicBezTo>
                    <a:pt x="0" y="89691"/>
                    <a:pt x="12860" y="58643"/>
                    <a:pt x="35752" y="35752"/>
                  </a:cubicBezTo>
                  <a:cubicBezTo>
                    <a:pt x="58643" y="12860"/>
                    <a:pt x="89691" y="0"/>
                    <a:pt x="122065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835223" cy="365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7" name="Freeform 47"/>
          <p:cNvSpPr/>
          <p:nvPr/>
        </p:nvSpPr>
        <p:spPr>
          <a:xfrm>
            <a:off x="15959257" y="799857"/>
            <a:ext cx="1880033" cy="1888426"/>
          </a:xfrm>
          <a:custGeom>
            <a:avLst/>
            <a:gdLst/>
            <a:ahLst/>
            <a:cxnLst/>
            <a:rect l="l" t="t" r="r" b="b"/>
            <a:pathLst>
              <a:path w="1880033" h="1888426">
                <a:moveTo>
                  <a:pt x="0" y="0"/>
                </a:moveTo>
                <a:lnTo>
                  <a:pt x="1880033" y="0"/>
                </a:lnTo>
                <a:lnTo>
                  <a:pt x="1880033" y="1888426"/>
                </a:lnTo>
                <a:lnTo>
                  <a:pt x="0" y="1888426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48" name="TextBox 48"/>
          <p:cNvSpPr txBox="1"/>
          <p:nvPr/>
        </p:nvSpPr>
        <p:spPr>
          <a:xfrm>
            <a:off x="4953000" y="0"/>
            <a:ext cx="8503964" cy="53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66"/>
              </a:lnSpc>
              <a:spcBef>
                <a:spcPct val="0"/>
              </a:spcBef>
            </a:pPr>
            <a:r>
              <a:rPr lang="uk-UA" sz="3517" b="1" dirty="0">
                <a:solidFill>
                  <a:srgbClr val="244721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Методика хімічних досліджень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62387" y="4931544"/>
            <a:ext cx="4629631" cy="1325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Нумерування зразків:</a:t>
            </a:r>
          </a:p>
          <a:p>
            <a:pPr algn="just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1.1, 1.2, 1.3 (3 дослідження 1 зразку)</a:t>
            </a:r>
          </a:p>
          <a:p>
            <a:pPr algn="just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2.1, 2.2, 2.3 (2 зразок грунту)</a:t>
            </a:r>
          </a:p>
          <a:p>
            <a:pPr algn="just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3.1, 3.2, 3.3 (3 зразок)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457200" y="876300"/>
            <a:ext cx="8290344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5775" lvl="1" indent="-157888">
              <a:lnSpc>
                <a:spcPts val="1462"/>
              </a:lnSpc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Актуальна кислотність визначається: вимірюванням </a:t>
            </a:r>
            <a:r>
              <a:rPr lang="uk-UA" sz="2000" b="1" dirty="0" err="1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рН</a:t>
            </a: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 метром або за формулою:</a:t>
            </a:r>
          </a:p>
          <a:p>
            <a:pPr marL="315775" lvl="1" indent="-157888" algn="just">
              <a:lnSpc>
                <a:spcPts val="1462"/>
              </a:lnSpc>
            </a:pPr>
            <a:endParaRPr lang="uk-UA" b="1" dirty="0">
              <a:solidFill>
                <a:srgbClr val="000000"/>
              </a:solidFill>
              <a:latin typeface="Times New Roman" pitchFamily="18" charset="0"/>
              <a:ea typeface="Inter Semi-Bold"/>
              <a:cs typeface="Times New Roman" pitchFamily="18" charset="0"/>
              <a:sym typeface="Inter Semi-Bold"/>
            </a:endParaRPr>
          </a:p>
          <a:p>
            <a:pPr marL="315775" lvl="1" indent="-157888" algn="just">
              <a:lnSpc>
                <a:spcPts val="1462"/>
              </a:lnSpc>
            </a:pPr>
            <a:endParaRPr lang="uk-UA" sz="2000" b="1" dirty="0">
              <a:solidFill>
                <a:srgbClr val="000000"/>
              </a:solidFill>
              <a:latin typeface="Times New Roman" pitchFamily="18" charset="0"/>
              <a:ea typeface="Inter Semi-Bold"/>
              <a:cs typeface="Times New Roman" pitchFamily="18" charset="0"/>
              <a:sym typeface="Inter Semi-Bold"/>
            </a:endParaRPr>
          </a:p>
          <a:p>
            <a:pPr marL="315775" lvl="1" indent="-157888" algn="just">
              <a:lnSpc>
                <a:spcPts val="1462"/>
              </a:lnSpc>
            </a:pPr>
            <a:endParaRPr lang="uk-UA" sz="2000" b="1" dirty="0">
              <a:solidFill>
                <a:srgbClr val="000000"/>
              </a:solidFill>
              <a:latin typeface="Times New Roman" pitchFamily="18" charset="0"/>
              <a:ea typeface="Inter Semi-Bold"/>
              <a:cs typeface="Times New Roman" pitchFamily="18" charset="0"/>
              <a:sym typeface="Inter Semi-Bold"/>
            </a:endParaRPr>
          </a:p>
          <a:p>
            <a:pPr marL="315775" lvl="1" indent="-157888" algn="just">
              <a:lnSpc>
                <a:spcPts val="1462"/>
              </a:lnSpc>
            </a:pPr>
            <a:endParaRPr lang="uk-UA" sz="2000" b="1" dirty="0">
              <a:solidFill>
                <a:srgbClr val="000000"/>
              </a:solidFill>
              <a:latin typeface="Times New Roman" pitchFamily="18" charset="0"/>
              <a:ea typeface="Inter Semi-Bold"/>
              <a:cs typeface="Times New Roman" pitchFamily="18" charset="0"/>
              <a:sym typeface="Inter Semi-Bold"/>
            </a:endParaRPr>
          </a:p>
          <a:p>
            <a:pPr marL="315775" lvl="1" indent="-157888" algn="just">
              <a:lnSpc>
                <a:spcPts val="1462"/>
              </a:lnSpc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Потенційна кислотність </a:t>
            </a:r>
          </a:p>
          <a:p>
            <a:pPr marL="315775" lvl="1" indent="-157888" algn="just">
              <a:lnSpc>
                <a:spcPts val="1462"/>
              </a:lnSpc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за формулою:</a:t>
            </a:r>
          </a:p>
          <a:p>
            <a:pPr marL="315775" lvl="1" indent="-157888" algn="just">
              <a:lnSpc>
                <a:spcPts val="1462"/>
              </a:lnSpc>
            </a:pPr>
            <a:endParaRPr lang="uk-UA" b="1" dirty="0">
              <a:solidFill>
                <a:srgbClr val="000000"/>
              </a:solidFill>
              <a:latin typeface="Times New Roman" pitchFamily="18" charset="0"/>
              <a:ea typeface="Inter Semi-Bold"/>
              <a:cs typeface="Times New Roman" pitchFamily="18" charset="0"/>
              <a:sym typeface="Inter Semi-Bold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16571088" y="4328000"/>
            <a:ext cx="1926462" cy="1057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48"/>
              </a:lnSpc>
            </a:pPr>
            <a:r>
              <a:rPr lang="en-US" sz="2034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Водна грунтова</a:t>
            </a:r>
          </a:p>
          <a:p>
            <a:pPr algn="just">
              <a:lnSpc>
                <a:spcPts val="2848"/>
              </a:lnSpc>
            </a:pPr>
            <a:r>
              <a:rPr lang="en-US" sz="2034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витяжка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6375882" y="8591807"/>
            <a:ext cx="1791717" cy="101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27"/>
              </a:lnSpc>
            </a:pPr>
            <a:r>
              <a:rPr lang="en-US" sz="1948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Сольова  </a:t>
            </a:r>
          </a:p>
          <a:p>
            <a:pPr algn="just">
              <a:lnSpc>
                <a:spcPts val="2727"/>
              </a:lnSpc>
            </a:pPr>
            <a:r>
              <a:rPr lang="en-US" sz="1948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грунтова</a:t>
            </a:r>
          </a:p>
          <a:p>
            <a:pPr algn="just">
              <a:lnSpc>
                <a:spcPts val="2727"/>
              </a:lnSpc>
            </a:pPr>
            <a:r>
              <a:rPr lang="en-US" sz="1948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витяжка з KCl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424307" y="5347708"/>
            <a:ext cx="4025140" cy="638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Зважуємо 15 г грунту, додаємо 75 мл води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413085" y="5274875"/>
            <a:ext cx="5031858" cy="638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Перемішуємо 5 хв. у мішалці та фільтруємо.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25342" y="8708828"/>
            <a:ext cx="2070776" cy="881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54"/>
              </a:lnSpc>
            </a:pPr>
            <a:r>
              <a:rPr lang="en-US" sz="1681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Тут додаємо KCl (Секв=1моль/л) і розчиняємо у воді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6844851" y="8841963"/>
            <a:ext cx="4025140" cy="638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Зважуємо 20 г грунту, додаємо 50 мл розчину KCl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1243591" y="8933929"/>
            <a:ext cx="3781057" cy="657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1908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Перемішуємо 5 хв.  та фільтруємо.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448800" y="1485900"/>
            <a:ext cx="58674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78"/>
              </a:lnSpc>
              <a:spcBef>
                <a:spcPct val="0"/>
              </a:spcBef>
            </a:pP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ea typeface="Roca Two"/>
                <a:cs typeface="Times New Roman" pitchFamily="18" charset="0"/>
                <a:sym typeface="Roca Two"/>
              </a:rPr>
              <a:t>Виконання лабораторної роботи на базі кафедри хімії Українського Державного університету імені Михайла Драгоманова 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10241317" y="5220840"/>
            <a:ext cx="5720171" cy="948042"/>
            <a:chOff x="0" y="0"/>
            <a:chExt cx="1506547" cy="24969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506547" cy="249690"/>
            </a:xfrm>
            <a:custGeom>
              <a:avLst/>
              <a:gdLst/>
              <a:ahLst/>
              <a:cxnLst/>
              <a:rect l="l" t="t" r="r" b="b"/>
              <a:pathLst>
                <a:path w="1506547" h="249690">
                  <a:moveTo>
                    <a:pt x="67672" y="0"/>
                  </a:moveTo>
                  <a:lnTo>
                    <a:pt x="1438875" y="0"/>
                  </a:lnTo>
                  <a:cubicBezTo>
                    <a:pt x="1456823" y="0"/>
                    <a:pt x="1474035" y="7130"/>
                    <a:pt x="1486726" y="19821"/>
                  </a:cubicBezTo>
                  <a:cubicBezTo>
                    <a:pt x="1499417" y="32512"/>
                    <a:pt x="1506547" y="49724"/>
                    <a:pt x="1506547" y="67672"/>
                  </a:cubicBezTo>
                  <a:lnTo>
                    <a:pt x="1506547" y="182018"/>
                  </a:lnTo>
                  <a:cubicBezTo>
                    <a:pt x="1506547" y="199966"/>
                    <a:pt x="1499417" y="217178"/>
                    <a:pt x="1486726" y="229869"/>
                  </a:cubicBezTo>
                  <a:cubicBezTo>
                    <a:pt x="1474035" y="242560"/>
                    <a:pt x="1456823" y="249690"/>
                    <a:pt x="1438875" y="249690"/>
                  </a:cubicBezTo>
                  <a:lnTo>
                    <a:pt x="67672" y="249690"/>
                  </a:lnTo>
                  <a:cubicBezTo>
                    <a:pt x="49724" y="249690"/>
                    <a:pt x="32512" y="242560"/>
                    <a:pt x="19821" y="229869"/>
                  </a:cubicBezTo>
                  <a:cubicBezTo>
                    <a:pt x="7130" y="217178"/>
                    <a:pt x="0" y="199966"/>
                    <a:pt x="0" y="182018"/>
                  </a:cubicBezTo>
                  <a:lnTo>
                    <a:pt x="0" y="67672"/>
                  </a:lnTo>
                  <a:cubicBezTo>
                    <a:pt x="0" y="49724"/>
                    <a:pt x="7130" y="32512"/>
                    <a:pt x="19821" y="19821"/>
                  </a:cubicBezTo>
                  <a:cubicBezTo>
                    <a:pt x="32512" y="7130"/>
                    <a:pt x="49724" y="0"/>
                    <a:pt x="67672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1506547" cy="287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10547370" y="5356434"/>
            <a:ext cx="5031858" cy="638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Перемішуємо 5 хв. у мішалці та фільтруємо.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9144000" y="823772"/>
            <a:ext cx="6817488" cy="443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2"/>
              </a:lnSpc>
            </a:pPr>
            <a:r>
              <a:rPr lang="uk-UA" sz="2052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Визначення актуальної та потенційної обмінної кислотності</a:t>
            </a:r>
          </a:p>
        </p:txBody>
      </p:sp>
      <p:pic>
        <p:nvPicPr>
          <p:cNvPr id="2050" name="Picture 2" descr="C:\Users\user\Downloads\photo_5463182634143312932_y (1).jpg"/>
          <p:cNvPicPr>
            <a:picLocks noChangeAspect="1" noChangeArrowheads="1"/>
          </p:cNvPicPr>
          <p:nvPr/>
        </p:nvPicPr>
        <p:blipFill>
          <a:blip r:embed="rId15" cstate="print"/>
          <a:srcRect l="12563" t="56094" r="6218" b="33594"/>
          <a:stretch>
            <a:fillRect/>
          </a:stretch>
        </p:blipFill>
        <p:spPr bwMode="auto">
          <a:xfrm>
            <a:off x="3505200" y="1104900"/>
            <a:ext cx="5153891" cy="141732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6" cstate="print"/>
          <a:srcRect l="56250" t="37778" r="26250" b="55555"/>
          <a:stretch>
            <a:fillRect/>
          </a:stretch>
        </p:blipFill>
        <p:spPr bwMode="auto">
          <a:xfrm>
            <a:off x="623888" y="1343024"/>
            <a:ext cx="2728912" cy="584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8620" y="9599726"/>
            <a:ext cx="19300813" cy="1374547"/>
            <a:chOff x="0" y="0"/>
            <a:chExt cx="5083342" cy="3620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83342" cy="362021"/>
            </a:xfrm>
            <a:custGeom>
              <a:avLst/>
              <a:gdLst/>
              <a:ahLst/>
              <a:cxnLst/>
              <a:rect l="l" t="t" r="r" b="b"/>
              <a:pathLst>
                <a:path w="5083342" h="362021">
                  <a:moveTo>
                    <a:pt x="0" y="0"/>
                  </a:moveTo>
                  <a:lnTo>
                    <a:pt x="5083342" y="0"/>
                  </a:lnTo>
                  <a:lnTo>
                    <a:pt x="5083342" y="362021"/>
                  </a:lnTo>
                  <a:lnTo>
                    <a:pt x="0" y="362021"/>
                  </a:lnTo>
                  <a:close/>
                </a:path>
              </a:pathLst>
            </a:custGeom>
            <a:solidFill>
              <a:srgbClr val="12372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83342" cy="4001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055587" y="-113202"/>
            <a:ext cx="4464826" cy="3409503"/>
          </a:xfrm>
          <a:custGeom>
            <a:avLst/>
            <a:gdLst/>
            <a:ahLst/>
            <a:cxnLst/>
            <a:rect l="l" t="t" r="r" b="b"/>
            <a:pathLst>
              <a:path w="4464826" h="3409503">
                <a:moveTo>
                  <a:pt x="0" y="0"/>
                </a:moveTo>
                <a:lnTo>
                  <a:pt x="4464826" y="0"/>
                </a:lnTo>
                <a:lnTo>
                  <a:pt x="4464826" y="3409504"/>
                </a:lnTo>
                <a:lnTo>
                  <a:pt x="0" y="34095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81" y="1293876"/>
            <a:ext cx="3259472" cy="2230913"/>
          </a:xfrm>
          <a:custGeom>
            <a:avLst/>
            <a:gdLst/>
            <a:ahLst/>
            <a:cxnLst/>
            <a:rect l="l" t="t" r="r" b="b"/>
            <a:pathLst>
              <a:path w="3259472" h="2230913">
                <a:moveTo>
                  <a:pt x="0" y="0"/>
                </a:moveTo>
                <a:lnTo>
                  <a:pt x="3259471" y="0"/>
                </a:lnTo>
                <a:lnTo>
                  <a:pt x="3259471" y="2230913"/>
                </a:lnTo>
                <a:lnTo>
                  <a:pt x="0" y="223091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l="-2167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63352" y="1293876"/>
            <a:ext cx="2705011" cy="2587689"/>
          </a:xfrm>
          <a:custGeom>
            <a:avLst/>
            <a:gdLst/>
            <a:ahLst/>
            <a:cxnLst/>
            <a:rect l="l" t="t" r="r" b="b"/>
            <a:pathLst>
              <a:path w="2705011" h="2587689">
                <a:moveTo>
                  <a:pt x="0" y="0"/>
                </a:moveTo>
                <a:lnTo>
                  <a:pt x="2705011" y="0"/>
                </a:lnTo>
                <a:lnTo>
                  <a:pt x="2705011" y="2587689"/>
                </a:lnTo>
                <a:lnTo>
                  <a:pt x="0" y="258768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t="-41692" b="-4414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968363" y="1374934"/>
            <a:ext cx="2850322" cy="2425574"/>
          </a:xfrm>
          <a:custGeom>
            <a:avLst/>
            <a:gdLst/>
            <a:ahLst/>
            <a:cxnLst/>
            <a:rect l="l" t="t" r="r" b="b"/>
            <a:pathLst>
              <a:path w="2850322" h="2425574">
                <a:moveTo>
                  <a:pt x="0" y="0"/>
                </a:moveTo>
                <a:lnTo>
                  <a:pt x="2850322" y="0"/>
                </a:lnTo>
                <a:lnTo>
                  <a:pt x="2850322" y="2425573"/>
                </a:lnTo>
                <a:lnTo>
                  <a:pt x="0" y="2425573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l="-19840" r="-31445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915400" y="2324100"/>
            <a:ext cx="9144000" cy="2133600"/>
            <a:chOff x="0" y="0"/>
            <a:chExt cx="2493976" cy="6387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93976" cy="638746"/>
            </a:xfrm>
            <a:custGeom>
              <a:avLst/>
              <a:gdLst/>
              <a:ahLst/>
              <a:cxnLst/>
              <a:rect l="l" t="t" r="r" b="b"/>
              <a:pathLst>
                <a:path w="2493976" h="638746">
                  <a:moveTo>
                    <a:pt x="40879" y="0"/>
                  </a:moveTo>
                  <a:lnTo>
                    <a:pt x="2453097" y="0"/>
                  </a:lnTo>
                  <a:cubicBezTo>
                    <a:pt x="2463939" y="0"/>
                    <a:pt x="2474336" y="4307"/>
                    <a:pt x="2482003" y="11973"/>
                  </a:cubicBezTo>
                  <a:cubicBezTo>
                    <a:pt x="2489669" y="19639"/>
                    <a:pt x="2493976" y="30037"/>
                    <a:pt x="2493976" y="40879"/>
                  </a:cubicBezTo>
                  <a:lnTo>
                    <a:pt x="2493976" y="597867"/>
                  </a:lnTo>
                  <a:cubicBezTo>
                    <a:pt x="2493976" y="608709"/>
                    <a:pt x="2489669" y="619106"/>
                    <a:pt x="2482003" y="626773"/>
                  </a:cubicBezTo>
                  <a:cubicBezTo>
                    <a:pt x="2474336" y="634439"/>
                    <a:pt x="2463939" y="638746"/>
                    <a:pt x="2453097" y="638746"/>
                  </a:cubicBezTo>
                  <a:lnTo>
                    <a:pt x="40879" y="638746"/>
                  </a:lnTo>
                  <a:cubicBezTo>
                    <a:pt x="30037" y="638746"/>
                    <a:pt x="19639" y="634439"/>
                    <a:pt x="11973" y="626773"/>
                  </a:cubicBezTo>
                  <a:cubicBezTo>
                    <a:pt x="4307" y="619106"/>
                    <a:pt x="0" y="608709"/>
                    <a:pt x="0" y="597867"/>
                  </a:cubicBezTo>
                  <a:lnTo>
                    <a:pt x="0" y="40879"/>
                  </a:lnTo>
                  <a:cubicBezTo>
                    <a:pt x="0" y="30037"/>
                    <a:pt x="4307" y="19639"/>
                    <a:pt x="11973" y="11973"/>
                  </a:cubicBezTo>
                  <a:cubicBezTo>
                    <a:pt x="19639" y="4307"/>
                    <a:pt x="30037" y="0"/>
                    <a:pt x="40879" y="0"/>
                  </a:cubicBezTo>
                  <a:close/>
                </a:path>
              </a:pathLst>
            </a:custGeom>
            <a:solidFill>
              <a:srgbClr val="BECE9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493976" cy="676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39605"/>
            <a:ext cx="2508542" cy="1254271"/>
            <a:chOff x="0" y="0"/>
            <a:chExt cx="812800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609600" y="406400"/>
                  </a:lnTo>
                  <a:lnTo>
                    <a:pt x="812800" y="2032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B7DC9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6985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881" y="3524789"/>
            <a:ext cx="4170116" cy="1011086"/>
            <a:chOff x="0" y="0"/>
            <a:chExt cx="1098302" cy="26629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98302" cy="266294"/>
            </a:xfrm>
            <a:custGeom>
              <a:avLst/>
              <a:gdLst/>
              <a:ahLst/>
              <a:cxnLst/>
              <a:rect l="l" t="t" r="r" b="b"/>
              <a:pathLst>
                <a:path w="1098302" h="266294">
                  <a:moveTo>
                    <a:pt x="92826" y="0"/>
                  </a:moveTo>
                  <a:lnTo>
                    <a:pt x="1005476" y="0"/>
                  </a:lnTo>
                  <a:cubicBezTo>
                    <a:pt x="1056742" y="0"/>
                    <a:pt x="1098302" y="41560"/>
                    <a:pt x="1098302" y="92826"/>
                  </a:cubicBezTo>
                  <a:lnTo>
                    <a:pt x="1098302" y="173468"/>
                  </a:lnTo>
                  <a:cubicBezTo>
                    <a:pt x="1098302" y="224735"/>
                    <a:pt x="1056742" y="266294"/>
                    <a:pt x="1005476" y="266294"/>
                  </a:cubicBezTo>
                  <a:lnTo>
                    <a:pt x="92826" y="266294"/>
                  </a:lnTo>
                  <a:cubicBezTo>
                    <a:pt x="41560" y="266294"/>
                    <a:pt x="0" y="224735"/>
                    <a:pt x="0" y="173468"/>
                  </a:cubicBezTo>
                  <a:lnTo>
                    <a:pt x="0" y="92826"/>
                  </a:lnTo>
                  <a:cubicBezTo>
                    <a:pt x="0" y="41560"/>
                    <a:pt x="41560" y="0"/>
                    <a:pt x="92826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098302" cy="3043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62104" y="3666647"/>
            <a:ext cx="4556581" cy="869228"/>
            <a:chOff x="0" y="0"/>
            <a:chExt cx="1200087" cy="22893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00087" cy="228932"/>
            </a:xfrm>
            <a:custGeom>
              <a:avLst/>
              <a:gdLst/>
              <a:ahLst/>
              <a:cxnLst/>
              <a:rect l="l" t="t" r="r" b="b"/>
              <a:pathLst>
                <a:path w="1200087" h="228932">
                  <a:moveTo>
                    <a:pt x="84953" y="0"/>
                  </a:moveTo>
                  <a:lnTo>
                    <a:pt x="1115134" y="0"/>
                  </a:lnTo>
                  <a:cubicBezTo>
                    <a:pt x="1162052" y="0"/>
                    <a:pt x="1200087" y="38035"/>
                    <a:pt x="1200087" y="84953"/>
                  </a:cubicBezTo>
                  <a:lnTo>
                    <a:pt x="1200087" y="143979"/>
                  </a:lnTo>
                  <a:cubicBezTo>
                    <a:pt x="1200087" y="190898"/>
                    <a:pt x="1162052" y="228932"/>
                    <a:pt x="1115134" y="228932"/>
                  </a:cubicBezTo>
                  <a:lnTo>
                    <a:pt x="84953" y="228932"/>
                  </a:lnTo>
                  <a:cubicBezTo>
                    <a:pt x="38035" y="228932"/>
                    <a:pt x="0" y="190898"/>
                    <a:pt x="0" y="143979"/>
                  </a:cubicBezTo>
                  <a:lnTo>
                    <a:pt x="0" y="84953"/>
                  </a:lnTo>
                  <a:cubicBezTo>
                    <a:pt x="0" y="38035"/>
                    <a:pt x="38035" y="0"/>
                    <a:pt x="84953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200087" cy="267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806786" y="8032817"/>
            <a:ext cx="8481214" cy="1454083"/>
            <a:chOff x="0" y="0"/>
            <a:chExt cx="2233735" cy="53480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233736" cy="534807"/>
            </a:xfrm>
            <a:custGeom>
              <a:avLst/>
              <a:gdLst/>
              <a:ahLst/>
              <a:cxnLst/>
              <a:rect l="l" t="t" r="r" b="b"/>
              <a:pathLst>
                <a:path w="2233736" h="534807">
                  <a:moveTo>
                    <a:pt x="45642" y="0"/>
                  </a:moveTo>
                  <a:lnTo>
                    <a:pt x="2188094" y="0"/>
                  </a:lnTo>
                  <a:cubicBezTo>
                    <a:pt x="2200199" y="0"/>
                    <a:pt x="2211808" y="4809"/>
                    <a:pt x="2220367" y="13368"/>
                  </a:cubicBezTo>
                  <a:cubicBezTo>
                    <a:pt x="2228927" y="21928"/>
                    <a:pt x="2233736" y="33537"/>
                    <a:pt x="2233736" y="45642"/>
                  </a:cubicBezTo>
                  <a:lnTo>
                    <a:pt x="2233736" y="489166"/>
                  </a:lnTo>
                  <a:cubicBezTo>
                    <a:pt x="2233736" y="501271"/>
                    <a:pt x="2228927" y="512880"/>
                    <a:pt x="2220367" y="521439"/>
                  </a:cubicBezTo>
                  <a:cubicBezTo>
                    <a:pt x="2211808" y="529999"/>
                    <a:pt x="2200199" y="534807"/>
                    <a:pt x="2188094" y="534807"/>
                  </a:cubicBezTo>
                  <a:lnTo>
                    <a:pt x="45642" y="534807"/>
                  </a:lnTo>
                  <a:cubicBezTo>
                    <a:pt x="33537" y="534807"/>
                    <a:pt x="21928" y="529999"/>
                    <a:pt x="13368" y="521439"/>
                  </a:cubicBezTo>
                  <a:cubicBezTo>
                    <a:pt x="4809" y="512880"/>
                    <a:pt x="0" y="501271"/>
                    <a:pt x="0" y="489166"/>
                  </a:cubicBezTo>
                  <a:lnTo>
                    <a:pt x="0" y="45642"/>
                  </a:lnTo>
                  <a:cubicBezTo>
                    <a:pt x="0" y="33537"/>
                    <a:pt x="4809" y="21928"/>
                    <a:pt x="13368" y="13368"/>
                  </a:cubicBezTo>
                  <a:cubicBezTo>
                    <a:pt x="21928" y="4809"/>
                    <a:pt x="33537" y="0"/>
                    <a:pt x="45642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233735" cy="572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1106287" y="4605285"/>
            <a:ext cx="15485099" cy="3358121"/>
          </a:xfrm>
          <a:custGeom>
            <a:avLst/>
            <a:gdLst/>
            <a:ahLst/>
            <a:cxnLst/>
            <a:rect l="l" t="t" r="r" b="b"/>
            <a:pathLst>
              <a:path w="15485099" h="3358121">
                <a:moveTo>
                  <a:pt x="0" y="0"/>
                </a:moveTo>
                <a:lnTo>
                  <a:pt x="15485099" y="0"/>
                </a:lnTo>
                <a:lnTo>
                  <a:pt x="15485099" y="3358121"/>
                </a:lnTo>
                <a:lnTo>
                  <a:pt x="0" y="3358121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t="-94168" r="-2931" b="-72817"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4474269" y="286265"/>
            <a:ext cx="9056284" cy="571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6"/>
              </a:lnSpc>
              <a:spcBef>
                <a:spcPct val="0"/>
              </a:spcBef>
            </a:pPr>
            <a:r>
              <a:rPr lang="uk-UA" sz="3745" b="1" dirty="0">
                <a:solidFill>
                  <a:srgbClr val="244721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Методика хімічних досліджень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4000" y="2705100"/>
            <a:ext cx="9144000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endParaRPr lang="uk-UA" sz="2000" b="1" dirty="0">
              <a:solidFill>
                <a:srgbClr val="000000"/>
              </a:solidFill>
              <a:latin typeface="Times New Roman" pitchFamily="18" charset="0"/>
              <a:ea typeface="Inter Semi-Bold"/>
              <a:cs typeface="Times New Roman" pitchFamily="18" charset="0"/>
              <a:sym typeface="Inter Semi-Bold"/>
            </a:endParaRPr>
          </a:p>
          <a:p>
            <a:pPr algn="l">
              <a:lnSpc>
                <a:spcPts val="2239"/>
              </a:lnSpc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Гідролітична кислотність </a:t>
            </a:r>
          </a:p>
          <a:p>
            <a:pPr algn="l">
              <a:lnSpc>
                <a:spcPts val="2239"/>
              </a:lnSpc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визначається за формулою:</a:t>
            </a:r>
            <a:endParaRPr lang="en-US" sz="2000" b="1" dirty="0">
              <a:solidFill>
                <a:srgbClr val="000000"/>
              </a:solidFill>
              <a:latin typeface="Times New Roman" pitchFamily="18" charset="0"/>
              <a:ea typeface="Inter Semi-Bold"/>
              <a:cs typeface="Times New Roman" pitchFamily="18" charset="0"/>
              <a:sym typeface="Inter Semi-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63339" y="1505"/>
            <a:ext cx="1685895" cy="1292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6"/>
              </a:lnSpc>
            </a:pPr>
            <a:r>
              <a:rPr lang="en-US" sz="1833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Сольова  </a:t>
            </a:r>
          </a:p>
          <a:p>
            <a:pPr algn="just">
              <a:lnSpc>
                <a:spcPts val="2566"/>
              </a:lnSpc>
            </a:pPr>
            <a:r>
              <a:rPr lang="en-US" sz="1833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грунтова</a:t>
            </a:r>
          </a:p>
          <a:p>
            <a:pPr algn="l">
              <a:lnSpc>
                <a:spcPts val="2566"/>
              </a:lnSpc>
            </a:pPr>
            <a:r>
              <a:rPr lang="en-US" sz="1833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витяжка з CH3COONa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85435" y="3572223"/>
            <a:ext cx="3807007" cy="1218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2"/>
              </a:lnSpc>
            </a:pPr>
            <a:r>
              <a:rPr lang="en-US" sz="1751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Зважуємо 20 г наважки грунту, додаємо 50 мл розчину CH3COONa (Секв=1моль/л)</a:t>
            </a:r>
          </a:p>
          <a:p>
            <a:pPr algn="ctr">
              <a:lnSpc>
                <a:spcPts val="2452"/>
              </a:lnSpc>
            </a:pPr>
            <a:endParaRPr/>
          </a:p>
        </p:txBody>
      </p:sp>
      <p:sp>
        <p:nvSpPr>
          <p:cNvPr id="29" name="TextBox 29"/>
          <p:cNvSpPr txBox="1"/>
          <p:nvPr/>
        </p:nvSpPr>
        <p:spPr>
          <a:xfrm>
            <a:off x="3992442" y="3762835"/>
            <a:ext cx="5031858" cy="638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en-US" sz="1852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Перемішуємо 5 хв. у мішалці та фільтруємо.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906000" y="8267700"/>
            <a:ext cx="8045581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8"/>
              </a:lnSpc>
            </a:pPr>
            <a:r>
              <a:rPr lang="uk-UA" sz="2013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Гумінові кислоти обумовлюють забарвлення кислотних витяжок, це стосується і</a:t>
            </a:r>
            <a:r>
              <a:rPr lang="en-US" sz="2013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фульвокислот.</a:t>
            </a:r>
            <a:r>
              <a:rPr lang="uk-UA" sz="2013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Поява пухкого осаду є свідченням коагуляції. </a:t>
            </a:r>
            <a:endParaRPr lang="en-US" sz="2013" b="1" dirty="0">
              <a:solidFill>
                <a:srgbClr val="000000"/>
              </a:solidFill>
              <a:latin typeface="Inter Semi-Bold"/>
              <a:ea typeface="Inter Semi-Bold"/>
              <a:cs typeface="Inter Semi-Bold"/>
              <a:sym typeface="Inter Semi-Bold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496982" y="8032816"/>
            <a:ext cx="8814805" cy="1387826"/>
            <a:chOff x="0" y="0"/>
            <a:chExt cx="2321595" cy="36551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321595" cy="365518"/>
            </a:xfrm>
            <a:custGeom>
              <a:avLst/>
              <a:gdLst/>
              <a:ahLst/>
              <a:cxnLst/>
              <a:rect l="l" t="t" r="r" b="b"/>
              <a:pathLst>
                <a:path w="2321595" h="365518">
                  <a:moveTo>
                    <a:pt x="43914" y="0"/>
                  </a:moveTo>
                  <a:lnTo>
                    <a:pt x="2277680" y="0"/>
                  </a:lnTo>
                  <a:cubicBezTo>
                    <a:pt x="2289327" y="0"/>
                    <a:pt x="2300497" y="4627"/>
                    <a:pt x="2308732" y="12862"/>
                  </a:cubicBezTo>
                  <a:cubicBezTo>
                    <a:pt x="2316968" y="21098"/>
                    <a:pt x="2321595" y="32268"/>
                    <a:pt x="2321595" y="43914"/>
                  </a:cubicBezTo>
                  <a:lnTo>
                    <a:pt x="2321595" y="321604"/>
                  </a:lnTo>
                  <a:cubicBezTo>
                    <a:pt x="2321595" y="345857"/>
                    <a:pt x="2301934" y="365518"/>
                    <a:pt x="2277680" y="365518"/>
                  </a:cubicBezTo>
                  <a:lnTo>
                    <a:pt x="43914" y="365518"/>
                  </a:lnTo>
                  <a:cubicBezTo>
                    <a:pt x="19661" y="365518"/>
                    <a:pt x="0" y="345857"/>
                    <a:pt x="0" y="321604"/>
                  </a:cubicBezTo>
                  <a:lnTo>
                    <a:pt x="0" y="43914"/>
                  </a:lnTo>
                  <a:cubicBezTo>
                    <a:pt x="0" y="19661"/>
                    <a:pt x="19661" y="0"/>
                    <a:pt x="43914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2321595" cy="4036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453060" y="8128066"/>
            <a:ext cx="7365625" cy="1196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23"/>
              </a:lnSpc>
            </a:pPr>
            <a:r>
              <a:rPr lang="en-US" sz="2230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1.1, 2.1, 3.1 - водна витяжка 1 зразку грунту</a:t>
            </a:r>
          </a:p>
          <a:p>
            <a:pPr algn="just">
              <a:lnSpc>
                <a:spcPts val="3123"/>
              </a:lnSpc>
            </a:pPr>
            <a:r>
              <a:rPr lang="en-US" sz="2230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1.2, 2.2, 3.2 - сольова витяжка із KCl</a:t>
            </a:r>
          </a:p>
          <a:p>
            <a:pPr algn="just">
              <a:lnSpc>
                <a:spcPts val="3123"/>
              </a:lnSpc>
            </a:pPr>
            <a:r>
              <a:rPr lang="en-US" sz="2230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1.3, 2.3, 3.3 - сольова витяжка із CH3COONa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9067800" y="1409700"/>
            <a:ext cx="7020226" cy="758220"/>
            <a:chOff x="0" y="0"/>
            <a:chExt cx="1848948" cy="19969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48948" cy="199696"/>
            </a:xfrm>
            <a:custGeom>
              <a:avLst/>
              <a:gdLst/>
              <a:ahLst/>
              <a:cxnLst/>
              <a:rect l="l" t="t" r="r" b="b"/>
              <a:pathLst>
                <a:path w="1848948" h="199696">
                  <a:moveTo>
                    <a:pt x="55140" y="0"/>
                  </a:moveTo>
                  <a:lnTo>
                    <a:pt x="1793808" y="0"/>
                  </a:lnTo>
                  <a:cubicBezTo>
                    <a:pt x="1808432" y="0"/>
                    <a:pt x="1822457" y="5809"/>
                    <a:pt x="1832798" y="16150"/>
                  </a:cubicBezTo>
                  <a:cubicBezTo>
                    <a:pt x="1843139" y="26491"/>
                    <a:pt x="1848948" y="40516"/>
                    <a:pt x="1848948" y="55140"/>
                  </a:cubicBezTo>
                  <a:lnTo>
                    <a:pt x="1848948" y="144556"/>
                  </a:lnTo>
                  <a:cubicBezTo>
                    <a:pt x="1848948" y="175009"/>
                    <a:pt x="1824261" y="199696"/>
                    <a:pt x="1793808" y="199696"/>
                  </a:cubicBezTo>
                  <a:lnTo>
                    <a:pt x="55140" y="199696"/>
                  </a:lnTo>
                  <a:cubicBezTo>
                    <a:pt x="24687" y="199696"/>
                    <a:pt x="0" y="175009"/>
                    <a:pt x="0" y="144556"/>
                  </a:cubicBezTo>
                  <a:lnTo>
                    <a:pt x="0" y="55140"/>
                  </a:lnTo>
                  <a:cubicBezTo>
                    <a:pt x="0" y="24687"/>
                    <a:pt x="24687" y="0"/>
                    <a:pt x="55140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1848948" cy="237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296400" y="1562100"/>
            <a:ext cx="6408946" cy="41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2"/>
              </a:lnSpc>
            </a:pPr>
            <a:r>
              <a:rPr lang="uk-UA" sz="28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Визначення гідролітичної кислотності </a:t>
            </a:r>
          </a:p>
        </p:txBody>
      </p:sp>
      <p:pic>
        <p:nvPicPr>
          <p:cNvPr id="3074" name="Picture 2" descr="C:\Users\user\Downloads\photo_5463182634143312933_y.jpg"/>
          <p:cNvPicPr>
            <a:picLocks noChangeAspect="1" noChangeArrowheads="1"/>
          </p:cNvPicPr>
          <p:nvPr/>
        </p:nvPicPr>
        <p:blipFill>
          <a:blip r:embed="rId8" cstate="print"/>
          <a:srcRect l="12563" t="48594" r="11427" b="43324"/>
          <a:stretch>
            <a:fillRect/>
          </a:stretch>
        </p:blipFill>
        <p:spPr bwMode="auto">
          <a:xfrm>
            <a:off x="12420600" y="2476500"/>
            <a:ext cx="5334000" cy="15909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6300"/>
            <a:ext cx="18288000" cy="1790700"/>
            <a:chOff x="0" y="0"/>
            <a:chExt cx="5083342" cy="10619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83342" cy="1061915"/>
            </a:xfrm>
            <a:custGeom>
              <a:avLst/>
              <a:gdLst/>
              <a:ahLst/>
              <a:cxnLst/>
              <a:rect l="l" t="t" r="r" b="b"/>
              <a:pathLst>
                <a:path w="5083342" h="1061915">
                  <a:moveTo>
                    <a:pt x="0" y="0"/>
                  </a:moveTo>
                  <a:lnTo>
                    <a:pt x="5083342" y="0"/>
                  </a:lnTo>
                  <a:lnTo>
                    <a:pt x="5083342" y="1061915"/>
                  </a:lnTo>
                  <a:lnTo>
                    <a:pt x="0" y="1061915"/>
                  </a:lnTo>
                  <a:close/>
                </a:path>
              </a:pathLst>
            </a:custGeom>
            <a:solidFill>
              <a:srgbClr val="12372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83342" cy="1100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401053" y="0"/>
            <a:ext cx="3886947" cy="2968214"/>
          </a:xfrm>
          <a:custGeom>
            <a:avLst/>
            <a:gdLst/>
            <a:ahLst/>
            <a:cxnLst/>
            <a:rect l="l" t="t" r="r" b="b"/>
            <a:pathLst>
              <a:path w="3886947" h="2968214">
                <a:moveTo>
                  <a:pt x="0" y="0"/>
                </a:moveTo>
                <a:lnTo>
                  <a:pt x="3886947" y="0"/>
                </a:lnTo>
                <a:lnTo>
                  <a:pt x="3886947" y="2968214"/>
                </a:lnTo>
                <a:lnTo>
                  <a:pt x="0" y="29682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3886947" cy="2968214"/>
          </a:xfrm>
          <a:custGeom>
            <a:avLst/>
            <a:gdLst/>
            <a:ahLst/>
            <a:cxnLst/>
            <a:rect l="l" t="t" r="r" b="b"/>
            <a:pathLst>
              <a:path w="3886947" h="2968214">
                <a:moveTo>
                  <a:pt x="0" y="0"/>
                </a:moveTo>
                <a:lnTo>
                  <a:pt x="3886948" y="0"/>
                </a:lnTo>
                <a:lnTo>
                  <a:pt x="3886948" y="2968214"/>
                </a:lnTo>
                <a:lnTo>
                  <a:pt x="0" y="29682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57200" y="952500"/>
            <a:ext cx="2819400" cy="1600200"/>
          </a:xfrm>
          <a:custGeom>
            <a:avLst/>
            <a:gdLst/>
            <a:ahLst/>
            <a:cxnLst/>
            <a:rect l="l" t="t" r="r" b="b"/>
            <a:pathLst>
              <a:path w="4161473" h="2340829">
                <a:moveTo>
                  <a:pt x="0" y="0"/>
                </a:moveTo>
                <a:lnTo>
                  <a:pt x="4161473" y="0"/>
                </a:lnTo>
                <a:lnTo>
                  <a:pt x="4161473" y="2340829"/>
                </a:lnTo>
                <a:lnTo>
                  <a:pt x="0" y="234082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3352800" y="1333500"/>
            <a:ext cx="5435727" cy="948042"/>
            <a:chOff x="0" y="0"/>
            <a:chExt cx="1431632" cy="2496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31632" cy="249690"/>
            </a:xfrm>
            <a:custGeom>
              <a:avLst/>
              <a:gdLst/>
              <a:ahLst/>
              <a:cxnLst/>
              <a:rect l="l" t="t" r="r" b="b"/>
              <a:pathLst>
                <a:path w="1431632" h="249690">
                  <a:moveTo>
                    <a:pt x="71213" y="0"/>
                  </a:moveTo>
                  <a:lnTo>
                    <a:pt x="1360418" y="0"/>
                  </a:lnTo>
                  <a:cubicBezTo>
                    <a:pt x="1399748" y="0"/>
                    <a:pt x="1431632" y="31883"/>
                    <a:pt x="1431632" y="71213"/>
                  </a:cubicBezTo>
                  <a:lnTo>
                    <a:pt x="1431632" y="178477"/>
                  </a:lnTo>
                  <a:cubicBezTo>
                    <a:pt x="1431632" y="197364"/>
                    <a:pt x="1424129" y="215477"/>
                    <a:pt x="1410774" y="228832"/>
                  </a:cubicBezTo>
                  <a:cubicBezTo>
                    <a:pt x="1397419" y="242187"/>
                    <a:pt x="1379305" y="249690"/>
                    <a:pt x="1360418" y="249690"/>
                  </a:cubicBezTo>
                  <a:lnTo>
                    <a:pt x="71213" y="249690"/>
                  </a:lnTo>
                  <a:cubicBezTo>
                    <a:pt x="52326" y="249690"/>
                    <a:pt x="34213" y="242187"/>
                    <a:pt x="20858" y="228832"/>
                  </a:cubicBezTo>
                  <a:cubicBezTo>
                    <a:pt x="7503" y="215477"/>
                    <a:pt x="0" y="197364"/>
                    <a:pt x="0" y="178477"/>
                  </a:cubicBezTo>
                  <a:lnTo>
                    <a:pt x="0" y="71213"/>
                  </a:lnTo>
                  <a:cubicBezTo>
                    <a:pt x="0" y="52326"/>
                    <a:pt x="7503" y="34213"/>
                    <a:pt x="20858" y="20858"/>
                  </a:cubicBezTo>
                  <a:cubicBezTo>
                    <a:pt x="34213" y="7503"/>
                    <a:pt x="52326" y="0"/>
                    <a:pt x="71213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431632" cy="287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191000" y="0"/>
            <a:ext cx="10515600" cy="535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66"/>
              </a:lnSpc>
              <a:spcBef>
                <a:spcPct val="0"/>
              </a:spcBef>
            </a:pPr>
            <a:r>
              <a:rPr lang="uk-UA" sz="3517" b="1" dirty="0">
                <a:solidFill>
                  <a:srgbClr val="244721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Методика експериментальних досліджень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05200" y="1409700"/>
            <a:ext cx="5031858" cy="640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uk-UA" sz="1852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Вимірювання показників </a:t>
            </a:r>
            <a:r>
              <a:rPr lang="uk-UA" sz="1852" b="1" dirty="0" err="1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рН</a:t>
            </a:r>
            <a:r>
              <a:rPr lang="uk-UA" sz="1852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 зразків різних витяжок та обробка результатів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0" y="2628900"/>
            <a:ext cx="8763001" cy="685800"/>
            <a:chOff x="0" y="0"/>
            <a:chExt cx="2315623" cy="1448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15623" cy="144845"/>
            </a:xfrm>
            <a:custGeom>
              <a:avLst/>
              <a:gdLst/>
              <a:ahLst/>
              <a:cxnLst/>
              <a:rect l="l" t="t" r="r" b="b"/>
              <a:pathLst>
                <a:path w="2315623" h="144845">
                  <a:moveTo>
                    <a:pt x="44028" y="0"/>
                  </a:moveTo>
                  <a:lnTo>
                    <a:pt x="2271595" y="0"/>
                  </a:lnTo>
                  <a:cubicBezTo>
                    <a:pt x="2295911" y="0"/>
                    <a:pt x="2315623" y="19712"/>
                    <a:pt x="2315623" y="44028"/>
                  </a:cubicBezTo>
                  <a:lnTo>
                    <a:pt x="2315623" y="100817"/>
                  </a:lnTo>
                  <a:cubicBezTo>
                    <a:pt x="2315623" y="112494"/>
                    <a:pt x="2310984" y="123693"/>
                    <a:pt x="2302727" y="131949"/>
                  </a:cubicBezTo>
                  <a:cubicBezTo>
                    <a:pt x="2294470" y="140206"/>
                    <a:pt x="2283272" y="144845"/>
                    <a:pt x="2271595" y="144845"/>
                  </a:cubicBezTo>
                  <a:lnTo>
                    <a:pt x="44028" y="144845"/>
                  </a:lnTo>
                  <a:cubicBezTo>
                    <a:pt x="19712" y="144845"/>
                    <a:pt x="0" y="125133"/>
                    <a:pt x="0" y="100817"/>
                  </a:cubicBezTo>
                  <a:lnTo>
                    <a:pt x="0" y="44028"/>
                  </a:lnTo>
                  <a:cubicBezTo>
                    <a:pt x="0" y="19712"/>
                    <a:pt x="19712" y="0"/>
                    <a:pt x="4402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315623" cy="182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04800" y="2781300"/>
            <a:ext cx="8305800" cy="310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Таблиця порівняння показників </a:t>
            </a:r>
            <a:r>
              <a:rPr lang="uk-UA" sz="2000" b="1" dirty="0" err="1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рН</a:t>
            </a: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 3-х зразків ґрунту різних витяжок</a:t>
            </a:r>
          </a:p>
        </p:txBody>
      </p:sp>
      <p:sp>
        <p:nvSpPr>
          <p:cNvPr id="18" name="Freeform 18"/>
          <p:cNvSpPr/>
          <p:nvPr/>
        </p:nvSpPr>
        <p:spPr>
          <a:xfrm>
            <a:off x="8610600" y="3924300"/>
            <a:ext cx="1040246" cy="1508701"/>
          </a:xfrm>
          <a:custGeom>
            <a:avLst/>
            <a:gdLst/>
            <a:ahLst/>
            <a:cxnLst/>
            <a:rect l="l" t="t" r="r" b="b"/>
            <a:pathLst>
              <a:path w="1192646" h="1508701">
                <a:moveTo>
                  <a:pt x="0" y="0"/>
                </a:moveTo>
                <a:lnTo>
                  <a:pt x="1192646" y="0"/>
                </a:lnTo>
                <a:lnTo>
                  <a:pt x="1192646" y="1508701"/>
                </a:lnTo>
                <a:lnTo>
                  <a:pt x="0" y="150870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109539" t="-37083" r="-139417" b="-18085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8610600" y="5295900"/>
            <a:ext cx="1040246" cy="1569456"/>
          </a:xfrm>
          <a:custGeom>
            <a:avLst/>
            <a:gdLst/>
            <a:ahLst/>
            <a:cxnLst/>
            <a:rect l="l" t="t" r="r" b="b"/>
            <a:pathLst>
              <a:path w="1192646" h="1569456">
                <a:moveTo>
                  <a:pt x="0" y="0"/>
                </a:moveTo>
                <a:lnTo>
                  <a:pt x="1192646" y="0"/>
                </a:lnTo>
                <a:lnTo>
                  <a:pt x="1192646" y="1569456"/>
                </a:lnTo>
                <a:lnTo>
                  <a:pt x="0" y="156945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l="-106282" t="-38933" r="-129972" b="-4798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8610600" y="6819900"/>
            <a:ext cx="1005146" cy="1379491"/>
          </a:xfrm>
          <a:custGeom>
            <a:avLst/>
            <a:gdLst/>
            <a:ahLst/>
            <a:cxnLst/>
            <a:rect l="l" t="t" r="r" b="b"/>
            <a:pathLst>
              <a:path w="1233746" h="1379491">
                <a:moveTo>
                  <a:pt x="0" y="0"/>
                </a:moveTo>
                <a:lnTo>
                  <a:pt x="1233746" y="0"/>
                </a:lnTo>
                <a:lnTo>
                  <a:pt x="1233746" y="1379491"/>
                </a:lnTo>
                <a:lnTo>
                  <a:pt x="0" y="1379491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160177" t="-49922" r="-146837" b="-54835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0" y="3314700"/>
            <a:ext cx="1097202" cy="1950581"/>
          </a:xfrm>
          <a:custGeom>
            <a:avLst/>
            <a:gdLst/>
            <a:ahLst/>
            <a:cxnLst/>
            <a:rect l="l" t="t" r="r" b="b"/>
            <a:pathLst>
              <a:path w="1097202" h="1950581">
                <a:moveTo>
                  <a:pt x="0" y="0"/>
                </a:moveTo>
                <a:lnTo>
                  <a:pt x="1097202" y="0"/>
                </a:lnTo>
                <a:lnTo>
                  <a:pt x="1097202" y="1950580"/>
                </a:lnTo>
                <a:lnTo>
                  <a:pt x="0" y="19505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0" y="5067300"/>
            <a:ext cx="1097202" cy="1574744"/>
          </a:xfrm>
          <a:custGeom>
            <a:avLst/>
            <a:gdLst/>
            <a:ahLst/>
            <a:cxnLst/>
            <a:rect l="l" t="t" r="r" b="b"/>
            <a:pathLst>
              <a:path w="1097202" h="1574744">
                <a:moveTo>
                  <a:pt x="0" y="0"/>
                </a:moveTo>
                <a:lnTo>
                  <a:pt x="1097202" y="0"/>
                </a:lnTo>
                <a:lnTo>
                  <a:pt x="1097202" y="1574743"/>
                </a:lnTo>
                <a:lnTo>
                  <a:pt x="0" y="1574743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 t="-5109" b="-18757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0" y="6591300"/>
            <a:ext cx="1089083" cy="1379491"/>
          </a:xfrm>
          <a:custGeom>
            <a:avLst/>
            <a:gdLst/>
            <a:ahLst/>
            <a:cxnLst/>
            <a:rect l="l" t="t" r="r" b="b"/>
            <a:pathLst>
              <a:path w="1089083" h="1379491">
                <a:moveTo>
                  <a:pt x="0" y="0"/>
                </a:moveTo>
                <a:lnTo>
                  <a:pt x="1089083" y="0"/>
                </a:lnTo>
                <a:lnTo>
                  <a:pt x="1089083" y="1379491"/>
                </a:lnTo>
                <a:lnTo>
                  <a:pt x="0" y="1379491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t="-46759" r="-25836" b="-29853"/>
            </a:stretch>
          </a:blipFill>
        </p:spPr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1066800" y="3467100"/>
          <a:ext cx="7543800" cy="427257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4943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943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943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471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60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74883">
                <a:tc>
                  <a:txBody>
                    <a:bodyPr/>
                    <a:lstStyle/>
                    <a:p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Номер зразку, взятий під певною сосною </a:t>
                      </a:r>
                      <a:endParaRPr lang="uk-UA" b="1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uk-UA" sz="1800" cap="all" spc="0" noProof="0" dirty="0" err="1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рН</a:t>
                      </a:r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ґрунту</a:t>
                      </a:r>
                      <a:endParaRPr lang="uk-UA" sz="1050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2659"/>
                        </a:lnSpc>
                      </a:pPr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(водна витяжка)</a:t>
                      </a:r>
                    </a:p>
                    <a:p>
                      <a:endParaRPr lang="uk-UA" b="1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</a:pPr>
                      <a:r>
                        <a:rPr lang="uk-UA" sz="1800" cap="all" spc="0" noProof="0" dirty="0" err="1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рН</a:t>
                      </a:r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ґрунту</a:t>
                      </a:r>
                    </a:p>
                    <a:p>
                      <a:pPr algn="l">
                        <a:lnSpc>
                          <a:spcPts val="2659"/>
                        </a:lnSpc>
                      </a:pPr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(сольова ґрунтова витяжка з KCL)</a:t>
                      </a:r>
                    </a:p>
                    <a:p>
                      <a:endParaRPr lang="uk-UA" b="1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uk-UA" sz="1800" cap="all" spc="0" noProof="0" dirty="0" err="1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рН</a:t>
                      </a:r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ґрунту (сольова ґрунтова</a:t>
                      </a:r>
                      <a:r>
                        <a:rPr lang="uk-UA" sz="1800" cap="all" spc="0" baseline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</a:t>
                      </a:r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витяжка з CH3COONa)</a:t>
                      </a:r>
                    </a:p>
                    <a:p>
                      <a:endParaRPr lang="uk-UA" b="1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</a:pPr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</a:t>
                      </a:r>
                      <a:r>
                        <a:rPr lang="uk-UA" sz="1800" cap="all" spc="0" noProof="0" dirty="0" err="1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рН</a:t>
                      </a:r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ґрунту</a:t>
                      </a:r>
                      <a:r>
                        <a:rPr lang="uk-UA" sz="1800" cap="all" spc="0" baseline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</a:t>
                      </a:r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у польових умовах</a:t>
                      </a:r>
                    </a:p>
                    <a:p>
                      <a:endParaRPr lang="uk-UA" b="1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0772">
                <a:tc>
                  <a:txBody>
                    <a:bodyPr/>
                    <a:lstStyle/>
                    <a:p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1</a:t>
                      </a:r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6,55</a:t>
                      </a:r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6,55</a:t>
                      </a:r>
                      <a:endParaRPr lang="uk-UA" b="1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6,55</a:t>
                      </a:r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5,5</a:t>
                      </a:r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0772">
                <a:tc>
                  <a:txBody>
                    <a:bodyPr/>
                    <a:lstStyle/>
                    <a:p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2</a:t>
                      </a:r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5.57</a:t>
                      </a:r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5,65</a:t>
                      </a:r>
                      <a:endParaRPr lang="uk-UA" b="1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5,67</a:t>
                      </a:r>
                    </a:p>
                    <a:p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5,0</a:t>
                      </a:r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0772">
                <a:tc>
                  <a:txBody>
                    <a:bodyPr/>
                    <a:lstStyle/>
                    <a:p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3</a:t>
                      </a:r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7,8</a:t>
                      </a:r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7,57</a:t>
                      </a:r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7,47</a:t>
                      </a:r>
                    </a:p>
                    <a:p>
                      <a:endParaRPr lang="uk-UA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5,5</a:t>
                      </a:r>
                      <a:endParaRPr lang="uk-UA" b="1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9753600" y="3619500"/>
          <a:ext cx="7772399" cy="64770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0000" endA="275" endPos="40000" dist="101600" dir="5400000" sy="-100000" algn="bl" rotWithShape="0"/>
                </a:effectLst>
                <a:tableStyleId>{0505E3EF-67EA-436B-97B2-0124C06EBD24}</a:tableStyleId>
              </a:tblPr>
              <a:tblGrid>
                <a:gridCol w="16923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7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765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206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6637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</a:t>
                      </a:r>
                      <a:r>
                        <a:rPr lang="uk-UA" sz="16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Водна витяжка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6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 (індикатор - Метиловий червоний )</a:t>
                      </a:r>
                    </a:p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126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</a:t>
                      </a: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 pitchFamily="18" charset="0"/>
                        <a:ea typeface="Canva Sans"/>
                        <a:cs typeface="Times New Roman" pitchFamily="18" charset="0"/>
                        <a:sym typeface="Canva San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endParaRPr lang="uk-UA" sz="1400" b="1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600" b="1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Сольова витяжка 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600" b="1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з</a:t>
                      </a:r>
                      <a:r>
                        <a:rPr lang="uk-UA" sz="1600" b="1" cap="all" spc="0" baseline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</a:t>
                      </a:r>
                      <a:r>
                        <a:rPr lang="uk-UA" sz="1600" b="1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KCl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600" b="1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(індикатор – Метиловий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600" b="1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червоний )</a:t>
                      </a:r>
                    </a:p>
                    <a:p>
                      <a:endParaRPr lang="uk-UA" sz="1400" b="1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6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Сольова витяжка із CH3COONa (індикатор - Фенолфталеїн ) </a:t>
                      </a:r>
                    </a:p>
                    <a:p>
                      <a:endParaRPr lang="uk-UA" sz="16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1482"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126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1.1 </a:t>
                      </a:r>
                    </a:p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126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1.2 </a:t>
                      </a:r>
                    </a:p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126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1.3 </a:t>
                      </a:r>
                    </a:p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126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Номер наважки </a:t>
                      </a:r>
                    </a:p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5947">
                <a:tc>
                  <a:txBody>
                    <a:bodyPr/>
                    <a:lstStyle/>
                    <a:p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11.1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6.7</a:t>
                      </a:r>
                    </a:p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9.8</a:t>
                      </a: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Кількість титранту, витраченого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на титрування</a:t>
                      </a: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5947">
                <a:tc>
                  <a:txBody>
                    <a:bodyPr/>
                    <a:lstStyle/>
                    <a:p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1.2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126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2.2 </a:t>
                      </a:r>
                    </a:p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2.3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Номер наважки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87481">
                <a:tc>
                  <a:txBody>
                    <a:bodyPr/>
                    <a:lstStyle/>
                    <a:p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2.5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126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8 </a:t>
                      </a:r>
                    </a:p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126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</a:t>
                      </a: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 pitchFamily="18" charset="0"/>
                        <a:ea typeface="Canva Sans"/>
                        <a:cs typeface="Times New Roman" pitchFamily="18" charset="0"/>
                        <a:sym typeface="Canva San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9.8 </a:t>
                      </a: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 pitchFamily="18" charset="0"/>
                        <a:ea typeface="Canva Sans"/>
                        <a:cs typeface="Times New Roman" pitchFamily="18" charset="0"/>
                        <a:sym typeface="Canva San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Кількість титранту, витраченого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на титрування</a:t>
                      </a: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  <a:latin typeface="Times New Roman" pitchFamily="18" charset="0"/>
                        <a:ea typeface="Canva Sans"/>
                        <a:cs typeface="Times New Roman" pitchFamily="18" charset="0"/>
                        <a:sym typeface="Canva San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15947"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126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1.3 </a:t>
                      </a:r>
                    </a:p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126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2.3 </a:t>
                      </a:r>
                    </a:p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3.3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Номер наважки </a:t>
                      </a: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24765"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  <a:p>
                      <a:pPr algn="l">
                        <a:lnSpc>
                          <a:spcPts val="126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 1.5 </a:t>
                      </a:r>
                    </a:p>
                    <a:p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0.5 </a:t>
                      </a: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uk-UA" sz="1400" b="1" cap="all" spc="0" noProof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1.8</a:t>
                      </a:r>
                      <a:endParaRPr lang="uk-UA" sz="1400" b="1" cap="all" spc="0" noProof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400" b="1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Кількість </a:t>
                      </a:r>
                      <a:r>
                        <a:rPr lang="uk-UA" sz="1400" b="1" cap="all" spc="0" noProof="0" dirty="0" err="1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титранту</a:t>
                      </a:r>
                      <a:r>
                        <a:rPr lang="uk-UA" sz="1400" b="1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, витраченого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uk-UA" sz="1400" b="1" cap="all" spc="0" noProof="0" dirty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sym typeface="Canva Sans"/>
                        </a:rPr>
                        <a:t> на титрування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uk-UA" sz="1400" b="1" cap="all" spc="0" noProof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pSp>
        <p:nvGrpSpPr>
          <p:cNvPr id="26" name="Group 14"/>
          <p:cNvGrpSpPr/>
          <p:nvPr/>
        </p:nvGrpSpPr>
        <p:grpSpPr>
          <a:xfrm>
            <a:off x="1295400" y="419100"/>
            <a:ext cx="3581400" cy="457200"/>
            <a:chOff x="0" y="0"/>
            <a:chExt cx="2315623" cy="144845"/>
          </a:xfrm>
        </p:grpSpPr>
        <p:sp>
          <p:nvSpPr>
            <p:cNvPr id="27" name="Freeform 15"/>
            <p:cNvSpPr/>
            <p:nvPr/>
          </p:nvSpPr>
          <p:spPr>
            <a:xfrm>
              <a:off x="0" y="0"/>
              <a:ext cx="2315623" cy="144845"/>
            </a:xfrm>
            <a:custGeom>
              <a:avLst/>
              <a:gdLst/>
              <a:ahLst/>
              <a:cxnLst/>
              <a:rect l="l" t="t" r="r" b="b"/>
              <a:pathLst>
                <a:path w="2315623" h="144845">
                  <a:moveTo>
                    <a:pt x="44028" y="0"/>
                  </a:moveTo>
                  <a:lnTo>
                    <a:pt x="2271595" y="0"/>
                  </a:lnTo>
                  <a:cubicBezTo>
                    <a:pt x="2295911" y="0"/>
                    <a:pt x="2315623" y="19712"/>
                    <a:pt x="2315623" y="44028"/>
                  </a:cubicBezTo>
                  <a:lnTo>
                    <a:pt x="2315623" y="100817"/>
                  </a:lnTo>
                  <a:cubicBezTo>
                    <a:pt x="2315623" y="112494"/>
                    <a:pt x="2310984" y="123693"/>
                    <a:pt x="2302727" y="131949"/>
                  </a:cubicBezTo>
                  <a:cubicBezTo>
                    <a:pt x="2294470" y="140206"/>
                    <a:pt x="2283272" y="144845"/>
                    <a:pt x="2271595" y="144845"/>
                  </a:cubicBezTo>
                  <a:lnTo>
                    <a:pt x="44028" y="144845"/>
                  </a:lnTo>
                  <a:cubicBezTo>
                    <a:pt x="19712" y="144845"/>
                    <a:pt x="0" y="125133"/>
                    <a:pt x="0" y="100817"/>
                  </a:cubicBezTo>
                  <a:lnTo>
                    <a:pt x="0" y="44028"/>
                  </a:lnTo>
                  <a:cubicBezTo>
                    <a:pt x="0" y="19712"/>
                    <a:pt x="19712" y="0"/>
                    <a:pt x="4402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28" name="TextBox 16"/>
            <p:cNvSpPr txBox="1"/>
            <p:nvPr/>
          </p:nvSpPr>
          <p:spPr>
            <a:xfrm>
              <a:off x="0" y="-38100"/>
              <a:ext cx="2315623" cy="182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2" name="TextBox 13"/>
          <p:cNvSpPr txBox="1"/>
          <p:nvPr/>
        </p:nvSpPr>
        <p:spPr>
          <a:xfrm>
            <a:off x="609600" y="495300"/>
            <a:ext cx="5031858" cy="306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uk-UA" sz="1852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Лабораторний </a:t>
            </a:r>
            <a:r>
              <a:rPr lang="uk-UA" sz="1852" b="1" dirty="0" err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рН</a:t>
            </a:r>
            <a:r>
              <a:rPr lang="uk-UA" sz="1852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метр</a:t>
            </a:r>
            <a:endParaRPr lang="en-US" sz="1852" b="1" dirty="0">
              <a:solidFill>
                <a:srgbClr val="000000"/>
              </a:solidFill>
              <a:latin typeface="Inter Semi-Bold"/>
              <a:ea typeface="Inter Semi-Bold"/>
              <a:cs typeface="Inter Semi-Bold"/>
              <a:sym typeface="Inter Semi-Bold"/>
            </a:endParaRPr>
          </a:p>
        </p:txBody>
      </p:sp>
      <p:grpSp>
        <p:nvGrpSpPr>
          <p:cNvPr id="33" name="Group 7"/>
          <p:cNvGrpSpPr/>
          <p:nvPr/>
        </p:nvGrpSpPr>
        <p:grpSpPr>
          <a:xfrm>
            <a:off x="12954000" y="952500"/>
            <a:ext cx="4892414" cy="568746"/>
            <a:chOff x="0" y="0"/>
            <a:chExt cx="1288537" cy="149793"/>
          </a:xfrm>
        </p:grpSpPr>
        <p:sp>
          <p:nvSpPr>
            <p:cNvPr id="34" name="Freeform 8"/>
            <p:cNvSpPr/>
            <p:nvPr/>
          </p:nvSpPr>
          <p:spPr>
            <a:xfrm>
              <a:off x="0" y="0"/>
              <a:ext cx="1288537" cy="149793"/>
            </a:xfrm>
            <a:custGeom>
              <a:avLst/>
              <a:gdLst/>
              <a:ahLst/>
              <a:cxnLst/>
              <a:rect l="l" t="t" r="r" b="b"/>
              <a:pathLst>
                <a:path w="1288537" h="149793">
                  <a:moveTo>
                    <a:pt x="74897" y="0"/>
                  </a:moveTo>
                  <a:lnTo>
                    <a:pt x="1213641" y="0"/>
                  </a:lnTo>
                  <a:cubicBezTo>
                    <a:pt x="1233504" y="0"/>
                    <a:pt x="1252555" y="7891"/>
                    <a:pt x="1266600" y="21937"/>
                  </a:cubicBezTo>
                  <a:cubicBezTo>
                    <a:pt x="1280646" y="35983"/>
                    <a:pt x="1288537" y="55033"/>
                    <a:pt x="1288537" y="74897"/>
                  </a:cubicBezTo>
                  <a:lnTo>
                    <a:pt x="1288537" y="74897"/>
                  </a:lnTo>
                  <a:cubicBezTo>
                    <a:pt x="1288537" y="116261"/>
                    <a:pt x="1255005" y="149793"/>
                    <a:pt x="1213641" y="149793"/>
                  </a:cubicBezTo>
                  <a:lnTo>
                    <a:pt x="74897" y="149793"/>
                  </a:lnTo>
                  <a:cubicBezTo>
                    <a:pt x="33532" y="149793"/>
                    <a:pt x="0" y="116261"/>
                    <a:pt x="0" y="74897"/>
                  </a:cubicBezTo>
                  <a:lnTo>
                    <a:pt x="0" y="74897"/>
                  </a:lnTo>
                  <a:cubicBezTo>
                    <a:pt x="0" y="33532"/>
                    <a:pt x="33532" y="0"/>
                    <a:pt x="74897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35" name="TextBox 9"/>
            <p:cNvSpPr txBox="1"/>
            <p:nvPr/>
          </p:nvSpPr>
          <p:spPr>
            <a:xfrm>
              <a:off x="0" y="-38100"/>
              <a:ext cx="1288537" cy="1878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6" name="TextBox 20"/>
          <p:cNvSpPr txBox="1"/>
          <p:nvPr/>
        </p:nvSpPr>
        <p:spPr>
          <a:xfrm>
            <a:off x="13030200" y="1028700"/>
            <a:ext cx="4757832" cy="314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uk-UA" sz="1852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Робимо титрант NaOH (C=0.02 моль/л)</a:t>
            </a:r>
          </a:p>
        </p:txBody>
      </p:sp>
      <p:sp>
        <p:nvSpPr>
          <p:cNvPr id="37" name="Freeform 15"/>
          <p:cNvSpPr/>
          <p:nvPr/>
        </p:nvSpPr>
        <p:spPr>
          <a:xfrm>
            <a:off x="9677400" y="1333500"/>
            <a:ext cx="914400" cy="1828800"/>
          </a:xfrm>
          <a:custGeom>
            <a:avLst/>
            <a:gdLst/>
            <a:ahLst/>
            <a:cxnLst/>
            <a:rect l="l" t="t" r="r" b="b"/>
            <a:pathLst>
              <a:path w="1361373" h="2420219">
                <a:moveTo>
                  <a:pt x="0" y="0"/>
                </a:moveTo>
                <a:lnTo>
                  <a:pt x="1361373" y="0"/>
                </a:lnTo>
                <a:lnTo>
                  <a:pt x="1361373" y="2420219"/>
                </a:lnTo>
                <a:lnTo>
                  <a:pt x="0" y="2420219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</p:spPr>
      </p:sp>
      <p:sp>
        <p:nvSpPr>
          <p:cNvPr id="38" name="Freeform 6"/>
          <p:cNvSpPr/>
          <p:nvPr/>
        </p:nvSpPr>
        <p:spPr>
          <a:xfrm>
            <a:off x="10668000" y="1333500"/>
            <a:ext cx="1066800" cy="1828800"/>
          </a:xfrm>
          <a:custGeom>
            <a:avLst/>
            <a:gdLst/>
            <a:ahLst/>
            <a:cxnLst/>
            <a:rect l="l" t="t" r="r" b="b"/>
            <a:pathLst>
              <a:path w="1457434" h="2420628">
                <a:moveTo>
                  <a:pt x="0" y="0"/>
                </a:moveTo>
                <a:lnTo>
                  <a:pt x="1457434" y="0"/>
                </a:lnTo>
                <a:lnTo>
                  <a:pt x="1457434" y="2420629"/>
                </a:lnTo>
                <a:lnTo>
                  <a:pt x="0" y="2420629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 t="-6702" b="-335"/>
            </a:stretch>
          </a:blipFill>
        </p:spPr>
      </p:sp>
      <p:sp>
        <p:nvSpPr>
          <p:cNvPr id="39" name="Freeform 13"/>
          <p:cNvSpPr/>
          <p:nvPr/>
        </p:nvSpPr>
        <p:spPr>
          <a:xfrm>
            <a:off x="11811000" y="1409700"/>
            <a:ext cx="1143000" cy="1752599"/>
          </a:xfrm>
          <a:custGeom>
            <a:avLst/>
            <a:gdLst/>
            <a:ahLst/>
            <a:cxnLst/>
            <a:rect l="l" t="t" r="r" b="b"/>
            <a:pathLst>
              <a:path w="1377677" h="2449203">
                <a:moveTo>
                  <a:pt x="0" y="0"/>
                </a:moveTo>
                <a:lnTo>
                  <a:pt x="1377677" y="0"/>
                </a:lnTo>
                <a:lnTo>
                  <a:pt x="1377677" y="2449204"/>
                </a:lnTo>
                <a:lnTo>
                  <a:pt x="0" y="2449204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</p:spPr>
      </p:sp>
      <p:grpSp>
        <p:nvGrpSpPr>
          <p:cNvPr id="40" name="Group 10"/>
          <p:cNvGrpSpPr/>
          <p:nvPr/>
        </p:nvGrpSpPr>
        <p:grpSpPr>
          <a:xfrm>
            <a:off x="9372600" y="3238500"/>
            <a:ext cx="8305800" cy="609600"/>
            <a:chOff x="0" y="0"/>
            <a:chExt cx="2315623" cy="144845"/>
          </a:xfrm>
        </p:grpSpPr>
        <p:sp>
          <p:nvSpPr>
            <p:cNvPr id="41" name="Freeform 11"/>
            <p:cNvSpPr/>
            <p:nvPr/>
          </p:nvSpPr>
          <p:spPr>
            <a:xfrm>
              <a:off x="0" y="0"/>
              <a:ext cx="2315623" cy="144845"/>
            </a:xfrm>
            <a:custGeom>
              <a:avLst/>
              <a:gdLst/>
              <a:ahLst/>
              <a:cxnLst/>
              <a:rect l="l" t="t" r="r" b="b"/>
              <a:pathLst>
                <a:path w="2315623" h="144845">
                  <a:moveTo>
                    <a:pt x="44028" y="0"/>
                  </a:moveTo>
                  <a:lnTo>
                    <a:pt x="2271595" y="0"/>
                  </a:lnTo>
                  <a:cubicBezTo>
                    <a:pt x="2295911" y="0"/>
                    <a:pt x="2315623" y="19712"/>
                    <a:pt x="2315623" y="44028"/>
                  </a:cubicBezTo>
                  <a:lnTo>
                    <a:pt x="2315623" y="100817"/>
                  </a:lnTo>
                  <a:cubicBezTo>
                    <a:pt x="2315623" y="112494"/>
                    <a:pt x="2310984" y="123693"/>
                    <a:pt x="2302727" y="131949"/>
                  </a:cubicBezTo>
                  <a:cubicBezTo>
                    <a:pt x="2294470" y="140206"/>
                    <a:pt x="2283272" y="144845"/>
                    <a:pt x="2271595" y="144845"/>
                  </a:cubicBezTo>
                  <a:lnTo>
                    <a:pt x="44028" y="144845"/>
                  </a:lnTo>
                  <a:cubicBezTo>
                    <a:pt x="19712" y="144845"/>
                    <a:pt x="0" y="125133"/>
                    <a:pt x="0" y="100817"/>
                  </a:cubicBezTo>
                  <a:lnTo>
                    <a:pt x="0" y="44028"/>
                  </a:lnTo>
                  <a:cubicBezTo>
                    <a:pt x="0" y="19712"/>
                    <a:pt x="19712" y="0"/>
                    <a:pt x="4402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42" name="TextBox 12"/>
            <p:cNvSpPr txBox="1"/>
            <p:nvPr/>
          </p:nvSpPr>
          <p:spPr>
            <a:xfrm>
              <a:off x="0" y="-38100"/>
              <a:ext cx="2315623" cy="182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3" name="TextBox 21"/>
          <p:cNvSpPr txBox="1"/>
          <p:nvPr/>
        </p:nvSpPr>
        <p:spPr>
          <a:xfrm>
            <a:off x="9220200" y="3390900"/>
            <a:ext cx="8632040" cy="305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uk-UA" sz="1829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Таблиця порівняння показників обʼєму NaOH, що пішов на титрування </a:t>
            </a:r>
          </a:p>
        </p:txBody>
      </p:sp>
      <p:sp>
        <p:nvSpPr>
          <p:cNvPr id="44" name="Freeform 4"/>
          <p:cNvSpPr/>
          <p:nvPr/>
        </p:nvSpPr>
        <p:spPr>
          <a:xfrm>
            <a:off x="13030200" y="1714500"/>
            <a:ext cx="2209800" cy="1371600"/>
          </a:xfrm>
          <a:custGeom>
            <a:avLst/>
            <a:gdLst/>
            <a:ahLst/>
            <a:cxnLst/>
            <a:rect l="l" t="t" r="r" b="b"/>
            <a:pathLst>
              <a:path w="2277584" h="1675994">
                <a:moveTo>
                  <a:pt x="0" y="0"/>
                </a:moveTo>
                <a:lnTo>
                  <a:pt x="2277583" y="0"/>
                </a:lnTo>
                <a:lnTo>
                  <a:pt x="2277583" y="1675994"/>
                </a:lnTo>
                <a:lnTo>
                  <a:pt x="0" y="1675994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 l="-16761" r="-14058"/>
            </a:stretch>
          </a:blipFill>
        </p:spPr>
      </p:sp>
      <p:sp>
        <p:nvSpPr>
          <p:cNvPr id="45" name="Freeform 5"/>
          <p:cNvSpPr/>
          <p:nvPr/>
        </p:nvSpPr>
        <p:spPr>
          <a:xfrm>
            <a:off x="15392400" y="1562100"/>
            <a:ext cx="1295400" cy="1689971"/>
          </a:xfrm>
          <a:custGeom>
            <a:avLst/>
            <a:gdLst/>
            <a:ahLst/>
            <a:cxnLst/>
            <a:rect l="l" t="t" r="r" b="b"/>
            <a:pathLst>
              <a:path w="1442675" h="2147171">
                <a:moveTo>
                  <a:pt x="0" y="0"/>
                </a:moveTo>
                <a:lnTo>
                  <a:pt x="1442676" y="0"/>
                </a:lnTo>
                <a:lnTo>
                  <a:pt x="1442676" y="2147171"/>
                </a:lnTo>
                <a:lnTo>
                  <a:pt x="0" y="2147171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 b="-19448"/>
            </a:stretch>
          </a:blipFill>
        </p:spPr>
      </p:sp>
      <p:grpSp>
        <p:nvGrpSpPr>
          <p:cNvPr id="47" name="Group 14"/>
          <p:cNvGrpSpPr/>
          <p:nvPr/>
        </p:nvGrpSpPr>
        <p:grpSpPr>
          <a:xfrm>
            <a:off x="8763000" y="571500"/>
            <a:ext cx="4191000" cy="685800"/>
            <a:chOff x="0" y="0"/>
            <a:chExt cx="2315623" cy="144845"/>
          </a:xfrm>
        </p:grpSpPr>
        <p:sp>
          <p:nvSpPr>
            <p:cNvPr id="48" name="Freeform 15"/>
            <p:cNvSpPr/>
            <p:nvPr/>
          </p:nvSpPr>
          <p:spPr>
            <a:xfrm>
              <a:off x="0" y="0"/>
              <a:ext cx="2315623" cy="144845"/>
            </a:xfrm>
            <a:custGeom>
              <a:avLst/>
              <a:gdLst/>
              <a:ahLst/>
              <a:cxnLst/>
              <a:rect l="l" t="t" r="r" b="b"/>
              <a:pathLst>
                <a:path w="2315623" h="144845">
                  <a:moveTo>
                    <a:pt x="44028" y="0"/>
                  </a:moveTo>
                  <a:lnTo>
                    <a:pt x="2271595" y="0"/>
                  </a:lnTo>
                  <a:cubicBezTo>
                    <a:pt x="2295911" y="0"/>
                    <a:pt x="2315623" y="19712"/>
                    <a:pt x="2315623" y="44028"/>
                  </a:cubicBezTo>
                  <a:lnTo>
                    <a:pt x="2315623" y="100817"/>
                  </a:lnTo>
                  <a:cubicBezTo>
                    <a:pt x="2315623" y="112494"/>
                    <a:pt x="2310984" y="123693"/>
                    <a:pt x="2302727" y="131949"/>
                  </a:cubicBezTo>
                  <a:cubicBezTo>
                    <a:pt x="2294470" y="140206"/>
                    <a:pt x="2283272" y="144845"/>
                    <a:pt x="2271595" y="144845"/>
                  </a:cubicBezTo>
                  <a:lnTo>
                    <a:pt x="44028" y="144845"/>
                  </a:lnTo>
                  <a:cubicBezTo>
                    <a:pt x="19712" y="144845"/>
                    <a:pt x="0" y="125133"/>
                    <a:pt x="0" y="100817"/>
                  </a:cubicBezTo>
                  <a:lnTo>
                    <a:pt x="0" y="44028"/>
                  </a:lnTo>
                  <a:cubicBezTo>
                    <a:pt x="0" y="19712"/>
                    <a:pt x="19712" y="0"/>
                    <a:pt x="4402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49" name="TextBox 16"/>
            <p:cNvSpPr txBox="1"/>
            <p:nvPr/>
          </p:nvSpPr>
          <p:spPr>
            <a:xfrm>
              <a:off x="0" y="-38100"/>
              <a:ext cx="2315623" cy="182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4" name="TextBox 13"/>
          <p:cNvSpPr txBox="1"/>
          <p:nvPr/>
        </p:nvSpPr>
        <p:spPr>
          <a:xfrm>
            <a:off x="8229600" y="800100"/>
            <a:ext cx="503185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3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Титрування витяжок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  <a:ea typeface="Inter Semi-Bold"/>
              <a:cs typeface="Times New Roman" pitchFamily="18" charset="0"/>
              <a:sym typeface="Inter Semi-Bold"/>
            </a:endParaRPr>
          </a:p>
        </p:txBody>
      </p:sp>
      <p:grpSp>
        <p:nvGrpSpPr>
          <p:cNvPr id="55" name="Group 22"/>
          <p:cNvGrpSpPr/>
          <p:nvPr/>
        </p:nvGrpSpPr>
        <p:grpSpPr>
          <a:xfrm>
            <a:off x="0" y="7962900"/>
            <a:ext cx="3352800" cy="914399"/>
            <a:chOff x="0" y="0"/>
            <a:chExt cx="1123642" cy="129038"/>
          </a:xfrm>
        </p:grpSpPr>
        <p:sp>
          <p:nvSpPr>
            <p:cNvPr id="56" name="Freeform 23"/>
            <p:cNvSpPr/>
            <p:nvPr/>
          </p:nvSpPr>
          <p:spPr>
            <a:xfrm>
              <a:off x="0" y="0"/>
              <a:ext cx="1123642" cy="129038"/>
            </a:xfrm>
            <a:custGeom>
              <a:avLst/>
              <a:gdLst/>
              <a:ahLst/>
              <a:cxnLst/>
              <a:rect l="l" t="t" r="r" b="b"/>
              <a:pathLst>
                <a:path w="1123642" h="129038">
                  <a:moveTo>
                    <a:pt x="64519" y="0"/>
                  </a:moveTo>
                  <a:lnTo>
                    <a:pt x="1059123" y="0"/>
                  </a:lnTo>
                  <a:cubicBezTo>
                    <a:pt x="1076234" y="0"/>
                    <a:pt x="1092645" y="6798"/>
                    <a:pt x="1104745" y="18897"/>
                  </a:cubicBezTo>
                  <a:cubicBezTo>
                    <a:pt x="1116844" y="30997"/>
                    <a:pt x="1123642" y="47408"/>
                    <a:pt x="1123642" y="64519"/>
                  </a:cubicBezTo>
                  <a:lnTo>
                    <a:pt x="1123642" y="64519"/>
                  </a:lnTo>
                  <a:cubicBezTo>
                    <a:pt x="1123642" y="81631"/>
                    <a:pt x="1116844" y="98041"/>
                    <a:pt x="1104745" y="110141"/>
                  </a:cubicBezTo>
                  <a:cubicBezTo>
                    <a:pt x="1092645" y="122241"/>
                    <a:pt x="1076234" y="129038"/>
                    <a:pt x="1059123" y="129038"/>
                  </a:cubicBezTo>
                  <a:lnTo>
                    <a:pt x="64519" y="129038"/>
                  </a:lnTo>
                  <a:cubicBezTo>
                    <a:pt x="47408" y="129038"/>
                    <a:pt x="30997" y="122241"/>
                    <a:pt x="18897" y="110141"/>
                  </a:cubicBezTo>
                  <a:cubicBezTo>
                    <a:pt x="6798" y="98041"/>
                    <a:pt x="0" y="81631"/>
                    <a:pt x="0" y="64519"/>
                  </a:cubicBezTo>
                  <a:lnTo>
                    <a:pt x="0" y="64519"/>
                  </a:lnTo>
                  <a:cubicBezTo>
                    <a:pt x="0" y="47408"/>
                    <a:pt x="6798" y="30997"/>
                    <a:pt x="18897" y="18897"/>
                  </a:cubicBezTo>
                  <a:cubicBezTo>
                    <a:pt x="30997" y="6798"/>
                    <a:pt x="47408" y="0"/>
                    <a:pt x="64519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57" name="TextBox 24"/>
            <p:cNvSpPr txBox="1"/>
            <p:nvPr/>
          </p:nvSpPr>
          <p:spPr>
            <a:xfrm>
              <a:off x="0" y="-38100"/>
              <a:ext cx="1123642" cy="167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8" name="TextBox 31"/>
          <p:cNvSpPr txBox="1"/>
          <p:nvPr/>
        </p:nvSpPr>
        <p:spPr>
          <a:xfrm>
            <a:off x="0" y="8115300"/>
            <a:ext cx="3276600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84"/>
              </a:lnSpc>
            </a:pPr>
            <a:r>
              <a:rPr lang="uk-UA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Результати титрування водної наважки</a:t>
            </a:r>
          </a:p>
        </p:txBody>
      </p:sp>
      <p:sp>
        <p:nvSpPr>
          <p:cNvPr id="59" name="Freeform 14"/>
          <p:cNvSpPr/>
          <p:nvPr/>
        </p:nvSpPr>
        <p:spPr>
          <a:xfrm>
            <a:off x="609600" y="8835199"/>
            <a:ext cx="2125450" cy="1451801"/>
          </a:xfrm>
          <a:custGeom>
            <a:avLst/>
            <a:gdLst/>
            <a:ahLst/>
            <a:cxnLst/>
            <a:rect l="l" t="t" r="r" b="b"/>
            <a:pathLst>
              <a:path w="3333875" h="1875305">
                <a:moveTo>
                  <a:pt x="0" y="0"/>
                </a:moveTo>
                <a:lnTo>
                  <a:pt x="3333875" y="0"/>
                </a:lnTo>
                <a:lnTo>
                  <a:pt x="3333875" y="1875305"/>
                </a:lnTo>
                <a:lnTo>
                  <a:pt x="0" y="1875305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</p:spPr>
      </p:sp>
      <p:grpSp>
        <p:nvGrpSpPr>
          <p:cNvPr id="60" name="Group 25"/>
          <p:cNvGrpSpPr/>
          <p:nvPr/>
        </p:nvGrpSpPr>
        <p:grpSpPr>
          <a:xfrm>
            <a:off x="3505200" y="7962900"/>
            <a:ext cx="2438400" cy="914400"/>
            <a:chOff x="0" y="0"/>
            <a:chExt cx="873041" cy="121529"/>
          </a:xfrm>
        </p:grpSpPr>
        <p:sp>
          <p:nvSpPr>
            <p:cNvPr id="61" name="Freeform 26"/>
            <p:cNvSpPr/>
            <p:nvPr/>
          </p:nvSpPr>
          <p:spPr>
            <a:xfrm>
              <a:off x="0" y="0"/>
              <a:ext cx="873041" cy="121529"/>
            </a:xfrm>
            <a:custGeom>
              <a:avLst/>
              <a:gdLst/>
              <a:ahLst/>
              <a:cxnLst/>
              <a:rect l="l" t="t" r="r" b="b"/>
              <a:pathLst>
                <a:path w="873041" h="121529">
                  <a:moveTo>
                    <a:pt x="60764" y="0"/>
                  </a:moveTo>
                  <a:lnTo>
                    <a:pt x="812277" y="0"/>
                  </a:lnTo>
                  <a:cubicBezTo>
                    <a:pt x="845836" y="0"/>
                    <a:pt x="873041" y="27205"/>
                    <a:pt x="873041" y="60764"/>
                  </a:cubicBezTo>
                  <a:lnTo>
                    <a:pt x="873041" y="60764"/>
                  </a:lnTo>
                  <a:cubicBezTo>
                    <a:pt x="873041" y="94324"/>
                    <a:pt x="845836" y="121529"/>
                    <a:pt x="812277" y="121529"/>
                  </a:cubicBezTo>
                  <a:lnTo>
                    <a:pt x="60764" y="121529"/>
                  </a:lnTo>
                  <a:cubicBezTo>
                    <a:pt x="27205" y="121529"/>
                    <a:pt x="0" y="94324"/>
                    <a:pt x="0" y="60764"/>
                  </a:cubicBezTo>
                  <a:lnTo>
                    <a:pt x="0" y="60764"/>
                  </a:lnTo>
                  <a:cubicBezTo>
                    <a:pt x="0" y="27205"/>
                    <a:pt x="27205" y="0"/>
                    <a:pt x="60764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62" name="TextBox 27"/>
            <p:cNvSpPr txBox="1"/>
            <p:nvPr/>
          </p:nvSpPr>
          <p:spPr>
            <a:xfrm>
              <a:off x="0" y="-38100"/>
              <a:ext cx="873041" cy="1596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" name="Group 28"/>
          <p:cNvGrpSpPr/>
          <p:nvPr/>
        </p:nvGrpSpPr>
        <p:grpSpPr>
          <a:xfrm>
            <a:off x="6324600" y="8191500"/>
            <a:ext cx="3314828" cy="914400"/>
            <a:chOff x="0" y="0"/>
            <a:chExt cx="873041" cy="121529"/>
          </a:xfrm>
        </p:grpSpPr>
        <p:sp>
          <p:nvSpPr>
            <p:cNvPr id="64" name="Freeform 29"/>
            <p:cNvSpPr/>
            <p:nvPr/>
          </p:nvSpPr>
          <p:spPr>
            <a:xfrm>
              <a:off x="0" y="0"/>
              <a:ext cx="873041" cy="121529"/>
            </a:xfrm>
            <a:custGeom>
              <a:avLst/>
              <a:gdLst/>
              <a:ahLst/>
              <a:cxnLst/>
              <a:rect l="l" t="t" r="r" b="b"/>
              <a:pathLst>
                <a:path w="873041" h="121529">
                  <a:moveTo>
                    <a:pt x="60764" y="0"/>
                  </a:moveTo>
                  <a:lnTo>
                    <a:pt x="812277" y="0"/>
                  </a:lnTo>
                  <a:cubicBezTo>
                    <a:pt x="845836" y="0"/>
                    <a:pt x="873041" y="27205"/>
                    <a:pt x="873041" y="60764"/>
                  </a:cubicBezTo>
                  <a:lnTo>
                    <a:pt x="873041" y="60764"/>
                  </a:lnTo>
                  <a:cubicBezTo>
                    <a:pt x="873041" y="94324"/>
                    <a:pt x="845836" y="121529"/>
                    <a:pt x="812277" y="121529"/>
                  </a:cubicBezTo>
                  <a:lnTo>
                    <a:pt x="60764" y="121529"/>
                  </a:lnTo>
                  <a:cubicBezTo>
                    <a:pt x="27205" y="121529"/>
                    <a:pt x="0" y="94324"/>
                    <a:pt x="0" y="60764"/>
                  </a:cubicBezTo>
                  <a:lnTo>
                    <a:pt x="0" y="60764"/>
                  </a:lnTo>
                  <a:cubicBezTo>
                    <a:pt x="0" y="27205"/>
                    <a:pt x="27205" y="0"/>
                    <a:pt x="60764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65" name="TextBox 30"/>
            <p:cNvSpPr txBox="1"/>
            <p:nvPr/>
          </p:nvSpPr>
          <p:spPr>
            <a:xfrm>
              <a:off x="0" y="-38100"/>
              <a:ext cx="873041" cy="1596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TextBox 32"/>
          <p:cNvSpPr txBox="1"/>
          <p:nvPr/>
        </p:nvSpPr>
        <p:spPr>
          <a:xfrm>
            <a:off x="3505200" y="8115300"/>
            <a:ext cx="2438400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lang="uk-UA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Сольова витяжка з KCl  </a:t>
            </a:r>
          </a:p>
        </p:txBody>
      </p:sp>
      <p:sp>
        <p:nvSpPr>
          <p:cNvPr id="70" name="TextBox 33"/>
          <p:cNvSpPr txBox="1"/>
          <p:nvPr/>
        </p:nvSpPr>
        <p:spPr>
          <a:xfrm>
            <a:off x="6629400" y="8267700"/>
            <a:ext cx="2578540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lang="uk-UA" b="1" dirty="0">
                <a:solidFill>
                  <a:srgbClr val="000000"/>
                </a:solidFill>
                <a:latin typeface="Times New Roman" pitchFamily="18" charset="0"/>
                <a:ea typeface="Inter Semi-Bold"/>
                <a:cs typeface="Times New Roman" pitchFamily="18" charset="0"/>
                <a:sym typeface="Inter Semi-Bold"/>
              </a:rPr>
              <a:t>Сольова витяжка з CH3COONa </a:t>
            </a:r>
          </a:p>
        </p:txBody>
      </p:sp>
      <p:sp>
        <p:nvSpPr>
          <p:cNvPr id="71" name="Freeform 17"/>
          <p:cNvSpPr/>
          <p:nvPr/>
        </p:nvSpPr>
        <p:spPr>
          <a:xfrm>
            <a:off x="3352800" y="8801100"/>
            <a:ext cx="2743200" cy="1485900"/>
          </a:xfrm>
          <a:custGeom>
            <a:avLst/>
            <a:gdLst/>
            <a:ahLst/>
            <a:cxnLst/>
            <a:rect l="l" t="t" r="r" b="b"/>
            <a:pathLst>
              <a:path w="3314828" h="1864591">
                <a:moveTo>
                  <a:pt x="0" y="0"/>
                </a:moveTo>
                <a:lnTo>
                  <a:pt x="3314828" y="0"/>
                </a:lnTo>
                <a:lnTo>
                  <a:pt x="3314828" y="1864591"/>
                </a:lnTo>
                <a:lnTo>
                  <a:pt x="0" y="1864591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/>
            <a:stretch>
              <a:fillRect/>
            </a:stretch>
          </a:blipFill>
        </p:spPr>
      </p:sp>
      <p:sp>
        <p:nvSpPr>
          <p:cNvPr id="72" name="Freeform 16"/>
          <p:cNvSpPr/>
          <p:nvPr/>
        </p:nvSpPr>
        <p:spPr>
          <a:xfrm>
            <a:off x="6477000" y="8960129"/>
            <a:ext cx="2971800" cy="1326871"/>
          </a:xfrm>
          <a:custGeom>
            <a:avLst/>
            <a:gdLst/>
            <a:ahLst/>
            <a:cxnLst/>
            <a:rect l="l" t="t" r="r" b="b"/>
            <a:pathLst>
              <a:path w="3333875" h="2012671">
                <a:moveTo>
                  <a:pt x="0" y="0"/>
                </a:moveTo>
                <a:lnTo>
                  <a:pt x="3333875" y="0"/>
                </a:lnTo>
                <a:lnTo>
                  <a:pt x="3333875" y="2012671"/>
                </a:lnTo>
                <a:lnTo>
                  <a:pt x="0" y="2012671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print"/>
            <a:stretch>
              <a:fillRect l="-7325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3"/>
          <p:cNvSpPr/>
          <p:nvPr/>
        </p:nvSpPr>
        <p:spPr>
          <a:xfrm>
            <a:off x="8305800" y="7048500"/>
            <a:ext cx="9677400" cy="251460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305800" y="4686300"/>
            <a:ext cx="9677400" cy="213360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8229600" y="1562100"/>
            <a:ext cx="9525000" cy="297180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с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5105400" y="190500"/>
            <a:ext cx="7330799" cy="463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50"/>
              </a:lnSpc>
              <a:spcBef>
                <a:spcPct val="0"/>
              </a:spcBef>
            </a:pPr>
            <a:r>
              <a:rPr lang="uk-UA" sz="3031" b="1" dirty="0">
                <a:solidFill>
                  <a:srgbClr val="244721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Методика статистичних досліджень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85800" y="571500"/>
            <a:ext cx="4154486" cy="532282"/>
            <a:chOff x="0" y="0"/>
            <a:chExt cx="1054047" cy="1401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54047" cy="140190"/>
            </a:xfrm>
            <a:custGeom>
              <a:avLst/>
              <a:gdLst/>
              <a:ahLst/>
              <a:cxnLst/>
              <a:rect l="l" t="t" r="r" b="b"/>
              <a:pathLst>
                <a:path w="1054047" h="140190">
                  <a:moveTo>
                    <a:pt x="70095" y="0"/>
                  </a:moveTo>
                  <a:lnTo>
                    <a:pt x="983953" y="0"/>
                  </a:lnTo>
                  <a:cubicBezTo>
                    <a:pt x="1002543" y="0"/>
                    <a:pt x="1020372" y="7385"/>
                    <a:pt x="1033517" y="20530"/>
                  </a:cubicBezTo>
                  <a:cubicBezTo>
                    <a:pt x="1046663" y="33676"/>
                    <a:pt x="1054047" y="51504"/>
                    <a:pt x="1054047" y="70095"/>
                  </a:cubicBezTo>
                  <a:lnTo>
                    <a:pt x="1054047" y="70095"/>
                  </a:lnTo>
                  <a:cubicBezTo>
                    <a:pt x="1054047" y="88685"/>
                    <a:pt x="1046663" y="106514"/>
                    <a:pt x="1033517" y="119659"/>
                  </a:cubicBezTo>
                  <a:cubicBezTo>
                    <a:pt x="1020372" y="132805"/>
                    <a:pt x="1002543" y="140190"/>
                    <a:pt x="983953" y="140190"/>
                  </a:cubicBezTo>
                  <a:lnTo>
                    <a:pt x="70095" y="140190"/>
                  </a:lnTo>
                  <a:cubicBezTo>
                    <a:pt x="51504" y="140190"/>
                    <a:pt x="33676" y="132805"/>
                    <a:pt x="20530" y="119659"/>
                  </a:cubicBezTo>
                  <a:cubicBezTo>
                    <a:pt x="7385" y="106514"/>
                    <a:pt x="0" y="88685"/>
                    <a:pt x="0" y="70095"/>
                  </a:cubicBezTo>
                  <a:lnTo>
                    <a:pt x="0" y="70095"/>
                  </a:lnTo>
                  <a:cubicBezTo>
                    <a:pt x="0" y="51504"/>
                    <a:pt x="7385" y="33676"/>
                    <a:pt x="20530" y="20530"/>
                  </a:cubicBezTo>
                  <a:cubicBezTo>
                    <a:pt x="33676" y="7385"/>
                    <a:pt x="51504" y="0"/>
                    <a:pt x="70095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054047" cy="17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-1143000" y="647700"/>
            <a:ext cx="7674615" cy="271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1"/>
              </a:lnSpc>
            </a:pPr>
            <a:r>
              <a:rPr lang="uk-UA" sz="1650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Обчислення актуальної кислотності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90600" y="3543300"/>
            <a:ext cx="5181600" cy="533400"/>
            <a:chOff x="0" y="0"/>
            <a:chExt cx="1054047" cy="1401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54047" cy="140190"/>
            </a:xfrm>
            <a:custGeom>
              <a:avLst/>
              <a:gdLst/>
              <a:ahLst/>
              <a:cxnLst/>
              <a:rect l="l" t="t" r="r" b="b"/>
              <a:pathLst>
                <a:path w="1054047" h="140190">
                  <a:moveTo>
                    <a:pt x="70095" y="0"/>
                  </a:moveTo>
                  <a:lnTo>
                    <a:pt x="983953" y="0"/>
                  </a:lnTo>
                  <a:cubicBezTo>
                    <a:pt x="1002543" y="0"/>
                    <a:pt x="1020372" y="7385"/>
                    <a:pt x="1033517" y="20530"/>
                  </a:cubicBezTo>
                  <a:cubicBezTo>
                    <a:pt x="1046663" y="33676"/>
                    <a:pt x="1054047" y="51504"/>
                    <a:pt x="1054047" y="70095"/>
                  </a:cubicBezTo>
                  <a:lnTo>
                    <a:pt x="1054047" y="70095"/>
                  </a:lnTo>
                  <a:cubicBezTo>
                    <a:pt x="1054047" y="88685"/>
                    <a:pt x="1046663" y="106514"/>
                    <a:pt x="1033517" y="119659"/>
                  </a:cubicBezTo>
                  <a:cubicBezTo>
                    <a:pt x="1020372" y="132805"/>
                    <a:pt x="1002543" y="140190"/>
                    <a:pt x="983953" y="140190"/>
                  </a:cubicBezTo>
                  <a:lnTo>
                    <a:pt x="70095" y="140190"/>
                  </a:lnTo>
                  <a:cubicBezTo>
                    <a:pt x="51504" y="140190"/>
                    <a:pt x="33676" y="132805"/>
                    <a:pt x="20530" y="119659"/>
                  </a:cubicBezTo>
                  <a:cubicBezTo>
                    <a:pt x="7385" y="106514"/>
                    <a:pt x="0" y="88685"/>
                    <a:pt x="0" y="70095"/>
                  </a:cubicBezTo>
                  <a:lnTo>
                    <a:pt x="0" y="70095"/>
                  </a:lnTo>
                  <a:cubicBezTo>
                    <a:pt x="0" y="51504"/>
                    <a:pt x="7385" y="33676"/>
                    <a:pt x="20530" y="20530"/>
                  </a:cubicBezTo>
                  <a:cubicBezTo>
                    <a:pt x="33676" y="7385"/>
                    <a:pt x="51504" y="0"/>
                    <a:pt x="70095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054047" cy="17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838200" y="3695700"/>
            <a:ext cx="8503367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0"/>
              </a:lnSpc>
            </a:pPr>
            <a:r>
              <a:rPr lang="uk-UA" sz="1600" b="1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Обчислення потенційної обмінної кислотності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66800" y="6972300"/>
            <a:ext cx="5562600" cy="532282"/>
            <a:chOff x="0" y="0"/>
            <a:chExt cx="1145567" cy="1401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45567" cy="140190"/>
            </a:xfrm>
            <a:custGeom>
              <a:avLst/>
              <a:gdLst/>
              <a:ahLst/>
              <a:cxnLst/>
              <a:rect l="l" t="t" r="r" b="b"/>
              <a:pathLst>
                <a:path w="1145567" h="140190">
                  <a:moveTo>
                    <a:pt x="70095" y="0"/>
                  </a:moveTo>
                  <a:lnTo>
                    <a:pt x="1075472" y="0"/>
                  </a:lnTo>
                  <a:cubicBezTo>
                    <a:pt x="1094062" y="0"/>
                    <a:pt x="1111891" y="7385"/>
                    <a:pt x="1125037" y="20530"/>
                  </a:cubicBezTo>
                  <a:cubicBezTo>
                    <a:pt x="1138182" y="33676"/>
                    <a:pt x="1145567" y="51504"/>
                    <a:pt x="1145567" y="70095"/>
                  </a:cubicBezTo>
                  <a:lnTo>
                    <a:pt x="1145567" y="70095"/>
                  </a:lnTo>
                  <a:cubicBezTo>
                    <a:pt x="1145567" y="88685"/>
                    <a:pt x="1138182" y="106514"/>
                    <a:pt x="1125037" y="119659"/>
                  </a:cubicBezTo>
                  <a:cubicBezTo>
                    <a:pt x="1111891" y="132805"/>
                    <a:pt x="1094062" y="140190"/>
                    <a:pt x="1075472" y="140190"/>
                  </a:cubicBezTo>
                  <a:lnTo>
                    <a:pt x="70095" y="140190"/>
                  </a:lnTo>
                  <a:cubicBezTo>
                    <a:pt x="51504" y="140190"/>
                    <a:pt x="33676" y="132805"/>
                    <a:pt x="20530" y="119659"/>
                  </a:cubicBezTo>
                  <a:cubicBezTo>
                    <a:pt x="7385" y="106514"/>
                    <a:pt x="0" y="88685"/>
                    <a:pt x="0" y="70095"/>
                  </a:cubicBezTo>
                  <a:lnTo>
                    <a:pt x="0" y="70095"/>
                  </a:lnTo>
                  <a:cubicBezTo>
                    <a:pt x="0" y="51504"/>
                    <a:pt x="7385" y="33676"/>
                    <a:pt x="20530" y="20530"/>
                  </a:cubicBezTo>
                  <a:cubicBezTo>
                    <a:pt x="33676" y="7385"/>
                    <a:pt x="51504" y="0"/>
                    <a:pt x="70095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45567" cy="17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90600" y="7048500"/>
            <a:ext cx="5562600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05"/>
              </a:lnSpc>
            </a:pPr>
            <a:r>
              <a:rPr lang="uk-UA" sz="1600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Обчислення гідролітичної кислотності та кількості необхідного для вапнування (</a:t>
            </a:r>
            <a:r>
              <a:rPr lang="uk-UA" sz="1600" dirty="0" err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лужнення</a:t>
            </a:r>
            <a:r>
              <a:rPr lang="uk-UA" sz="1600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) </a:t>
            </a:r>
            <a:r>
              <a:rPr lang="uk-UA" sz="1600" dirty="0" err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грунту</a:t>
            </a:r>
            <a:r>
              <a:rPr lang="uk-UA" sz="1600" dirty="0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296400" y="876300"/>
            <a:ext cx="7010400" cy="762000"/>
            <a:chOff x="0" y="0"/>
            <a:chExt cx="1477159" cy="14379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77159" cy="143791"/>
            </a:xfrm>
            <a:custGeom>
              <a:avLst/>
              <a:gdLst/>
              <a:ahLst/>
              <a:cxnLst/>
              <a:rect l="l" t="t" r="r" b="b"/>
              <a:pathLst>
                <a:path w="1477159" h="143791">
                  <a:moveTo>
                    <a:pt x="69018" y="0"/>
                  </a:moveTo>
                  <a:lnTo>
                    <a:pt x="1408141" y="0"/>
                  </a:lnTo>
                  <a:cubicBezTo>
                    <a:pt x="1446258" y="0"/>
                    <a:pt x="1477159" y="30901"/>
                    <a:pt x="1477159" y="69018"/>
                  </a:cubicBezTo>
                  <a:lnTo>
                    <a:pt x="1477159" y="74772"/>
                  </a:lnTo>
                  <a:cubicBezTo>
                    <a:pt x="1477159" y="93077"/>
                    <a:pt x="1469887" y="110632"/>
                    <a:pt x="1456944" y="123576"/>
                  </a:cubicBezTo>
                  <a:cubicBezTo>
                    <a:pt x="1444000" y="136519"/>
                    <a:pt x="1426445" y="143791"/>
                    <a:pt x="1408141" y="143791"/>
                  </a:cubicBezTo>
                  <a:lnTo>
                    <a:pt x="69018" y="143791"/>
                  </a:lnTo>
                  <a:cubicBezTo>
                    <a:pt x="30901" y="143791"/>
                    <a:pt x="0" y="112890"/>
                    <a:pt x="0" y="74772"/>
                  </a:cubicBezTo>
                  <a:lnTo>
                    <a:pt x="0" y="69018"/>
                  </a:lnTo>
                  <a:cubicBezTo>
                    <a:pt x="0" y="30901"/>
                    <a:pt x="30901" y="0"/>
                    <a:pt x="69018" y="0"/>
                  </a:cubicBezTo>
                  <a:close/>
                </a:path>
              </a:pathLst>
            </a:custGeom>
            <a:solidFill>
              <a:srgbClr val="8BC29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477159" cy="1818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525000" y="1028700"/>
            <a:ext cx="6553200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uk-UA" sz="2400" b="1" dirty="0">
                <a:solidFill>
                  <a:srgbClr val="000000"/>
                </a:solidFill>
                <a:latin typeface="Times New Roman" pitchFamily="18" charset="0"/>
                <a:ea typeface="Canva Sans"/>
                <a:cs typeface="Times New Roman" pitchFamily="18" charset="0"/>
                <a:sym typeface="Canva Sans"/>
              </a:rPr>
              <a:t>Порівняльний аналіз результатів дослідження: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82000" y="1790700"/>
            <a:ext cx="9372600" cy="2523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Зразок ґрунту, зібраний під першою сосною:</a:t>
            </a:r>
          </a:p>
          <a:p>
            <a:pPr algn="l">
              <a:spcBef>
                <a:spcPct val="0"/>
              </a:spcBef>
            </a:pPr>
            <a:endParaRPr lang="uk-UA" b="1" dirty="0">
              <a:solidFill>
                <a:srgbClr val="000000"/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  <a:p>
            <a:pPr algn="l">
              <a:spcBef>
                <a:spcPct val="0"/>
              </a:spcBef>
              <a:buFont typeface="Arial" pitchFamily="34" charset="0"/>
              <a:buChar char="•"/>
            </a:pPr>
            <a:r>
              <a:rPr lang="uk-UA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 pH — 6,5, це майже нейтрально, ідеально для більшості рослин.</a:t>
            </a:r>
          </a:p>
          <a:p>
            <a:pPr algn="l">
              <a:spcBef>
                <a:spcPct val="0"/>
              </a:spcBef>
              <a:buFont typeface="Arial" pitchFamily="34" charset="0"/>
              <a:buChar char="•"/>
            </a:pPr>
            <a:r>
              <a:rPr lang="uk-UA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 Є гумус, а це головне джерело живлення, вологи й буфер для кислотності.</a:t>
            </a:r>
          </a:p>
          <a:p>
            <a:pPr algn="l">
              <a:spcBef>
                <a:spcPct val="0"/>
              </a:spcBef>
              <a:buFont typeface="Arial" pitchFamily="34" charset="0"/>
              <a:buChar char="•"/>
            </a:pPr>
            <a:r>
              <a:rPr lang="uk-UA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 Актуальна кислотність 1,48 ммоль/100 г — висока, але разом із гумусом це свідчить про гарну біологічну активність.</a:t>
            </a:r>
          </a:p>
          <a:p>
            <a:pPr algn="l">
              <a:spcBef>
                <a:spcPct val="0"/>
              </a:spcBef>
              <a:buFont typeface="Arial" pitchFamily="34" charset="0"/>
              <a:buChar char="•"/>
            </a:pPr>
            <a:r>
              <a:rPr lang="uk-UA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 Обмінна кислотність і гідролітична також вища, ніж в інших — це значить, що ґрунт насичений кислотними катіонами, але не надто, і це теж характерно для більш живого, родючого ґрунту.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458200" y="4762500"/>
            <a:ext cx="9220200" cy="2115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Зразок ґрунту, зібраний під другою сосною:</a:t>
            </a:r>
          </a:p>
          <a:p>
            <a:pPr algn="just">
              <a:spcBef>
                <a:spcPct val="0"/>
              </a:spcBef>
            </a:pPr>
            <a:endParaRPr lang="uk-UA" sz="2000" b="1" dirty="0">
              <a:solidFill>
                <a:srgbClr val="000000"/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  <a:p>
            <a:pPr algn="just">
              <a:spcBef>
                <a:spcPct val="0"/>
              </a:spcBef>
              <a:buFont typeface="Arial" pitchFamily="34" charset="0"/>
              <a:buChar char="•"/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 pH приблизно 5,5 — це вже кислий ґрунт.</a:t>
            </a:r>
          </a:p>
          <a:p>
            <a:pPr algn="just">
              <a:spcBef>
                <a:spcPct val="0"/>
              </a:spcBef>
              <a:buFont typeface="Arial" pitchFamily="34" charset="0"/>
              <a:buChar char="•"/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 Актуальна кислотність — 0,25, тобто кислотність є, але ґрунт збіднений.</a:t>
            </a:r>
          </a:p>
          <a:p>
            <a:pPr algn="just">
              <a:spcBef>
                <a:spcPct val="0"/>
              </a:spcBef>
              <a:buFont typeface="Arial" pitchFamily="34" charset="0"/>
              <a:buChar char="•"/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 І обмінна, і гідролітична кислотність нижчі, ніж у першої — це свідчить про менш активне ґрунтове середовище, можливо, після деградації або виснаження.</a:t>
            </a:r>
          </a:p>
          <a:p>
            <a:pPr algn="just">
              <a:lnSpc>
                <a:spcPts val="2137"/>
              </a:lnSpc>
              <a:spcBef>
                <a:spcPct val="0"/>
              </a:spcBef>
            </a:pPr>
            <a:endParaRPr lang="uk-UA" dirty="0"/>
          </a:p>
        </p:txBody>
      </p:sp>
      <p:sp>
        <p:nvSpPr>
          <p:cNvPr id="27" name="TextBox 27"/>
          <p:cNvSpPr txBox="1"/>
          <p:nvPr/>
        </p:nvSpPr>
        <p:spPr>
          <a:xfrm>
            <a:off x="8458200" y="7277100"/>
            <a:ext cx="9601200" cy="197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1"/>
              </a:lnSpc>
              <a:spcBef>
                <a:spcPct val="0"/>
              </a:spcBef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Зразок ґрунту, зібраний під третьою сосною:</a:t>
            </a:r>
          </a:p>
          <a:p>
            <a:pPr algn="l">
              <a:lnSpc>
                <a:spcPts val="2231"/>
              </a:lnSpc>
              <a:spcBef>
                <a:spcPct val="0"/>
              </a:spcBef>
            </a:pPr>
            <a:endParaRPr lang="uk-UA" sz="2000" b="1" dirty="0">
              <a:solidFill>
                <a:srgbClr val="000000"/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  <a:p>
            <a:pPr algn="l">
              <a:lnSpc>
                <a:spcPts val="2231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 pH аж 7,5–7,7 — це лужне середовище, яке для сосни не дуже добре, бо блокує багато поживних елементів.</a:t>
            </a:r>
          </a:p>
          <a:p>
            <a:pPr algn="l">
              <a:lnSpc>
                <a:spcPts val="2231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uk-UA" sz="2000" b="1" dirty="0">
                <a:solidFill>
                  <a:srgbClr val="000000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Актуальна кислотність — 0,15, обмінна — 0,05, гідролітична — 0,315 — це дуже низькі значення. Такий ґрунт майже не має кислотності, тобто він мертвий або дуже бідний.</a:t>
            </a:r>
          </a:p>
        </p:txBody>
      </p:sp>
      <p:graphicFrame>
        <p:nvGraphicFramePr>
          <p:cNvPr id="38" name="Таблица 37"/>
          <p:cNvGraphicFramePr>
            <a:graphicFrameLocks noGrp="1"/>
          </p:cNvGraphicFramePr>
          <p:nvPr/>
        </p:nvGraphicFramePr>
        <p:xfrm>
          <a:off x="228600" y="1028700"/>
          <a:ext cx="7924800" cy="251460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1597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29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96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362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3623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277911"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Наважка</a:t>
                      </a:r>
                      <a:r>
                        <a:rPr lang="uk-UA" sz="14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номер </a:t>
                      </a:r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C(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), mol/L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V(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en-US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Маса</a:t>
                      </a:r>
                      <a:r>
                        <a:rPr lang="uk-UA" sz="14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аліквоти</a:t>
                      </a:r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,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Значення</a:t>
                      </a:r>
                      <a:r>
                        <a:rPr lang="uk-UA" sz="14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актуальної кислотності </a:t>
                      </a:r>
                      <a:r>
                        <a:rPr lang="en-US" sz="14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mmol</a:t>
                      </a:r>
                      <a:r>
                        <a:rPr lang="en-U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/100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2230"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2230">
                <a:tc>
                  <a:txBody>
                    <a:bodyPr/>
                    <a:lstStyle/>
                    <a:p>
                      <a:r>
                        <a:rPr lang="uk-UA" sz="14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2230"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39" name="Таблица 38"/>
          <p:cNvGraphicFramePr>
            <a:graphicFrameLocks noGrp="1"/>
          </p:cNvGraphicFramePr>
          <p:nvPr/>
        </p:nvGraphicFramePr>
        <p:xfrm>
          <a:off x="228600" y="4076700"/>
          <a:ext cx="7924800" cy="281939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1740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632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75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610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589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83316"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Зразок 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C(</a:t>
                      </a:r>
                      <a:r>
                        <a:rPr lang="en-US" sz="1400" b="1" dirty="0" err="1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r>
                        <a:rPr lang="en-US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моль/л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V(</a:t>
                      </a:r>
                      <a:r>
                        <a:rPr lang="en-US" sz="1400" b="1" dirty="0" err="1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r>
                        <a:rPr lang="en-US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) (</a:t>
                      </a:r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обмінна), </a:t>
                      </a:r>
                      <a:r>
                        <a:rPr lang="uk-UA" sz="1400" b="1" dirty="0" err="1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мл</a:t>
                      </a:r>
                      <a:endParaRPr lang="uk-UA" sz="1400" b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Маса ґрунту, 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Значення</a:t>
                      </a:r>
                      <a:r>
                        <a:rPr lang="uk-UA" sz="1400" b="1" baseline="0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обмінної кислотності</a:t>
                      </a:r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dirty="0" err="1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ммоль</a:t>
                      </a:r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/100 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3324">
                <a:tc>
                  <a:txBody>
                    <a:bodyPr/>
                    <a:lstStyle/>
                    <a:p>
                      <a:r>
                        <a:rPr lang="uk-UA" sz="1400" b="1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1102">
                <a:tc>
                  <a:txBody>
                    <a:bodyPr/>
                    <a:lstStyle/>
                    <a:p>
                      <a:r>
                        <a:rPr lang="uk-UA" sz="1400" b="1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1657"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41" name="Таблица 40"/>
          <p:cNvGraphicFramePr>
            <a:graphicFrameLocks noGrp="1"/>
          </p:cNvGraphicFramePr>
          <p:nvPr/>
        </p:nvGraphicFramePr>
        <p:xfrm>
          <a:off x="228600" y="7581900"/>
          <a:ext cx="7924801" cy="200887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{69C7853C-536D-4A76-A0AE-DD22124D55A5}</a:tableStyleId>
              </a:tblPr>
              <a:tblGrid>
                <a:gridCol w="11457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21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7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869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3219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03849"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Зразок 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Маса ґрунту, 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noProof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Об’єм NaOH, мл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noProof="0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Гідролітична кислотність (</a:t>
                      </a:r>
                      <a:r>
                        <a:rPr lang="uk-UA" sz="1400" b="1" noProof="0" dirty="0" err="1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Нобм</a:t>
                      </a:r>
                      <a:r>
                        <a:rPr lang="uk-UA" sz="1400" b="1" noProof="0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), ммоль/100 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Кількість </a:t>
                      </a:r>
                      <a:r>
                        <a:rPr lang="en-US" sz="1400" b="1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CaCO₃, </a:t>
                      </a:r>
                      <a:r>
                        <a:rPr lang="uk-UA" sz="1400" b="1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кг/100 м²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9296">
                <a:tc>
                  <a:txBody>
                    <a:bodyPr/>
                    <a:lstStyle/>
                    <a:p>
                      <a:r>
                        <a:rPr lang="uk-UA" sz="1400" b="1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0.114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4028">
                <a:tc>
                  <a:txBody>
                    <a:bodyPr/>
                    <a:lstStyle/>
                    <a:p>
                      <a:r>
                        <a:rPr lang="uk-UA" sz="1400" b="1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0.0858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4028">
                <a:tc>
                  <a:txBody>
                    <a:bodyPr/>
                    <a:lstStyle/>
                    <a:p>
                      <a:r>
                        <a:rPr lang="uk-UA" sz="1400" b="1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0.0158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3"/>
          <p:cNvSpPr/>
          <p:nvPr/>
        </p:nvSpPr>
        <p:spPr>
          <a:xfrm>
            <a:off x="0" y="7048500"/>
            <a:ext cx="18288000" cy="3962400"/>
          </a:xfrm>
          <a:custGeom>
            <a:avLst/>
            <a:gdLst/>
            <a:ahLst/>
            <a:cxnLst/>
            <a:rect l="l" t="t" r="r" b="b"/>
            <a:pathLst>
              <a:path w="19701933" h="7440873">
                <a:moveTo>
                  <a:pt x="0" y="0"/>
                </a:moveTo>
                <a:lnTo>
                  <a:pt x="19701934" y="0"/>
                </a:lnTo>
                <a:lnTo>
                  <a:pt x="19701934" y="7440873"/>
                </a:lnTo>
                <a:lnTo>
                  <a:pt x="0" y="744087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6" name="Скругленный прямоугольник 35"/>
          <p:cNvSpPr/>
          <p:nvPr/>
        </p:nvSpPr>
        <p:spPr>
          <a:xfrm>
            <a:off x="9525000" y="6438900"/>
            <a:ext cx="8534400" cy="2286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33400" y="6438900"/>
            <a:ext cx="8839200" cy="2286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9601200" y="3771900"/>
            <a:ext cx="8458200" cy="2286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09600" y="3771900"/>
            <a:ext cx="8839200" cy="2286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753600" y="1181100"/>
            <a:ext cx="8305800" cy="2286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62000" y="1181100"/>
            <a:ext cx="8839200" cy="2286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" name="Freeform 2"/>
          <p:cNvSpPr/>
          <p:nvPr/>
        </p:nvSpPr>
        <p:spPr>
          <a:xfrm>
            <a:off x="0" y="0"/>
            <a:ext cx="4695523" cy="4695523"/>
          </a:xfrm>
          <a:custGeom>
            <a:avLst/>
            <a:gdLst/>
            <a:ahLst/>
            <a:cxnLst/>
            <a:rect l="l" t="t" r="r" b="b"/>
            <a:pathLst>
              <a:path w="4695523" h="4695523">
                <a:moveTo>
                  <a:pt x="0" y="0"/>
                </a:moveTo>
                <a:lnTo>
                  <a:pt x="4695523" y="0"/>
                </a:lnTo>
                <a:lnTo>
                  <a:pt x="4695523" y="4695523"/>
                </a:lnTo>
                <a:lnTo>
                  <a:pt x="0" y="469552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12344400" y="-2324100"/>
            <a:ext cx="8599937" cy="8599937"/>
          </a:xfrm>
          <a:custGeom>
            <a:avLst/>
            <a:gdLst/>
            <a:ahLst/>
            <a:cxnLst/>
            <a:rect l="l" t="t" r="r" b="b"/>
            <a:pathLst>
              <a:path w="8599937" h="8599937">
                <a:moveTo>
                  <a:pt x="0" y="0"/>
                </a:moveTo>
                <a:lnTo>
                  <a:pt x="8599938" y="0"/>
                </a:lnTo>
                <a:lnTo>
                  <a:pt x="8599938" y="8599937"/>
                </a:lnTo>
                <a:lnTo>
                  <a:pt x="0" y="859993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34000" y="419100"/>
            <a:ext cx="7330799" cy="58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85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244721"/>
                </a:solidFill>
                <a:latin typeface="Times New Roman" pitchFamily="18" charset="0"/>
                <a:ea typeface="Akzidenz-Grotesk Heavy"/>
                <a:cs typeface="Times New Roman" pitchFamily="18" charset="0"/>
                <a:sym typeface="Akzidenz-Grotesk Heavy"/>
              </a:rPr>
              <a:t>Висновки</a:t>
            </a:r>
          </a:p>
        </p:txBody>
      </p:sp>
      <p:sp>
        <p:nvSpPr>
          <p:cNvPr id="13" name="Freeform 13"/>
          <p:cNvSpPr/>
          <p:nvPr/>
        </p:nvSpPr>
        <p:spPr>
          <a:xfrm>
            <a:off x="1752600" y="6210300"/>
            <a:ext cx="8599937" cy="8599937"/>
          </a:xfrm>
          <a:custGeom>
            <a:avLst/>
            <a:gdLst/>
            <a:ahLst/>
            <a:cxnLst/>
            <a:rect l="l" t="t" r="r" b="b"/>
            <a:pathLst>
              <a:path w="8599937" h="8599937">
                <a:moveTo>
                  <a:pt x="0" y="0"/>
                </a:moveTo>
                <a:lnTo>
                  <a:pt x="8599937" y="0"/>
                </a:lnTo>
                <a:lnTo>
                  <a:pt x="8599937" y="8599937"/>
                </a:lnTo>
                <a:lnTo>
                  <a:pt x="0" y="859993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9753600" y="6515100"/>
            <a:ext cx="8229600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070"/>
              </a:lnSpc>
              <a:spcBef>
                <a:spcPct val="0"/>
              </a:spcBef>
            </a:pPr>
            <a:endParaRPr dirty="0"/>
          </a:p>
          <a:p>
            <a:pPr algn="l">
              <a:lnSpc>
                <a:spcPts val="207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244721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🔍 </a:t>
            </a:r>
            <a:r>
              <a:rPr lang="uk-UA" sz="2000" b="1" dirty="0">
                <a:solidFill>
                  <a:srgbClr val="244721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  Загальний висновок:</a:t>
            </a:r>
          </a:p>
          <a:p>
            <a:pPr algn="l">
              <a:lnSpc>
                <a:spcPts val="2070"/>
              </a:lnSpc>
              <a:spcBef>
                <a:spcPct val="0"/>
              </a:spcBef>
            </a:pPr>
            <a:endParaRPr lang="uk-UA" sz="2000" b="1" dirty="0">
              <a:solidFill>
                <a:srgbClr val="244721"/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  <a:p>
            <a:pPr algn="l">
              <a:lnSpc>
                <a:spcPts val="2070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Сосна звичайна на території ліцею №18 виступає гарним фітоіндикатором екосистеми, на урбанізованій території, де грунт постраждав від зовнішніх людських чинників.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24000" y="1485900"/>
            <a:ext cx="78486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18"/>
              </a:lnSpc>
              <a:spcBef>
                <a:spcPct val="0"/>
              </a:spcBef>
            </a:pPr>
            <a:r>
              <a:rPr lang="uk-UA" sz="2000" b="1" dirty="0">
                <a:solidFill>
                  <a:srgbClr val="2447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🌲 1. </a:t>
            </a:r>
            <a:r>
              <a:rPr lang="uk-UA" sz="2000" b="1" dirty="0">
                <a:solidFill>
                  <a:srgbClr val="244721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Ріст рослин як індикатор родючості ґрунту</a:t>
            </a:r>
          </a:p>
          <a:p>
            <a:pPr algn="l">
              <a:lnSpc>
                <a:spcPts val="2318"/>
              </a:lnSpc>
              <a:spcBef>
                <a:spcPct val="0"/>
              </a:spcBef>
            </a:pPr>
            <a:endParaRPr lang="uk-UA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  <a:p>
            <a:pPr algn="l">
              <a:lnSpc>
                <a:spcPts val="2318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Сосна №1 вказує на сприятливі умови ґрунту: достатній вміст гумусу, хороші показники кислотності.</a:t>
            </a:r>
          </a:p>
          <a:p>
            <a:pPr algn="l">
              <a:lnSpc>
                <a:spcPts val="2318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Її хороший розвиток — це фітоіндикатор високої якості ґрунту в цій ділянці</a:t>
            </a:r>
            <a:r>
              <a:rPr lang="uk-UA" sz="2000" b="1" dirty="0">
                <a:solidFill>
                  <a:srgbClr val="244721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0600" y="3924300"/>
            <a:ext cx="78486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15"/>
              </a:lnSpc>
              <a:spcBef>
                <a:spcPct val="0"/>
              </a:spcBef>
            </a:pPr>
            <a:r>
              <a:rPr lang="uk-UA" sz="2000" b="1" dirty="0">
                <a:solidFill>
                  <a:srgbClr val="244721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🧪 2. Зміни росту сосен як ознака забруднення</a:t>
            </a:r>
          </a:p>
          <a:p>
            <a:pPr algn="l">
              <a:lnSpc>
                <a:spcPts val="2315"/>
              </a:lnSpc>
              <a:spcBef>
                <a:spcPct val="0"/>
              </a:spcBef>
            </a:pPr>
            <a:endParaRPr lang="uk-UA" sz="2000" b="1" dirty="0">
              <a:solidFill>
                <a:srgbClr val="244721"/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  <a:p>
            <a:pPr algn="l">
              <a:lnSpc>
                <a:spcPts val="2315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Сосни, які розвивались гірше, №2, №3, свідчать про негативний склад ґрунту, вміст домішків, які були виявлені, зміну кислотності самого ґрунту, яка погано вплинула на ріст сосен, яким бракувало поживних речовин.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85800" y="6591300"/>
            <a:ext cx="85344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08"/>
              </a:lnSpc>
              <a:spcBef>
                <a:spcPct val="0"/>
              </a:spcBef>
            </a:pPr>
            <a:r>
              <a:rPr lang="uk-UA" sz="2000" b="1" dirty="0">
                <a:solidFill>
                  <a:srgbClr val="244721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🌱 3. Кислотність ґрунту як фітоіндикатор </a:t>
            </a:r>
          </a:p>
          <a:p>
            <a:pPr algn="l">
              <a:lnSpc>
                <a:spcPts val="2108"/>
              </a:lnSpc>
              <a:spcBef>
                <a:spcPct val="0"/>
              </a:spcBef>
            </a:pPr>
            <a:endParaRPr lang="uk-UA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  <a:p>
            <a:pPr algn="l">
              <a:lnSpc>
                <a:spcPts val="2108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Показники кислотності показують, в яких ділянках грунт зазнав змін, що негативно вплинуло на ріст сосен, їх різниця у висоті, морфологічному розвитку свідчить про різну якість ґрунту, де його якість гірша, де -краща.</a:t>
            </a:r>
          </a:p>
          <a:p>
            <a:pPr algn="l">
              <a:lnSpc>
                <a:spcPts val="2108"/>
              </a:lnSpc>
              <a:spcBef>
                <a:spcPct val="0"/>
              </a:spcBef>
            </a:pPr>
            <a:endParaRPr lang="uk-UA" sz="2000" dirty="0">
              <a:solidFill>
                <a:srgbClr val="244721"/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  <a:p>
            <a:pPr algn="l">
              <a:lnSpc>
                <a:spcPts val="2108"/>
              </a:lnSpc>
              <a:spcBef>
                <a:spcPct val="0"/>
              </a:spcBef>
            </a:pPr>
            <a:endParaRPr lang="en-US" sz="2000" b="1" dirty="0">
              <a:solidFill>
                <a:srgbClr val="244721"/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982200" y="1485900"/>
            <a:ext cx="7924800" cy="1676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09"/>
              </a:lnSpc>
              <a:spcBef>
                <a:spcPct val="0"/>
              </a:spcBef>
            </a:pPr>
            <a:r>
              <a:rPr lang="uk-UA" sz="2000" b="1" dirty="0">
                <a:solidFill>
                  <a:srgbClr val="244721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🧬 4. Вміст гумусу – важливий індикатор родючості</a:t>
            </a:r>
          </a:p>
          <a:p>
            <a:pPr algn="l">
              <a:lnSpc>
                <a:spcPts val="2609"/>
              </a:lnSpc>
              <a:spcBef>
                <a:spcPct val="0"/>
              </a:spcBef>
            </a:pPr>
            <a:endParaRPr lang="uk-UA" sz="2000" b="1" dirty="0">
              <a:solidFill>
                <a:srgbClr val="244721"/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  <a:p>
            <a:pPr algn="l">
              <a:lnSpc>
                <a:spcPts val="2609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Сосна, під якою був виявлений гумус, росла краще – це вказує на високу біологічну активність ґрунту, його природну родючість, кращу структуру та наявність необхідних мікроелементів.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829800" y="3924300"/>
            <a:ext cx="8153400" cy="197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3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2447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🏗</a:t>
            </a:r>
            <a:r>
              <a:rPr lang="en-US" sz="2000" b="1" dirty="0">
                <a:solidFill>
                  <a:srgbClr val="244721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 </a:t>
            </a:r>
            <a:r>
              <a:rPr lang="uk-UA" sz="2000" b="1" dirty="0">
                <a:solidFill>
                  <a:srgbClr val="244721"/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5. Негативний вплив антропогенних факторів</a:t>
            </a:r>
          </a:p>
          <a:p>
            <a:pPr algn="l">
              <a:lnSpc>
                <a:spcPts val="2163"/>
              </a:lnSpc>
              <a:spcBef>
                <a:spcPct val="0"/>
              </a:spcBef>
            </a:pPr>
            <a:endParaRPr lang="uk-UA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nva Sans Bold"/>
              <a:cs typeface="Times New Roman" pitchFamily="18" charset="0"/>
              <a:sym typeface="Canva Sans Bold"/>
            </a:endParaRPr>
          </a:p>
          <a:p>
            <a:pPr>
              <a:lnSpc>
                <a:spcPts val="2163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Поганий ріст інших сосен є фітоіндикатором антропогенного забруднення (будівництво, ущільнення ґрунту, попадання хімічних речовин, це може бути гіпс, цемент, фарба, важкі метали).</a:t>
            </a:r>
          </a:p>
          <a:p>
            <a:pPr algn="l">
              <a:lnSpc>
                <a:spcPts val="2163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nva Sans Bold"/>
                <a:cs typeface="Times New Roman" pitchFamily="18" charset="0"/>
                <a:sym typeface="Canva Sans Bold"/>
              </a:rPr>
              <a:t>Рослини реагують затримкою росту, змінами в кольорі хвої, пригніченням.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3"/>
          <p:cNvSpPr/>
          <p:nvPr/>
        </p:nvSpPr>
        <p:spPr>
          <a:xfrm>
            <a:off x="3048000" y="6134100"/>
            <a:ext cx="6019801" cy="6694937"/>
          </a:xfrm>
          <a:custGeom>
            <a:avLst/>
            <a:gdLst/>
            <a:ahLst/>
            <a:cxnLst/>
            <a:rect l="l" t="t" r="r" b="b"/>
            <a:pathLst>
              <a:path w="8599937" h="8599937">
                <a:moveTo>
                  <a:pt x="0" y="0"/>
                </a:moveTo>
                <a:lnTo>
                  <a:pt x="8599937" y="0"/>
                </a:lnTo>
                <a:lnTo>
                  <a:pt x="8599937" y="8599937"/>
                </a:lnTo>
                <a:lnTo>
                  <a:pt x="0" y="859993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13"/>
          <p:cNvSpPr/>
          <p:nvPr/>
        </p:nvSpPr>
        <p:spPr>
          <a:xfrm>
            <a:off x="11658600" y="-2705100"/>
            <a:ext cx="8599937" cy="8599937"/>
          </a:xfrm>
          <a:custGeom>
            <a:avLst/>
            <a:gdLst/>
            <a:ahLst/>
            <a:cxnLst/>
            <a:rect l="l" t="t" r="r" b="b"/>
            <a:pathLst>
              <a:path w="8599937" h="8599937">
                <a:moveTo>
                  <a:pt x="0" y="0"/>
                </a:moveTo>
                <a:lnTo>
                  <a:pt x="8599937" y="0"/>
                </a:lnTo>
                <a:lnTo>
                  <a:pt x="8599937" y="8599937"/>
                </a:lnTo>
                <a:lnTo>
                  <a:pt x="0" y="859993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191500"/>
            <a:ext cx="18288000" cy="2667000"/>
          </a:xfrm>
          <a:custGeom>
            <a:avLst/>
            <a:gdLst/>
            <a:ahLst/>
            <a:cxnLst/>
            <a:rect l="l" t="t" r="r" b="b"/>
            <a:pathLst>
              <a:path w="19701933" h="7440873">
                <a:moveTo>
                  <a:pt x="0" y="0"/>
                </a:moveTo>
                <a:lnTo>
                  <a:pt x="19701934" y="0"/>
                </a:lnTo>
                <a:lnTo>
                  <a:pt x="19701934" y="7440873"/>
                </a:lnTo>
                <a:lnTo>
                  <a:pt x="0" y="744087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" name="TextBox 2"/>
          <p:cNvSpPr txBox="1"/>
          <p:nvPr/>
        </p:nvSpPr>
        <p:spPr>
          <a:xfrm>
            <a:off x="685800" y="647700"/>
            <a:ext cx="16992600" cy="7886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12"/>
              </a:lnSpc>
            </a:pPr>
            <a:r>
              <a:rPr lang="uk-UA" sz="3238" b="1" dirty="0">
                <a:solidFill>
                  <a:srgbClr val="244721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Список використаних джерел та літератури</a:t>
            </a:r>
          </a:p>
          <a:p>
            <a:pPr algn="ctr">
              <a:lnSpc>
                <a:spcPts val="3223"/>
              </a:lnSpc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marL="548068" lvl="1" indent="-274034">
              <a:lnSpc>
                <a:spcPts val="3223"/>
              </a:lnSpc>
              <a:buAutoNum type="arabicPeriod"/>
            </a:pPr>
            <a:r>
              <a:rPr lang="uk-UA" sz="2538" b="1" dirty="0">
                <a:solidFill>
                  <a:srgbClr val="244721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 Перелік пестицидів і агрохімікатів, дозволених до використання в Україні (Каталог) / М. В. Єременко, М. І. Ткачук, Н. В. Любач, Д. В. Іванов, М. А. Ситенко, С. А. Омельчук, А. В. Семененко, В. М. Терновицька. – Дніпропетровськ: АРТ-ПРЕС, 2012. – 832 с.</a:t>
            </a:r>
          </a:p>
          <a:p>
            <a:pPr marL="548068" lvl="1" indent="-274034">
              <a:lnSpc>
                <a:spcPts val="3223"/>
              </a:lnSpc>
              <a:buAutoNum type="arabicPeriod"/>
            </a:pPr>
            <a:r>
              <a:rPr lang="uk-UA" sz="2538" b="1" dirty="0">
                <a:solidFill>
                  <a:srgbClr val="244721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Михайлов П.П. Динаміка показників якості насіння сосни звичайної (Pinus sylvestris L.) на Північному Сході України: автореф. на здобуття наук супеня канд.с.-г.н.: 06.03.01 – лісові культури фітомеліорація/ П.П. Михайлов. – Харків, 2011. – 22с.</a:t>
            </a:r>
          </a:p>
          <a:p>
            <a:pPr marL="548068" lvl="1" indent="-274034">
              <a:lnSpc>
                <a:spcPts val="3223"/>
              </a:lnSpc>
              <a:buAutoNum type="arabicPeriod"/>
            </a:pPr>
            <a:r>
              <a:rPr lang="uk-UA" sz="2538" b="1" dirty="0">
                <a:solidFill>
                  <a:srgbClr val="244721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Меркушина А.С. Фiторегулятори та мiкроелементи в захисті рослин / А.С. Меркушина // Вiсник аграрної науки. Спец. випуск, 1999. – С. 54–57.</a:t>
            </a:r>
          </a:p>
          <a:p>
            <a:pPr marL="548068" lvl="1" indent="-274034">
              <a:lnSpc>
                <a:spcPts val="3223"/>
              </a:lnSpc>
              <a:buAutoNum type="arabicPeriod"/>
            </a:pPr>
            <a:r>
              <a:rPr lang="uk-UA" sz="2538" b="1" dirty="0">
                <a:solidFill>
                  <a:srgbClr val="244721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Мацях І.П. Вплив стимуляторів росту на проростання насіння ялини звичайної / І.П. Мацях, В.О. Крамарець, Р.Т. Гут // Наук. вісник Нац. лісотех. ун-ту України : зб. наук.-техн. праць. – 2012. – Вип. 22.5. – С. 34–38.</a:t>
            </a:r>
          </a:p>
          <a:p>
            <a:pPr marL="548068" lvl="1" indent="-274034">
              <a:lnSpc>
                <a:spcPts val="3223"/>
              </a:lnSpc>
              <a:buAutoNum type="arabicPeriod"/>
            </a:pPr>
            <a:r>
              <a:rPr lang="uk-UA" sz="2538" b="1" dirty="0">
                <a:solidFill>
                  <a:srgbClr val="244721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Максимчук Н.В. Еколого-біологічні та агротехнічні основи вирощування сосни звичайної у тимчасових розсадниках Київського Полісся 2005 року: автореф. дис. на здобуття наукового ступеня кандидата с.-г. наук:06.03.01 / Н.В. Максимчук - К., 2005. - 20 с.</a:t>
            </a:r>
          </a:p>
          <a:p>
            <a:pPr marL="548068" lvl="1" indent="-274034">
              <a:lnSpc>
                <a:spcPts val="3223"/>
              </a:lnSpc>
              <a:buAutoNum type="arabicPeriod"/>
            </a:pPr>
            <a:r>
              <a:rPr lang="uk-UA" sz="2538" b="1" dirty="0">
                <a:solidFill>
                  <a:srgbClr val="244721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Мажула О. С. Мінливість штучних і природних популяцій сосни звичайної за біометричними показниками / О. С. Мажула, В. А. </a:t>
            </a:r>
            <a:r>
              <a:rPr lang="uk-UA" sz="2538" b="1" dirty="0" err="1">
                <a:solidFill>
                  <a:srgbClr val="244721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Дишко</a:t>
            </a:r>
            <a:r>
              <a:rPr lang="uk-UA" sz="2538" b="1" dirty="0">
                <a:solidFill>
                  <a:srgbClr val="244721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 //Лісівництво і агролісомеліорація. – Х.: УкрНДІЛГА, 2014. – Вип. 125. – С. 122– 128.</a:t>
            </a:r>
          </a:p>
          <a:p>
            <a:pPr marL="548068" lvl="1" indent="-274034">
              <a:lnSpc>
                <a:spcPts val="3223"/>
              </a:lnSpc>
              <a:buAutoNum type="arabicPeriod"/>
            </a:pPr>
            <a:r>
              <a:rPr lang="uk-UA" sz="2538" b="1" u="none" strike="noStrike" dirty="0">
                <a:solidFill>
                  <a:srgbClr val="244721"/>
                </a:solidFill>
                <a:latin typeface="Times New Roman" pitchFamily="18" charset="0"/>
                <a:ea typeface="Roca Two Heavy"/>
                <a:cs typeface="Times New Roman" pitchFamily="18" charset="0"/>
                <a:sym typeface="Roca Two Heavy"/>
              </a:rPr>
              <a:t>Богатиренко В. А., Нестеровський В. А., Чорний І. Б. Хімія Землі: Навчальний практичний посібник. Частина II. Хімія педосфери. К.: УДУ імені Михайла Драгоманова, 2023. 100 с. </a:t>
            </a:r>
          </a:p>
        </p:txBody>
      </p:sp>
      <p:sp>
        <p:nvSpPr>
          <p:cNvPr id="4" name="Freeform 2"/>
          <p:cNvSpPr/>
          <p:nvPr/>
        </p:nvSpPr>
        <p:spPr>
          <a:xfrm>
            <a:off x="1" y="1"/>
            <a:ext cx="3657599" cy="3314699"/>
          </a:xfrm>
          <a:custGeom>
            <a:avLst/>
            <a:gdLst/>
            <a:ahLst/>
            <a:cxnLst/>
            <a:rect l="l" t="t" r="r" b="b"/>
            <a:pathLst>
              <a:path w="4695523" h="4695523">
                <a:moveTo>
                  <a:pt x="0" y="0"/>
                </a:moveTo>
                <a:lnTo>
                  <a:pt x="4695523" y="0"/>
                </a:lnTo>
                <a:lnTo>
                  <a:pt x="4695523" y="4695523"/>
                </a:lnTo>
                <a:lnTo>
                  <a:pt x="0" y="4695523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1449</TotalTime>
  <Words>2029</Words>
  <Application>Microsoft Office PowerPoint</Application>
  <PresentationFormat>Произвольный</PresentationFormat>
  <Paragraphs>317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7" baseType="lpstr">
      <vt:lpstr>Arial</vt:lpstr>
      <vt:lpstr>Calibri</vt:lpstr>
      <vt:lpstr>Aileron Bold</vt:lpstr>
      <vt:lpstr>Times New Roman</vt:lpstr>
      <vt:lpstr>Inter Semi-Bold</vt:lpstr>
      <vt:lpstr>Inter Bold</vt:lpstr>
      <vt:lpstr>Akzidenz-Grotesk Heavy</vt:lpstr>
      <vt:lpstr>Inter</vt:lpstr>
      <vt:lpstr>Marta</vt:lpstr>
      <vt:lpstr>Roca Two</vt:lpstr>
      <vt:lpstr>Inter Heavy</vt:lpstr>
      <vt:lpstr>Roca Two Heavy</vt:lpstr>
      <vt:lpstr>Canva Sans</vt:lpstr>
      <vt:lpstr>Canva Sans Bold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</dc:title>
  <cp:lastModifiedBy>user</cp:lastModifiedBy>
  <cp:revision>79</cp:revision>
  <dcterms:created xsi:type="dcterms:W3CDTF">2006-08-16T00:00:00Z</dcterms:created>
  <dcterms:modified xsi:type="dcterms:W3CDTF">2025-04-25T12:47:46Z</dcterms:modified>
  <dc:identifier>DAGkayqYet4</dc:identifier>
</cp:coreProperties>
</file>