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62" r:id="rId4"/>
    <p:sldId id="263" r:id="rId5"/>
    <p:sldId id="265" r:id="rId6"/>
    <p:sldId id="258" r:id="rId7"/>
    <p:sldId id="259" r:id="rId8"/>
    <p:sldId id="260" r:id="rId9"/>
    <p:sldId id="266" r:id="rId10"/>
    <p:sldId id="261" r:id="rId11"/>
    <p:sldId id="269" r:id="rId12"/>
  </p:sldIdLst>
  <p:sldSz cx="9144000" cy="5143500" type="screen16x9"/>
  <p:notesSz cx="6858000" cy="9144000"/>
  <p:embeddedFontLst>
    <p:embeddedFont>
      <p:font typeface="Merriweather" panose="00000500000000000000" pitchFamily="2" charset="-52"/>
      <p:regular r:id="rId14"/>
      <p:bold r:id="rId15"/>
      <p:italic r:id="rId16"/>
      <p:boldItalic r:id="rId17"/>
    </p:embeddedFont>
    <p:embeddedFont>
      <p:font typeface="Open Sauce Bold" panose="020B0604020202020204" charset="0"/>
      <p:regular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4d8b0ae9fd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4d8b0ae9fd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4d8b0ae9f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4d8b0ae9f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4d8f74264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4d8f74264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4d8f74264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4d8f74264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130274C-0C74-ADDB-05D0-88C099E1472B}"/>
            </a:ext>
          </a:extLst>
        </p:cNvPr>
        <p:cNvGrpSpPr/>
        <p:nvPr/>
      </p:nvGrpSpPr>
      <p:grpSpPr>
        <a:xfrm>
          <a:off x="0" y="0"/>
          <a:ext cx="0" cy="0"/>
          <a:chOff x="0" y="0"/>
          <a:chExt cx="0" cy="0"/>
        </a:xfrm>
      </p:grpSpPr>
      <p:sp>
        <p:nvSpPr>
          <p:cNvPr id="93" name="Google Shape;93;g34d8f74264c_0_9:notes">
            <a:extLst>
              <a:ext uri="{FF2B5EF4-FFF2-40B4-BE49-F238E27FC236}">
                <a16:creationId xmlns:a16="http://schemas.microsoft.com/office/drawing/2014/main" id="{21E6A681-EC94-7EAE-177E-0053437B92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4d8f74264c_0_9:notes">
            <a:extLst>
              <a:ext uri="{FF2B5EF4-FFF2-40B4-BE49-F238E27FC236}">
                <a16:creationId xmlns:a16="http://schemas.microsoft.com/office/drawing/2014/main" id="{0FEA8DCF-A465-3911-6F61-0CE2D85870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4951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4d8f74264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4d8f74264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u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hyperlink" Target="http://drive.google.com/file/d/1D6QGNzaLPWq_qm4qBnlaWYzJY5sNasqP/view" TargetMode="External"/><Relationship Id="rId3" Type="http://schemas.openxmlformats.org/officeDocument/2006/relationships/image" Target="../media/image2.jpg"/><Relationship Id="rId7"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jpg"/><Relationship Id="rId5" Type="http://schemas.openxmlformats.org/officeDocument/2006/relationships/image" Target="../media/image4.jpg"/><Relationship Id="rId4" Type="http://schemas.openxmlformats.org/officeDocument/2006/relationships/image" Target="../media/image5.jpg"/><Relationship Id="rId9"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831875"/>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uk" dirty="0"/>
              <a:t>Секундомір на</a:t>
            </a:r>
            <a:r>
              <a:rPr lang="en-US" dirty="0"/>
              <a:t> </a:t>
            </a:r>
            <a:r>
              <a:rPr lang="uk-UA" dirty="0"/>
              <a:t>базі</a:t>
            </a:r>
            <a:r>
              <a:rPr lang="uk" dirty="0"/>
              <a:t> Arduino Uno</a:t>
            </a:r>
            <a:endParaRPr dirty="0"/>
          </a:p>
        </p:txBody>
      </p:sp>
      <p:sp>
        <p:nvSpPr>
          <p:cNvPr id="65" name="Google Shape;65;p13"/>
          <p:cNvSpPr txBox="1">
            <a:spLocks noGrp="1"/>
          </p:cNvSpPr>
          <p:nvPr>
            <p:ph type="subTitle" idx="1"/>
          </p:nvPr>
        </p:nvSpPr>
        <p:spPr>
          <a:xfrm>
            <a:off x="237272" y="2307158"/>
            <a:ext cx="4558012" cy="107729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dirty="0">
                <a:solidFill>
                  <a:srgbClr val="000000"/>
                </a:solidFill>
                <a:latin typeface="+mn-lt"/>
              </a:rPr>
              <a:t>Автор: </a:t>
            </a:r>
            <a:r>
              <a:rPr lang="uk-UA" dirty="0">
                <a:solidFill>
                  <a:srgbClr val="000000"/>
                </a:solidFill>
                <a:effectLst/>
                <a:latin typeface="+mn-lt"/>
                <a:ea typeface="Calibri" panose="020F0502020204030204" pitchFamily="34" charset="0"/>
              </a:rPr>
              <a:t> </a:t>
            </a:r>
            <a:r>
              <a:rPr lang="uk-UA" dirty="0" err="1">
                <a:solidFill>
                  <a:srgbClr val="000000"/>
                </a:solidFill>
                <a:effectLst/>
                <a:latin typeface="+mn-lt"/>
                <a:ea typeface="Calibri" panose="020F0502020204030204" pitchFamily="34" charset="0"/>
              </a:rPr>
              <a:t>Токарук</a:t>
            </a:r>
            <a:r>
              <a:rPr lang="uk-UA" dirty="0">
                <a:solidFill>
                  <a:srgbClr val="000000"/>
                </a:solidFill>
                <a:effectLst/>
                <a:latin typeface="+mn-lt"/>
                <a:ea typeface="Calibri" panose="020F0502020204030204" pitchFamily="34" charset="0"/>
              </a:rPr>
              <a:t> Адріан Максимович, </a:t>
            </a:r>
          </a:p>
          <a:p>
            <a:pPr marL="0" lvl="0" indent="0" algn="l" rtl="0">
              <a:spcBef>
                <a:spcPts val="0"/>
              </a:spcBef>
              <a:spcAft>
                <a:spcPts val="0"/>
              </a:spcAft>
              <a:buNone/>
            </a:pPr>
            <a:r>
              <a:rPr lang="uk-UA" dirty="0">
                <a:solidFill>
                  <a:srgbClr val="000000"/>
                </a:solidFill>
                <a:effectLst/>
                <a:latin typeface="+mn-lt"/>
                <a:ea typeface="Calibri" panose="020F0502020204030204" pitchFamily="34" charset="0"/>
              </a:rPr>
              <a:t>учень 7-Б класу </a:t>
            </a:r>
          </a:p>
          <a:p>
            <a:pPr marL="0" lvl="0" indent="0" algn="l" rtl="0">
              <a:spcBef>
                <a:spcPts val="0"/>
              </a:spcBef>
              <a:spcAft>
                <a:spcPts val="0"/>
              </a:spcAft>
              <a:buNone/>
            </a:pPr>
            <a:r>
              <a:rPr lang="uk-UA" dirty="0">
                <a:solidFill>
                  <a:srgbClr val="000000"/>
                </a:solidFill>
                <a:effectLst/>
                <a:latin typeface="+mn-lt"/>
                <a:ea typeface="Calibri" panose="020F0502020204030204" pitchFamily="34" charset="0"/>
              </a:rPr>
              <a:t>КЗЗСО «Луцький ліцей №27 Луцької міської ради»</a:t>
            </a:r>
            <a:endParaRPr dirty="0">
              <a:solidFill>
                <a:srgbClr val="000000"/>
              </a:solidFill>
              <a:latin typeface="+mn-lt"/>
            </a:endParaRPr>
          </a:p>
        </p:txBody>
      </p:sp>
      <p:sp>
        <p:nvSpPr>
          <p:cNvPr id="3" name="TextBox 2">
            <a:extLst>
              <a:ext uri="{FF2B5EF4-FFF2-40B4-BE49-F238E27FC236}">
                <a16:creationId xmlns:a16="http://schemas.microsoft.com/office/drawing/2014/main" id="{CCABBB86-74B8-1053-39AF-597FDA8036CC}"/>
              </a:ext>
            </a:extLst>
          </p:cNvPr>
          <p:cNvSpPr txBox="1"/>
          <p:nvPr/>
        </p:nvSpPr>
        <p:spPr>
          <a:xfrm>
            <a:off x="2945219" y="3561678"/>
            <a:ext cx="6546300" cy="1384995"/>
          </a:xfrm>
          <a:prstGeom prst="rect">
            <a:avLst/>
          </a:prstGeom>
          <a:noFill/>
        </p:spPr>
        <p:txBody>
          <a:bodyPr wrap="square">
            <a:spAutoFit/>
          </a:bodyPr>
          <a:lstStyle/>
          <a:p>
            <a:r>
              <a:rPr lang="uk-UA" sz="1400" spc="227" dirty="0">
                <a:solidFill>
                  <a:schemeClr val="bg1"/>
                </a:solidFill>
                <a:latin typeface="+mn-lt"/>
                <a:ea typeface="Open Sauce Bold"/>
                <a:cs typeface="Open Sauce Bold"/>
                <a:sym typeface="Open Sauce Bold"/>
              </a:rPr>
              <a:t>Керівники</a:t>
            </a:r>
            <a:r>
              <a:rPr lang="en-US" sz="1400" spc="227" dirty="0">
                <a:solidFill>
                  <a:schemeClr val="bg1"/>
                </a:solidFill>
                <a:latin typeface="+mn-lt"/>
                <a:ea typeface="Open Sauce Bold"/>
                <a:cs typeface="Open Sauce Bold"/>
                <a:sym typeface="Open Sauce Bold"/>
              </a:rPr>
              <a:t>: </a:t>
            </a:r>
            <a:r>
              <a:rPr lang="uk-UA" sz="1400" spc="227" dirty="0">
                <a:solidFill>
                  <a:schemeClr val="bg1"/>
                </a:solidFill>
                <a:latin typeface="+mn-lt"/>
                <a:ea typeface="Open Sauce Bold"/>
                <a:cs typeface="Open Sauce Bold"/>
                <a:sym typeface="Open Sauce Bold"/>
              </a:rPr>
              <a:t>Деменік Людмила Ростиславівна, </a:t>
            </a:r>
          </a:p>
          <a:p>
            <a:r>
              <a:rPr lang="uk-UA" sz="1400" spc="227" dirty="0">
                <a:solidFill>
                  <a:schemeClr val="bg1"/>
                </a:solidFill>
                <a:latin typeface="+mn-lt"/>
                <a:ea typeface="Open Sauce Bold"/>
                <a:cs typeface="Open Sauce Bold"/>
                <a:sym typeface="Open Sauce Bold"/>
              </a:rPr>
              <a:t>учитель фізики та астрономії</a:t>
            </a:r>
          </a:p>
          <a:p>
            <a:r>
              <a:rPr lang="uk-UA" sz="1400" spc="227" dirty="0">
                <a:solidFill>
                  <a:schemeClr val="bg1"/>
                </a:solidFill>
                <a:latin typeface="+mn-lt"/>
                <a:ea typeface="Open Sauce Bold"/>
                <a:cs typeface="Open Sauce Bold"/>
                <a:sym typeface="Open Sauce Bold"/>
              </a:rPr>
              <a:t>КЗЗСО «Луцький ліцей №27 Луцької міської ради»</a:t>
            </a:r>
            <a:r>
              <a:rPr lang="en-US" sz="1400" spc="227" dirty="0">
                <a:solidFill>
                  <a:schemeClr val="bg1"/>
                </a:solidFill>
                <a:latin typeface="+mn-lt"/>
                <a:ea typeface="Open Sauce Bold"/>
                <a:cs typeface="Open Sauce Bold"/>
                <a:sym typeface="Open Sauce Bold"/>
              </a:rPr>
              <a:t>;</a:t>
            </a:r>
          </a:p>
          <a:p>
            <a:r>
              <a:rPr lang="uk-UA" sz="1400" spc="227" dirty="0" err="1">
                <a:solidFill>
                  <a:schemeClr val="bg1"/>
                </a:solidFill>
                <a:latin typeface="+mn-lt"/>
                <a:ea typeface="Open Sauce Bold"/>
                <a:cs typeface="Open Sauce Bold"/>
                <a:sym typeface="Open Sauce Bold"/>
              </a:rPr>
              <a:t>Седанов</a:t>
            </a:r>
            <a:r>
              <a:rPr lang="uk-UA" sz="1400" spc="227" dirty="0">
                <a:solidFill>
                  <a:schemeClr val="bg1"/>
                </a:solidFill>
                <a:latin typeface="+mn-lt"/>
                <a:ea typeface="Open Sauce Bold"/>
                <a:cs typeface="Open Sauce Bold"/>
                <a:sym typeface="Open Sauce Bold"/>
              </a:rPr>
              <a:t> Олексій Олександрович, </a:t>
            </a:r>
          </a:p>
          <a:p>
            <a:r>
              <a:rPr lang="uk-UA" sz="1400" spc="227" dirty="0">
                <a:solidFill>
                  <a:schemeClr val="bg1"/>
                </a:solidFill>
                <a:latin typeface="+mn-lt"/>
                <a:ea typeface="Open Sauce Bold"/>
                <a:cs typeface="Open Sauce Bold"/>
                <a:sym typeface="Open Sauce Bold"/>
              </a:rPr>
              <a:t>керівник гуртка «Юні винахідники» Луцького міського ЦНТТУМ</a:t>
            </a:r>
            <a:endParaRPr lang="en-US" sz="1400" spc="227" dirty="0">
              <a:solidFill>
                <a:schemeClr val="bg1"/>
              </a:solidFill>
              <a:latin typeface="+mn-lt"/>
              <a:ea typeface="Open Sauce Bold"/>
              <a:cs typeface="Open Sauce Bold"/>
              <a:sym typeface="Open Sauce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843353" y="2881423"/>
            <a:ext cx="2846145" cy="912473"/>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sz="3200" dirty="0"/>
              <a:t>Актуальність </a:t>
            </a:r>
            <a:endParaRPr sz="3200" dirty="0"/>
          </a:p>
        </p:txBody>
      </p:sp>
      <p:sp>
        <p:nvSpPr>
          <p:cNvPr id="71" name="Google Shape;71;p14"/>
          <p:cNvSpPr txBox="1">
            <a:spLocks noGrp="1"/>
          </p:cNvSpPr>
          <p:nvPr>
            <p:ph type="body" idx="1"/>
          </p:nvPr>
        </p:nvSpPr>
        <p:spPr>
          <a:xfrm>
            <a:off x="4476307" y="425302"/>
            <a:ext cx="4334768" cy="4174223"/>
          </a:xfrm>
          <a:prstGeom prst="rect">
            <a:avLst/>
          </a:prstGeom>
        </p:spPr>
        <p:txBody>
          <a:bodyPr spcFirstLastPara="1" wrap="square" lIns="91425" tIns="91425" rIns="91425" bIns="91425" anchor="t" anchorCtr="0">
            <a:normAutofit/>
          </a:bodyPr>
          <a:lstStyle/>
          <a:p>
            <a:pPr algn="ctr">
              <a:buNone/>
            </a:pPr>
            <a:r>
              <a:rPr lang="uk-UA" b="1" dirty="0">
                <a:solidFill>
                  <a:srgbClr val="000000"/>
                </a:solidFill>
                <a:latin typeface="+mn-lt"/>
              </a:rPr>
              <a:t>У сучасному світі точний вимір часу є критично</a:t>
            </a:r>
          </a:p>
          <a:p>
            <a:pPr algn="ctr">
              <a:buNone/>
            </a:pPr>
            <a:r>
              <a:rPr lang="uk-UA" b="1" dirty="0">
                <a:solidFill>
                  <a:srgbClr val="000000"/>
                </a:solidFill>
                <a:latin typeface="+mn-lt"/>
              </a:rPr>
              <a:t>важливим у багатьох сферах: від спортивних</a:t>
            </a:r>
          </a:p>
          <a:p>
            <a:pPr algn="ctr">
              <a:buNone/>
            </a:pPr>
            <a:r>
              <a:rPr lang="uk-UA" b="1" dirty="0">
                <a:solidFill>
                  <a:srgbClr val="000000"/>
                </a:solidFill>
                <a:latin typeface="+mn-lt"/>
              </a:rPr>
              <a:t>змагань і наукових експериментів до промислових</a:t>
            </a:r>
          </a:p>
          <a:p>
            <a:pPr algn="ctr">
              <a:buNone/>
            </a:pPr>
            <a:r>
              <a:rPr lang="uk-UA" b="1" dirty="0">
                <a:solidFill>
                  <a:srgbClr val="000000"/>
                </a:solidFill>
                <a:latin typeface="+mn-lt"/>
              </a:rPr>
              <a:t>процесів і повсякденного життя. Традиційні</a:t>
            </a:r>
          </a:p>
          <a:p>
            <a:pPr algn="ctr">
              <a:buNone/>
            </a:pPr>
            <a:r>
              <a:rPr lang="uk-UA" b="1" dirty="0">
                <a:solidFill>
                  <a:srgbClr val="000000"/>
                </a:solidFill>
                <a:latin typeface="+mn-lt"/>
              </a:rPr>
              <a:t>механічні та електронні секундоміри часто мають</a:t>
            </a:r>
          </a:p>
          <a:p>
            <a:pPr algn="ctr">
              <a:buNone/>
            </a:pPr>
            <a:r>
              <a:rPr lang="uk-UA" b="1" dirty="0">
                <a:solidFill>
                  <a:srgbClr val="000000"/>
                </a:solidFill>
                <a:latin typeface="+mn-lt"/>
              </a:rPr>
              <a:t>обмежену функціональність або є досить</a:t>
            </a:r>
          </a:p>
          <a:p>
            <a:pPr algn="ctr">
              <a:buNone/>
            </a:pPr>
            <a:r>
              <a:rPr lang="uk-UA" b="1" dirty="0">
                <a:solidFill>
                  <a:srgbClr val="000000"/>
                </a:solidFill>
                <a:latin typeface="+mn-lt"/>
              </a:rPr>
              <a:t>дорогими.</a:t>
            </a:r>
          </a:p>
          <a:p>
            <a:pPr algn="ctr">
              <a:buNone/>
            </a:pPr>
            <a:endParaRPr lang="uk-UA" dirty="0">
              <a:solidFill>
                <a:srgbClr val="000000"/>
              </a:solidFill>
              <a:latin typeface="+mn-lt"/>
            </a:endParaRPr>
          </a:p>
          <a:p>
            <a:pPr algn="ctr">
              <a:buNone/>
            </a:pPr>
            <a:endParaRPr lang="uk-UA" dirty="0">
              <a:solidFill>
                <a:srgbClr val="000000"/>
              </a:solidFill>
              <a:latin typeface="+mn-lt"/>
            </a:endParaRPr>
          </a:p>
          <a:p>
            <a:pPr algn="ctr">
              <a:buNone/>
            </a:pPr>
            <a:r>
              <a:rPr lang="uk" b="1" dirty="0">
                <a:solidFill>
                  <a:srgbClr val="000000"/>
                </a:solidFill>
                <a:latin typeface="+mn-lt"/>
              </a:rPr>
              <a:t>Тому ми хотіли створити простий та недорогий</a:t>
            </a:r>
          </a:p>
          <a:p>
            <a:pPr algn="ctr">
              <a:buNone/>
            </a:pPr>
            <a:r>
              <a:rPr lang="uk" b="1" dirty="0">
                <a:solidFill>
                  <a:srgbClr val="000000"/>
                </a:solidFill>
                <a:latin typeface="+mn-lt"/>
              </a:rPr>
              <a:t>секундомір на платі Arduino Uno, що дозволив би проводити відлік часу в будь-яких умовах, навіть на кухні</a:t>
            </a:r>
            <a:endParaRPr lang="uk-UA" dirty="0">
              <a:solidFill>
                <a:srgbClr val="000000"/>
              </a:solidFill>
              <a:latin typeface="+mn-lt"/>
            </a:endParaRPr>
          </a:p>
          <a:p>
            <a:pPr marL="0" lvl="0" indent="0" algn="l" rtl="0">
              <a:spcBef>
                <a:spcPts val="0"/>
              </a:spcBef>
              <a:spcAft>
                <a:spcPts val="1200"/>
              </a:spcAft>
              <a:buNone/>
            </a:pPr>
            <a:endParaRPr b="1" dirty="0"/>
          </a:p>
        </p:txBody>
      </p:sp>
      <p:pic>
        <p:nvPicPr>
          <p:cNvPr id="2" name="Google Shape;83;p15">
            <a:extLst>
              <a:ext uri="{FF2B5EF4-FFF2-40B4-BE49-F238E27FC236}">
                <a16:creationId xmlns:a16="http://schemas.microsoft.com/office/drawing/2014/main" id="{3D395743-F8B9-F80D-D75C-8002E41BBF83}"/>
              </a:ext>
            </a:extLst>
          </p:cNvPr>
          <p:cNvPicPr preferRelativeResize="0"/>
          <p:nvPr/>
        </p:nvPicPr>
        <p:blipFill>
          <a:blip r:embed="rId3">
            <a:alphaModFix/>
          </a:blip>
          <a:stretch>
            <a:fillRect/>
          </a:stretch>
        </p:blipFill>
        <p:spPr>
          <a:xfrm>
            <a:off x="937498" y="610032"/>
            <a:ext cx="2752000" cy="1719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F3C0E8-50C6-0289-85B4-071E7F002471}"/>
              </a:ext>
            </a:extLst>
          </p:cNvPr>
          <p:cNvSpPr>
            <a:spLocks noGrp="1"/>
          </p:cNvSpPr>
          <p:nvPr>
            <p:ph type="title"/>
          </p:nvPr>
        </p:nvSpPr>
        <p:spPr>
          <a:xfrm>
            <a:off x="1598812" y="341436"/>
            <a:ext cx="2504473" cy="3294898"/>
          </a:xfrm>
        </p:spPr>
        <p:txBody>
          <a:bodyPr>
            <a:normAutofit fontScale="90000"/>
          </a:bodyPr>
          <a:lstStyle/>
          <a:p>
            <a:pPr algn="ctr"/>
            <a:r>
              <a:rPr lang="uk-UA" dirty="0"/>
              <a:t>Розробка секундоміра на базі </a:t>
            </a:r>
            <a:r>
              <a:rPr lang="en-US" dirty="0"/>
              <a:t>Arduino Uno </a:t>
            </a:r>
            <a:r>
              <a:rPr lang="uk-UA" dirty="0"/>
              <a:t>є актуальною з кількох причин:</a:t>
            </a:r>
            <a:br>
              <a:rPr lang="uk-UA" dirty="0"/>
            </a:br>
            <a:endParaRPr lang="ru-UA" dirty="0"/>
          </a:p>
        </p:txBody>
      </p:sp>
      <p:sp>
        <p:nvSpPr>
          <p:cNvPr id="3" name="Місце для тексту 2">
            <a:extLst>
              <a:ext uri="{FF2B5EF4-FFF2-40B4-BE49-F238E27FC236}">
                <a16:creationId xmlns:a16="http://schemas.microsoft.com/office/drawing/2014/main" id="{CB574580-9F23-BDBB-8A9A-5C484DAB6ADD}"/>
              </a:ext>
            </a:extLst>
          </p:cNvPr>
          <p:cNvSpPr>
            <a:spLocks noGrp="1"/>
          </p:cNvSpPr>
          <p:nvPr>
            <p:ph type="body" idx="1"/>
          </p:nvPr>
        </p:nvSpPr>
        <p:spPr>
          <a:xfrm>
            <a:off x="4401879" y="223284"/>
            <a:ext cx="4409196" cy="4699589"/>
          </a:xfrm>
        </p:spPr>
        <p:txBody>
          <a:bodyPr>
            <a:normAutofit lnSpcReduction="10000"/>
          </a:bodyPr>
          <a:lstStyle/>
          <a:p>
            <a:pPr>
              <a:buFont typeface="Wingdings" panose="05000000000000000000" pitchFamily="2" charset="2"/>
              <a:buChar char="v"/>
            </a:pPr>
            <a:r>
              <a:rPr lang="uk-UA" b="1" dirty="0">
                <a:solidFill>
                  <a:srgbClr val="000000"/>
                </a:solidFill>
              </a:rPr>
              <a:t>Доступність та низька вартість:</a:t>
            </a:r>
            <a:r>
              <a:rPr lang="uk-UA" dirty="0">
                <a:solidFill>
                  <a:srgbClr val="000000"/>
                </a:solidFill>
              </a:rPr>
              <a:t> </a:t>
            </a:r>
            <a:r>
              <a:rPr lang="en-US" dirty="0">
                <a:solidFill>
                  <a:srgbClr val="000000"/>
                </a:solidFill>
              </a:rPr>
              <a:t>Arduino Uno </a:t>
            </a:r>
            <a:r>
              <a:rPr lang="uk-UA" dirty="0">
                <a:solidFill>
                  <a:srgbClr val="000000"/>
                </a:solidFill>
              </a:rPr>
              <a:t>є популярною та недорогою платформою для </a:t>
            </a:r>
            <a:r>
              <a:rPr lang="uk-UA" dirty="0" err="1">
                <a:solidFill>
                  <a:srgbClr val="000000"/>
                </a:solidFill>
              </a:rPr>
              <a:t>прототипування</a:t>
            </a:r>
            <a:r>
              <a:rPr lang="uk-UA" dirty="0">
                <a:solidFill>
                  <a:srgbClr val="000000"/>
                </a:solidFill>
              </a:rPr>
              <a:t> електроніки, що робить розроблений секундомір економічно вигідним рішенням.</a:t>
            </a:r>
          </a:p>
          <a:p>
            <a:pPr>
              <a:buFont typeface="Wingdings" panose="05000000000000000000" pitchFamily="2" charset="2"/>
              <a:buChar char="v"/>
            </a:pPr>
            <a:r>
              <a:rPr lang="uk-UA" b="1" dirty="0">
                <a:solidFill>
                  <a:srgbClr val="000000"/>
                </a:solidFill>
              </a:rPr>
              <a:t>Гнучкість та розширюваність:</a:t>
            </a:r>
            <a:r>
              <a:rPr lang="uk-UA" dirty="0">
                <a:solidFill>
                  <a:srgbClr val="000000"/>
                </a:solidFill>
              </a:rPr>
              <a:t> </a:t>
            </a:r>
            <a:r>
              <a:rPr lang="en-US" dirty="0">
                <a:solidFill>
                  <a:srgbClr val="000000"/>
                </a:solidFill>
              </a:rPr>
              <a:t>Arduino </a:t>
            </a:r>
            <a:r>
              <a:rPr lang="uk-UA" dirty="0">
                <a:solidFill>
                  <a:srgbClr val="000000"/>
                </a:solidFill>
              </a:rPr>
              <a:t>дозволяє легко налаштовувати та розширювати функціональність секундоміра, додаючи, наприклад, можливість зберігання результатів, підключення до комп'ютера або інтеграцію з іншими датчиками.</a:t>
            </a:r>
          </a:p>
          <a:p>
            <a:pPr>
              <a:buFont typeface="Wingdings" panose="05000000000000000000" pitchFamily="2" charset="2"/>
              <a:buChar char="v"/>
            </a:pPr>
            <a:r>
              <a:rPr lang="uk-UA" b="1" dirty="0">
                <a:solidFill>
                  <a:srgbClr val="000000"/>
                </a:solidFill>
              </a:rPr>
              <a:t>Освітній потенціал:</a:t>
            </a:r>
            <a:r>
              <a:rPr lang="uk-UA" dirty="0">
                <a:solidFill>
                  <a:srgbClr val="000000"/>
                </a:solidFill>
              </a:rPr>
              <a:t> </a:t>
            </a:r>
            <a:r>
              <a:rPr lang="uk-UA" dirty="0" err="1">
                <a:solidFill>
                  <a:srgbClr val="000000"/>
                </a:solidFill>
              </a:rPr>
              <a:t>Проєкт</a:t>
            </a:r>
            <a:r>
              <a:rPr lang="uk-UA" dirty="0">
                <a:solidFill>
                  <a:srgbClr val="000000"/>
                </a:solidFill>
              </a:rPr>
              <a:t> створення секундоміра на </a:t>
            </a:r>
            <a:r>
              <a:rPr lang="en-US" dirty="0">
                <a:solidFill>
                  <a:srgbClr val="000000"/>
                </a:solidFill>
              </a:rPr>
              <a:t>Arduino </a:t>
            </a:r>
            <a:r>
              <a:rPr lang="uk-UA" dirty="0">
                <a:solidFill>
                  <a:srgbClr val="000000"/>
                </a:solidFill>
              </a:rPr>
              <a:t>є чудовим практичним завданням для студентів та ентузіастів електроніки, що сприяє засвоєнню знань з програмування, схемотехніки та мікроконтролерів.</a:t>
            </a:r>
          </a:p>
          <a:p>
            <a:pPr>
              <a:buFont typeface="Wingdings" panose="05000000000000000000" pitchFamily="2" charset="2"/>
              <a:buChar char="v"/>
            </a:pPr>
            <a:r>
              <a:rPr lang="uk-UA" b="1" dirty="0">
                <a:solidFill>
                  <a:srgbClr val="000000"/>
                </a:solidFill>
              </a:rPr>
              <a:t>Можливість </a:t>
            </a:r>
            <a:r>
              <a:rPr lang="uk-UA" b="1" dirty="0" err="1">
                <a:solidFill>
                  <a:srgbClr val="000000"/>
                </a:solidFill>
              </a:rPr>
              <a:t>кастомізації</a:t>
            </a:r>
            <a:r>
              <a:rPr lang="uk-UA" b="1" dirty="0">
                <a:solidFill>
                  <a:srgbClr val="000000"/>
                </a:solidFill>
              </a:rPr>
              <a:t>:</a:t>
            </a:r>
            <a:r>
              <a:rPr lang="uk-UA" dirty="0">
                <a:solidFill>
                  <a:srgbClr val="000000"/>
                </a:solidFill>
              </a:rPr>
              <a:t> Користувач може самостійно адаптувати програмне забезпечення та апаратну частину секундоміра під свої конкретні потреби.</a:t>
            </a:r>
          </a:p>
          <a:p>
            <a:pPr marL="146050" indent="0">
              <a:buNone/>
            </a:pPr>
            <a:endParaRPr lang="ru-UA" dirty="0"/>
          </a:p>
        </p:txBody>
      </p:sp>
      <p:pic>
        <p:nvPicPr>
          <p:cNvPr id="4" name="Google Shape;79;p15">
            <a:extLst>
              <a:ext uri="{FF2B5EF4-FFF2-40B4-BE49-F238E27FC236}">
                <a16:creationId xmlns:a16="http://schemas.microsoft.com/office/drawing/2014/main" id="{E6CE3F81-146E-0DF0-CDF8-EB521A68A697}"/>
              </a:ext>
            </a:extLst>
          </p:cNvPr>
          <p:cNvPicPr preferRelativeResize="0"/>
          <p:nvPr/>
        </p:nvPicPr>
        <p:blipFill>
          <a:blip r:embed="rId2">
            <a:alphaModFix/>
          </a:blip>
          <a:stretch>
            <a:fillRect/>
          </a:stretch>
        </p:blipFill>
        <p:spPr>
          <a:xfrm>
            <a:off x="0" y="0"/>
            <a:ext cx="1439324" cy="3416899"/>
          </a:xfrm>
          <a:prstGeom prst="rect">
            <a:avLst/>
          </a:prstGeom>
          <a:noFill/>
          <a:ln>
            <a:noFill/>
          </a:ln>
        </p:spPr>
      </p:pic>
    </p:spTree>
    <p:extLst>
      <p:ext uri="{BB962C8B-B14F-4D97-AF65-F5344CB8AC3E}">
        <p14:creationId xmlns:p14="http://schemas.microsoft.com/office/powerpoint/2010/main" val="1195553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a:extLst>
              <a:ext uri="{FF2B5EF4-FFF2-40B4-BE49-F238E27FC236}">
                <a16:creationId xmlns:a16="http://schemas.microsoft.com/office/drawing/2014/main" id="{10E2DB08-B90B-B48A-43BA-5DF551084E7F}"/>
              </a:ext>
            </a:extLst>
          </p:cNvPr>
          <p:cNvSpPr>
            <a:spLocks noGrp="1"/>
          </p:cNvSpPr>
          <p:nvPr>
            <p:ph type="body" idx="1"/>
          </p:nvPr>
        </p:nvSpPr>
        <p:spPr>
          <a:xfrm>
            <a:off x="4644675" y="946297"/>
            <a:ext cx="4166400" cy="3653227"/>
          </a:xfrm>
        </p:spPr>
        <p:txBody>
          <a:bodyPr/>
          <a:lstStyle/>
          <a:p>
            <a:r>
              <a:rPr lang="uk-UA" b="1" dirty="0">
                <a:solidFill>
                  <a:srgbClr val="000000"/>
                </a:solidFill>
                <a:latin typeface="+mj-lt"/>
              </a:rPr>
              <a:t>Об'єктом дослідження є </a:t>
            </a:r>
            <a:r>
              <a:rPr lang="uk-UA" dirty="0">
                <a:solidFill>
                  <a:srgbClr val="000000"/>
                </a:solidFill>
                <a:latin typeface="+mj-lt"/>
              </a:rPr>
              <a:t>процес розробки електронного секундоміра</a:t>
            </a:r>
            <a:r>
              <a:rPr lang="en-US" dirty="0">
                <a:solidFill>
                  <a:srgbClr val="000000"/>
                </a:solidFill>
                <a:latin typeface="+mj-lt"/>
              </a:rPr>
              <a:t>.</a:t>
            </a:r>
            <a:endParaRPr lang="uk-UA" dirty="0">
              <a:solidFill>
                <a:srgbClr val="000000"/>
              </a:solidFill>
              <a:latin typeface="+mj-lt"/>
            </a:endParaRPr>
          </a:p>
          <a:p>
            <a:endParaRPr lang="uk-UA" b="1" dirty="0">
              <a:solidFill>
                <a:srgbClr val="000000"/>
              </a:solidFill>
              <a:latin typeface="+mj-lt"/>
            </a:endParaRPr>
          </a:p>
          <a:p>
            <a:pPr marL="146050" indent="0">
              <a:buNone/>
            </a:pPr>
            <a:endParaRPr lang="uk-UA" b="1" dirty="0">
              <a:solidFill>
                <a:srgbClr val="000000"/>
              </a:solidFill>
              <a:latin typeface="+mj-lt"/>
            </a:endParaRPr>
          </a:p>
          <a:p>
            <a:r>
              <a:rPr lang="uk-UA" b="1" dirty="0">
                <a:solidFill>
                  <a:srgbClr val="000000"/>
                </a:solidFill>
                <a:latin typeface="+mj-lt"/>
              </a:rPr>
              <a:t>Предмет дослідження: </a:t>
            </a:r>
            <a:r>
              <a:rPr lang="ru-RU" dirty="0" err="1">
                <a:solidFill>
                  <a:srgbClr val="000000"/>
                </a:solidFill>
                <a:latin typeface="+mj-lt"/>
              </a:rPr>
              <a:t>функціональні</a:t>
            </a:r>
            <a:r>
              <a:rPr lang="ru-RU" dirty="0">
                <a:solidFill>
                  <a:srgbClr val="000000"/>
                </a:solidFill>
                <a:latin typeface="+mj-lt"/>
              </a:rPr>
              <a:t> можливості та технічні характеристики </a:t>
            </a:r>
            <a:r>
              <a:rPr lang="ru-RU" dirty="0" err="1">
                <a:solidFill>
                  <a:srgbClr val="000000"/>
                </a:solidFill>
                <a:latin typeface="+mj-lt"/>
              </a:rPr>
              <a:t>електронного</a:t>
            </a:r>
            <a:r>
              <a:rPr lang="ru-RU" dirty="0">
                <a:solidFill>
                  <a:srgbClr val="000000"/>
                </a:solidFill>
                <a:latin typeface="+mj-lt"/>
              </a:rPr>
              <a:t> </a:t>
            </a:r>
            <a:r>
              <a:rPr lang="ru-RU" dirty="0" err="1">
                <a:solidFill>
                  <a:srgbClr val="000000"/>
                </a:solidFill>
                <a:latin typeface="+mj-lt"/>
              </a:rPr>
              <a:t>секундоміра</a:t>
            </a:r>
            <a:r>
              <a:rPr lang="ru-RU" dirty="0">
                <a:solidFill>
                  <a:srgbClr val="000000"/>
                </a:solidFill>
                <a:latin typeface="+mj-lt"/>
              </a:rPr>
              <a:t>, </a:t>
            </a:r>
            <a:r>
              <a:rPr lang="ru-RU" dirty="0" err="1">
                <a:solidFill>
                  <a:srgbClr val="000000"/>
                </a:solidFill>
                <a:latin typeface="+mj-lt"/>
              </a:rPr>
              <a:t>реалізованого</a:t>
            </a:r>
            <a:r>
              <a:rPr lang="ru-RU" dirty="0">
                <a:solidFill>
                  <a:srgbClr val="000000"/>
                </a:solidFill>
                <a:latin typeface="+mj-lt"/>
              </a:rPr>
              <a:t> на </a:t>
            </a:r>
            <a:r>
              <a:rPr lang="ru-RU" dirty="0" err="1">
                <a:solidFill>
                  <a:srgbClr val="000000"/>
                </a:solidFill>
                <a:latin typeface="+mj-lt"/>
              </a:rPr>
              <a:t>базі</a:t>
            </a:r>
            <a:r>
              <a:rPr lang="ru-RU" dirty="0">
                <a:solidFill>
                  <a:srgbClr val="000000"/>
                </a:solidFill>
                <a:latin typeface="+mj-lt"/>
              </a:rPr>
              <a:t> </a:t>
            </a:r>
            <a:r>
              <a:rPr lang="ru-RU" dirty="0" err="1">
                <a:solidFill>
                  <a:srgbClr val="000000"/>
                </a:solidFill>
                <a:latin typeface="+mj-lt"/>
              </a:rPr>
              <a:t>Arduino</a:t>
            </a:r>
            <a:r>
              <a:rPr lang="ru-RU" dirty="0">
                <a:solidFill>
                  <a:srgbClr val="000000"/>
                </a:solidFill>
                <a:latin typeface="+mj-lt"/>
              </a:rPr>
              <a:t> </a:t>
            </a:r>
            <a:r>
              <a:rPr lang="ru-RU" dirty="0" err="1">
                <a:solidFill>
                  <a:srgbClr val="000000"/>
                </a:solidFill>
                <a:latin typeface="+mj-lt"/>
              </a:rPr>
              <a:t>Uno</a:t>
            </a:r>
            <a:r>
              <a:rPr lang="ru-RU" dirty="0">
                <a:solidFill>
                  <a:srgbClr val="000000"/>
                </a:solidFill>
                <a:latin typeface="+mj-lt"/>
              </a:rPr>
              <a:t>.</a:t>
            </a:r>
          </a:p>
          <a:p>
            <a:endParaRPr lang="ru-RU" b="1" dirty="0">
              <a:solidFill>
                <a:srgbClr val="000000"/>
              </a:solidFill>
              <a:latin typeface="+mj-lt"/>
            </a:endParaRPr>
          </a:p>
          <a:p>
            <a:endParaRPr lang="ru-RU" b="1" dirty="0">
              <a:solidFill>
                <a:srgbClr val="000000"/>
              </a:solidFill>
              <a:latin typeface="+mj-lt"/>
            </a:endParaRPr>
          </a:p>
          <a:p>
            <a:r>
              <a:rPr lang="ru-RU" b="1" dirty="0">
                <a:solidFill>
                  <a:srgbClr val="000000"/>
                </a:solidFill>
                <a:latin typeface="+mj-lt"/>
              </a:rPr>
              <a:t>Метою дослідження є </a:t>
            </a:r>
            <a:r>
              <a:rPr lang="ru-RU" dirty="0" err="1">
                <a:solidFill>
                  <a:srgbClr val="000000"/>
                </a:solidFill>
                <a:latin typeface="+mj-lt"/>
              </a:rPr>
              <a:t>розробка</a:t>
            </a:r>
            <a:r>
              <a:rPr lang="ru-RU" dirty="0">
                <a:solidFill>
                  <a:srgbClr val="000000"/>
                </a:solidFill>
                <a:latin typeface="+mj-lt"/>
              </a:rPr>
              <a:t> </a:t>
            </a:r>
            <a:r>
              <a:rPr lang="ru-RU" dirty="0" err="1">
                <a:solidFill>
                  <a:srgbClr val="000000"/>
                </a:solidFill>
                <a:latin typeface="+mj-lt"/>
              </a:rPr>
              <a:t>функціонального</a:t>
            </a:r>
            <a:r>
              <a:rPr lang="ru-RU" dirty="0">
                <a:solidFill>
                  <a:srgbClr val="000000"/>
                </a:solidFill>
                <a:latin typeface="+mj-lt"/>
              </a:rPr>
              <a:t> прототипу </a:t>
            </a:r>
            <a:r>
              <a:rPr lang="ru-RU" dirty="0" err="1">
                <a:solidFill>
                  <a:srgbClr val="000000"/>
                </a:solidFill>
                <a:latin typeface="+mj-lt"/>
              </a:rPr>
              <a:t>електронного</a:t>
            </a:r>
            <a:r>
              <a:rPr lang="ru-RU" dirty="0">
                <a:solidFill>
                  <a:srgbClr val="000000"/>
                </a:solidFill>
                <a:latin typeface="+mj-lt"/>
              </a:rPr>
              <a:t> </a:t>
            </a:r>
            <a:r>
              <a:rPr lang="ru-RU" dirty="0" err="1">
                <a:solidFill>
                  <a:srgbClr val="000000"/>
                </a:solidFill>
                <a:latin typeface="+mj-lt"/>
              </a:rPr>
              <a:t>секундоміра</a:t>
            </a:r>
            <a:r>
              <a:rPr lang="ru-RU" dirty="0">
                <a:solidFill>
                  <a:srgbClr val="000000"/>
                </a:solidFill>
                <a:latin typeface="+mj-lt"/>
              </a:rPr>
              <a:t> на </a:t>
            </a:r>
            <a:r>
              <a:rPr lang="ru-RU" dirty="0" err="1">
                <a:solidFill>
                  <a:srgbClr val="000000"/>
                </a:solidFill>
                <a:latin typeface="+mj-lt"/>
              </a:rPr>
              <a:t>базі</a:t>
            </a:r>
            <a:r>
              <a:rPr lang="ru-RU" dirty="0">
                <a:solidFill>
                  <a:srgbClr val="000000"/>
                </a:solidFill>
                <a:latin typeface="+mj-lt"/>
              </a:rPr>
              <a:t> </a:t>
            </a:r>
            <a:r>
              <a:rPr lang="ru-RU" dirty="0" err="1">
                <a:solidFill>
                  <a:srgbClr val="000000"/>
                </a:solidFill>
                <a:latin typeface="+mj-lt"/>
              </a:rPr>
              <a:t>Arduino</a:t>
            </a:r>
            <a:r>
              <a:rPr lang="ru-RU" dirty="0">
                <a:solidFill>
                  <a:srgbClr val="000000"/>
                </a:solidFill>
                <a:latin typeface="+mj-lt"/>
              </a:rPr>
              <a:t> </a:t>
            </a:r>
            <a:r>
              <a:rPr lang="ru-RU" dirty="0" err="1">
                <a:solidFill>
                  <a:srgbClr val="000000"/>
                </a:solidFill>
                <a:latin typeface="+mj-lt"/>
              </a:rPr>
              <a:t>Uno</a:t>
            </a:r>
            <a:r>
              <a:rPr lang="ru-RU" dirty="0">
                <a:solidFill>
                  <a:srgbClr val="000000"/>
                </a:solidFill>
                <a:latin typeface="+mj-lt"/>
              </a:rPr>
              <a:t>.</a:t>
            </a:r>
            <a:endParaRPr lang="ru-UA" dirty="0">
              <a:solidFill>
                <a:srgbClr val="000000"/>
              </a:solidFill>
              <a:latin typeface="+mj-lt"/>
            </a:endParaRPr>
          </a:p>
        </p:txBody>
      </p:sp>
      <p:pic>
        <p:nvPicPr>
          <p:cNvPr id="4" name="Google Shape;82;p15">
            <a:extLst>
              <a:ext uri="{FF2B5EF4-FFF2-40B4-BE49-F238E27FC236}">
                <a16:creationId xmlns:a16="http://schemas.microsoft.com/office/drawing/2014/main" id="{CDEC2393-A508-A8D0-DBCC-01C5091002A1}"/>
              </a:ext>
            </a:extLst>
          </p:cNvPr>
          <p:cNvPicPr preferRelativeResize="0"/>
          <p:nvPr/>
        </p:nvPicPr>
        <p:blipFill>
          <a:blip r:embed="rId2">
            <a:alphaModFix/>
          </a:blip>
          <a:stretch>
            <a:fillRect/>
          </a:stretch>
        </p:blipFill>
        <p:spPr>
          <a:xfrm>
            <a:off x="967182" y="403305"/>
            <a:ext cx="2328911" cy="4336889"/>
          </a:xfrm>
          <a:prstGeom prst="rect">
            <a:avLst/>
          </a:prstGeom>
          <a:noFill/>
          <a:ln>
            <a:noFill/>
          </a:ln>
        </p:spPr>
      </p:pic>
    </p:spTree>
    <p:extLst>
      <p:ext uri="{BB962C8B-B14F-4D97-AF65-F5344CB8AC3E}">
        <p14:creationId xmlns:p14="http://schemas.microsoft.com/office/powerpoint/2010/main" val="2396407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19A4B1FA-C07D-B26A-07DE-24CF4FE84267}"/>
              </a:ext>
            </a:extLst>
          </p:cNvPr>
          <p:cNvSpPr>
            <a:spLocks noGrp="1"/>
          </p:cNvSpPr>
          <p:nvPr>
            <p:ph type="title"/>
          </p:nvPr>
        </p:nvSpPr>
        <p:spPr/>
        <p:txBody>
          <a:bodyPr/>
          <a:lstStyle/>
          <a:p>
            <a:pPr algn="ctr"/>
            <a:r>
              <a:rPr lang="uk-UA" dirty="0"/>
              <a:t>Завдання дослідження:</a:t>
            </a:r>
            <a:endParaRPr lang="ru-UA" dirty="0"/>
          </a:p>
        </p:txBody>
      </p:sp>
      <p:sp>
        <p:nvSpPr>
          <p:cNvPr id="5" name="Місце для тексту 4">
            <a:extLst>
              <a:ext uri="{FF2B5EF4-FFF2-40B4-BE49-F238E27FC236}">
                <a16:creationId xmlns:a16="http://schemas.microsoft.com/office/drawing/2014/main" id="{8AA24C90-FEF2-28C0-057C-C6DA5BD256B7}"/>
              </a:ext>
            </a:extLst>
          </p:cNvPr>
          <p:cNvSpPr>
            <a:spLocks noGrp="1"/>
          </p:cNvSpPr>
          <p:nvPr>
            <p:ph type="body" idx="1"/>
          </p:nvPr>
        </p:nvSpPr>
        <p:spPr>
          <a:xfrm>
            <a:off x="460555" y="1520456"/>
            <a:ext cx="4387892" cy="3242198"/>
          </a:xfrm>
        </p:spPr>
        <p:txBody>
          <a:bodyPr>
            <a:normAutofit fontScale="92500"/>
          </a:bodyPr>
          <a:lstStyle/>
          <a:p>
            <a:pPr marL="0" marR="0" lvl="0" indent="0" algn="l" defTabSz="914400" rtl="0" eaLnBrk="0" fontAlgn="base" latinLnBrk="0" hangingPunct="0">
              <a:lnSpc>
                <a:spcPct val="100000"/>
              </a:lnSpc>
              <a:spcBef>
                <a:spcPct val="0"/>
              </a:spcBef>
              <a:spcAft>
                <a:spcPct val="0"/>
              </a:spcAft>
              <a:buClrTx/>
              <a:buSzTx/>
              <a:buNone/>
              <a:tabLst/>
            </a:pPr>
            <a:r>
              <a:rPr kumimoji="0" lang="uk-UA" altLang="ru-UA" sz="1600" b="1" i="0" u="none" strike="noStrike" cap="none" normalizeH="0" baseline="0" dirty="0">
                <a:ln>
                  <a:noFill/>
                </a:ln>
                <a:solidFill>
                  <a:srgbClr val="000000"/>
                </a:solidFill>
                <a:effectLst/>
                <a:latin typeface="Arial" panose="020B0604020202020204" pitchFamily="34" charset="0"/>
              </a:rPr>
              <a:t>1. </a:t>
            </a:r>
            <a:r>
              <a:rPr kumimoji="0" lang="ru-UA" altLang="ru-UA" sz="1600" b="1" i="0" u="none" strike="noStrike" cap="none" normalizeH="0" baseline="0" dirty="0">
                <a:ln>
                  <a:noFill/>
                </a:ln>
                <a:solidFill>
                  <a:srgbClr val="000000"/>
                </a:solidFill>
                <a:effectLst/>
                <a:latin typeface="Arial" panose="020B0604020202020204" pitchFamily="34" charset="0"/>
              </a:rPr>
              <a:t>Вивчити </a:t>
            </a:r>
            <a:r>
              <a:rPr kumimoji="0" lang="ru-UA" altLang="ru-UA" sz="1600" b="1" i="0" u="none" strike="noStrike" cap="none" normalizeH="0" baseline="0" dirty="0" err="1">
                <a:ln>
                  <a:noFill/>
                </a:ln>
                <a:solidFill>
                  <a:srgbClr val="000000"/>
                </a:solidFill>
                <a:effectLst/>
                <a:latin typeface="Arial" panose="020B0604020202020204" pitchFamily="34" charset="0"/>
              </a:rPr>
              <a:t>теоретичні</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основи</a:t>
            </a:r>
            <a:r>
              <a:rPr kumimoji="0" lang="ru-UA" altLang="ru-UA" sz="1600" b="1" i="0" u="none" strike="noStrike" cap="none" normalizeH="0" baseline="0" dirty="0">
                <a:ln>
                  <a:noFill/>
                </a:ln>
                <a:solidFill>
                  <a:srgbClr val="000000"/>
                </a:solidFill>
                <a:effectLst/>
                <a:latin typeface="Arial" panose="020B0604020202020204" pitchFamily="34" charset="0"/>
              </a:rPr>
              <a:t> роботи </a:t>
            </a:r>
            <a:r>
              <a:rPr kumimoji="0" lang="ru-UA" altLang="ru-UA" sz="1600" b="1" i="0" u="none" strike="noStrike" cap="none" normalizeH="0" baseline="0" dirty="0" err="1">
                <a:ln>
                  <a:noFill/>
                </a:ln>
                <a:solidFill>
                  <a:srgbClr val="000000"/>
                </a:solidFill>
                <a:effectLst/>
                <a:latin typeface="Arial" panose="020B0604020202020204" pitchFamily="34" charset="0"/>
              </a:rPr>
              <a:t>секундомірів</a:t>
            </a:r>
            <a:r>
              <a:rPr kumimoji="0" lang="ru-UA" altLang="ru-UA" sz="1600" b="1" i="0" u="none" strike="noStrike" cap="none" normalizeH="0" baseline="0" dirty="0">
                <a:ln>
                  <a:noFill/>
                </a:ln>
                <a:solidFill>
                  <a:srgbClr val="000000"/>
                </a:solidFill>
                <a:effectLst/>
                <a:latin typeface="Arial" panose="020B0604020202020204" pitchFamily="34" charset="0"/>
              </a:rPr>
              <a:t> та </a:t>
            </a:r>
            <a:r>
              <a:rPr kumimoji="0" lang="ru-UA" altLang="ru-UA" sz="1600" b="1" i="0" u="none" strike="noStrike" cap="none" normalizeH="0" baseline="0" dirty="0" err="1">
                <a:ln>
                  <a:noFill/>
                </a:ln>
                <a:solidFill>
                  <a:srgbClr val="000000"/>
                </a:solidFill>
                <a:effectLst/>
                <a:latin typeface="Arial" panose="020B0604020202020204" pitchFamily="34" charset="0"/>
              </a:rPr>
              <a:t>принципи</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їх</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побудови</a:t>
            </a:r>
            <a:r>
              <a:rPr kumimoji="0" lang="ru-UA" altLang="ru-UA" sz="1600" b="1" i="0" u="none" strike="noStrike" cap="none" normalizeH="0" baseline="0" dirty="0">
                <a:ln>
                  <a:noFill/>
                </a:ln>
                <a:solidFill>
                  <a:srgbClr val="000000"/>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uk-UA" altLang="ru-UA" sz="1600" b="1" i="0" u="none" strike="noStrike" cap="none" normalizeH="0" baseline="0" dirty="0">
                <a:ln>
                  <a:noFill/>
                </a:ln>
                <a:solidFill>
                  <a:srgbClr val="000000"/>
                </a:solidFill>
                <a:effectLst/>
                <a:latin typeface="Arial" panose="020B0604020202020204" pitchFamily="34" charset="0"/>
              </a:rPr>
              <a:t>2. </a:t>
            </a:r>
            <a:r>
              <a:rPr kumimoji="0" lang="ru-UA" altLang="ru-UA" sz="1600" b="1" i="0" u="none" strike="noStrike" cap="none" normalizeH="0" baseline="0" dirty="0" err="1">
                <a:ln>
                  <a:noFill/>
                </a:ln>
                <a:solidFill>
                  <a:srgbClr val="000000"/>
                </a:solidFill>
                <a:effectLst/>
                <a:latin typeface="Arial" panose="020B0604020202020204" pitchFamily="34" charset="0"/>
              </a:rPr>
              <a:t>Ознайомитися</a:t>
            </a:r>
            <a:r>
              <a:rPr kumimoji="0" lang="ru-UA" altLang="ru-UA" sz="1600" b="1" i="0" u="none" strike="noStrike" cap="none" normalizeH="0" baseline="0" dirty="0">
                <a:ln>
                  <a:noFill/>
                </a:ln>
                <a:solidFill>
                  <a:srgbClr val="000000"/>
                </a:solidFill>
                <a:effectLst/>
                <a:latin typeface="Arial" panose="020B0604020202020204" pitchFamily="34" charset="0"/>
              </a:rPr>
              <a:t> з </a:t>
            </a:r>
            <a:r>
              <a:rPr kumimoji="0" lang="ru-UA" altLang="ru-UA" sz="1600" b="1" i="0" u="none" strike="noStrike" cap="none" normalizeH="0" baseline="0" dirty="0" err="1">
                <a:ln>
                  <a:noFill/>
                </a:ln>
                <a:solidFill>
                  <a:srgbClr val="000000"/>
                </a:solidFill>
                <a:effectLst/>
                <a:latin typeface="Arial" panose="020B0604020202020204" pitchFamily="34" charset="0"/>
              </a:rPr>
              <a:t>можливостями</a:t>
            </a:r>
            <a:r>
              <a:rPr kumimoji="0" lang="ru-UA" altLang="ru-UA" sz="1600" b="1" i="0" u="none" strike="noStrike" cap="none" normalizeH="0" baseline="0" dirty="0">
                <a:ln>
                  <a:noFill/>
                </a:ln>
                <a:solidFill>
                  <a:srgbClr val="000000"/>
                </a:solidFill>
                <a:effectLst/>
                <a:latin typeface="Arial" panose="020B0604020202020204" pitchFamily="34" charset="0"/>
              </a:rPr>
              <a:t> та </a:t>
            </a:r>
            <a:r>
              <a:rPr kumimoji="0" lang="ru-UA" altLang="ru-UA" sz="1600" b="1" i="0" u="none" strike="noStrike" cap="none" normalizeH="0" baseline="0" dirty="0" err="1">
                <a:ln>
                  <a:noFill/>
                </a:ln>
                <a:solidFill>
                  <a:srgbClr val="000000"/>
                </a:solidFill>
                <a:effectLst/>
                <a:latin typeface="Arial" panose="020B0604020202020204" pitchFamily="34" charset="0"/>
              </a:rPr>
              <a:t>особливостями</a:t>
            </a:r>
            <a:r>
              <a:rPr kumimoji="0" lang="ru-UA" altLang="ru-UA" sz="1600" b="1" i="0" u="none" strike="noStrike" cap="none" normalizeH="0" baseline="0" dirty="0">
                <a:ln>
                  <a:noFill/>
                </a:ln>
                <a:solidFill>
                  <a:srgbClr val="000000"/>
                </a:solidFill>
                <a:effectLst/>
                <a:latin typeface="Arial" panose="020B0604020202020204" pitchFamily="34" charset="0"/>
              </a:rPr>
              <a:t> плати </a:t>
            </a:r>
            <a:r>
              <a:rPr kumimoji="0" lang="ru-UA" altLang="ru-UA" sz="1600" b="1" i="0" u="none" strike="noStrike" cap="none" normalizeH="0" baseline="0" dirty="0" err="1">
                <a:ln>
                  <a:noFill/>
                </a:ln>
                <a:solidFill>
                  <a:srgbClr val="000000"/>
                </a:solidFill>
                <a:effectLst/>
                <a:latin typeface="Arial" panose="020B0604020202020204" pitchFamily="34" charset="0"/>
              </a:rPr>
              <a:t>Arduino</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Uno</a:t>
            </a:r>
            <a:r>
              <a:rPr kumimoji="0" lang="ru-UA" altLang="ru-UA" sz="1600" b="1" i="0" u="none" strike="noStrike" cap="none" normalizeH="0" baseline="0" dirty="0">
                <a:ln>
                  <a:noFill/>
                </a:ln>
                <a:solidFill>
                  <a:srgbClr val="000000"/>
                </a:solidFill>
                <a:effectLst/>
                <a:latin typeface="Arial" panose="020B0604020202020204" pitchFamily="34" charset="0"/>
              </a:rPr>
              <a:t> як </a:t>
            </a:r>
            <a:r>
              <a:rPr kumimoji="0" lang="ru-UA" altLang="ru-UA" sz="1600" b="1" i="0" u="none" strike="noStrike" cap="none" normalizeH="0" baseline="0" dirty="0" err="1">
                <a:ln>
                  <a:noFill/>
                </a:ln>
                <a:solidFill>
                  <a:srgbClr val="000000"/>
                </a:solidFill>
                <a:effectLst/>
                <a:latin typeface="Arial" panose="020B0604020202020204" pitchFamily="34" charset="0"/>
              </a:rPr>
              <a:t>апаратної</a:t>
            </a:r>
            <a:r>
              <a:rPr kumimoji="0" lang="ru-UA" altLang="ru-UA" sz="1600" b="1" i="0" u="none" strike="noStrike" cap="none" normalizeH="0" baseline="0" dirty="0">
                <a:ln>
                  <a:noFill/>
                </a:ln>
                <a:solidFill>
                  <a:srgbClr val="000000"/>
                </a:solidFill>
                <a:effectLst/>
                <a:latin typeface="Arial" panose="020B0604020202020204" pitchFamily="34" charset="0"/>
              </a:rPr>
              <a:t> платформи для проєкту. </a:t>
            </a:r>
          </a:p>
          <a:p>
            <a:pPr marL="0" marR="0" lvl="0" indent="0" algn="l" defTabSz="914400" rtl="0" eaLnBrk="0" fontAlgn="base" latinLnBrk="0" hangingPunct="0">
              <a:lnSpc>
                <a:spcPct val="100000"/>
              </a:lnSpc>
              <a:spcBef>
                <a:spcPct val="0"/>
              </a:spcBef>
              <a:spcAft>
                <a:spcPct val="0"/>
              </a:spcAft>
              <a:buClrTx/>
              <a:buSzTx/>
              <a:buNone/>
              <a:tabLst/>
            </a:pPr>
            <a:r>
              <a:rPr kumimoji="0" lang="uk-UA" altLang="ru-UA" sz="1600" b="1" i="0" u="none" strike="noStrike" cap="none" normalizeH="0" baseline="0" dirty="0">
                <a:ln>
                  <a:noFill/>
                </a:ln>
                <a:solidFill>
                  <a:srgbClr val="000000"/>
                </a:solidFill>
                <a:effectLst/>
                <a:latin typeface="Arial" panose="020B0604020202020204" pitchFamily="34" charset="0"/>
              </a:rPr>
              <a:t>3. </a:t>
            </a:r>
            <a:r>
              <a:rPr kumimoji="0" lang="ru-UA" altLang="ru-UA" sz="1600" b="1" i="0" u="none" strike="noStrike" cap="none" normalizeH="0" baseline="0" dirty="0" err="1">
                <a:ln>
                  <a:noFill/>
                </a:ln>
                <a:solidFill>
                  <a:srgbClr val="000000"/>
                </a:solidFill>
                <a:effectLst/>
                <a:latin typeface="Arial" panose="020B0604020202020204" pitchFamily="34" charset="0"/>
              </a:rPr>
              <a:t>Розробити</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принципову</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електричну</a:t>
            </a:r>
            <a:r>
              <a:rPr kumimoji="0" lang="ru-UA" altLang="ru-UA" sz="1600" b="1" i="0" u="none" strike="noStrike" cap="none" normalizeH="0" baseline="0" dirty="0">
                <a:ln>
                  <a:noFill/>
                </a:ln>
                <a:solidFill>
                  <a:srgbClr val="000000"/>
                </a:solidFill>
                <a:effectLst/>
                <a:latin typeface="Arial" panose="020B0604020202020204" pitchFamily="34" charset="0"/>
              </a:rPr>
              <a:t> схему </a:t>
            </a:r>
            <a:r>
              <a:rPr kumimoji="0" lang="ru-UA" altLang="ru-UA" sz="1600" b="1" i="0" u="none" strike="noStrike" cap="none" normalizeH="0" baseline="0" dirty="0" err="1">
                <a:ln>
                  <a:noFill/>
                </a:ln>
                <a:solidFill>
                  <a:srgbClr val="000000"/>
                </a:solidFill>
                <a:effectLst/>
                <a:latin typeface="Arial" panose="020B0604020202020204" pitchFamily="34" charset="0"/>
              </a:rPr>
              <a:t>підключення</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необхідних</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компонентів</a:t>
            </a:r>
            <a:r>
              <a:rPr kumimoji="0" lang="uk-UA" altLang="ru-UA" sz="1600" b="1" i="0" u="none" strike="noStrike" cap="none" normalizeH="0" baseline="0" dirty="0">
                <a:ln>
                  <a:noFill/>
                </a:ln>
                <a:solidFill>
                  <a:srgbClr val="000000"/>
                </a:solidFill>
                <a:effectLst/>
                <a:latin typeface="Arial" panose="020B0604020202020204" pitchFamily="34" charset="0"/>
              </a:rPr>
              <a:t>.</a:t>
            </a:r>
            <a:endParaRPr kumimoji="0" lang="ru-UA" altLang="ru-UA" sz="16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uk-UA" altLang="ru-UA" sz="1600" b="1" i="0" u="none" strike="noStrike" cap="none" normalizeH="0" baseline="0" dirty="0">
                <a:ln>
                  <a:noFill/>
                </a:ln>
                <a:solidFill>
                  <a:srgbClr val="000000"/>
                </a:solidFill>
                <a:effectLst/>
                <a:latin typeface="Arial" panose="020B0604020202020204" pitchFamily="34" charset="0"/>
              </a:rPr>
              <a:t>4. </a:t>
            </a:r>
            <a:r>
              <a:rPr kumimoji="0" lang="ru-UA" altLang="ru-UA" sz="1600" b="1" i="0" u="none" strike="noStrike" cap="none" normalizeH="0" baseline="0" dirty="0" err="1">
                <a:ln>
                  <a:noFill/>
                </a:ln>
                <a:solidFill>
                  <a:srgbClr val="000000"/>
                </a:solidFill>
                <a:effectLst/>
                <a:latin typeface="Arial" panose="020B0604020202020204" pitchFamily="34" charset="0"/>
              </a:rPr>
              <a:t>Написати</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програмний</a:t>
            </a:r>
            <a:r>
              <a:rPr kumimoji="0" lang="ru-UA" altLang="ru-UA" sz="1600" b="1" i="0" u="none" strike="noStrike" cap="none" normalizeH="0" baseline="0" dirty="0">
                <a:ln>
                  <a:noFill/>
                </a:ln>
                <a:solidFill>
                  <a:srgbClr val="000000"/>
                </a:solidFill>
                <a:effectLst/>
                <a:latin typeface="Arial" panose="020B0604020202020204" pitchFamily="34" charset="0"/>
              </a:rPr>
              <a:t> код для </a:t>
            </a:r>
            <a:r>
              <a:rPr kumimoji="0" lang="ru-UA" altLang="ru-UA" sz="1600" b="1" i="0" u="none" strike="noStrike" cap="none" normalizeH="0" baseline="0" dirty="0" err="1">
                <a:ln>
                  <a:noFill/>
                </a:ln>
                <a:solidFill>
                  <a:srgbClr val="000000"/>
                </a:solidFill>
                <a:effectLst/>
                <a:latin typeface="Arial" panose="020B0604020202020204" pitchFamily="34" charset="0"/>
              </a:rPr>
              <a:t>мікроконтролера</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Arduino</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Uno</a:t>
            </a:r>
            <a:endParaRPr kumimoji="0" lang="ru-UA" altLang="ru-UA" sz="16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uk-UA" altLang="ru-UA" sz="1600" b="1" i="0" u="none" strike="noStrike" cap="none" normalizeH="0" baseline="0" dirty="0">
                <a:ln>
                  <a:noFill/>
                </a:ln>
                <a:solidFill>
                  <a:srgbClr val="000000"/>
                </a:solidFill>
                <a:effectLst/>
                <a:latin typeface="Arial" panose="020B0604020202020204" pitchFamily="34" charset="0"/>
              </a:rPr>
              <a:t>5. Провести </a:t>
            </a:r>
            <a:r>
              <a:rPr kumimoji="0" lang="ru-UA" altLang="ru-UA" sz="1600" b="1" i="0" u="none" strike="noStrike" cap="none" normalizeH="0" baseline="0" dirty="0" err="1">
                <a:ln>
                  <a:noFill/>
                </a:ln>
                <a:solidFill>
                  <a:srgbClr val="000000"/>
                </a:solidFill>
                <a:effectLst/>
                <a:latin typeface="Arial" panose="020B0604020202020204" pitchFamily="34" charset="0"/>
              </a:rPr>
              <a:t>тестув</a:t>
            </a:r>
            <a:r>
              <a:rPr kumimoji="0" lang="uk-UA" altLang="ru-UA" sz="1600" b="1" i="0" u="none" strike="noStrike" cap="none" normalizeH="0" baseline="0" dirty="0" err="1">
                <a:ln>
                  <a:noFill/>
                </a:ln>
                <a:solidFill>
                  <a:srgbClr val="000000"/>
                </a:solidFill>
                <a:effectLst/>
                <a:latin typeface="Arial" panose="020B0604020202020204" pitchFamily="34" charset="0"/>
              </a:rPr>
              <a:t>ання</a:t>
            </a:r>
            <a:r>
              <a:rPr kumimoji="0" lang="ru-UA" altLang="ru-UA" sz="1600" b="1" i="0" u="none" strike="noStrike" cap="none" normalizeH="0" baseline="0" dirty="0">
                <a:ln>
                  <a:noFill/>
                </a:ln>
                <a:solidFill>
                  <a:srgbClr val="000000"/>
                </a:solidFill>
                <a:effectLst/>
                <a:latin typeface="Arial" panose="020B0604020202020204" pitchFamily="34" charset="0"/>
              </a:rPr>
              <a:t> та </a:t>
            </a:r>
            <a:r>
              <a:rPr kumimoji="0" lang="ru-UA" altLang="ru-UA" sz="1600" b="1" i="0" u="none" strike="noStrike" cap="none" normalizeH="0" baseline="0" dirty="0" err="1">
                <a:ln>
                  <a:noFill/>
                </a:ln>
                <a:solidFill>
                  <a:srgbClr val="000000"/>
                </a:solidFill>
                <a:effectLst/>
                <a:latin typeface="Arial" panose="020B0604020202020204" pitchFamily="34" charset="0"/>
              </a:rPr>
              <a:t>налагод</a:t>
            </a:r>
            <a:r>
              <a:rPr kumimoji="0" lang="uk-UA" altLang="ru-UA" sz="1600" b="1" i="0" u="none" strike="noStrike" cap="none" normalizeH="0" baseline="0" dirty="0" err="1">
                <a:ln>
                  <a:noFill/>
                </a:ln>
                <a:solidFill>
                  <a:srgbClr val="000000"/>
                </a:solidFill>
                <a:effectLst/>
                <a:latin typeface="Arial" panose="020B0604020202020204" pitchFamily="34" charset="0"/>
              </a:rPr>
              <a:t>ити</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розроблений</a:t>
            </a:r>
            <a:r>
              <a:rPr kumimoji="0" lang="ru-UA" altLang="ru-UA" sz="1600" b="1" i="0" u="none" strike="noStrike" cap="none" normalizeH="0" baseline="0" dirty="0">
                <a:ln>
                  <a:noFill/>
                </a:ln>
                <a:solidFill>
                  <a:srgbClr val="000000"/>
                </a:solidFill>
                <a:effectLst/>
                <a:latin typeface="Arial" panose="020B0604020202020204" pitchFamily="34" charset="0"/>
              </a:rPr>
              <a:t> </a:t>
            </a:r>
            <a:r>
              <a:rPr kumimoji="0" lang="ru-UA" altLang="ru-UA" sz="1600" b="1" i="0" u="none" strike="noStrike" cap="none" normalizeH="0" baseline="0" dirty="0" err="1">
                <a:ln>
                  <a:noFill/>
                </a:ln>
                <a:solidFill>
                  <a:srgbClr val="000000"/>
                </a:solidFill>
                <a:effectLst/>
                <a:latin typeface="Arial" panose="020B0604020202020204" pitchFamily="34" charset="0"/>
              </a:rPr>
              <a:t>секундомір</a:t>
            </a:r>
            <a:endParaRPr kumimoji="0" lang="ru-UA" altLang="ru-UA" sz="16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uk-UA" altLang="ru-UA" sz="1600" b="1" i="0" u="none" strike="noStrike" cap="none" normalizeH="0" baseline="0" dirty="0">
                <a:ln>
                  <a:noFill/>
                </a:ln>
                <a:solidFill>
                  <a:srgbClr val="000000"/>
                </a:solidFill>
                <a:effectLst/>
                <a:latin typeface="Arial" panose="020B0604020202020204" pitchFamily="34" charset="0"/>
              </a:rPr>
              <a:t>6. </a:t>
            </a:r>
            <a:r>
              <a:rPr kumimoji="0" lang="ru-UA" altLang="ru-UA" sz="1600" b="1" i="0" u="none" strike="noStrike" cap="none" normalizeH="0" baseline="0" dirty="0" err="1">
                <a:ln>
                  <a:noFill/>
                </a:ln>
                <a:solidFill>
                  <a:srgbClr val="000000"/>
                </a:solidFill>
                <a:effectLst/>
                <a:latin typeface="Arial" panose="020B0604020202020204" pitchFamily="34" charset="0"/>
              </a:rPr>
              <a:t>Описати</a:t>
            </a:r>
            <a:r>
              <a:rPr kumimoji="0" lang="ru-UA" altLang="ru-UA" sz="1600" b="1" i="0" u="none" strike="noStrike" cap="none" normalizeH="0" baseline="0" dirty="0">
                <a:ln>
                  <a:noFill/>
                </a:ln>
                <a:solidFill>
                  <a:srgbClr val="000000"/>
                </a:solidFill>
                <a:effectLst/>
                <a:latin typeface="Arial" panose="020B0604020202020204" pitchFamily="34" charset="0"/>
              </a:rPr>
              <a:t> процес розробки та результати дослідження </a:t>
            </a:r>
            <a:endParaRPr lang="ru-UA" sz="1400" b="1" dirty="0"/>
          </a:p>
        </p:txBody>
      </p:sp>
      <p:pic>
        <p:nvPicPr>
          <p:cNvPr id="7" name="Google Shape;81;p15">
            <a:extLst>
              <a:ext uri="{FF2B5EF4-FFF2-40B4-BE49-F238E27FC236}">
                <a16:creationId xmlns:a16="http://schemas.microsoft.com/office/drawing/2014/main" id="{12502897-99A4-9554-9D70-B0E3E4C7DC23}"/>
              </a:ext>
            </a:extLst>
          </p:cNvPr>
          <p:cNvPicPr preferRelativeResize="0"/>
          <p:nvPr/>
        </p:nvPicPr>
        <p:blipFill>
          <a:blip r:embed="rId2">
            <a:alphaModFix/>
          </a:blip>
          <a:stretch>
            <a:fillRect/>
          </a:stretch>
        </p:blipFill>
        <p:spPr>
          <a:xfrm rot="5400000">
            <a:off x="5727619" y="1084521"/>
            <a:ext cx="2392325" cy="3817087"/>
          </a:xfrm>
          <a:prstGeom prst="rect">
            <a:avLst/>
          </a:prstGeom>
          <a:noFill/>
          <a:ln>
            <a:noFill/>
          </a:ln>
        </p:spPr>
      </p:pic>
    </p:spTree>
    <p:extLst>
      <p:ext uri="{BB962C8B-B14F-4D97-AF65-F5344CB8AC3E}">
        <p14:creationId xmlns:p14="http://schemas.microsoft.com/office/powerpoint/2010/main" val="1166319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9" name="Google Shape;79;p15"/>
          <p:cNvPicPr preferRelativeResize="0"/>
          <p:nvPr/>
        </p:nvPicPr>
        <p:blipFill>
          <a:blip r:embed="rId3">
            <a:alphaModFix/>
          </a:blip>
          <a:stretch>
            <a:fillRect/>
          </a:stretch>
        </p:blipFill>
        <p:spPr>
          <a:xfrm>
            <a:off x="1565251" y="1726601"/>
            <a:ext cx="1439324" cy="3416899"/>
          </a:xfrm>
          <a:prstGeom prst="rect">
            <a:avLst/>
          </a:prstGeom>
          <a:noFill/>
          <a:ln>
            <a:noFill/>
          </a:ln>
        </p:spPr>
      </p:pic>
      <p:pic>
        <p:nvPicPr>
          <p:cNvPr id="80" name="Google Shape;80;p15"/>
          <p:cNvPicPr preferRelativeResize="0"/>
          <p:nvPr/>
        </p:nvPicPr>
        <p:blipFill>
          <a:blip r:embed="rId4">
            <a:alphaModFix/>
          </a:blip>
          <a:stretch>
            <a:fillRect/>
          </a:stretch>
        </p:blipFill>
        <p:spPr>
          <a:xfrm>
            <a:off x="0" y="1291450"/>
            <a:ext cx="1338200" cy="3416899"/>
          </a:xfrm>
          <a:prstGeom prst="rect">
            <a:avLst/>
          </a:prstGeom>
          <a:noFill/>
          <a:ln>
            <a:noFill/>
          </a:ln>
        </p:spPr>
      </p:pic>
      <p:pic>
        <p:nvPicPr>
          <p:cNvPr id="81" name="Google Shape;81;p15"/>
          <p:cNvPicPr preferRelativeResize="0"/>
          <p:nvPr/>
        </p:nvPicPr>
        <p:blipFill>
          <a:blip r:embed="rId5">
            <a:alphaModFix/>
          </a:blip>
          <a:stretch>
            <a:fillRect/>
          </a:stretch>
        </p:blipFill>
        <p:spPr>
          <a:xfrm>
            <a:off x="4944552" y="1726601"/>
            <a:ext cx="1379425" cy="3416899"/>
          </a:xfrm>
          <a:prstGeom prst="rect">
            <a:avLst/>
          </a:prstGeom>
          <a:noFill/>
          <a:ln>
            <a:noFill/>
          </a:ln>
        </p:spPr>
      </p:pic>
      <p:pic>
        <p:nvPicPr>
          <p:cNvPr id="82" name="Google Shape;82;p15"/>
          <p:cNvPicPr preferRelativeResize="0"/>
          <p:nvPr/>
        </p:nvPicPr>
        <p:blipFill>
          <a:blip r:embed="rId6">
            <a:alphaModFix/>
          </a:blip>
          <a:stretch>
            <a:fillRect/>
          </a:stretch>
        </p:blipFill>
        <p:spPr>
          <a:xfrm>
            <a:off x="3284851" y="1291449"/>
            <a:ext cx="1379425" cy="3416899"/>
          </a:xfrm>
          <a:prstGeom prst="rect">
            <a:avLst/>
          </a:prstGeom>
          <a:noFill/>
          <a:ln>
            <a:noFill/>
          </a:ln>
        </p:spPr>
      </p:pic>
      <p:pic>
        <p:nvPicPr>
          <p:cNvPr id="83" name="Google Shape;83;p15"/>
          <p:cNvPicPr preferRelativeResize="0"/>
          <p:nvPr/>
        </p:nvPicPr>
        <p:blipFill>
          <a:blip r:embed="rId7">
            <a:alphaModFix/>
          </a:blip>
          <a:stretch>
            <a:fillRect/>
          </a:stretch>
        </p:blipFill>
        <p:spPr>
          <a:xfrm>
            <a:off x="6392000" y="1340675"/>
            <a:ext cx="2752000" cy="1719025"/>
          </a:xfrm>
          <a:prstGeom prst="rect">
            <a:avLst/>
          </a:prstGeom>
          <a:noFill/>
          <a:ln>
            <a:noFill/>
          </a:ln>
        </p:spPr>
      </p:pic>
      <p:pic>
        <p:nvPicPr>
          <p:cNvPr id="84" name="Google Shape;84;p15" title="video_2025-04-19_20-40-10.mp4">
            <a:hlinkClick r:id="rId8"/>
          </p:cNvPr>
          <p:cNvPicPr preferRelativeResize="0"/>
          <p:nvPr/>
        </p:nvPicPr>
        <p:blipFill>
          <a:blip r:embed="rId9">
            <a:alphaModFix/>
          </a:blip>
          <a:stretch>
            <a:fillRect/>
          </a:stretch>
        </p:blipFill>
        <p:spPr>
          <a:xfrm rot="5400000">
            <a:off x="7143308" y="3051294"/>
            <a:ext cx="1262113" cy="2326875"/>
          </a:xfrm>
          <a:prstGeom prst="rect">
            <a:avLst/>
          </a:prstGeom>
          <a:noFill/>
          <a:ln>
            <a:noFill/>
          </a:ln>
        </p:spPr>
      </p:pic>
      <p:sp>
        <p:nvSpPr>
          <p:cNvPr id="3" name="Заголовок 2">
            <a:extLst>
              <a:ext uri="{FF2B5EF4-FFF2-40B4-BE49-F238E27FC236}">
                <a16:creationId xmlns:a16="http://schemas.microsoft.com/office/drawing/2014/main" id="{3E237984-037E-84E5-65FC-992D934B375B}"/>
              </a:ext>
            </a:extLst>
          </p:cNvPr>
          <p:cNvSpPr>
            <a:spLocks noGrp="1"/>
          </p:cNvSpPr>
          <p:nvPr>
            <p:ph type="title"/>
          </p:nvPr>
        </p:nvSpPr>
        <p:spPr>
          <a:xfrm>
            <a:off x="311700" y="297712"/>
            <a:ext cx="8520600" cy="623700"/>
          </a:xfrm>
        </p:spPr>
        <p:txBody>
          <a:bodyPr/>
          <a:lstStyle/>
          <a:p>
            <a:pPr algn="ctr"/>
            <a:r>
              <a:rPr lang="uk-UA" dirty="0"/>
              <a:t>Створення та тестування пристрою</a:t>
            </a:r>
            <a:endParaRPr lang="ru-U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t> </a:t>
            </a:r>
            <a:endParaRPr dirty="0"/>
          </a:p>
        </p:txBody>
      </p:sp>
      <p:sp>
        <p:nvSpPr>
          <p:cNvPr id="90" name="Google Shape;90;p16"/>
          <p:cNvSpPr txBox="1">
            <a:spLocks noGrp="1"/>
          </p:cNvSpPr>
          <p:nvPr>
            <p:ph type="body" idx="2"/>
          </p:nvPr>
        </p:nvSpPr>
        <p:spPr>
          <a:xfrm>
            <a:off x="4879026" y="639148"/>
            <a:ext cx="3954000" cy="41115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uk" sz="1600" b="1" dirty="0">
                <a:solidFill>
                  <a:srgbClr val="000000"/>
                </a:solidFill>
                <a:latin typeface="+mj-lt"/>
              </a:rPr>
              <a:t>У результаті реалізації проєкту створено цифровий секундомір на базі Arduino UNO, який використовує 7-сегментні дисплеї для відображення часу. Пристрій має функції старту, паузи та скидання часу за допомогою натискання кнопки. Час вимірюється в хвилинах та секундах, що дозволяє точно відслідковувати короткі інтервали часу.​</a:t>
            </a:r>
            <a:endParaRPr sz="1600" b="1" dirty="0">
              <a:solidFill>
                <a:srgbClr val="000000"/>
              </a:solidFill>
              <a:latin typeface="+mj-lt"/>
            </a:endParaRPr>
          </a:p>
        </p:txBody>
      </p:sp>
      <p:sp>
        <p:nvSpPr>
          <p:cNvPr id="2" name="Прямокутник 1">
            <a:extLst>
              <a:ext uri="{FF2B5EF4-FFF2-40B4-BE49-F238E27FC236}">
                <a16:creationId xmlns:a16="http://schemas.microsoft.com/office/drawing/2014/main" id="{6F8B5267-091E-E428-FFB5-E4BDB88839AA}"/>
              </a:ext>
            </a:extLst>
          </p:cNvPr>
          <p:cNvSpPr/>
          <p:nvPr/>
        </p:nvSpPr>
        <p:spPr>
          <a:xfrm>
            <a:off x="728430" y="1982495"/>
            <a:ext cx="3536546" cy="923330"/>
          </a:xfrm>
          <a:prstGeom prst="rect">
            <a:avLst/>
          </a:prstGeom>
          <a:noFill/>
        </p:spPr>
        <p:txBody>
          <a:bodyPr wrap="none" lIns="91440" tIns="45720" rIns="91440" bIns="45720">
            <a:spAutoFit/>
          </a:bodyPr>
          <a:lstStyle/>
          <a:p>
            <a:pPr algn="ctr"/>
            <a:r>
              <a:rPr lang="uk-UA"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Висновки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a:spLocks noGrp="1"/>
          </p:cNvSpPr>
          <p:nvPr>
            <p:ph type="title" idx="4294967295"/>
          </p:nvPr>
        </p:nvSpPr>
        <p:spPr>
          <a:xfrm>
            <a:off x="180754" y="148855"/>
            <a:ext cx="5061098" cy="4093535"/>
          </a:xfrm>
          <a:prstGeom prst="rect">
            <a:avLst/>
          </a:prstGeom>
        </p:spPr>
        <p:txBody>
          <a:bodyPr spcFirstLastPara="1" wrap="square" lIns="91425" tIns="91425" rIns="91425" bIns="91425" anchor="t" anchorCtr="0">
            <a:normAutofit fontScale="90000"/>
          </a:bodyPr>
          <a:lstStyle/>
          <a:p>
            <a:pPr algn="ctr">
              <a:buNone/>
            </a:pPr>
            <a:br>
              <a:rPr lang="uk-UA" sz="1800" dirty="0"/>
            </a:br>
            <a:r>
              <a:rPr lang="uk-UA" sz="1800" dirty="0"/>
              <a:t>Електронний секундомір на базі </a:t>
            </a:r>
            <a:r>
              <a:rPr lang="en-US" sz="1800" dirty="0"/>
              <a:t>Arduino Uno </a:t>
            </a:r>
            <a:r>
              <a:rPr lang="uk-UA" sz="1800" dirty="0"/>
              <a:t>є важливим з кількох ключових причин, попри наявність багатьох готових рішень.</a:t>
            </a:r>
            <a:br>
              <a:rPr lang="uk-UA" sz="1800" dirty="0"/>
            </a:br>
            <a:r>
              <a:rPr lang="uk-UA" sz="1800" dirty="0"/>
              <a:t>Це чудовий інструмент для навчання та розуміння принципів електроніки, програмування мікроконтролерів та схемотехніки. Створення такого пристрою на практиці допомагає засвоїти теоретичні знання та розвинути навички розв'язання технічних задач. </a:t>
            </a:r>
            <a:br>
              <a:rPr lang="uk-UA" sz="1800" dirty="0"/>
            </a:br>
            <a:r>
              <a:rPr lang="uk-UA" sz="1800" dirty="0"/>
              <a:t>На відміну від готових секундомірів, пристрій на </a:t>
            </a:r>
            <a:r>
              <a:rPr lang="en-US" sz="1800" dirty="0"/>
              <a:t>Arduino </a:t>
            </a:r>
            <a:r>
              <a:rPr lang="uk-UA" sz="1800" dirty="0"/>
              <a:t>можна легко адаптувати під конкретні потреби. Можна додавати нові функції, змінювати інтерфейс, інтегрувати з іншими датчиками чи системами.</a:t>
            </a:r>
            <a:endParaRPr lang="uk-UA" dirty="0"/>
          </a:p>
        </p:txBody>
      </p:sp>
      <p:pic>
        <p:nvPicPr>
          <p:cNvPr id="4" name="Google Shape;79;p15">
            <a:extLst>
              <a:ext uri="{FF2B5EF4-FFF2-40B4-BE49-F238E27FC236}">
                <a16:creationId xmlns:a16="http://schemas.microsoft.com/office/drawing/2014/main" id="{C6055430-DD84-975A-E9EE-927ABB73FF3F}"/>
              </a:ext>
            </a:extLst>
          </p:cNvPr>
          <p:cNvPicPr preferRelativeResize="0"/>
          <p:nvPr/>
        </p:nvPicPr>
        <p:blipFill>
          <a:blip r:embed="rId3">
            <a:alphaModFix/>
          </a:blip>
          <a:stretch>
            <a:fillRect/>
          </a:stretch>
        </p:blipFill>
        <p:spPr>
          <a:xfrm>
            <a:off x="6126619" y="572232"/>
            <a:ext cx="1890330" cy="35638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FCFDDAFF-92FD-664B-09E5-AD33F2A40622}"/>
            </a:ext>
          </a:extLst>
        </p:cNvPr>
        <p:cNvGrpSpPr/>
        <p:nvPr/>
      </p:nvGrpSpPr>
      <p:grpSpPr>
        <a:xfrm>
          <a:off x="0" y="0"/>
          <a:ext cx="0" cy="0"/>
          <a:chOff x="0" y="0"/>
          <a:chExt cx="0" cy="0"/>
        </a:xfrm>
      </p:grpSpPr>
      <p:sp>
        <p:nvSpPr>
          <p:cNvPr id="96" name="Google Shape;96;p17">
            <a:extLst>
              <a:ext uri="{FF2B5EF4-FFF2-40B4-BE49-F238E27FC236}">
                <a16:creationId xmlns:a16="http://schemas.microsoft.com/office/drawing/2014/main" id="{215A9CF7-F635-09EE-EF1F-228DB1228DA5}"/>
              </a:ext>
            </a:extLst>
          </p:cNvPr>
          <p:cNvSpPr txBox="1">
            <a:spLocks noGrp="1"/>
          </p:cNvSpPr>
          <p:nvPr>
            <p:ph type="title" idx="4294967295"/>
          </p:nvPr>
        </p:nvSpPr>
        <p:spPr>
          <a:xfrm>
            <a:off x="3030279" y="265814"/>
            <a:ext cx="5869172" cy="3880884"/>
          </a:xfrm>
          <a:prstGeom prst="rect">
            <a:avLst/>
          </a:prstGeom>
        </p:spPr>
        <p:txBody>
          <a:bodyPr spcFirstLastPara="1" wrap="square" lIns="91425" tIns="91425" rIns="91425" bIns="91425" anchor="t" anchorCtr="0">
            <a:normAutofit fontScale="90000"/>
          </a:bodyPr>
          <a:lstStyle/>
          <a:p>
            <a:pPr algn="ctr">
              <a:buNone/>
            </a:pPr>
            <a:r>
              <a:rPr lang="uk-UA" sz="1800" dirty="0"/>
              <a:t>Вартість компонентів для такого секундоміра часто є значно нижчою, ніж у спеціалізованих промислових зразків. Це робить його доступним для широкого кола користувачів, особливо в освітніх цілях або для хобі </a:t>
            </a:r>
            <a:r>
              <a:rPr lang="uk-UA" sz="1800" dirty="0" err="1"/>
              <a:t>проєктів</a:t>
            </a:r>
            <a:r>
              <a:rPr lang="uk-UA" sz="1800" dirty="0"/>
              <a:t>.</a:t>
            </a:r>
            <a:br>
              <a:rPr lang="uk-UA" sz="1800" dirty="0"/>
            </a:br>
            <a:r>
              <a:rPr lang="uk-UA" sz="1800" dirty="0" err="1"/>
              <a:t>Проєкт</a:t>
            </a:r>
            <a:r>
              <a:rPr lang="uk-UA" sz="1800" dirty="0"/>
              <a:t> створення секундоміра є чудовою вправою у </a:t>
            </a:r>
            <a:r>
              <a:rPr lang="uk-UA" sz="1800" dirty="0" err="1"/>
              <a:t>прототипуванні</a:t>
            </a:r>
            <a:r>
              <a:rPr lang="uk-UA" sz="1800" dirty="0"/>
              <a:t> електронних пристроїв. Він охоплює всі етапи розробки: від проектування схеми до написання коду та тестування. Ці навички є цінними в багатьох технічних сферах.</a:t>
            </a:r>
            <a:br>
              <a:rPr lang="uk-UA" sz="1800" dirty="0"/>
            </a:br>
            <a:r>
              <a:rPr lang="en-US" sz="1800" dirty="0"/>
              <a:t>Arduino </a:t>
            </a:r>
            <a:r>
              <a:rPr lang="uk-UA" sz="1800" dirty="0"/>
              <a:t>є відкритою платформою, що заохочує експерименти та творчість. На базі простого секундоміра можна розробляти складніші системи хронометражу або використовувати його як частину більшого проєкту.</a:t>
            </a:r>
            <a:br>
              <a:rPr lang="uk-UA" sz="1800" dirty="0"/>
            </a:br>
            <a:endParaRPr lang="uk-UA" dirty="0"/>
          </a:p>
        </p:txBody>
      </p:sp>
      <p:pic>
        <p:nvPicPr>
          <p:cNvPr id="2" name="Google Shape;80;p15">
            <a:extLst>
              <a:ext uri="{FF2B5EF4-FFF2-40B4-BE49-F238E27FC236}">
                <a16:creationId xmlns:a16="http://schemas.microsoft.com/office/drawing/2014/main" id="{3B3E587C-F4EA-ED70-0AD3-24232227F454}"/>
              </a:ext>
            </a:extLst>
          </p:cNvPr>
          <p:cNvPicPr preferRelativeResize="0"/>
          <p:nvPr/>
        </p:nvPicPr>
        <p:blipFill>
          <a:blip r:embed="rId3">
            <a:alphaModFix/>
          </a:blip>
          <a:stretch>
            <a:fillRect/>
          </a:stretch>
        </p:blipFill>
        <p:spPr>
          <a:xfrm>
            <a:off x="691117" y="380848"/>
            <a:ext cx="1828800" cy="3765850"/>
          </a:xfrm>
          <a:prstGeom prst="rect">
            <a:avLst/>
          </a:prstGeom>
          <a:noFill/>
          <a:ln>
            <a:noFill/>
          </a:ln>
        </p:spPr>
      </p:pic>
    </p:spTree>
    <p:extLst>
      <p:ext uri="{BB962C8B-B14F-4D97-AF65-F5344CB8AC3E}">
        <p14:creationId xmlns:p14="http://schemas.microsoft.com/office/powerpoint/2010/main" val="178451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txBox="1">
            <a:spLocks noGrp="1"/>
          </p:cNvSpPr>
          <p:nvPr>
            <p:ph type="title"/>
          </p:nvPr>
        </p:nvSpPr>
        <p:spPr>
          <a:xfrm>
            <a:off x="641309" y="341437"/>
            <a:ext cx="7503230" cy="62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uk" sz="4000" dirty="0"/>
              <a:t>Дякую за увагу!</a:t>
            </a:r>
            <a:endParaRPr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80638" y="1880269"/>
            <a:ext cx="4487525" cy="1830437"/>
          </a:xfrm>
          <a:prstGeom prst="rect">
            <a:avLst/>
          </a:prstGeom>
        </p:spPr>
        <p:txBody>
          <a:bodyPr lIns="0" tIns="0" rIns="0" bIns="0" rtlCol="0" anchor="t">
            <a:spAutoFit/>
          </a:bodyPr>
          <a:lstStyle/>
          <a:p>
            <a:pPr algn="ctr">
              <a:lnSpc>
                <a:spcPts val="1600"/>
              </a:lnSpc>
            </a:pPr>
            <a:r>
              <a:rPr lang="en-US" sz="1159" b="1" spc="114" dirty="0" err="1">
                <a:latin typeface="Open Sauce Bold"/>
                <a:ea typeface="Open Sauce Bold"/>
                <a:cs typeface="Open Sauce Bold"/>
                <a:sym typeface="Open Sauce Bold"/>
              </a:rPr>
              <a:t>Комунальний</a:t>
            </a:r>
            <a:r>
              <a:rPr lang="en-US" sz="1159" b="1" spc="114" dirty="0">
                <a:latin typeface="Open Sauce Bold"/>
                <a:ea typeface="Open Sauce Bold"/>
                <a:cs typeface="Open Sauce Bold"/>
                <a:sym typeface="Open Sauce Bold"/>
              </a:rPr>
              <a:t> </a:t>
            </a:r>
            <a:r>
              <a:rPr lang="en-US" sz="1159" b="1" spc="114" dirty="0" err="1">
                <a:latin typeface="Open Sauce Bold"/>
                <a:ea typeface="Open Sauce Bold"/>
                <a:cs typeface="Open Sauce Bold"/>
                <a:sym typeface="Open Sauce Bold"/>
              </a:rPr>
              <a:t>заклад</a:t>
            </a:r>
            <a:r>
              <a:rPr lang="en-US" sz="1159" b="1" spc="114" dirty="0">
                <a:latin typeface="Open Sauce Bold"/>
                <a:ea typeface="Open Sauce Bold"/>
                <a:cs typeface="Open Sauce Bold"/>
                <a:sym typeface="Open Sauce Bold"/>
              </a:rPr>
              <a:t> </a:t>
            </a:r>
            <a:r>
              <a:rPr lang="en-US" sz="1159" b="1" spc="114" dirty="0" err="1">
                <a:latin typeface="Open Sauce Bold"/>
                <a:ea typeface="Open Sauce Bold"/>
                <a:cs typeface="Open Sauce Bold"/>
                <a:sym typeface="Open Sauce Bold"/>
              </a:rPr>
              <a:t>загальної</a:t>
            </a:r>
            <a:r>
              <a:rPr lang="en-US" sz="1159" b="1" spc="114" dirty="0">
                <a:latin typeface="Open Sauce Bold"/>
                <a:ea typeface="Open Sauce Bold"/>
                <a:cs typeface="Open Sauce Bold"/>
                <a:sym typeface="Open Sauce Bold"/>
              </a:rPr>
              <a:t> </a:t>
            </a:r>
            <a:r>
              <a:rPr lang="en-US" sz="1159" b="1" spc="114" dirty="0" err="1">
                <a:latin typeface="Open Sauce Bold"/>
                <a:ea typeface="Open Sauce Bold"/>
                <a:cs typeface="Open Sauce Bold"/>
                <a:sym typeface="Open Sauce Bold"/>
              </a:rPr>
              <a:t>середньої</a:t>
            </a:r>
            <a:r>
              <a:rPr lang="en-US" sz="1159" b="1" spc="114" dirty="0">
                <a:latin typeface="Open Sauce Bold"/>
                <a:ea typeface="Open Sauce Bold"/>
                <a:cs typeface="Open Sauce Bold"/>
                <a:sym typeface="Open Sauce Bold"/>
              </a:rPr>
              <a:t> освіти </a:t>
            </a:r>
          </a:p>
          <a:p>
            <a:pPr algn="ctr">
              <a:lnSpc>
                <a:spcPts val="1600"/>
              </a:lnSpc>
            </a:pPr>
            <a:r>
              <a:rPr lang="en-US" sz="1159" b="1" spc="114" dirty="0">
                <a:latin typeface="Open Sauce Bold"/>
                <a:ea typeface="Open Sauce Bold"/>
                <a:cs typeface="Open Sauce Bold"/>
                <a:sym typeface="Open Sauce Bold"/>
              </a:rPr>
              <a:t>“</a:t>
            </a:r>
            <a:r>
              <a:rPr lang="en-US" sz="1159" b="1" spc="114" dirty="0" err="1">
                <a:latin typeface="Open Sauce Bold"/>
                <a:ea typeface="Open Sauce Bold"/>
                <a:cs typeface="Open Sauce Bold"/>
                <a:sym typeface="Open Sauce Bold"/>
              </a:rPr>
              <a:t>Луцький</a:t>
            </a:r>
            <a:r>
              <a:rPr lang="en-US" sz="1159" b="1" spc="114" dirty="0">
                <a:latin typeface="Open Sauce Bold"/>
                <a:ea typeface="Open Sauce Bold"/>
                <a:cs typeface="Open Sauce Bold"/>
                <a:sym typeface="Open Sauce Bold"/>
              </a:rPr>
              <a:t> </a:t>
            </a:r>
            <a:r>
              <a:rPr lang="en-US" sz="1159" b="1" spc="114" dirty="0" err="1">
                <a:latin typeface="Open Sauce Bold"/>
                <a:ea typeface="Open Sauce Bold"/>
                <a:cs typeface="Open Sauce Bold"/>
                <a:sym typeface="Open Sauce Bold"/>
              </a:rPr>
              <a:t>ліцей</a:t>
            </a:r>
            <a:r>
              <a:rPr lang="en-US" sz="1159" b="1" spc="114" dirty="0">
                <a:latin typeface="Open Sauce Bold"/>
                <a:ea typeface="Open Sauce Bold"/>
                <a:cs typeface="Open Sauce Bold"/>
                <a:sym typeface="Open Sauce Bold"/>
              </a:rPr>
              <a:t> №27 </a:t>
            </a:r>
            <a:r>
              <a:rPr lang="en-US" sz="1159" b="1" spc="114" dirty="0" err="1">
                <a:latin typeface="Open Sauce Bold"/>
                <a:ea typeface="Open Sauce Bold"/>
                <a:cs typeface="Open Sauce Bold"/>
                <a:sym typeface="Open Sauce Bold"/>
              </a:rPr>
              <a:t>Луцької</a:t>
            </a:r>
            <a:r>
              <a:rPr lang="en-US" sz="1159" b="1" spc="114" dirty="0">
                <a:latin typeface="Open Sauce Bold"/>
                <a:ea typeface="Open Sauce Bold"/>
                <a:cs typeface="Open Sauce Bold"/>
                <a:sym typeface="Open Sauce Bold"/>
              </a:rPr>
              <a:t> </a:t>
            </a:r>
            <a:r>
              <a:rPr lang="en-US" sz="1159" b="1" spc="114" dirty="0" err="1">
                <a:latin typeface="Open Sauce Bold"/>
                <a:ea typeface="Open Sauce Bold"/>
                <a:cs typeface="Open Sauce Bold"/>
                <a:sym typeface="Open Sauce Bold"/>
              </a:rPr>
              <a:t>міської</a:t>
            </a:r>
            <a:r>
              <a:rPr lang="en-US" sz="1159" b="1" spc="114" dirty="0">
                <a:latin typeface="Open Sauce Bold"/>
                <a:ea typeface="Open Sauce Bold"/>
                <a:cs typeface="Open Sauce Bold"/>
                <a:sym typeface="Open Sauce Bold"/>
              </a:rPr>
              <a:t> </a:t>
            </a:r>
            <a:r>
              <a:rPr lang="en-US" sz="1159" b="1" spc="114" dirty="0" err="1">
                <a:latin typeface="Open Sauce Bold"/>
                <a:ea typeface="Open Sauce Bold"/>
                <a:cs typeface="Open Sauce Bold"/>
                <a:sym typeface="Open Sauce Bold"/>
              </a:rPr>
              <a:t>ради</a:t>
            </a:r>
            <a:r>
              <a:rPr lang="en-US" sz="1159" b="1" spc="114" dirty="0">
                <a:latin typeface="Open Sauce Bold"/>
                <a:ea typeface="Open Sauce Bold"/>
                <a:cs typeface="Open Sauce Bold"/>
                <a:sym typeface="Open Sauce Bold"/>
              </a:rPr>
              <a:t>”</a:t>
            </a:r>
          </a:p>
          <a:p>
            <a:pPr algn="ctr">
              <a:lnSpc>
                <a:spcPts val="1600"/>
              </a:lnSpc>
            </a:pPr>
            <a:endParaRPr lang="en-US" sz="1159" b="1" spc="114" dirty="0">
              <a:latin typeface="Open Sauce Bold"/>
              <a:ea typeface="Open Sauce Bold"/>
              <a:cs typeface="Open Sauce Bold"/>
              <a:sym typeface="Open Sauce Bold"/>
            </a:endParaRPr>
          </a:p>
          <a:p>
            <a:pPr algn="ctr">
              <a:lnSpc>
                <a:spcPts val="1600"/>
              </a:lnSpc>
            </a:pPr>
            <a:r>
              <a:rPr lang="en-US" sz="1159" b="1" spc="114" dirty="0" err="1">
                <a:latin typeface="Open Sauce Bold"/>
                <a:ea typeface="Open Sauce Bold"/>
                <a:cs typeface="Open Sauce Bold"/>
                <a:sym typeface="Open Sauce Bold"/>
              </a:rPr>
              <a:t>Автор</a:t>
            </a:r>
            <a:r>
              <a:rPr lang="en-US" sz="1159" b="1" spc="114" dirty="0">
                <a:latin typeface="Open Sauce Bold"/>
                <a:ea typeface="Open Sauce Bold"/>
                <a:cs typeface="Open Sauce Bold"/>
                <a:sym typeface="Open Sauce Bold"/>
              </a:rPr>
              <a:t>:</a:t>
            </a:r>
          </a:p>
          <a:p>
            <a:pPr algn="ctr">
              <a:lnSpc>
                <a:spcPts val="1600"/>
              </a:lnSpc>
            </a:pPr>
            <a:r>
              <a:rPr lang="uk-UA" sz="1159" b="1" spc="114" dirty="0" err="1">
                <a:latin typeface="Open Sauce Bold"/>
                <a:ea typeface="Open Sauce Bold"/>
                <a:cs typeface="Open Sauce Bold"/>
                <a:sym typeface="Open Sauce Bold"/>
              </a:rPr>
              <a:t>Токарук</a:t>
            </a:r>
            <a:r>
              <a:rPr lang="uk-UA" sz="1159" b="1" spc="114" dirty="0">
                <a:latin typeface="Open Sauce Bold"/>
                <a:ea typeface="Open Sauce Bold"/>
                <a:cs typeface="Open Sauce Bold"/>
                <a:sym typeface="Open Sauce Bold"/>
              </a:rPr>
              <a:t> Адріан Максимович</a:t>
            </a:r>
            <a:endParaRPr lang="en-US" sz="1159" b="1" spc="114" dirty="0">
              <a:latin typeface="Open Sauce Bold"/>
              <a:ea typeface="Open Sauce Bold"/>
              <a:cs typeface="Open Sauce Bold"/>
              <a:sym typeface="Open Sauce Bold"/>
            </a:endParaRPr>
          </a:p>
          <a:p>
            <a:pPr algn="ctr">
              <a:lnSpc>
                <a:spcPts val="1600"/>
              </a:lnSpc>
            </a:pPr>
            <a:endParaRPr lang="en-US" sz="1159" b="1" spc="114" dirty="0">
              <a:latin typeface="Open Sauce Bold"/>
              <a:ea typeface="Open Sauce Bold"/>
              <a:cs typeface="Open Sauce Bold"/>
              <a:sym typeface="Open Sauce Bold"/>
            </a:endParaRPr>
          </a:p>
          <a:p>
            <a:pPr algn="ctr">
              <a:lnSpc>
                <a:spcPts val="1600"/>
              </a:lnSpc>
            </a:pPr>
            <a:r>
              <a:rPr lang="en-US" sz="1159" b="1" spc="114" dirty="0" err="1">
                <a:latin typeface="Open Sauce Bold"/>
                <a:ea typeface="Open Sauce Bold"/>
                <a:cs typeface="Open Sauce Bold"/>
                <a:sym typeface="Open Sauce Bold"/>
              </a:rPr>
              <a:t>Керівник</a:t>
            </a:r>
            <a:r>
              <a:rPr lang="uk-UA" sz="1159" b="1" spc="114" dirty="0">
                <a:latin typeface="Open Sauce Bold"/>
                <a:ea typeface="Open Sauce Bold"/>
                <a:cs typeface="Open Sauce Bold"/>
                <a:sym typeface="Open Sauce Bold"/>
              </a:rPr>
              <a:t>и</a:t>
            </a:r>
            <a:r>
              <a:rPr lang="en-US" sz="1159" b="1" spc="114" dirty="0">
                <a:latin typeface="Open Sauce Bold"/>
                <a:ea typeface="Open Sauce Bold"/>
                <a:cs typeface="Open Sauce Bold"/>
                <a:sym typeface="Open Sauce Bold"/>
              </a:rPr>
              <a:t>:</a:t>
            </a:r>
          </a:p>
          <a:p>
            <a:pPr algn="ctr">
              <a:lnSpc>
                <a:spcPts val="1600"/>
              </a:lnSpc>
            </a:pPr>
            <a:r>
              <a:rPr lang="uk-UA" sz="1200" b="1" spc="114" dirty="0">
                <a:latin typeface="Open Sauce Bold"/>
                <a:ea typeface="Open Sauce Bold"/>
                <a:cs typeface="Open Sauce Bold"/>
                <a:sym typeface="Open Sauce Bold"/>
              </a:rPr>
              <a:t>Деменік Людмила Ростиславівна, </a:t>
            </a:r>
          </a:p>
          <a:p>
            <a:pPr algn="ctr">
              <a:lnSpc>
                <a:spcPts val="1600"/>
              </a:lnSpc>
            </a:pPr>
            <a:r>
              <a:rPr lang="uk-UA" sz="1200" b="1" spc="114" dirty="0" err="1">
                <a:latin typeface="Open Sauce Bold"/>
                <a:ea typeface="Open Sauce Bold"/>
                <a:cs typeface="Open Sauce Bold"/>
                <a:sym typeface="Open Sauce Bold"/>
              </a:rPr>
              <a:t>Седанов</a:t>
            </a:r>
            <a:r>
              <a:rPr lang="uk-UA" sz="1200" b="1" spc="114" dirty="0">
                <a:latin typeface="Open Sauce Bold"/>
                <a:ea typeface="Open Sauce Bold"/>
                <a:cs typeface="Open Sauce Bold"/>
                <a:sym typeface="Open Sauce Bold"/>
              </a:rPr>
              <a:t> Олексій Олександрович</a:t>
            </a:r>
            <a:endParaRPr lang="en-US" sz="1200" b="1" spc="114" dirty="0">
              <a:latin typeface="Open Sauce Bold"/>
              <a:ea typeface="Open Sauce Bold"/>
              <a:cs typeface="Open Sauce Bold"/>
              <a:sym typeface="Open Sauce Bold"/>
            </a:endParaRPr>
          </a:p>
        </p:txBody>
      </p:sp>
      <p:sp>
        <p:nvSpPr>
          <p:cNvPr id="3" name="TextBox 3"/>
          <p:cNvSpPr txBox="1"/>
          <p:nvPr/>
        </p:nvSpPr>
        <p:spPr>
          <a:xfrm>
            <a:off x="4128588" y="4428086"/>
            <a:ext cx="1045786" cy="392928"/>
          </a:xfrm>
          <a:prstGeom prst="rect">
            <a:avLst/>
          </a:prstGeom>
        </p:spPr>
        <p:txBody>
          <a:bodyPr lIns="0" tIns="0" rIns="0" bIns="0" rtlCol="0" anchor="t">
            <a:spAutoFit/>
          </a:bodyPr>
          <a:lstStyle/>
          <a:p>
            <a:pPr algn="ctr">
              <a:lnSpc>
                <a:spcPts val="1600"/>
              </a:lnSpc>
            </a:pPr>
            <a:r>
              <a:rPr lang="en-US" sz="1159" b="1" spc="114">
                <a:latin typeface="Open Sauce Bold"/>
                <a:ea typeface="Open Sauce Bold"/>
                <a:cs typeface="Open Sauce Bold"/>
                <a:sym typeface="Open Sauce Bold"/>
              </a:rPr>
              <a:t>Луцьк 2025</a:t>
            </a:r>
          </a:p>
          <a:p>
            <a:pPr algn="ctr">
              <a:lnSpc>
                <a:spcPts val="1600"/>
              </a:lnSpc>
              <a:spcBef>
                <a:spcPct val="0"/>
              </a:spcBef>
            </a:pPr>
            <a:endParaRPr lang="en-US" sz="1159" b="1" spc="114">
              <a:latin typeface="Open Sauce Bold"/>
              <a:ea typeface="Open Sauce Bold"/>
              <a:cs typeface="Open Sauce Bold"/>
              <a:sym typeface="Open Sauce Bold"/>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620</Words>
  <Application>Microsoft Office PowerPoint</Application>
  <PresentationFormat>Екран (16:9)</PresentationFormat>
  <Paragraphs>57</Paragraphs>
  <Slides>11</Slides>
  <Notes>7</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11</vt:i4>
      </vt:variant>
    </vt:vector>
  </HeadingPairs>
  <TitlesOfParts>
    <vt:vector size="17" baseType="lpstr">
      <vt:lpstr>Open Sauce Bold</vt:lpstr>
      <vt:lpstr>Wingdings</vt:lpstr>
      <vt:lpstr>Roboto</vt:lpstr>
      <vt:lpstr>Arial</vt:lpstr>
      <vt:lpstr>Merriweather</vt:lpstr>
      <vt:lpstr>Paradigm</vt:lpstr>
      <vt:lpstr>Секундомір на базі Arduino Uno</vt:lpstr>
      <vt:lpstr>Актуальність </vt:lpstr>
      <vt:lpstr>Розробка секундоміра на базі Arduino Uno є актуальною з кількох причин: </vt:lpstr>
      <vt:lpstr>Презентація PowerPoint</vt:lpstr>
      <vt:lpstr>Завдання дослідження:</vt:lpstr>
      <vt:lpstr>Створення та тестування пристрою</vt:lpstr>
      <vt:lpstr> </vt:lpstr>
      <vt:lpstr> Електронний секундомір на базі Arduino Uno є важливим з кількох ключових причин, попри наявність багатьох готових рішень. Це чудовий інструмент для навчання та розуміння принципів електроніки, програмування мікроконтролерів та схемотехніки. Створення такого пристрою на практиці допомагає засвоїти теоретичні знання та розвинути навички розв'язання технічних задач.  На відміну від готових секундомірів, пристрій на Arduino можна легко адаптувати під конкретні потреби. Можна додавати нові функції, змінювати інтерфейс, інтегрувати з іншими датчиками чи системами.</vt:lpstr>
      <vt:lpstr>Вартість компонентів для такого секундоміра часто є значно нижчою, ніж у спеціалізованих промислових зразків. Це робить його доступним для широкого кола користувачів, особливо в освітніх цілях або для хобі проєктів. Проєкт створення секундоміра є чудовою вправою у прототипуванні електронних пристроїв. Він охоплює всі етапи розробки: від проектування схеми до написання коду та тестування. Ці навички є цінними в багатьох технічних сферах. Arduino є відкритою платформою, що заохочує експерименти та творчість. На базі простого секундоміра можна розробляти складніші системи хронометражу або використовувати його як частину більшого проєкту. </vt:lpstr>
      <vt:lpstr>Дякую за увагу!</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cp:lastModifiedBy>
  <cp:revision>2</cp:revision>
  <dcterms:modified xsi:type="dcterms:W3CDTF">2025-04-21T17:36:14Z</dcterms:modified>
</cp:coreProperties>
</file>