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6" r:id="rId2"/>
    <p:sldId id="281" r:id="rId3"/>
    <p:sldId id="279" r:id="rId4"/>
    <p:sldId id="259" r:id="rId5"/>
    <p:sldId id="280" r:id="rId6"/>
    <p:sldId id="275" r:id="rId7"/>
    <p:sldId id="277" r:id="rId8"/>
    <p:sldId id="263" r:id="rId9"/>
    <p:sldId id="265" r:id="rId10"/>
    <p:sldId id="284" r:id="rId11"/>
    <p:sldId id="270" r:id="rId12"/>
    <p:sldId id="271" r:id="rId13"/>
    <p:sldId id="285"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85" d="100"/>
          <a:sy n="85" d="100"/>
        </p:scale>
        <p:origin x="-12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CA4A39-7F51-4F24-865D-11A76627B8DE}" type="datetimeFigureOut">
              <a:rPr lang="en-US" smtClean="0"/>
              <a:t>4/21/2025</a:t>
            </a:fld>
            <a:endParaRPr lang="en-US"/>
          </a:p>
        </p:txBody>
      </p:sp>
      <p:sp>
        <p:nvSpPr>
          <p:cNvPr id="4" name="Місце для зображення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267FA5-EDE6-4329-AA50-AB86B71A809E}" type="slidenum">
              <a:rPr lang="en-US" smtClean="0"/>
              <a:t>‹№›</a:t>
            </a:fld>
            <a:endParaRPr lang="en-US"/>
          </a:p>
        </p:txBody>
      </p:sp>
    </p:spTree>
    <p:extLst>
      <p:ext uri="{BB962C8B-B14F-4D97-AF65-F5344CB8AC3E}">
        <p14:creationId xmlns:p14="http://schemas.microsoft.com/office/powerpoint/2010/main" val="500928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2000" b="1" dirty="0" smtClean="0"/>
              <a:t>Роботу</a:t>
            </a:r>
            <a:r>
              <a:rPr lang="uk-UA" sz="2000" b="1" baseline="0" dirty="0" smtClean="0"/>
              <a:t> виконав </a:t>
            </a:r>
          </a:p>
          <a:p>
            <a:r>
              <a:rPr lang="uk-UA" sz="2000" b="1" baseline="0" dirty="0" smtClean="0"/>
              <a:t> Ткачук Артем В</a:t>
            </a:r>
            <a:r>
              <a:rPr lang="en-US" sz="2000" b="1" baseline="0" dirty="0" smtClean="0"/>
              <a:t>’</a:t>
            </a:r>
            <a:r>
              <a:rPr lang="uk-UA" sz="2000" b="1" baseline="0" dirty="0" err="1" smtClean="0"/>
              <a:t>ячеславович</a:t>
            </a:r>
            <a:endParaRPr lang="uk-UA" sz="2000" b="1" baseline="0" dirty="0" smtClean="0"/>
          </a:p>
          <a:p>
            <a:r>
              <a:rPr lang="uk-UA" sz="2000" b="1" baseline="0" dirty="0" smtClean="0"/>
              <a:t> учень  7 класу</a:t>
            </a:r>
          </a:p>
          <a:p>
            <a:r>
              <a:rPr lang="uk-UA" sz="2000" b="1" baseline="0" dirty="0" smtClean="0"/>
              <a:t> </a:t>
            </a:r>
          </a:p>
          <a:p>
            <a:r>
              <a:rPr lang="uk-UA" sz="2000" b="1" baseline="0" dirty="0" err="1" smtClean="0"/>
              <a:t>Великоправутинської</a:t>
            </a:r>
            <a:r>
              <a:rPr lang="uk-UA" sz="2000" b="1" baseline="0" dirty="0" smtClean="0"/>
              <a:t> гімназії</a:t>
            </a:r>
          </a:p>
          <a:p>
            <a:r>
              <a:rPr lang="uk-UA" sz="2000" b="1" baseline="0" dirty="0" err="1" smtClean="0"/>
              <a:t>Берездівської</a:t>
            </a:r>
            <a:r>
              <a:rPr lang="uk-UA" sz="2000" b="1" baseline="0" dirty="0" smtClean="0"/>
              <a:t> ТГ </a:t>
            </a:r>
          </a:p>
          <a:p>
            <a:r>
              <a:rPr lang="uk-UA" sz="2000" b="1" baseline="0" dirty="0" smtClean="0"/>
              <a:t>Науковий керівник: </a:t>
            </a:r>
          </a:p>
          <a:p>
            <a:r>
              <a:rPr lang="uk-UA" sz="2000" b="1" baseline="0" dirty="0" smtClean="0"/>
              <a:t>Волосик Оксана Миколаївна</a:t>
            </a:r>
          </a:p>
          <a:p>
            <a:r>
              <a:rPr lang="uk-UA" sz="2000" b="1" baseline="0" dirty="0" smtClean="0"/>
              <a:t>вчитель початкових класів</a:t>
            </a:r>
            <a:endParaRPr lang="en-US" sz="20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a:t>
            </a:fld>
            <a:endParaRPr lang="en-US"/>
          </a:p>
        </p:txBody>
      </p:sp>
    </p:spTree>
    <p:extLst>
      <p:ext uri="{BB962C8B-B14F-4D97-AF65-F5344CB8AC3E}">
        <p14:creationId xmlns:p14="http://schemas.microsoft.com/office/powerpoint/2010/main" val="369813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400" b="1" dirty="0" smtClean="0"/>
              <a:t>ПРЕДМЕТ ДОСЛІДЖЕННЯ:</a:t>
            </a:r>
            <a:r>
              <a:rPr lang="uk-UA" sz="1400" b="1" baseline="0" dirty="0" smtClean="0"/>
              <a:t>  історичні та культурні </a:t>
            </a:r>
            <a:r>
              <a:rPr lang="uk-UA" sz="1400" b="1" baseline="0" dirty="0" err="1" smtClean="0"/>
              <a:t>пам</a:t>
            </a:r>
            <a:r>
              <a:rPr lang="en-US" sz="1400" b="1" baseline="0" dirty="0" smtClean="0"/>
              <a:t>’</a:t>
            </a:r>
            <a:r>
              <a:rPr lang="uk-UA" sz="1400" b="1" baseline="0" dirty="0" smtClean="0"/>
              <a:t>ятки на території села</a:t>
            </a:r>
          </a:p>
          <a:p>
            <a:pPr marL="0" indent="0">
              <a:buFontTx/>
              <a:buNone/>
            </a:pPr>
            <a:endParaRPr lang="uk-UA" sz="1400" b="1" baseline="0" dirty="0" smtClean="0"/>
          </a:p>
          <a:p>
            <a:pPr marL="285750" indent="-285750">
              <a:buFontTx/>
              <a:buChar char="-"/>
            </a:pPr>
            <a:endParaRPr lang="en-US" sz="14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2</a:t>
            </a:fld>
            <a:endParaRPr lang="en-US"/>
          </a:p>
        </p:txBody>
      </p:sp>
    </p:spTree>
    <p:extLst>
      <p:ext uri="{BB962C8B-B14F-4D97-AF65-F5344CB8AC3E}">
        <p14:creationId xmlns:p14="http://schemas.microsoft.com/office/powerpoint/2010/main" val="1879346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2400" b="1" dirty="0" smtClean="0"/>
              <a:t>ІСТОРІЯ  СЕЛА  ВЕЛИКИЙ</a:t>
            </a:r>
            <a:r>
              <a:rPr lang="uk-UA" sz="2400" b="1" baseline="0" dirty="0" smtClean="0"/>
              <a:t>  ПРАВУТИН</a:t>
            </a:r>
            <a:r>
              <a:rPr lang="uk-UA" sz="2400" b="1" dirty="0" smtClean="0"/>
              <a:t>  </a:t>
            </a:r>
            <a:endParaRPr lang="en-US" sz="24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3</a:t>
            </a:fld>
            <a:endParaRPr lang="en-US"/>
          </a:p>
        </p:txBody>
      </p:sp>
    </p:spTree>
    <p:extLst>
      <p:ext uri="{BB962C8B-B14F-4D97-AF65-F5344CB8AC3E}">
        <p14:creationId xmlns:p14="http://schemas.microsoft.com/office/powerpoint/2010/main" val="2965615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2000" b="1" baseline="0" dirty="0" smtClean="0"/>
              <a:t>СИМВОЛІКА  СЕЛА ВЕЛИКИЙ ПРАВУТИН</a:t>
            </a:r>
            <a:endParaRPr lang="en-US" sz="20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4</a:t>
            </a:fld>
            <a:endParaRPr lang="en-US"/>
          </a:p>
        </p:txBody>
      </p:sp>
    </p:spTree>
    <p:extLst>
      <p:ext uri="{BB962C8B-B14F-4D97-AF65-F5344CB8AC3E}">
        <p14:creationId xmlns:p14="http://schemas.microsoft.com/office/powerpoint/2010/main" val="3328326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600" b="1" dirty="0" smtClean="0"/>
              <a:t>ШКОЛА</a:t>
            </a:r>
            <a:r>
              <a:rPr lang="uk-UA" sz="1600" b="1" baseline="0" dirty="0" smtClean="0"/>
              <a:t> – НАШ  СВІТОЧ РОЗУМУ</a:t>
            </a:r>
            <a:endParaRPr lang="en-US" sz="16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5</a:t>
            </a:fld>
            <a:endParaRPr lang="en-US"/>
          </a:p>
        </p:txBody>
      </p:sp>
    </p:spTree>
    <p:extLst>
      <p:ext uri="{BB962C8B-B14F-4D97-AF65-F5344CB8AC3E}">
        <p14:creationId xmlns:p14="http://schemas.microsoft.com/office/powerpoint/2010/main" val="2222789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2000" b="1" dirty="0" smtClean="0"/>
              <a:t>ХРАМ</a:t>
            </a:r>
            <a:r>
              <a:rPr lang="uk-UA" sz="2000" b="1" baseline="0" dirty="0" smtClean="0"/>
              <a:t>  БОЖИЙ  -  МІСЦЕ  ЗЦІЛЕННЯ  ДУШ  ЛЮДСЬКИХ</a:t>
            </a:r>
            <a:endParaRPr lang="en-US" sz="20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6</a:t>
            </a:fld>
            <a:endParaRPr lang="en-US"/>
          </a:p>
        </p:txBody>
      </p:sp>
    </p:spTree>
    <p:extLst>
      <p:ext uri="{BB962C8B-B14F-4D97-AF65-F5344CB8AC3E}">
        <p14:creationId xmlns:p14="http://schemas.microsoft.com/office/powerpoint/2010/main" val="2965356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smtClean="0"/>
              <a:t>Алея</a:t>
            </a:r>
            <a:r>
              <a:rPr lang="uk-UA" baseline="0" dirty="0" smtClean="0"/>
              <a:t> Слави з ялинок, посаджена  в </a:t>
            </a:r>
            <a:r>
              <a:rPr lang="uk-UA" baseline="0" dirty="0" err="1" smtClean="0"/>
              <a:t>пам</a:t>
            </a:r>
            <a:r>
              <a:rPr lang="en-US" baseline="0" dirty="0" smtClean="0"/>
              <a:t>’</a:t>
            </a:r>
            <a:r>
              <a:rPr lang="uk-UA" baseline="0" dirty="0" smtClean="0"/>
              <a:t>ять про НЕБЕСНУ СОТНЮ</a:t>
            </a:r>
            <a:endParaRPr lang="en-US"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7</a:t>
            </a:fld>
            <a:endParaRPr lang="en-US"/>
          </a:p>
        </p:txBody>
      </p:sp>
    </p:spTree>
    <p:extLst>
      <p:ext uri="{BB962C8B-B14F-4D97-AF65-F5344CB8AC3E}">
        <p14:creationId xmlns:p14="http://schemas.microsoft.com/office/powerpoint/2010/main" val="1398466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400" b="1" dirty="0" smtClean="0"/>
              <a:t>Ветеран</a:t>
            </a:r>
            <a:r>
              <a:rPr lang="uk-UA" sz="1400" b="1" baseline="0" dirty="0" smtClean="0"/>
              <a:t> Другої </a:t>
            </a:r>
            <a:r>
              <a:rPr lang="uk-UA" sz="1400" b="1" baseline="0" dirty="0" err="1" smtClean="0"/>
              <a:t>світої</a:t>
            </a:r>
            <a:r>
              <a:rPr lang="uk-UA" sz="1400" b="1" baseline="0" dirty="0" smtClean="0"/>
              <a:t> війни Павлюк  на мітингу</a:t>
            </a:r>
            <a:endParaRPr lang="en-US" sz="14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9</a:t>
            </a:fld>
            <a:endParaRPr lang="en-US"/>
          </a:p>
        </p:txBody>
      </p:sp>
    </p:spTree>
    <p:extLst>
      <p:ext uri="{BB962C8B-B14F-4D97-AF65-F5344CB8AC3E}">
        <p14:creationId xmlns:p14="http://schemas.microsoft.com/office/powerpoint/2010/main" val="1843682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400" b="1" dirty="0" smtClean="0"/>
              <a:t>В</a:t>
            </a:r>
            <a:r>
              <a:rPr lang="uk-UA" sz="1400" b="1" baseline="0" dirty="0" smtClean="0"/>
              <a:t> селі є фермерське господарство «Обрій», яке спеціалізується на розведенні великої рогатої худоби молочних порід. Головою ФГ є </a:t>
            </a:r>
            <a:r>
              <a:rPr lang="uk-UA" sz="1400" b="1" baseline="0" dirty="0" err="1" smtClean="0"/>
              <a:t>Васильчук</a:t>
            </a:r>
            <a:r>
              <a:rPr lang="uk-UA" sz="1400" b="1" baseline="0" dirty="0" smtClean="0"/>
              <a:t> Сергій Петрович, який піклується про благоустрій села та є постійним спонсором для школярів </a:t>
            </a:r>
            <a:r>
              <a:rPr lang="uk-UA" sz="1400" b="1" baseline="0" dirty="0" err="1" smtClean="0"/>
              <a:t>Великоправутинської</a:t>
            </a:r>
            <a:r>
              <a:rPr lang="uk-UA" sz="1400" b="1" baseline="0" dirty="0" smtClean="0"/>
              <a:t> гімназії .</a:t>
            </a:r>
            <a:endParaRPr lang="en-US" sz="14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10</a:t>
            </a:fld>
            <a:endParaRPr lang="en-US"/>
          </a:p>
        </p:txBody>
      </p:sp>
    </p:spTree>
    <p:extLst>
      <p:ext uri="{BB962C8B-B14F-4D97-AF65-F5344CB8AC3E}">
        <p14:creationId xmlns:p14="http://schemas.microsoft.com/office/powerpoint/2010/main" val="3157670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en-US" sz="18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11</a:t>
            </a:fld>
            <a:endParaRPr lang="en-US"/>
          </a:p>
        </p:txBody>
      </p:sp>
    </p:spTree>
    <p:extLst>
      <p:ext uri="{BB962C8B-B14F-4D97-AF65-F5344CB8AC3E}">
        <p14:creationId xmlns:p14="http://schemas.microsoft.com/office/powerpoint/2010/main" val="995847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600" b="1" dirty="0" smtClean="0"/>
              <a:t>Околицями</a:t>
            </a:r>
            <a:r>
              <a:rPr lang="uk-UA" sz="1600" b="1" baseline="0" dirty="0" smtClean="0"/>
              <a:t> нашого села</a:t>
            </a:r>
            <a:endParaRPr lang="en-US" sz="16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12</a:t>
            </a:fld>
            <a:endParaRPr lang="en-US"/>
          </a:p>
        </p:txBody>
      </p:sp>
    </p:spTree>
    <p:extLst>
      <p:ext uri="{BB962C8B-B14F-4D97-AF65-F5344CB8AC3E}">
        <p14:creationId xmlns:p14="http://schemas.microsoft.com/office/powerpoint/2010/main" val="3389672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sz="1400" b="1" dirty="0" smtClean="0"/>
              <a:t>У 2007</a:t>
            </a:r>
            <a:r>
              <a:rPr lang="uk-UA" sz="1400" b="1" baseline="0" dirty="0" smtClean="0"/>
              <a:t> році в центрі  нашого села був побудований фонтан. Кожна пора року радує нас </a:t>
            </a:r>
            <a:r>
              <a:rPr lang="uk-UA" sz="1400" b="1" baseline="0" dirty="0" err="1" smtClean="0"/>
              <a:t>різномаїттям</a:t>
            </a:r>
            <a:r>
              <a:rPr lang="uk-UA" sz="1400" b="1" baseline="0" dirty="0" smtClean="0"/>
              <a:t> квітів, які </a:t>
            </a:r>
            <a:r>
              <a:rPr lang="uk-UA" sz="1400" b="1" baseline="0" dirty="0" err="1" smtClean="0"/>
              <a:t>кітнуть</a:t>
            </a:r>
            <a:r>
              <a:rPr lang="uk-UA" sz="1400" b="1" baseline="0" dirty="0" smtClean="0"/>
              <a:t> біля нього. </a:t>
            </a:r>
            <a:endParaRPr lang="en-US" sz="1400" b="1"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13</a:t>
            </a:fld>
            <a:endParaRPr lang="en-US"/>
          </a:p>
        </p:txBody>
      </p:sp>
    </p:spTree>
    <p:extLst>
      <p:ext uri="{BB962C8B-B14F-4D97-AF65-F5344CB8AC3E}">
        <p14:creationId xmlns:p14="http://schemas.microsoft.com/office/powerpoint/2010/main" val="4225013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en-US" dirty="0"/>
          </a:p>
        </p:txBody>
      </p:sp>
      <p:sp>
        <p:nvSpPr>
          <p:cNvPr id="4" name="Місце для номера слайда 3"/>
          <p:cNvSpPr>
            <a:spLocks noGrp="1"/>
          </p:cNvSpPr>
          <p:nvPr>
            <p:ph type="sldNum" sz="quarter" idx="10"/>
          </p:nvPr>
        </p:nvSpPr>
        <p:spPr/>
        <p:txBody>
          <a:bodyPr/>
          <a:lstStyle/>
          <a:p>
            <a:fld id="{E3267FA5-EDE6-4329-AA50-AB86B71A809E}" type="slidenum">
              <a:rPr lang="en-US" smtClean="0"/>
              <a:t>15</a:t>
            </a:fld>
            <a:endParaRPr lang="en-US"/>
          </a:p>
        </p:txBody>
      </p:sp>
    </p:spTree>
    <p:extLst>
      <p:ext uri="{BB962C8B-B14F-4D97-AF65-F5344CB8AC3E}">
        <p14:creationId xmlns:p14="http://schemas.microsoft.com/office/powerpoint/2010/main" val="291868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en-US" dirty="0"/>
          </a:p>
        </p:txBody>
      </p:sp>
      <p:sp>
        <p:nvSpPr>
          <p:cNvPr id="4" name="Date Placeholder 3"/>
          <p:cNvSpPr>
            <a:spLocks noGrp="1"/>
          </p:cNvSpPr>
          <p:nvPr>
            <p:ph type="dt" sz="half" idx="10"/>
          </p:nvPr>
        </p:nvSpPr>
        <p:spPr/>
        <p:txBody>
          <a:bodyPr/>
          <a:lstStyle/>
          <a:p>
            <a:fld id="{368C4B6E-C0B5-464A-8958-ECE4B9D16609}"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Date Placeholder 3"/>
          <p:cNvSpPr>
            <a:spLocks noGrp="1"/>
          </p:cNvSpPr>
          <p:nvPr>
            <p:ph type="dt" sz="half" idx="10"/>
          </p:nvPr>
        </p:nvSpPr>
        <p:spPr/>
        <p:txBody>
          <a:bodyPr/>
          <a:lstStyle/>
          <a:p>
            <a:fld id="{368C4B6E-C0B5-464A-8958-ECE4B9D16609}"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A58D4-9E1E-4F23-A6C4-BB433282528A}" type="slidenum">
              <a:rPr lang="en-US" smtClean="0"/>
              <a:t>‹№›</a:t>
            </a:fld>
            <a:endParaRPr lang="en-US"/>
          </a:p>
        </p:txBody>
      </p:sp>
      <p:sp>
        <p:nvSpPr>
          <p:cNvPr id="7" name="Title 6"/>
          <p:cNvSpPr>
            <a:spLocks noGrp="1"/>
          </p:cNvSpPr>
          <p:nvPr>
            <p:ph type="title"/>
          </p:nvPr>
        </p:nvSpPr>
        <p:spPr/>
        <p:txBody>
          <a:bodyPr/>
          <a:lstStyle/>
          <a:p>
            <a:r>
              <a:rPr lang="uk-UA" smtClean="0"/>
              <a:t>Зразок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368C4B6E-C0B5-464A-8958-ECE4B9D16609}"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a:p>
        </p:txBody>
      </p:sp>
      <p:sp>
        <p:nvSpPr>
          <p:cNvPr id="5" name="Date Placeholder 4"/>
          <p:cNvSpPr>
            <a:spLocks noGrp="1"/>
          </p:cNvSpPr>
          <p:nvPr>
            <p:ph type="dt" sz="half" idx="10"/>
          </p:nvPr>
        </p:nvSpPr>
        <p:spPr/>
        <p:txBody>
          <a:bodyPr/>
          <a:lstStyle/>
          <a:p>
            <a:fld id="{368C4B6E-C0B5-464A-8958-ECE4B9D16609}"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A58D4-9E1E-4F23-A6C4-BB433282528A}"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368C4B6E-C0B5-464A-8958-ECE4B9D16609}" type="datetimeFigureOut">
              <a:rPr lang="en-US" smtClean="0"/>
              <a:t>4/21/2025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a:p>
        </p:txBody>
      </p:sp>
      <p:sp>
        <p:nvSpPr>
          <p:cNvPr id="3" name="Date Placeholder 2"/>
          <p:cNvSpPr>
            <a:spLocks noGrp="1"/>
          </p:cNvSpPr>
          <p:nvPr>
            <p:ph type="dt" sz="half" idx="10"/>
          </p:nvPr>
        </p:nvSpPr>
        <p:spPr/>
        <p:txBody>
          <a:bodyPr/>
          <a:lstStyle/>
          <a:p>
            <a:fld id="{368C4B6E-C0B5-464A-8958-ECE4B9D16609}" type="datetimeFigureOut">
              <a:rPr lang="en-US" smtClean="0"/>
              <a:t>4/21/2025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68C4B6E-C0B5-464A-8958-ECE4B9D16609}" type="datetimeFigureOut">
              <a:rPr lang="en-US" smtClean="0"/>
              <a:t>4/21/2025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68C4B6E-C0B5-464A-8958-ECE4B9D16609}"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A58D4-9E1E-4F23-A6C4-BB433282528A}"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uk-UA" smtClean="0"/>
              <a:t>Зразок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uk-UA" smtClean="0"/>
              <a:t>Зразок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368C4B6E-C0B5-464A-8958-ECE4B9D16609}"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A58D4-9E1E-4F23-A6C4-BB433282528A}"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Date Placeholder 3"/>
          <p:cNvSpPr>
            <a:spLocks noGrp="1"/>
          </p:cNvSpPr>
          <p:nvPr>
            <p:ph type="dt" sz="half" idx="10"/>
          </p:nvPr>
        </p:nvSpPr>
        <p:spPr/>
        <p:txBody>
          <a:bodyPr/>
          <a:lstStyle/>
          <a:p>
            <a:fld id="{368C4B6E-C0B5-464A-8958-ECE4B9D16609}"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A58D4-9E1E-4F23-A6C4-BB43328252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68C4B6E-C0B5-464A-8958-ECE4B9D16609}"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A58D4-9E1E-4F23-A6C4-BB433282528A}"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uk-UA" smtClean="0"/>
              <a:t>Зразок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68C4B6E-C0B5-464A-8958-ECE4B9D16609}" type="datetimeFigureOut">
              <a:rPr lang="en-US" smtClean="0"/>
              <a:t>4/21/2025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08A58D4-9E1E-4F23-A6C4-BB433282528A}"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404664"/>
            <a:ext cx="7558608" cy="1728192"/>
          </a:xfrm>
        </p:spPr>
        <p:txBody>
          <a:bodyPr>
            <a:normAutofit/>
          </a:bodyPr>
          <a:lstStyle/>
          <a:p>
            <a:r>
              <a:rPr lang="uk-UA" sz="2000" b="1" dirty="0" smtClean="0">
                <a:solidFill>
                  <a:schemeClr val="tx1"/>
                </a:solidFill>
              </a:rPr>
              <a:t>Всеукраїнський інтерактивний конкурс - МАН Юніор – Дослідник</a:t>
            </a:r>
            <a:br>
              <a:rPr lang="uk-UA" sz="2000" b="1" dirty="0" smtClean="0">
                <a:solidFill>
                  <a:schemeClr val="tx1"/>
                </a:solidFill>
              </a:rPr>
            </a:br>
            <a:r>
              <a:rPr lang="uk-UA" sz="2000" b="1" dirty="0" smtClean="0">
                <a:solidFill>
                  <a:schemeClr val="tx1"/>
                </a:solidFill>
              </a:rPr>
              <a:t>Хмельницьке територіальне відділення МАН України</a:t>
            </a:r>
            <a:br>
              <a:rPr lang="uk-UA" sz="2000" b="1" dirty="0" smtClean="0">
                <a:solidFill>
                  <a:schemeClr val="tx1"/>
                </a:solidFill>
              </a:rPr>
            </a:br>
            <a:r>
              <a:rPr lang="uk-UA" sz="2000" b="1" dirty="0" smtClean="0">
                <a:solidFill>
                  <a:schemeClr val="tx1"/>
                </a:solidFill>
              </a:rPr>
              <a:t>Номінація «Історик-Юніор» </a:t>
            </a:r>
            <a:br>
              <a:rPr lang="uk-UA" sz="2000" b="1" dirty="0" smtClean="0">
                <a:solidFill>
                  <a:schemeClr val="tx1"/>
                </a:solidFill>
              </a:rPr>
            </a:br>
            <a:endParaRPr lang="en-US" sz="2000" b="1" dirty="0">
              <a:solidFill>
                <a:schemeClr val="tx1"/>
              </a:solidFill>
            </a:endParaRPr>
          </a:p>
        </p:txBody>
      </p:sp>
      <p:sp>
        <p:nvSpPr>
          <p:cNvPr id="3" name="Підзаголовок 2"/>
          <p:cNvSpPr>
            <a:spLocks noGrp="1"/>
          </p:cNvSpPr>
          <p:nvPr>
            <p:ph type="subTitle" idx="1"/>
          </p:nvPr>
        </p:nvSpPr>
        <p:spPr>
          <a:xfrm>
            <a:off x="611560" y="1700809"/>
            <a:ext cx="5040560" cy="792087"/>
          </a:xfrm>
        </p:spPr>
        <p:txBody>
          <a:bodyPr>
            <a:normAutofit fontScale="55000" lnSpcReduction="20000"/>
          </a:bodyPr>
          <a:lstStyle/>
          <a:p>
            <a:pPr algn="r"/>
            <a:endParaRPr lang="uk-UA" b="1" dirty="0" smtClean="0">
              <a:solidFill>
                <a:schemeClr val="tx1"/>
              </a:solidFill>
            </a:endParaRPr>
          </a:p>
          <a:p>
            <a:pPr algn="r"/>
            <a:r>
              <a:rPr lang="uk-UA" sz="3600" b="1" dirty="0" smtClean="0">
                <a:solidFill>
                  <a:schemeClr val="tx1"/>
                </a:solidFill>
              </a:rPr>
              <a:t>ТЕМА ПРОЄКТУ: «Стежинами рідного села   Великий </a:t>
            </a:r>
            <a:r>
              <a:rPr lang="uk-UA" sz="3600" b="1" dirty="0" err="1" smtClean="0">
                <a:solidFill>
                  <a:schemeClr val="tx1"/>
                </a:solidFill>
              </a:rPr>
              <a:t>Правутин</a:t>
            </a:r>
            <a:r>
              <a:rPr lang="uk-UA" sz="3600" b="1" dirty="0" smtClean="0">
                <a:solidFill>
                  <a:schemeClr val="tx1"/>
                </a:solidFill>
              </a:rPr>
              <a:t>»</a:t>
            </a:r>
            <a:endParaRPr lang="en-US" sz="3600" b="1" dirty="0">
              <a:solidFill>
                <a:schemeClr val="tx1"/>
              </a:solidFill>
            </a:endParaRPr>
          </a:p>
        </p:txBody>
      </p:sp>
      <p:pic>
        <p:nvPicPr>
          <p:cNvPr id="4" name="Рисунок 3" descr="C:\Users\abc\Desktop\през\IMG-cb6bc736654accd9629588fa10dad877-V.jpg"/>
          <p:cNvPicPr/>
          <p:nvPr/>
        </p:nvPicPr>
        <p:blipFill rotWithShape="1">
          <a:blip r:embed="rId3" cstate="print">
            <a:extLst>
              <a:ext uri="{28A0092B-C50C-407E-A947-70E740481C1C}">
                <a14:useLocalDpi xmlns:a14="http://schemas.microsoft.com/office/drawing/2010/main" val="0"/>
              </a:ext>
            </a:extLst>
          </a:blip>
          <a:srcRect t="5586" b="2577"/>
          <a:stretch/>
        </p:blipFill>
        <p:spPr bwMode="auto">
          <a:xfrm>
            <a:off x="5724128" y="2132856"/>
            <a:ext cx="3168352" cy="4453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кутник 5"/>
          <p:cNvSpPr/>
          <p:nvPr/>
        </p:nvSpPr>
        <p:spPr>
          <a:xfrm>
            <a:off x="323528" y="2551837"/>
            <a:ext cx="4536504" cy="4801314"/>
          </a:xfrm>
          <a:prstGeom prst="rect">
            <a:avLst/>
          </a:prstGeom>
        </p:spPr>
        <p:txBody>
          <a:bodyPr wrap="square">
            <a:spAutoFit/>
          </a:bodyPr>
          <a:lstStyle/>
          <a:p>
            <a:r>
              <a:rPr lang="uk-UA" b="1" dirty="0"/>
              <a:t>Роботу виконав </a:t>
            </a:r>
            <a:r>
              <a:rPr lang="uk-UA" b="1" dirty="0" smtClean="0"/>
              <a:t>:</a:t>
            </a:r>
            <a:endParaRPr lang="uk-UA" b="1" dirty="0"/>
          </a:p>
          <a:p>
            <a:r>
              <a:rPr lang="uk-UA" b="1" dirty="0" smtClean="0"/>
              <a:t>Ткачук </a:t>
            </a:r>
            <a:r>
              <a:rPr lang="uk-UA" b="1" dirty="0" err="1" smtClean="0"/>
              <a:t>Артьом</a:t>
            </a:r>
            <a:r>
              <a:rPr lang="uk-UA" b="1" dirty="0" smtClean="0"/>
              <a:t> </a:t>
            </a:r>
            <a:r>
              <a:rPr lang="uk-UA" b="1" dirty="0" err="1" smtClean="0"/>
              <a:t>Вячеславович</a:t>
            </a:r>
            <a:endParaRPr lang="uk-UA" b="1" dirty="0"/>
          </a:p>
          <a:p>
            <a:r>
              <a:rPr lang="uk-UA" b="1" dirty="0" smtClean="0"/>
              <a:t>учень  </a:t>
            </a:r>
            <a:r>
              <a:rPr lang="uk-UA" b="1" dirty="0"/>
              <a:t>7 класу</a:t>
            </a:r>
          </a:p>
          <a:p>
            <a:r>
              <a:rPr lang="uk-UA" b="1" dirty="0" err="1" smtClean="0"/>
              <a:t>Великоправутинської</a:t>
            </a:r>
            <a:r>
              <a:rPr lang="uk-UA" b="1" dirty="0" smtClean="0"/>
              <a:t> </a:t>
            </a:r>
            <a:r>
              <a:rPr lang="uk-UA" b="1" dirty="0"/>
              <a:t>гімназії</a:t>
            </a:r>
          </a:p>
          <a:p>
            <a:r>
              <a:rPr lang="uk-UA" b="1" dirty="0" err="1"/>
              <a:t>Берездівської</a:t>
            </a:r>
            <a:r>
              <a:rPr lang="uk-UA" b="1" dirty="0"/>
              <a:t> </a:t>
            </a:r>
            <a:r>
              <a:rPr lang="uk-UA" b="1" dirty="0" smtClean="0"/>
              <a:t> ОТГ</a:t>
            </a:r>
          </a:p>
          <a:p>
            <a:r>
              <a:rPr lang="uk-UA" b="1" dirty="0" err="1" smtClean="0"/>
              <a:t>Шепетівського</a:t>
            </a:r>
            <a:r>
              <a:rPr lang="uk-UA" b="1" dirty="0" smtClean="0"/>
              <a:t> району</a:t>
            </a:r>
          </a:p>
          <a:p>
            <a:r>
              <a:rPr lang="uk-UA" b="1" dirty="0" smtClean="0"/>
              <a:t>Хмельницької  області</a:t>
            </a:r>
          </a:p>
          <a:p>
            <a:endParaRPr lang="uk-UA" b="1" dirty="0" smtClean="0"/>
          </a:p>
          <a:p>
            <a:r>
              <a:rPr lang="uk-UA" b="1" dirty="0"/>
              <a:t>Науковий керівник: </a:t>
            </a:r>
          </a:p>
          <a:p>
            <a:r>
              <a:rPr lang="uk-UA" b="1" dirty="0"/>
              <a:t>Волосик Оксана Миколаївна</a:t>
            </a:r>
          </a:p>
          <a:p>
            <a:r>
              <a:rPr lang="uk-UA" b="1" dirty="0"/>
              <a:t>вчитель початкових класів</a:t>
            </a:r>
            <a:endParaRPr lang="en-US" b="1" dirty="0"/>
          </a:p>
          <a:p>
            <a:r>
              <a:rPr lang="uk-UA" b="1" dirty="0" err="1" smtClean="0"/>
              <a:t>Великоправутинської</a:t>
            </a:r>
            <a:r>
              <a:rPr lang="uk-UA" b="1" dirty="0" smtClean="0"/>
              <a:t> гімназії</a:t>
            </a:r>
          </a:p>
          <a:p>
            <a:r>
              <a:rPr lang="uk-UA" b="1" dirty="0" err="1" smtClean="0"/>
              <a:t>Шепетівського</a:t>
            </a:r>
            <a:r>
              <a:rPr lang="uk-UA" b="1" dirty="0" smtClean="0"/>
              <a:t> району</a:t>
            </a:r>
          </a:p>
          <a:p>
            <a:r>
              <a:rPr lang="uk-UA" b="1" dirty="0" smtClean="0"/>
              <a:t>Хмельницької області </a:t>
            </a:r>
          </a:p>
          <a:p>
            <a:endParaRPr lang="uk-UA" b="1" dirty="0"/>
          </a:p>
          <a:p>
            <a:endParaRPr lang="uk-UA" b="1" dirty="0" smtClean="0"/>
          </a:p>
          <a:p>
            <a:endParaRPr lang="en-US" b="1" dirty="0"/>
          </a:p>
        </p:txBody>
      </p:sp>
    </p:spTree>
    <p:extLst>
      <p:ext uri="{BB962C8B-B14F-4D97-AF65-F5344CB8AC3E}">
        <p14:creationId xmlns:p14="http://schemas.microsoft.com/office/powerpoint/2010/main" val="42050235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338328"/>
            <a:ext cx="4032448" cy="1252728"/>
          </a:xfrm>
        </p:spPr>
        <p:txBody>
          <a:bodyPr>
            <a:noAutofit/>
          </a:bodyPr>
          <a:lstStyle/>
          <a:p>
            <a:pPr algn="l"/>
            <a:r>
              <a:rPr lang="uk-UA" sz="1800" b="1" dirty="0" smtClean="0">
                <a:solidFill>
                  <a:schemeClr val="tx1"/>
                </a:solidFill>
              </a:rPr>
              <a:t>МЕТА   ДОСЛІДЖЕННЯ</a:t>
            </a:r>
            <a:r>
              <a:rPr lang="uk-UA" sz="1800" b="1" dirty="0">
                <a:solidFill>
                  <a:schemeClr val="tx1"/>
                </a:solidFill>
              </a:rPr>
              <a:t>: </a:t>
            </a:r>
            <a:r>
              <a:rPr lang="uk-UA" sz="1800" b="1" dirty="0" smtClean="0">
                <a:solidFill>
                  <a:schemeClr val="tx1"/>
                </a:solidFill>
              </a:rPr>
              <a:t/>
            </a:r>
            <a:br>
              <a:rPr lang="uk-UA" sz="1800" b="1" dirty="0" smtClean="0">
                <a:solidFill>
                  <a:schemeClr val="tx1"/>
                </a:solidFill>
              </a:rPr>
            </a:br>
            <a:r>
              <a:rPr lang="uk-UA" sz="1800" b="1" dirty="0" smtClean="0">
                <a:solidFill>
                  <a:schemeClr val="tx1"/>
                </a:solidFill>
              </a:rPr>
              <a:t/>
            </a:r>
            <a:br>
              <a:rPr lang="uk-UA" sz="1800" b="1" dirty="0" smtClean="0">
                <a:solidFill>
                  <a:schemeClr val="tx1"/>
                </a:solidFill>
              </a:rPr>
            </a:br>
            <a:r>
              <a:rPr lang="uk-UA" sz="1800" b="1" dirty="0" smtClean="0">
                <a:solidFill>
                  <a:schemeClr val="tx1"/>
                </a:solidFill>
              </a:rPr>
              <a:t>Дослідити історію села Великий </a:t>
            </a:r>
            <a:r>
              <a:rPr lang="uk-UA" sz="1800" b="1" dirty="0" err="1" smtClean="0">
                <a:solidFill>
                  <a:schemeClr val="tx1"/>
                </a:solidFill>
              </a:rPr>
              <a:t>Правутин</a:t>
            </a:r>
            <a:r>
              <a:rPr lang="uk-UA" sz="1800" b="1" dirty="0" smtClean="0">
                <a:solidFill>
                  <a:schemeClr val="tx1"/>
                </a:solidFill>
              </a:rPr>
              <a:t> і його культурні  та історичні  </a:t>
            </a:r>
            <a:r>
              <a:rPr lang="uk-UA" sz="1800" b="1" dirty="0" err="1" smtClean="0">
                <a:solidFill>
                  <a:schemeClr val="tx1"/>
                </a:solidFill>
              </a:rPr>
              <a:t>пам</a:t>
            </a:r>
            <a:r>
              <a:rPr lang="en-US" sz="1800" b="1" dirty="0" smtClean="0">
                <a:solidFill>
                  <a:schemeClr val="tx1"/>
                </a:solidFill>
              </a:rPr>
              <a:t>’</a:t>
            </a:r>
            <a:r>
              <a:rPr lang="uk-UA" sz="1800" b="1" dirty="0" smtClean="0">
                <a:solidFill>
                  <a:schemeClr val="tx1"/>
                </a:solidFill>
              </a:rPr>
              <a:t>ятки .</a:t>
            </a:r>
            <a:endParaRPr lang="en-US" sz="1800" b="1" dirty="0">
              <a:solidFill>
                <a:schemeClr val="tx1"/>
              </a:solidFill>
            </a:endParaRPr>
          </a:p>
        </p:txBody>
      </p:sp>
      <p:sp>
        <p:nvSpPr>
          <p:cNvPr id="2" name="Прямокутник 1"/>
          <p:cNvSpPr/>
          <p:nvPr/>
        </p:nvSpPr>
        <p:spPr>
          <a:xfrm>
            <a:off x="251520" y="1844824"/>
            <a:ext cx="3816424" cy="1200329"/>
          </a:xfrm>
          <a:prstGeom prst="rect">
            <a:avLst/>
          </a:prstGeom>
        </p:spPr>
        <p:txBody>
          <a:bodyPr wrap="square">
            <a:spAutoFit/>
          </a:bodyPr>
          <a:lstStyle/>
          <a:p>
            <a:pPr algn="just"/>
            <a:r>
              <a:rPr lang="uk-UA" b="1" dirty="0"/>
              <a:t>ЗАВДАННЯ </a:t>
            </a:r>
            <a:r>
              <a:rPr lang="uk-UA" b="1" dirty="0" smtClean="0"/>
              <a:t>  ДОСЛІДЖЕННЯ</a:t>
            </a:r>
            <a:r>
              <a:rPr lang="uk-UA" b="1" dirty="0"/>
              <a:t>: </a:t>
            </a:r>
          </a:p>
          <a:p>
            <a:pPr marL="285750" indent="-285750" algn="just">
              <a:buFontTx/>
              <a:buChar char="-"/>
            </a:pPr>
            <a:r>
              <a:rPr lang="uk-UA" b="1" dirty="0"/>
              <a:t>створити екскурсійний маршрут </a:t>
            </a:r>
            <a:r>
              <a:rPr lang="uk-UA" b="1" dirty="0" smtClean="0"/>
              <a:t> </a:t>
            </a:r>
            <a:endParaRPr lang="uk-UA" b="1" dirty="0"/>
          </a:p>
          <a:p>
            <a:pPr algn="just"/>
            <a:r>
              <a:rPr lang="uk-UA" b="1" dirty="0"/>
              <a:t>- </a:t>
            </a:r>
            <a:r>
              <a:rPr lang="uk-UA" b="1" dirty="0" smtClean="0"/>
              <a:t>дослідити </a:t>
            </a:r>
            <a:r>
              <a:rPr lang="uk-UA" b="1" dirty="0"/>
              <a:t>історію села та </a:t>
            </a:r>
            <a:r>
              <a:rPr lang="uk-UA" b="1" dirty="0" smtClean="0"/>
              <a:t>його історичні та  культурні </a:t>
            </a:r>
            <a:r>
              <a:rPr lang="uk-UA" b="1" dirty="0" err="1"/>
              <a:t>пам</a:t>
            </a:r>
            <a:r>
              <a:rPr lang="en-US" b="1" dirty="0"/>
              <a:t>’</a:t>
            </a:r>
            <a:r>
              <a:rPr lang="uk-UA" b="1" dirty="0" smtClean="0"/>
              <a:t>ятки.</a:t>
            </a:r>
            <a:endParaRPr lang="uk-UA" b="1" dirty="0"/>
          </a:p>
        </p:txBody>
      </p:sp>
      <p:sp>
        <p:nvSpPr>
          <p:cNvPr id="4" name="Прямокутник 3"/>
          <p:cNvSpPr/>
          <p:nvPr/>
        </p:nvSpPr>
        <p:spPr>
          <a:xfrm>
            <a:off x="323528" y="3284984"/>
            <a:ext cx="3528392" cy="1477328"/>
          </a:xfrm>
          <a:prstGeom prst="rect">
            <a:avLst/>
          </a:prstGeom>
        </p:spPr>
        <p:txBody>
          <a:bodyPr wrap="square">
            <a:spAutoFit/>
          </a:bodyPr>
          <a:lstStyle/>
          <a:p>
            <a:endParaRPr lang="uk-UA" b="1" dirty="0" smtClean="0"/>
          </a:p>
          <a:p>
            <a:r>
              <a:rPr lang="uk-UA" b="1" dirty="0" smtClean="0"/>
              <a:t>ОБ</a:t>
            </a:r>
            <a:r>
              <a:rPr lang="en-US" b="1" dirty="0"/>
              <a:t>’</a:t>
            </a:r>
            <a:r>
              <a:rPr lang="uk-UA" b="1" dirty="0" smtClean="0"/>
              <a:t>ЄКТ   </a:t>
            </a:r>
            <a:r>
              <a:rPr lang="uk-UA" b="1" dirty="0"/>
              <a:t>ДОСЛІДЖЕННЯ: </a:t>
            </a:r>
          </a:p>
          <a:p>
            <a:r>
              <a:rPr lang="uk-UA" b="1" dirty="0" smtClean="0"/>
              <a:t> історія </a:t>
            </a:r>
            <a:r>
              <a:rPr lang="uk-UA" b="1" dirty="0"/>
              <a:t>села та його культурні </a:t>
            </a:r>
            <a:r>
              <a:rPr lang="uk-UA" b="1" dirty="0" err="1"/>
              <a:t>пам</a:t>
            </a:r>
            <a:r>
              <a:rPr lang="en-US" b="1" dirty="0"/>
              <a:t>’</a:t>
            </a:r>
            <a:r>
              <a:rPr lang="uk-UA" b="1" dirty="0" smtClean="0"/>
              <a:t>ятки.</a:t>
            </a:r>
          </a:p>
          <a:p>
            <a:endParaRPr lang="uk-UA" b="1" dirty="0"/>
          </a:p>
        </p:txBody>
      </p:sp>
      <p:sp>
        <p:nvSpPr>
          <p:cNvPr id="5" name="Прямокутник 4"/>
          <p:cNvSpPr/>
          <p:nvPr/>
        </p:nvSpPr>
        <p:spPr>
          <a:xfrm>
            <a:off x="395536" y="4490828"/>
            <a:ext cx="3816424" cy="1477328"/>
          </a:xfrm>
          <a:prstGeom prst="rect">
            <a:avLst/>
          </a:prstGeom>
        </p:spPr>
        <p:txBody>
          <a:bodyPr wrap="square">
            <a:spAutoFit/>
          </a:bodyPr>
          <a:lstStyle/>
          <a:p>
            <a:endParaRPr lang="uk-UA" b="1" dirty="0" smtClean="0"/>
          </a:p>
          <a:p>
            <a:r>
              <a:rPr lang="uk-UA" b="1" dirty="0"/>
              <a:t> </a:t>
            </a:r>
            <a:endParaRPr lang="uk-UA" b="1" dirty="0" smtClean="0"/>
          </a:p>
          <a:p>
            <a:r>
              <a:rPr lang="uk-UA" b="1" dirty="0" smtClean="0"/>
              <a:t>ПРЕДМЕТ </a:t>
            </a:r>
            <a:r>
              <a:rPr lang="uk-UA" b="1" dirty="0"/>
              <a:t>ДОСЛІДЖЕННЯ:  </a:t>
            </a:r>
            <a:r>
              <a:rPr lang="uk-UA" b="1" dirty="0" smtClean="0"/>
              <a:t>   історичні </a:t>
            </a:r>
            <a:r>
              <a:rPr lang="uk-UA" b="1" dirty="0"/>
              <a:t>та культурні </a:t>
            </a:r>
            <a:r>
              <a:rPr lang="uk-UA" b="1" dirty="0" err="1"/>
              <a:t>пам</a:t>
            </a:r>
            <a:r>
              <a:rPr lang="en-US" b="1" dirty="0"/>
              <a:t>’</a:t>
            </a:r>
            <a:r>
              <a:rPr lang="uk-UA" b="1" dirty="0"/>
              <a:t>ятки на території </a:t>
            </a:r>
            <a:r>
              <a:rPr lang="uk-UA" b="1" dirty="0" smtClean="0"/>
              <a:t>села Великий </a:t>
            </a:r>
            <a:r>
              <a:rPr lang="uk-UA" b="1" dirty="0" err="1" smtClean="0"/>
              <a:t>Правутин</a:t>
            </a:r>
            <a:r>
              <a:rPr lang="uk-UA" b="1" dirty="0" smtClean="0"/>
              <a:t>.</a:t>
            </a:r>
            <a:endParaRPr lang="uk-UA" b="1" dirty="0"/>
          </a:p>
        </p:txBody>
      </p:sp>
      <p:cxnSp>
        <p:nvCxnSpPr>
          <p:cNvPr id="7" name="Пряма зі стрілкою 6"/>
          <p:cNvCxnSpPr/>
          <p:nvPr/>
        </p:nvCxnSpPr>
        <p:spPr>
          <a:xfrm flipH="1" flipV="1">
            <a:off x="6156176" y="1556792"/>
            <a:ext cx="72008"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 зі стрілкою 8"/>
          <p:cNvCxnSpPr/>
          <p:nvPr/>
        </p:nvCxnSpPr>
        <p:spPr>
          <a:xfrm>
            <a:off x="5652120" y="2636912"/>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abc\Desktop\през\IMG-b99d55dde1317c993cc8da1a35ec5cc6-V.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rot="16200000">
            <a:off x="3353997" y="980727"/>
            <a:ext cx="6480721" cy="4824537"/>
          </a:xfrm>
          <a:prstGeom prst="rect">
            <a:avLst/>
          </a:prstGeom>
          <a:noFill/>
          <a:extLst>
            <a:ext uri="{909E8E84-426E-40DD-AFC4-6F175D3DCCD1}">
              <a14:hiddenFill xmlns:a14="http://schemas.microsoft.com/office/drawing/2010/main">
                <a:solidFill>
                  <a:srgbClr val="FFFFFF"/>
                </a:solidFill>
              </a14:hiddenFill>
            </a:ext>
          </a:extLst>
        </p:spPr>
      </p:pic>
      <p:sp>
        <p:nvSpPr>
          <p:cNvPr id="8" name="Овал 7"/>
          <p:cNvSpPr/>
          <p:nvPr/>
        </p:nvSpPr>
        <p:spPr>
          <a:xfrm>
            <a:off x="5436096" y="4021124"/>
            <a:ext cx="216024"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716016" y="3955177"/>
            <a:ext cx="648072" cy="276999"/>
          </a:xfrm>
          <a:prstGeom prst="rect">
            <a:avLst/>
          </a:prstGeom>
          <a:noFill/>
        </p:spPr>
        <p:txBody>
          <a:bodyPr wrap="square" rtlCol="0">
            <a:spAutoFit/>
          </a:bodyPr>
          <a:lstStyle/>
          <a:p>
            <a:r>
              <a:rPr lang="uk-UA" sz="1200" dirty="0" smtClean="0"/>
              <a:t>Школа</a:t>
            </a:r>
            <a:endParaRPr lang="en-US" sz="1200" dirty="0"/>
          </a:p>
        </p:txBody>
      </p:sp>
      <p:cxnSp>
        <p:nvCxnSpPr>
          <p:cNvPr id="12" name="Пряма зі стрілкою 11"/>
          <p:cNvCxnSpPr/>
          <p:nvPr/>
        </p:nvCxnSpPr>
        <p:spPr>
          <a:xfrm flipV="1">
            <a:off x="5538627" y="3433782"/>
            <a:ext cx="252028" cy="5299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 зі стрілкою 13"/>
          <p:cNvCxnSpPr/>
          <p:nvPr/>
        </p:nvCxnSpPr>
        <p:spPr>
          <a:xfrm>
            <a:off x="5868144" y="3284984"/>
            <a:ext cx="324036" cy="2160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156177" y="3171682"/>
            <a:ext cx="1407204" cy="276999"/>
          </a:xfrm>
          <a:prstGeom prst="rect">
            <a:avLst/>
          </a:prstGeom>
          <a:noFill/>
        </p:spPr>
        <p:txBody>
          <a:bodyPr wrap="square" rtlCol="0">
            <a:spAutoFit/>
          </a:bodyPr>
          <a:lstStyle/>
          <a:p>
            <a:r>
              <a:rPr lang="uk-UA" sz="1200" dirty="0" smtClean="0"/>
              <a:t>Храм Божий</a:t>
            </a:r>
            <a:endParaRPr lang="en-US" sz="1200" dirty="0"/>
          </a:p>
        </p:txBody>
      </p:sp>
      <p:sp>
        <p:nvSpPr>
          <p:cNvPr id="16" name="Овал 15"/>
          <p:cNvSpPr/>
          <p:nvPr/>
        </p:nvSpPr>
        <p:spPr>
          <a:xfrm>
            <a:off x="6216205" y="3385592"/>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Пряма зі стрілкою 17"/>
          <p:cNvCxnSpPr/>
          <p:nvPr/>
        </p:nvCxnSpPr>
        <p:spPr>
          <a:xfrm>
            <a:off x="6746032" y="3955177"/>
            <a:ext cx="243354" cy="29525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Овал 20"/>
          <p:cNvSpPr/>
          <p:nvPr/>
        </p:nvSpPr>
        <p:spPr>
          <a:xfrm>
            <a:off x="6602016" y="3955177"/>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044190" y="4029163"/>
            <a:ext cx="815589" cy="461665"/>
          </a:xfrm>
          <a:prstGeom prst="rect">
            <a:avLst/>
          </a:prstGeom>
          <a:noFill/>
        </p:spPr>
        <p:txBody>
          <a:bodyPr wrap="square" rtlCol="0">
            <a:spAutoFit/>
          </a:bodyPr>
          <a:lstStyle/>
          <a:p>
            <a:r>
              <a:rPr lang="uk-UA" sz="1200" dirty="0" err="1" smtClean="0"/>
              <a:t>Пам</a:t>
            </a:r>
            <a:r>
              <a:rPr lang="en-US" sz="1200" dirty="0" smtClean="0"/>
              <a:t>’</a:t>
            </a:r>
            <a:r>
              <a:rPr lang="uk-UA" sz="1200" dirty="0" err="1" smtClean="0"/>
              <a:t>ятна</a:t>
            </a:r>
            <a:r>
              <a:rPr lang="uk-UA" sz="1200" dirty="0" smtClean="0"/>
              <a:t> дошка</a:t>
            </a:r>
            <a:endParaRPr lang="en-US" sz="1200" dirty="0"/>
          </a:p>
        </p:txBody>
      </p:sp>
      <p:sp>
        <p:nvSpPr>
          <p:cNvPr id="27" name="TextBox 26"/>
          <p:cNvSpPr txBox="1"/>
          <p:nvPr/>
        </p:nvSpPr>
        <p:spPr>
          <a:xfrm>
            <a:off x="5652120" y="3468453"/>
            <a:ext cx="914400" cy="646331"/>
          </a:xfrm>
          <a:prstGeom prst="rect">
            <a:avLst/>
          </a:prstGeom>
          <a:noFill/>
        </p:spPr>
        <p:txBody>
          <a:bodyPr wrap="square" rtlCol="0">
            <a:spAutoFit/>
          </a:bodyPr>
          <a:lstStyle/>
          <a:p>
            <a:r>
              <a:rPr lang="uk-UA" sz="1200" dirty="0" err="1" smtClean="0"/>
              <a:t>КапличкаМатінки</a:t>
            </a:r>
            <a:r>
              <a:rPr lang="uk-UA" sz="1200" dirty="0" smtClean="0"/>
              <a:t> Божої</a:t>
            </a:r>
            <a:endParaRPr lang="en-US" sz="1200" dirty="0"/>
          </a:p>
        </p:txBody>
      </p:sp>
      <p:cxnSp>
        <p:nvCxnSpPr>
          <p:cNvPr id="28" name="Пряма зі стрілкою 27"/>
          <p:cNvCxnSpPr/>
          <p:nvPr/>
        </p:nvCxnSpPr>
        <p:spPr>
          <a:xfrm>
            <a:off x="6400038" y="3678560"/>
            <a:ext cx="194320" cy="22687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201490" y="4050469"/>
            <a:ext cx="936104" cy="461665"/>
          </a:xfrm>
          <a:prstGeom prst="rect">
            <a:avLst/>
          </a:prstGeom>
          <a:noFill/>
        </p:spPr>
        <p:txBody>
          <a:bodyPr wrap="square" rtlCol="0">
            <a:spAutoFit/>
          </a:bodyPr>
          <a:lstStyle/>
          <a:p>
            <a:r>
              <a:rPr lang="uk-UA" sz="1200" dirty="0" smtClean="0"/>
              <a:t>Будинок культури</a:t>
            </a:r>
            <a:endParaRPr lang="en-US" sz="1200" dirty="0"/>
          </a:p>
        </p:txBody>
      </p:sp>
      <p:sp>
        <p:nvSpPr>
          <p:cNvPr id="31" name="Овал 30"/>
          <p:cNvSpPr/>
          <p:nvPr/>
        </p:nvSpPr>
        <p:spPr>
          <a:xfrm>
            <a:off x="7045860" y="4269108"/>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Пряма зі стрілкою 31"/>
          <p:cNvCxnSpPr/>
          <p:nvPr/>
        </p:nvCxnSpPr>
        <p:spPr>
          <a:xfrm flipH="1">
            <a:off x="6835861" y="4269108"/>
            <a:ext cx="95962" cy="34895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133964" y="4590549"/>
            <a:ext cx="936104" cy="276999"/>
          </a:xfrm>
          <a:prstGeom prst="rect">
            <a:avLst/>
          </a:prstGeom>
          <a:noFill/>
        </p:spPr>
        <p:txBody>
          <a:bodyPr wrap="square" rtlCol="0">
            <a:spAutoFit/>
          </a:bodyPr>
          <a:lstStyle/>
          <a:p>
            <a:r>
              <a:rPr lang="uk-UA" sz="1200" dirty="0" smtClean="0"/>
              <a:t>Алея Слави</a:t>
            </a:r>
            <a:endParaRPr lang="en-US" sz="1200" dirty="0"/>
          </a:p>
        </p:txBody>
      </p:sp>
      <p:cxnSp>
        <p:nvCxnSpPr>
          <p:cNvPr id="38" name="Пряма зі стрілкою 37"/>
          <p:cNvCxnSpPr/>
          <p:nvPr/>
        </p:nvCxnSpPr>
        <p:spPr>
          <a:xfrm>
            <a:off x="7280775" y="4475306"/>
            <a:ext cx="565212" cy="5275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Пряма зі стрілкою 40"/>
          <p:cNvCxnSpPr/>
          <p:nvPr/>
        </p:nvCxnSpPr>
        <p:spPr>
          <a:xfrm>
            <a:off x="7982582" y="5044827"/>
            <a:ext cx="466854" cy="50376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Пряма зі стрілкою 42"/>
          <p:cNvCxnSpPr/>
          <p:nvPr/>
        </p:nvCxnSpPr>
        <p:spPr>
          <a:xfrm flipH="1" flipV="1">
            <a:off x="8424428" y="3030831"/>
            <a:ext cx="180022" cy="245054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Овал 45"/>
          <p:cNvSpPr/>
          <p:nvPr/>
        </p:nvSpPr>
        <p:spPr>
          <a:xfrm>
            <a:off x="7525526" y="6370476"/>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687326" y="6209779"/>
            <a:ext cx="1028328" cy="276999"/>
          </a:xfrm>
          <a:prstGeom prst="rect">
            <a:avLst/>
          </a:prstGeom>
          <a:noFill/>
        </p:spPr>
        <p:txBody>
          <a:bodyPr wrap="square" rtlCol="0">
            <a:spAutoFit/>
          </a:bodyPr>
          <a:lstStyle/>
          <a:p>
            <a:r>
              <a:rPr lang="uk-UA" sz="1200" dirty="0" smtClean="0"/>
              <a:t>ФГ «Обрій»</a:t>
            </a:r>
            <a:endParaRPr lang="en-US" sz="1200" dirty="0"/>
          </a:p>
        </p:txBody>
      </p:sp>
      <p:cxnSp>
        <p:nvCxnSpPr>
          <p:cNvPr id="2057" name="Пряма зі стрілкою 2056"/>
          <p:cNvCxnSpPr/>
          <p:nvPr/>
        </p:nvCxnSpPr>
        <p:spPr>
          <a:xfrm flipV="1">
            <a:off x="7776651" y="5628198"/>
            <a:ext cx="790890" cy="72008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674260" y="2952870"/>
            <a:ext cx="936104" cy="276999"/>
          </a:xfrm>
          <a:prstGeom prst="rect">
            <a:avLst/>
          </a:prstGeom>
          <a:noFill/>
        </p:spPr>
        <p:txBody>
          <a:bodyPr wrap="square" rtlCol="0">
            <a:spAutoFit/>
          </a:bodyPr>
          <a:lstStyle/>
          <a:p>
            <a:r>
              <a:rPr lang="uk-UA" sz="1200" dirty="0" smtClean="0"/>
              <a:t>Луки</a:t>
            </a:r>
            <a:endParaRPr lang="en-US" sz="1200" dirty="0"/>
          </a:p>
        </p:txBody>
      </p:sp>
      <p:sp>
        <p:nvSpPr>
          <p:cNvPr id="55" name="Овал 54"/>
          <p:cNvSpPr/>
          <p:nvPr/>
        </p:nvSpPr>
        <p:spPr>
          <a:xfrm>
            <a:off x="8316416" y="2846946"/>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Пряма зі стрілкою 55"/>
          <p:cNvCxnSpPr>
            <a:stCxn id="55" idx="1"/>
          </p:cNvCxnSpPr>
          <p:nvPr/>
        </p:nvCxnSpPr>
        <p:spPr>
          <a:xfrm flipH="1" flipV="1">
            <a:off x="8071018" y="555655"/>
            <a:ext cx="266489" cy="231556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434917" y="125626"/>
            <a:ext cx="936104" cy="276999"/>
          </a:xfrm>
          <a:prstGeom prst="rect">
            <a:avLst/>
          </a:prstGeom>
          <a:noFill/>
        </p:spPr>
        <p:txBody>
          <a:bodyPr wrap="square" rtlCol="0">
            <a:spAutoFit/>
          </a:bodyPr>
          <a:lstStyle/>
          <a:p>
            <a:r>
              <a:rPr lang="uk-UA" sz="1200" dirty="0" smtClean="0"/>
              <a:t>Став</a:t>
            </a:r>
            <a:endParaRPr lang="en-US" sz="1200" dirty="0"/>
          </a:p>
        </p:txBody>
      </p:sp>
      <p:sp>
        <p:nvSpPr>
          <p:cNvPr id="59" name="Овал 58"/>
          <p:cNvSpPr/>
          <p:nvPr/>
        </p:nvSpPr>
        <p:spPr>
          <a:xfrm>
            <a:off x="7982582" y="402626"/>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Пряма зі стрілкою 60"/>
          <p:cNvCxnSpPr/>
          <p:nvPr/>
        </p:nvCxnSpPr>
        <p:spPr>
          <a:xfrm flipH="1">
            <a:off x="7247148" y="485486"/>
            <a:ext cx="684548" cy="8286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Овал 64"/>
          <p:cNvSpPr/>
          <p:nvPr/>
        </p:nvSpPr>
        <p:spPr>
          <a:xfrm>
            <a:off x="7083607" y="485486"/>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p:cNvSpPr txBox="1"/>
          <p:nvPr/>
        </p:nvSpPr>
        <p:spPr>
          <a:xfrm>
            <a:off x="6840216" y="264125"/>
            <a:ext cx="936104" cy="276999"/>
          </a:xfrm>
          <a:prstGeom prst="rect">
            <a:avLst/>
          </a:prstGeom>
          <a:noFill/>
        </p:spPr>
        <p:txBody>
          <a:bodyPr wrap="square" rtlCol="0">
            <a:spAutoFit/>
          </a:bodyPr>
          <a:lstStyle/>
          <a:p>
            <a:r>
              <a:rPr lang="uk-UA" sz="1200" dirty="0" smtClean="0"/>
              <a:t>Ліс</a:t>
            </a:r>
            <a:endParaRPr lang="en-US" sz="1200" dirty="0"/>
          </a:p>
        </p:txBody>
      </p:sp>
      <p:sp>
        <p:nvSpPr>
          <p:cNvPr id="67" name="Овал 66"/>
          <p:cNvSpPr/>
          <p:nvPr/>
        </p:nvSpPr>
        <p:spPr>
          <a:xfrm>
            <a:off x="5850087" y="3171682"/>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Пряма зі стрілкою 67"/>
          <p:cNvCxnSpPr/>
          <p:nvPr/>
        </p:nvCxnSpPr>
        <p:spPr>
          <a:xfrm flipH="1">
            <a:off x="5677272" y="596456"/>
            <a:ext cx="1316832" cy="2402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0" name="Пряма зі стрілкою 69"/>
          <p:cNvCxnSpPr/>
          <p:nvPr/>
        </p:nvCxnSpPr>
        <p:spPr>
          <a:xfrm>
            <a:off x="5790655" y="850533"/>
            <a:ext cx="118864" cy="232114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5222785" y="2931331"/>
            <a:ext cx="858670" cy="461665"/>
          </a:xfrm>
          <a:prstGeom prst="rect">
            <a:avLst/>
          </a:prstGeom>
          <a:noFill/>
        </p:spPr>
        <p:txBody>
          <a:bodyPr wrap="square" rtlCol="0">
            <a:spAutoFit/>
          </a:bodyPr>
          <a:lstStyle/>
          <a:p>
            <a:r>
              <a:rPr lang="uk-UA" sz="1200" dirty="0" smtClean="0"/>
              <a:t>       Фонтан</a:t>
            </a:r>
            <a:endParaRPr lang="en-US" sz="1200" dirty="0"/>
          </a:p>
        </p:txBody>
      </p:sp>
      <p:sp>
        <p:nvSpPr>
          <p:cNvPr id="76" name="Овал 75"/>
          <p:cNvSpPr/>
          <p:nvPr/>
        </p:nvSpPr>
        <p:spPr>
          <a:xfrm>
            <a:off x="6312748" y="3643247"/>
            <a:ext cx="158098"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Овал 81"/>
          <p:cNvSpPr/>
          <p:nvPr/>
        </p:nvSpPr>
        <p:spPr>
          <a:xfrm>
            <a:off x="6750315" y="4240978"/>
            <a:ext cx="144016" cy="1657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Прямокутник 2076"/>
          <p:cNvSpPr/>
          <p:nvPr/>
        </p:nvSpPr>
        <p:spPr>
          <a:xfrm>
            <a:off x="6750314" y="3678560"/>
            <a:ext cx="1026005" cy="461665"/>
          </a:xfrm>
          <a:prstGeom prst="rect">
            <a:avLst/>
          </a:prstGeom>
        </p:spPr>
        <p:txBody>
          <a:bodyPr wrap="square">
            <a:spAutoFit/>
          </a:bodyPr>
          <a:lstStyle/>
          <a:p>
            <a:r>
              <a:rPr lang="uk-UA" sz="1200" dirty="0" err="1"/>
              <a:t>Пам</a:t>
            </a:r>
            <a:r>
              <a:rPr lang="en-US" sz="1200" dirty="0"/>
              <a:t>’</a:t>
            </a:r>
            <a:r>
              <a:rPr lang="uk-UA" sz="1200" dirty="0" err="1" smtClean="0"/>
              <a:t>ятник</a:t>
            </a:r>
            <a:r>
              <a:rPr lang="uk-UA" sz="1200" dirty="0" smtClean="0"/>
              <a:t> та обеліск</a:t>
            </a:r>
            <a:endParaRPr lang="en-US" sz="1200" dirty="0"/>
          </a:p>
        </p:txBody>
      </p:sp>
    </p:spTree>
    <p:extLst>
      <p:ext uri="{BB962C8B-B14F-4D97-AF65-F5344CB8AC3E}">
        <p14:creationId xmlns:p14="http://schemas.microsoft.com/office/powerpoint/2010/main" val="4079267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95936" y="1412776"/>
            <a:ext cx="4896543" cy="5040560"/>
          </a:xfrm>
        </p:spPr>
        <p:txBody>
          <a:bodyPr>
            <a:normAutofit lnSpcReduction="10000"/>
          </a:bodyPr>
          <a:lstStyle/>
          <a:p>
            <a:pPr algn="just"/>
            <a:r>
              <a:rPr lang="uk-UA" sz="1400" b="1" dirty="0" smtClean="0"/>
              <a:t>  </a:t>
            </a:r>
            <a:r>
              <a:rPr lang="uk-UA" sz="1400" b="1" dirty="0" smtClean="0">
                <a:solidFill>
                  <a:schemeClr val="tx1"/>
                </a:solidFill>
              </a:rPr>
              <a:t>Чудове, мальовниче село Великий </a:t>
            </a:r>
            <a:r>
              <a:rPr lang="uk-UA" sz="1400" b="1" dirty="0" err="1" smtClean="0">
                <a:solidFill>
                  <a:schemeClr val="tx1"/>
                </a:solidFill>
              </a:rPr>
              <a:t>Правутин</a:t>
            </a:r>
            <a:r>
              <a:rPr lang="uk-UA" sz="1400" b="1" dirty="0" smtClean="0">
                <a:solidFill>
                  <a:schemeClr val="tx1"/>
                </a:solidFill>
              </a:rPr>
              <a:t> розташоване на північному заході </a:t>
            </a:r>
            <a:r>
              <a:rPr lang="uk-UA" sz="1400" b="1" dirty="0" err="1" smtClean="0">
                <a:solidFill>
                  <a:schemeClr val="tx1"/>
                </a:solidFill>
              </a:rPr>
              <a:t>Шепетівського</a:t>
            </a:r>
            <a:r>
              <a:rPr lang="uk-UA" sz="1400" b="1" dirty="0" smtClean="0">
                <a:solidFill>
                  <a:schemeClr val="tx1"/>
                </a:solidFill>
              </a:rPr>
              <a:t> району. Воно межує з Житомирщиною та за десяток кілометрів – з Рівненщиною. Великий </a:t>
            </a:r>
            <a:r>
              <a:rPr lang="uk-UA" sz="1400" b="1" dirty="0" err="1" smtClean="0">
                <a:solidFill>
                  <a:schemeClr val="tx1"/>
                </a:solidFill>
              </a:rPr>
              <a:t>Правутин</a:t>
            </a:r>
            <a:r>
              <a:rPr lang="uk-UA" sz="1400" b="1" dirty="0" smtClean="0">
                <a:solidFill>
                  <a:schemeClr val="tx1"/>
                </a:solidFill>
              </a:rPr>
              <a:t>  потопає в зелені садів та квітів. А живуть і працюють тут енергійні, працьовиті і дружелюбні люди, які не шкодують ні часу, ні зусиль, ні коштів для процвітання свого села. </a:t>
            </a:r>
          </a:p>
          <a:p>
            <a:pPr algn="just"/>
            <a:r>
              <a:rPr lang="uk-UA" sz="1400" b="1" dirty="0">
                <a:solidFill>
                  <a:schemeClr val="tx1"/>
                </a:solidFill>
              </a:rPr>
              <a:t> </a:t>
            </a:r>
            <a:r>
              <a:rPr lang="uk-UA" sz="1400" b="1" dirty="0" smtClean="0">
                <a:solidFill>
                  <a:schemeClr val="tx1"/>
                </a:solidFill>
              </a:rPr>
              <a:t>  Точної дати заснування села у письмових джерелах не знайдено. Спираючись на згадки та перекази старожилів, на існуючі легенди , воно було засновано у 1560-х роках. Щодо походження назви села, то існує така легенда. Вона свідчить про те, що першими поселенцями були селяни-втікачі, які ховаючись від турецько-татарських пограбувань, шукали свій порятунок у непрохідних хащах лісу, що шумів верховіттями дерев. Вони зайняли невеличкі ділянки землі і обносили свої господарства високими тинами, якими захищалися від нападів звірів. </a:t>
            </a:r>
          </a:p>
          <a:p>
            <a:pPr algn="just"/>
            <a:r>
              <a:rPr lang="uk-UA" sz="1400" b="1" dirty="0">
                <a:solidFill>
                  <a:schemeClr val="tx1"/>
                </a:solidFill>
              </a:rPr>
              <a:t> </a:t>
            </a:r>
            <a:r>
              <a:rPr lang="uk-UA" sz="1400" b="1" dirty="0" smtClean="0">
                <a:solidFill>
                  <a:schemeClr val="tx1"/>
                </a:solidFill>
              </a:rPr>
              <a:t> Через наше село пролягав чумацький шлях. Не маючи в дорозі ні компаса, ні карти, чумаки, як правило, орієнтувалися за прикметами. Рухаючись з півдня на північ, саме в цій частині дороги, де розташоване наше</a:t>
            </a:r>
          </a:p>
          <a:p>
            <a:pPr algn="just"/>
            <a:r>
              <a:rPr lang="uk-UA" sz="1400" b="1" dirty="0">
                <a:solidFill>
                  <a:schemeClr val="tx1"/>
                </a:solidFill>
              </a:rPr>
              <a:t>с</a:t>
            </a:r>
            <a:r>
              <a:rPr lang="uk-UA" sz="1400" b="1" dirty="0" smtClean="0">
                <a:solidFill>
                  <a:schemeClr val="tx1"/>
                </a:solidFill>
              </a:rPr>
              <a:t>ело, прикметами для них, по правому боці, був «великий тин». Звідси і назва села – Великий </a:t>
            </a:r>
            <a:r>
              <a:rPr lang="uk-UA" sz="1400" b="1" dirty="0" err="1" smtClean="0">
                <a:solidFill>
                  <a:schemeClr val="tx1"/>
                </a:solidFill>
              </a:rPr>
              <a:t>Правутин</a:t>
            </a:r>
            <a:r>
              <a:rPr lang="uk-UA" sz="1400" b="1" dirty="0" smtClean="0">
                <a:solidFill>
                  <a:schemeClr val="tx1"/>
                </a:solidFill>
              </a:rPr>
              <a:t>. </a:t>
            </a:r>
          </a:p>
          <a:p>
            <a:endParaRPr lang="en-US" sz="1400" b="1" dirty="0">
              <a:solidFill>
                <a:schemeClr val="tx1"/>
              </a:solidFill>
            </a:endParaRPr>
          </a:p>
        </p:txBody>
      </p:sp>
      <p:sp>
        <p:nvSpPr>
          <p:cNvPr id="2" name="Заголовок 1"/>
          <p:cNvSpPr>
            <a:spLocks noGrp="1"/>
          </p:cNvSpPr>
          <p:nvPr>
            <p:ph type="title"/>
          </p:nvPr>
        </p:nvSpPr>
        <p:spPr>
          <a:xfrm>
            <a:off x="457200" y="338328"/>
            <a:ext cx="3610744" cy="4314808"/>
          </a:xfrm>
        </p:spPr>
        <p:txBody>
          <a:bodyPr>
            <a:normAutofit/>
          </a:bodyPr>
          <a:lstStyle/>
          <a:p>
            <a:endParaRPr lang="en-US" dirty="0"/>
          </a:p>
        </p:txBody>
      </p:sp>
      <p:pic>
        <p:nvPicPr>
          <p:cNvPr id="4101" name="Picture 5" descr="C:\Users\abc\Desktop\МАЛА  АКАД\IMG_20250410_132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560" y="404664"/>
            <a:ext cx="3888432" cy="3024336"/>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C:\Users\abc\Desktop\през\IMG-0a7b76608ea029aac7ac19ff31f07b8a-V.jpg"/>
          <p:cNvPicPr/>
          <p:nvPr/>
        </p:nvPicPr>
        <p:blipFill>
          <a:blip r:embed="rId4">
            <a:extLst>
              <a:ext uri="{28A0092B-C50C-407E-A947-70E740481C1C}">
                <a14:useLocalDpi xmlns:a14="http://schemas.microsoft.com/office/drawing/2010/main" val="0"/>
              </a:ext>
            </a:extLst>
          </a:blip>
          <a:srcRect/>
          <a:stretch>
            <a:fillRect/>
          </a:stretch>
        </p:blipFill>
        <p:spPr bwMode="auto">
          <a:xfrm>
            <a:off x="179512" y="3645024"/>
            <a:ext cx="3960440" cy="2799715"/>
          </a:xfrm>
          <a:prstGeom prst="rect">
            <a:avLst/>
          </a:prstGeom>
          <a:noFill/>
          <a:ln>
            <a:noFill/>
          </a:ln>
        </p:spPr>
      </p:pic>
      <p:sp>
        <p:nvSpPr>
          <p:cNvPr id="4" name="Прямокутник 3"/>
          <p:cNvSpPr/>
          <p:nvPr/>
        </p:nvSpPr>
        <p:spPr>
          <a:xfrm>
            <a:off x="4355976" y="476672"/>
            <a:ext cx="4608512" cy="830997"/>
          </a:xfrm>
          <a:prstGeom prst="rect">
            <a:avLst/>
          </a:prstGeom>
        </p:spPr>
        <p:txBody>
          <a:bodyPr wrap="square">
            <a:spAutoFit/>
          </a:bodyPr>
          <a:lstStyle/>
          <a:p>
            <a:pPr algn="ctr"/>
            <a:r>
              <a:rPr lang="uk-UA" sz="2400" b="1" dirty="0"/>
              <a:t>ІСТОРІЯ  СЕЛА  ВЕЛИКИЙ  ПРАВУТИН  </a:t>
            </a:r>
            <a:endParaRPr lang="en-US" sz="2400" b="1" dirty="0"/>
          </a:p>
        </p:txBody>
      </p:sp>
    </p:spTree>
    <p:extLst>
      <p:ext uri="{BB962C8B-B14F-4D97-AF65-F5344CB8AC3E}">
        <p14:creationId xmlns:p14="http://schemas.microsoft.com/office/powerpoint/2010/main" val="3289045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1920" y="1196752"/>
            <a:ext cx="4896544" cy="2304256"/>
          </a:xfrm>
        </p:spPr>
        <p:txBody>
          <a:bodyPr>
            <a:normAutofit fontScale="90000"/>
          </a:bodyPr>
          <a:lstStyle/>
          <a:p>
            <a:pPr algn="just"/>
            <a:r>
              <a:rPr lang="uk-UA" sz="2400" b="1" dirty="0" smtClean="0">
                <a:solidFill>
                  <a:schemeClr val="tx1"/>
                </a:solidFill>
              </a:rPr>
              <a:t>ГЕРБ  </a:t>
            </a:r>
            <a:r>
              <a:rPr lang="uk-UA" sz="1800" b="1" dirty="0" smtClean="0">
                <a:solidFill>
                  <a:schemeClr val="tx1"/>
                </a:solidFill>
              </a:rPr>
              <a:t/>
            </a:r>
            <a:br>
              <a:rPr lang="uk-UA" sz="1800" b="1" dirty="0" smtClean="0">
                <a:solidFill>
                  <a:schemeClr val="tx1"/>
                </a:solidFill>
              </a:rPr>
            </a:br>
            <a:r>
              <a:rPr lang="uk-UA" sz="1800" b="1" dirty="0" smtClean="0">
                <a:solidFill>
                  <a:schemeClr val="tx1"/>
                </a:solidFill>
              </a:rPr>
              <a:t>  </a:t>
            </a:r>
            <a:r>
              <a:rPr lang="uk-UA" sz="1400" b="1" dirty="0" smtClean="0">
                <a:solidFill>
                  <a:schemeClr val="tx1"/>
                </a:solidFill>
              </a:rPr>
              <a:t>Щит розтятий золотим і зеленим.  В центрі першого поля – червоне колесо від воза. На другому -  сім золотих </a:t>
            </a:r>
            <a:r>
              <a:rPr lang="uk-UA" sz="1400" b="1" dirty="0" err="1" smtClean="0">
                <a:solidFill>
                  <a:schemeClr val="tx1"/>
                </a:solidFill>
              </a:rPr>
              <a:t>восьмипроминевих</a:t>
            </a:r>
            <a:r>
              <a:rPr lang="uk-UA" sz="1400" b="1" dirty="0" smtClean="0">
                <a:solidFill>
                  <a:schemeClr val="tx1"/>
                </a:solidFill>
              </a:rPr>
              <a:t> зірок. Щит вписаний в золотий декоративний картуш і увінчаний сільською короною. Унизу картуша є напис «Великий </a:t>
            </a:r>
            <a:r>
              <a:rPr lang="uk-UA" sz="1400" b="1" dirty="0" err="1" smtClean="0">
                <a:solidFill>
                  <a:schemeClr val="tx1"/>
                </a:solidFill>
              </a:rPr>
              <a:t>Правутин</a:t>
            </a:r>
            <a:r>
              <a:rPr lang="uk-UA" sz="1400" b="1" dirty="0" smtClean="0">
                <a:solidFill>
                  <a:schemeClr val="tx1"/>
                </a:solidFill>
              </a:rPr>
              <a:t>»  і дата - 1560 – </a:t>
            </a:r>
            <a:br>
              <a:rPr lang="uk-UA" sz="1400" b="1" dirty="0" smtClean="0">
                <a:solidFill>
                  <a:schemeClr val="tx1"/>
                </a:solidFill>
              </a:rPr>
            </a:br>
            <a:r>
              <a:rPr lang="uk-UA" sz="1400" b="1" dirty="0" smtClean="0">
                <a:solidFill>
                  <a:schemeClr val="tx1"/>
                </a:solidFill>
              </a:rPr>
              <a:t>рік першої згадки про село.</a:t>
            </a:r>
            <a:br>
              <a:rPr lang="uk-UA" sz="1400" b="1" dirty="0" smtClean="0">
                <a:solidFill>
                  <a:schemeClr val="tx1"/>
                </a:solidFill>
              </a:rPr>
            </a:br>
            <a:r>
              <a:rPr lang="uk-UA" sz="1400" b="1" dirty="0" smtClean="0">
                <a:solidFill>
                  <a:schemeClr val="tx1"/>
                </a:solidFill>
              </a:rPr>
              <a:t>  Геральдична золота права сторона – символ назви – «правий тин», який був уздовж дороги, по якій їздили чумаки . Червоне колесо – символ возу, яким возили сіль. А зірки – символ Чумацького шляху. Корона означає статус населеного пункту. </a:t>
            </a:r>
            <a:br>
              <a:rPr lang="uk-UA" sz="1400" b="1" dirty="0" smtClean="0">
                <a:solidFill>
                  <a:schemeClr val="tx1"/>
                </a:solidFill>
              </a:rPr>
            </a:br>
            <a:endParaRPr lang="en-US" sz="1800" b="1" dirty="0">
              <a:solidFill>
                <a:schemeClr val="tx1"/>
              </a:solidFill>
            </a:endParaRPr>
          </a:p>
        </p:txBody>
      </p:sp>
      <p:pic>
        <p:nvPicPr>
          <p:cNvPr id="9218" name="Picture 2" descr="C:\Users\abc\Desktop\нові  (3)\.trashed-1746890224-IMG_20250410_181628.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7297" t="5746" r="3009"/>
          <a:stretch/>
        </p:blipFill>
        <p:spPr bwMode="auto">
          <a:xfrm rot="5400000">
            <a:off x="243496" y="124658"/>
            <a:ext cx="3328415" cy="345638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bc\Desktop\през\IMG-3c9bab70d705064781d7f799559e6ef4-V.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803" r="4469" b="18523"/>
          <a:stretch/>
        </p:blipFill>
        <p:spPr bwMode="auto">
          <a:xfrm>
            <a:off x="179512" y="3645024"/>
            <a:ext cx="3502152" cy="280831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кутник 2"/>
          <p:cNvSpPr/>
          <p:nvPr/>
        </p:nvSpPr>
        <p:spPr>
          <a:xfrm>
            <a:off x="4067944" y="4023648"/>
            <a:ext cx="4032448" cy="1477328"/>
          </a:xfrm>
          <a:prstGeom prst="rect">
            <a:avLst/>
          </a:prstGeom>
        </p:spPr>
        <p:txBody>
          <a:bodyPr wrap="square">
            <a:spAutoFit/>
          </a:bodyPr>
          <a:lstStyle/>
          <a:p>
            <a:r>
              <a:rPr lang="uk-UA" sz="2400" b="1" dirty="0"/>
              <a:t>ПРАПОР  </a:t>
            </a:r>
            <a:endParaRPr lang="uk-UA" sz="2400" b="1" dirty="0" smtClean="0"/>
          </a:p>
          <a:p>
            <a:pPr algn="just"/>
            <a:r>
              <a:rPr lang="uk-UA" sz="2400" b="1" dirty="0"/>
              <a:t> </a:t>
            </a:r>
            <a:r>
              <a:rPr lang="uk-UA" sz="1400" b="1" dirty="0" smtClean="0"/>
              <a:t>Квадратне </a:t>
            </a:r>
            <a:r>
              <a:rPr lang="uk-UA" sz="1400" b="1" dirty="0"/>
              <a:t>полотнище поділене вертикально на дві рівновеликі смуги. На жовтій </a:t>
            </a:r>
            <a:r>
              <a:rPr lang="uk-UA" sz="1400" b="1" dirty="0" smtClean="0"/>
              <a:t>половині, </a:t>
            </a:r>
            <a:r>
              <a:rPr lang="uk-UA" sz="1400" b="1" dirty="0"/>
              <a:t>в </a:t>
            </a:r>
            <a:r>
              <a:rPr lang="uk-UA" sz="1400" b="1" dirty="0" smtClean="0"/>
              <a:t>центрі, </a:t>
            </a:r>
            <a:r>
              <a:rPr lang="uk-UA" sz="1400" b="1" dirty="0"/>
              <a:t>червоне колесо від воза. На зеленій половині </a:t>
            </a:r>
            <a:r>
              <a:rPr lang="uk-UA" sz="1400" b="1" dirty="0" smtClean="0"/>
              <a:t>- сім </a:t>
            </a:r>
            <a:r>
              <a:rPr lang="uk-UA" sz="1400" b="1" dirty="0"/>
              <a:t>жовтих </a:t>
            </a:r>
            <a:r>
              <a:rPr lang="uk-UA" sz="1400" b="1" dirty="0" err="1"/>
              <a:t>восьмипроминевих</a:t>
            </a:r>
            <a:r>
              <a:rPr lang="uk-UA" sz="1400" b="1" dirty="0"/>
              <a:t> </a:t>
            </a:r>
            <a:r>
              <a:rPr lang="uk-UA" sz="1400" b="1" dirty="0" smtClean="0"/>
              <a:t>зірок.</a:t>
            </a:r>
            <a:endParaRPr lang="en-US" sz="1400" b="1" dirty="0"/>
          </a:p>
        </p:txBody>
      </p:sp>
      <p:sp>
        <p:nvSpPr>
          <p:cNvPr id="5" name="Прямокутник 4"/>
          <p:cNvSpPr/>
          <p:nvPr/>
        </p:nvSpPr>
        <p:spPr>
          <a:xfrm>
            <a:off x="3851920" y="388694"/>
            <a:ext cx="4896544" cy="400110"/>
          </a:xfrm>
          <a:prstGeom prst="rect">
            <a:avLst/>
          </a:prstGeom>
        </p:spPr>
        <p:txBody>
          <a:bodyPr wrap="square">
            <a:spAutoFit/>
          </a:bodyPr>
          <a:lstStyle/>
          <a:p>
            <a:r>
              <a:rPr lang="uk-UA" sz="2000" b="1" dirty="0" smtClean="0"/>
              <a:t> СИМВОЛІКА  </a:t>
            </a:r>
            <a:r>
              <a:rPr lang="uk-UA" sz="2000" b="1" dirty="0"/>
              <a:t>СЕЛА ВЕЛИКИЙ ПРАВУТИН</a:t>
            </a:r>
            <a:endParaRPr lang="en-US" sz="2000" b="1" dirty="0"/>
          </a:p>
        </p:txBody>
      </p:sp>
    </p:spTree>
    <p:extLst>
      <p:ext uri="{BB962C8B-B14F-4D97-AF65-F5344CB8AC3E}">
        <p14:creationId xmlns:p14="http://schemas.microsoft.com/office/powerpoint/2010/main" val="3493356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вмісту 1"/>
          <p:cNvSpPr>
            <a:spLocks noGrp="1"/>
          </p:cNvSpPr>
          <p:nvPr>
            <p:ph idx="1"/>
          </p:nvPr>
        </p:nvSpPr>
        <p:spPr>
          <a:xfrm>
            <a:off x="35496" y="1052736"/>
            <a:ext cx="5616624" cy="5400600"/>
          </a:xfrm>
        </p:spPr>
        <p:txBody>
          <a:bodyPr>
            <a:normAutofit/>
          </a:bodyPr>
          <a:lstStyle/>
          <a:p>
            <a:pPr algn="just"/>
            <a:r>
              <a:rPr lang="uk-UA" sz="1400" b="1" dirty="0" smtClean="0">
                <a:solidFill>
                  <a:schemeClr val="tx1"/>
                </a:solidFill>
              </a:rPr>
              <a:t>  У 1862 році у селі Великий </a:t>
            </a:r>
            <a:r>
              <a:rPr lang="uk-UA" sz="1400" b="1" dirty="0" err="1" smtClean="0">
                <a:solidFill>
                  <a:schemeClr val="tx1"/>
                </a:solidFill>
              </a:rPr>
              <a:t>Правутин</a:t>
            </a:r>
            <a:r>
              <a:rPr lang="uk-UA" sz="1400" b="1" dirty="0" smtClean="0">
                <a:solidFill>
                  <a:schemeClr val="tx1"/>
                </a:solidFill>
              </a:rPr>
              <a:t> було відкрито церковно-приходську школу, де в одній  кімнаті разом навчалося три класи і основним предметом був Закон Божий. Ось що в свій час розповідав про ті часи житель села Ф.О.Онищук: «Нас в кімнаті містилося до 25 дітей. Біля центральної стіни, на якій висіли великий портрет царя та пропахані ладаном ікони, сиділи на довгих лавках діти першого класу, при лівій стіні – діти другого, а при правій – діти третього класів».</a:t>
            </a:r>
          </a:p>
          <a:p>
            <a:pPr algn="just"/>
            <a:r>
              <a:rPr lang="uk-UA" sz="1400" b="1" dirty="0">
                <a:solidFill>
                  <a:schemeClr val="tx1"/>
                </a:solidFill>
              </a:rPr>
              <a:t> </a:t>
            </a:r>
            <a:r>
              <a:rPr lang="uk-UA" sz="1400" b="1" dirty="0" smtClean="0">
                <a:solidFill>
                  <a:schemeClr val="tx1"/>
                </a:solidFill>
              </a:rPr>
              <a:t> А  після закінчення  громадянської війни, до села приїхав із Новоград-Волинського повіту вчитель С.Й.</a:t>
            </a:r>
            <a:r>
              <a:rPr lang="uk-UA" sz="1400" b="1" dirty="0" err="1" smtClean="0">
                <a:solidFill>
                  <a:schemeClr val="tx1"/>
                </a:solidFill>
              </a:rPr>
              <a:t>Самбор</a:t>
            </a:r>
            <a:r>
              <a:rPr lang="uk-UA" sz="1400" b="1" dirty="0" smtClean="0">
                <a:solidFill>
                  <a:schemeClr val="tx1"/>
                </a:solidFill>
              </a:rPr>
              <a:t>, який своїми клопотаннями перед волосним та повітовим комітетом домігся, щоб побудували нову школу.</a:t>
            </a:r>
          </a:p>
          <a:p>
            <a:pPr algn="just"/>
            <a:r>
              <a:rPr lang="uk-UA" sz="1400" b="1" dirty="0">
                <a:solidFill>
                  <a:schemeClr val="tx1"/>
                </a:solidFill>
              </a:rPr>
              <a:t> </a:t>
            </a:r>
            <a:r>
              <a:rPr lang="uk-UA" sz="1400" b="1" dirty="0" smtClean="0">
                <a:solidFill>
                  <a:schemeClr val="tx1"/>
                </a:solidFill>
              </a:rPr>
              <a:t> В 1925 році в селі було організовано лікнеп.</a:t>
            </a:r>
          </a:p>
          <a:p>
            <a:pPr algn="just"/>
            <a:r>
              <a:rPr lang="uk-UA" sz="1400" b="1" dirty="0" smtClean="0">
                <a:solidFill>
                  <a:schemeClr val="tx1"/>
                </a:solidFill>
              </a:rPr>
              <a:t>Під час Другої світової війни школа працювала з перебоями.</a:t>
            </a:r>
          </a:p>
          <a:p>
            <a:pPr algn="just"/>
            <a:r>
              <a:rPr lang="uk-UA" sz="1400" b="1" dirty="0" smtClean="0">
                <a:solidFill>
                  <a:schemeClr val="tx1"/>
                </a:solidFill>
              </a:rPr>
              <a:t>У вересні 1944 року почали працювати 1-4 класи.</a:t>
            </a:r>
          </a:p>
          <a:p>
            <a:pPr algn="just"/>
            <a:r>
              <a:rPr lang="uk-UA" sz="1400" b="1" dirty="0" smtClean="0">
                <a:solidFill>
                  <a:schemeClr val="tx1"/>
                </a:solidFill>
              </a:rPr>
              <a:t>  В 1948 році школа стала семирічною. А в 1959 році навчальний заклад реорганізували у восьмирічку.</a:t>
            </a:r>
          </a:p>
          <a:p>
            <a:pPr algn="just"/>
            <a:r>
              <a:rPr lang="uk-UA" sz="1400" b="1" dirty="0" smtClean="0">
                <a:solidFill>
                  <a:schemeClr val="tx1"/>
                </a:solidFill>
              </a:rPr>
              <a:t> У 1982 році в селі було збудовано нове приміщення школи. У 1989 році вона стала </a:t>
            </a:r>
            <a:r>
              <a:rPr lang="uk-UA" sz="1400" b="1" dirty="0" err="1" smtClean="0">
                <a:solidFill>
                  <a:schemeClr val="tx1"/>
                </a:solidFill>
              </a:rPr>
              <a:t>дев</a:t>
            </a:r>
            <a:r>
              <a:rPr lang="en-US" sz="1400" b="1" dirty="0" smtClean="0">
                <a:solidFill>
                  <a:schemeClr val="tx1"/>
                </a:solidFill>
              </a:rPr>
              <a:t>’</a:t>
            </a:r>
            <a:r>
              <a:rPr lang="uk-UA" sz="1400" b="1" dirty="0" err="1" smtClean="0">
                <a:solidFill>
                  <a:schemeClr val="tx1"/>
                </a:solidFill>
              </a:rPr>
              <a:t>ятирічкою</a:t>
            </a:r>
            <a:r>
              <a:rPr lang="uk-UA" sz="1400" b="1" dirty="0" smtClean="0">
                <a:solidFill>
                  <a:schemeClr val="tx1"/>
                </a:solidFill>
              </a:rPr>
              <a:t>.</a:t>
            </a:r>
          </a:p>
          <a:p>
            <a:pPr algn="just"/>
            <a:r>
              <a:rPr lang="uk-UA" sz="1400" b="1" dirty="0">
                <a:solidFill>
                  <a:schemeClr val="tx1"/>
                </a:solidFill>
              </a:rPr>
              <a:t> </a:t>
            </a:r>
            <a:r>
              <a:rPr lang="uk-UA" sz="1400" b="1" dirty="0" smtClean="0">
                <a:solidFill>
                  <a:schemeClr val="tx1"/>
                </a:solidFill>
              </a:rPr>
              <a:t> Школа функціонує і зараз. Але вже як гімназія.</a:t>
            </a:r>
          </a:p>
          <a:p>
            <a:pPr algn="just"/>
            <a:endParaRPr lang="uk-UA" sz="1400" b="1" dirty="0" smtClean="0"/>
          </a:p>
          <a:p>
            <a:pPr algn="just"/>
            <a:endParaRPr lang="en-US" sz="1400" b="1" dirty="0"/>
          </a:p>
        </p:txBody>
      </p:sp>
      <p:sp>
        <p:nvSpPr>
          <p:cNvPr id="3" name="Заголовок 2"/>
          <p:cNvSpPr>
            <a:spLocks noGrp="1"/>
          </p:cNvSpPr>
          <p:nvPr>
            <p:ph type="title"/>
          </p:nvPr>
        </p:nvSpPr>
        <p:spPr>
          <a:xfrm>
            <a:off x="5868144" y="338328"/>
            <a:ext cx="3096344" cy="4890872"/>
          </a:xfrm>
        </p:spPr>
        <p:txBody>
          <a:bodyPr/>
          <a:lstStyle/>
          <a:p>
            <a:endParaRPr lang="en-US" dirty="0"/>
          </a:p>
        </p:txBody>
      </p:sp>
      <p:pic>
        <p:nvPicPr>
          <p:cNvPr id="5" name="Рисунок 4" descr="E:\фото Андріївна\IMG_20181005_134036_001_COVER.jpg"/>
          <p:cNvPicPr/>
          <p:nvPr/>
        </p:nvPicPr>
        <p:blipFill>
          <a:blip r:embed="rId3" cstate="print"/>
          <a:srcRect/>
          <a:stretch>
            <a:fillRect/>
          </a:stretch>
        </p:blipFill>
        <p:spPr bwMode="auto">
          <a:xfrm>
            <a:off x="5796135" y="332656"/>
            <a:ext cx="3168353" cy="3168352"/>
          </a:xfrm>
          <a:prstGeom prst="rect">
            <a:avLst/>
          </a:prstGeom>
          <a:noFill/>
          <a:ln w="9525">
            <a:noFill/>
            <a:miter lim="800000"/>
            <a:headEnd/>
            <a:tailEnd/>
          </a:ln>
        </p:spPr>
      </p:pic>
      <p:pic>
        <p:nvPicPr>
          <p:cNvPr id="6" name="Рисунок 5" descr="C:\Users\abc\Desktop\МАЛА  АКАД\IMG_20250410_16270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5" y="3645024"/>
            <a:ext cx="3168353" cy="2796540"/>
          </a:xfrm>
          <a:prstGeom prst="rect">
            <a:avLst/>
          </a:prstGeom>
          <a:noFill/>
          <a:ln>
            <a:noFill/>
          </a:ln>
        </p:spPr>
      </p:pic>
      <p:sp>
        <p:nvSpPr>
          <p:cNvPr id="4" name="Прямокутник 3"/>
          <p:cNvSpPr/>
          <p:nvPr/>
        </p:nvSpPr>
        <p:spPr>
          <a:xfrm>
            <a:off x="179513" y="332656"/>
            <a:ext cx="5544616" cy="369332"/>
          </a:xfrm>
          <a:prstGeom prst="rect">
            <a:avLst/>
          </a:prstGeom>
        </p:spPr>
        <p:txBody>
          <a:bodyPr wrap="square">
            <a:spAutoFit/>
          </a:bodyPr>
          <a:lstStyle/>
          <a:p>
            <a:pPr algn="ctr"/>
            <a:r>
              <a:rPr lang="uk-UA" b="1" dirty="0" smtClean="0"/>
              <a:t>ШКОЛА   </a:t>
            </a:r>
            <a:r>
              <a:rPr lang="uk-UA" b="1" dirty="0"/>
              <a:t>– </a:t>
            </a:r>
            <a:r>
              <a:rPr lang="uk-UA" b="1" dirty="0" smtClean="0"/>
              <a:t>  НАШ  </a:t>
            </a:r>
            <a:r>
              <a:rPr lang="uk-UA" b="1" dirty="0"/>
              <a:t>СВІТОЧ РОЗУМУ</a:t>
            </a:r>
            <a:endParaRPr lang="en-US" b="1" dirty="0"/>
          </a:p>
        </p:txBody>
      </p:sp>
    </p:spTree>
    <p:extLst>
      <p:ext uri="{BB962C8B-B14F-4D97-AF65-F5344CB8AC3E}">
        <p14:creationId xmlns:p14="http://schemas.microsoft.com/office/powerpoint/2010/main" val="826734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427984" y="2564904"/>
            <a:ext cx="4536504" cy="4104456"/>
          </a:xfrm>
        </p:spPr>
        <p:txBody>
          <a:bodyPr>
            <a:normAutofit fontScale="90000"/>
          </a:bodyPr>
          <a:lstStyle/>
          <a:p>
            <a:pPr algn="just"/>
            <a:r>
              <a:rPr lang="uk-UA" sz="1400" b="1" dirty="0" smtClean="0">
                <a:solidFill>
                  <a:schemeClr val="tx1"/>
                </a:solidFill>
              </a:rPr>
              <a:t>   У 1882 році в центрі Великого </a:t>
            </a:r>
            <a:r>
              <a:rPr lang="uk-UA" sz="1400" b="1" dirty="0" err="1" smtClean="0">
                <a:solidFill>
                  <a:schemeClr val="tx1"/>
                </a:solidFill>
              </a:rPr>
              <a:t>Правутина</a:t>
            </a:r>
            <a:r>
              <a:rPr lang="uk-UA" sz="1400" b="1" dirty="0" smtClean="0">
                <a:solidFill>
                  <a:schemeClr val="tx1"/>
                </a:solidFill>
              </a:rPr>
              <a:t> було побудовано церкву за кошти прихожан.</a:t>
            </a:r>
            <a:br>
              <a:rPr lang="uk-UA" sz="1400" b="1" dirty="0" smtClean="0">
                <a:solidFill>
                  <a:schemeClr val="tx1"/>
                </a:solidFill>
              </a:rPr>
            </a:br>
            <a:r>
              <a:rPr lang="uk-UA" sz="1400" b="1" dirty="0">
                <a:solidFill>
                  <a:schemeClr val="tx1"/>
                </a:solidFill>
              </a:rPr>
              <a:t> </a:t>
            </a:r>
            <a:r>
              <a:rPr lang="uk-UA" sz="1400" b="1" dirty="0" smtClean="0">
                <a:solidFill>
                  <a:schemeClr val="tx1"/>
                </a:solidFill>
              </a:rPr>
              <a:t> Весною 1935 року владою було прийняте рішення - з існуючої церкви зробити клуб. Ця чутка блискавично облетіла кожну хату села і сприймалася вона по-різному. Одні раділи цьому, інші проклинали безбожників, називаючи їх душогубами та пророкували недалеку кару Божу за посягання на святиню. Дзвіницю розбирали місцеві активісти. І через декілька днів, на місці церкви, стояв зовсім інший за формою будинок, на якому красувалася вивіска «Сільський клуб». </a:t>
            </a:r>
            <a:br>
              <a:rPr lang="uk-UA" sz="1400" b="1" dirty="0" smtClean="0">
                <a:solidFill>
                  <a:schemeClr val="tx1"/>
                </a:solidFill>
              </a:rPr>
            </a:br>
            <a:r>
              <a:rPr lang="uk-UA" sz="1400" b="1" dirty="0">
                <a:solidFill>
                  <a:schemeClr val="tx1"/>
                </a:solidFill>
              </a:rPr>
              <a:t> </a:t>
            </a:r>
            <a:r>
              <a:rPr lang="uk-UA" sz="1400" b="1" dirty="0" smtClean="0">
                <a:solidFill>
                  <a:schemeClr val="tx1"/>
                </a:solidFill>
              </a:rPr>
              <a:t> В клубі проводилися різні заходи:  працювали гуртки художньої самодіяльності,  святкували весілля та хрестини, читали книги, дивилися кінофільми, танцювали, співали, грали на музичних інструментах. </a:t>
            </a:r>
            <a:br>
              <a:rPr lang="uk-UA" sz="1400" b="1" dirty="0" smtClean="0">
                <a:solidFill>
                  <a:schemeClr val="tx1"/>
                </a:solidFill>
              </a:rPr>
            </a:br>
            <a:r>
              <a:rPr lang="uk-UA" sz="1400" b="1" dirty="0">
                <a:solidFill>
                  <a:schemeClr val="tx1"/>
                </a:solidFill>
              </a:rPr>
              <a:t> </a:t>
            </a:r>
            <a:r>
              <a:rPr lang="uk-UA" sz="1400" b="1" dirty="0" smtClean="0">
                <a:solidFill>
                  <a:schemeClr val="tx1"/>
                </a:solidFill>
              </a:rPr>
              <a:t> Але люди завжди прагнули  відновити свій храм Божий.  І в 1991 році, спільними зусиллями громади села, </a:t>
            </a:r>
            <a:br>
              <a:rPr lang="uk-UA" sz="1400" b="1" dirty="0" smtClean="0">
                <a:solidFill>
                  <a:schemeClr val="tx1"/>
                </a:solidFill>
              </a:rPr>
            </a:br>
            <a:r>
              <a:rPr lang="uk-UA" sz="1400" b="1" dirty="0" smtClean="0">
                <a:solidFill>
                  <a:schemeClr val="tx1"/>
                </a:solidFill>
              </a:rPr>
              <a:t>була реставрована православна церква, а точніше, РЕЛІГІЙНА ГРОМАДА СВЯТО - ДМИТРІВСЬКОЇ ПАРАФІЇ СЕЛА ВЕЛИКИЙ ПРАВУТИН, яка функціонує і по </a:t>
            </a:r>
            <a:r>
              <a:rPr lang="uk-UA" sz="1400" b="1" dirty="0" err="1" smtClean="0">
                <a:solidFill>
                  <a:schemeClr val="tx1"/>
                </a:solidFill>
              </a:rPr>
              <a:t>сьогоднішнішій</a:t>
            </a:r>
            <a:r>
              <a:rPr lang="uk-UA" sz="1400" b="1" dirty="0" smtClean="0">
                <a:solidFill>
                  <a:schemeClr val="tx1"/>
                </a:solidFill>
              </a:rPr>
              <a:t> день.</a:t>
            </a:r>
            <a:endParaRPr lang="en-US" sz="1400" b="1" dirty="0">
              <a:solidFill>
                <a:schemeClr val="tx1"/>
              </a:solidFill>
            </a:endParaRPr>
          </a:p>
        </p:txBody>
      </p:sp>
      <p:pic>
        <p:nvPicPr>
          <p:cNvPr id="6" name="Місце для вмісту 5" descr="C:\Users\abc\Desktop\през\IMG-503a8f2a0a5ff8e9d57cc462224babe3-V.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3024336" cy="3451225"/>
          </a:xfrm>
          <a:prstGeom prst="rect">
            <a:avLst/>
          </a:prstGeom>
          <a:noFill/>
          <a:ln>
            <a:noFill/>
          </a:ln>
        </p:spPr>
      </p:pic>
      <p:pic>
        <p:nvPicPr>
          <p:cNvPr id="7" name="Рисунок 6" descr="C:\Users\abc\Desktop\МАЛА  АКАД\IMG_20250410_11542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517281" y="2940310"/>
            <a:ext cx="3240360" cy="4217739"/>
          </a:xfrm>
          <a:prstGeom prst="rect">
            <a:avLst/>
          </a:prstGeom>
          <a:noFill/>
          <a:ln>
            <a:noFill/>
          </a:ln>
        </p:spPr>
      </p:pic>
      <p:sp>
        <p:nvSpPr>
          <p:cNvPr id="2" name="Прямокутник 1"/>
          <p:cNvSpPr/>
          <p:nvPr/>
        </p:nvSpPr>
        <p:spPr>
          <a:xfrm>
            <a:off x="3347864" y="116632"/>
            <a:ext cx="5760640" cy="369332"/>
          </a:xfrm>
          <a:prstGeom prst="rect">
            <a:avLst/>
          </a:prstGeom>
        </p:spPr>
        <p:txBody>
          <a:bodyPr wrap="square">
            <a:spAutoFit/>
          </a:bodyPr>
          <a:lstStyle/>
          <a:p>
            <a:r>
              <a:rPr lang="uk-UA" b="1" dirty="0"/>
              <a:t>ХРАМ  БОЖИЙ  -  МІСЦЕ  ЗЦІЛЕННЯ  ДУШ  ЛЮДСЬКИХ</a:t>
            </a:r>
            <a:endParaRPr lang="en-US" b="1" dirty="0"/>
          </a:p>
        </p:txBody>
      </p:sp>
      <p:pic>
        <p:nvPicPr>
          <p:cNvPr id="8" name="Рисунок 7" descr="E:\випуск 9 клас 17\100JVCSO\PIC_3949.JPG"/>
          <p:cNvPicPr/>
          <p:nvPr/>
        </p:nvPicPr>
        <p:blipFill>
          <a:blip r:embed="rId5">
            <a:extLst>
              <a:ext uri="{28A0092B-C50C-407E-A947-70E740481C1C}">
                <a14:useLocalDpi xmlns:a14="http://schemas.microsoft.com/office/drawing/2010/main" val="0"/>
              </a:ext>
            </a:extLst>
          </a:blip>
          <a:srcRect/>
          <a:stretch>
            <a:fillRect/>
          </a:stretch>
        </p:blipFill>
        <p:spPr bwMode="auto">
          <a:xfrm>
            <a:off x="3362926" y="473061"/>
            <a:ext cx="5601562" cy="2006932"/>
          </a:xfrm>
          <a:prstGeom prst="rect">
            <a:avLst/>
          </a:prstGeom>
          <a:noFill/>
          <a:ln>
            <a:noFill/>
          </a:ln>
        </p:spPr>
      </p:pic>
    </p:spTree>
    <p:extLst>
      <p:ext uri="{BB962C8B-B14F-4D97-AF65-F5344CB8AC3E}">
        <p14:creationId xmlns:p14="http://schemas.microsoft.com/office/powerpoint/2010/main" val="13949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286000" y="1412776"/>
            <a:ext cx="6750496" cy="4968551"/>
          </a:xfrm>
        </p:spPr>
        <p:txBody>
          <a:bodyPr>
            <a:normAutofit/>
          </a:bodyPr>
          <a:lstStyle/>
          <a:p>
            <a:r>
              <a:rPr lang="uk-UA" sz="1400" dirty="0"/>
              <a:t>Капличка </a:t>
            </a:r>
            <a:r>
              <a:rPr lang="uk-UA" sz="1400" dirty="0" err="1"/>
              <a:t>Маттінки</a:t>
            </a:r>
            <a:r>
              <a:rPr lang="uk-UA" sz="1400" dirty="0"/>
              <a:t> Божої, яку збудували жителі села </a:t>
            </a:r>
            <a:r>
              <a:rPr lang="uk-UA" sz="1400" dirty="0" err="1"/>
              <a:t>Прончук</a:t>
            </a:r>
            <a:r>
              <a:rPr lang="uk-UA" sz="1400" dirty="0"/>
              <a:t> Іван та </a:t>
            </a:r>
            <a:r>
              <a:rPr lang="uk-UA" sz="1400" dirty="0" err="1"/>
              <a:t>Сахнюк</a:t>
            </a:r>
            <a:r>
              <a:rPr lang="uk-UA" sz="1400" dirty="0"/>
              <a:t> Дмитро  разом із </a:t>
            </a:r>
            <a:r>
              <a:rPr lang="uk-UA" sz="1400" dirty="0" err="1"/>
              <a:t>священником</a:t>
            </a:r>
            <a:r>
              <a:rPr lang="uk-UA" sz="1400" dirty="0"/>
              <a:t> Георгієм </a:t>
            </a:r>
            <a:r>
              <a:rPr lang="en-US" sz="1400" dirty="0"/>
              <a:t/>
            </a:r>
            <a:br>
              <a:rPr lang="en-US" sz="1400" dirty="0"/>
            </a:br>
            <a:endParaRPr lang="en-US" sz="1400" dirty="0"/>
          </a:p>
        </p:txBody>
      </p:sp>
      <p:pic>
        <p:nvPicPr>
          <p:cNvPr id="4" name="Місце для вмісту 3" descr="C:\Users\abc\Desktop\МАЛА  АКАД\IMG_20250409_142857.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66417" y="739097"/>
            <a:ext cx="4608895" cy="3379217"/>
          </a:xfrm>
          <a:prstGeom prst="rect">
            <a:avLst/>
          </a:prstGeom>
          <a:noFill/>
          <a:ln>
            <a:noFill/>
          </a:ln>
        </p:spPr>
      </p:pic>
      <p:pic>
        <p:nvPicPr>
          <p:cNvPr id="6" name="Рисунок 5" descr="C:\Users\abc\Desktop\МАЛА  АКАД\IMG_20180321_11361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2" y="2467947"/>
            <a:ext cx="2725848" cy="3942948"/>
          </a:xfrm>
          <a:prstGeom prst="rect">
            <a:avLst/>
          </a:prstGeom>
          <a:noFill/>
          <a:ln>
            <a:noFill/>
          </a:ln>
        </p:spPr>
      </p:pic>
      <p:pic>
        <p:nvPicPr>
          <p:cNvPr id="7" name="Рисунок 6" descr="C:\Users\abc\Desktop\МАЛА  АКАД\IMG_20250410_18240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5720" y="124258"/>
            <a:ext cx="2965718" cy="4456870"/>
          </a:xfrm>
          <a:prstGeom prst="rect">
            <a:avLst/>
          </a:prstGeom>
          <a:noFill/>
          <a:ln>
            <a:noFill/>
          </a:ln>
        </p:spPr>
      </p:pic>
      <p:sp>
        <p:nvSpPr>
          <p:cNvPr id="5" name="Прямокутник 4"/>
          <p:cNvSpPr/>
          <p:nvPr/>
        </p:nvSpPr>
        <p:spPr>
          <a:xfrm>
            <a:off x="35496" y="4941167"/>
            <a:ext cx="3384376" cy="1200329"/>
          </a:xfrm>
          <a:prstGeom prst="rect">
            <a:avLst/>
          </a:prstGeom>
        </p:spPr>
        <p:txBody>
          <a:bodyPr wrap="square">
            <a:spAutoFit/>
          </a:bodyPr>
          <a:lstStyle/>
          <a:p>
            <a:r>
              <a:rPr lang="uk-UA" b="1" dirty="0" err="1" smtClean="0"/>
              <a:t>Пам</a:t>
            </a:r>
            <a:r>
              <a:rPr lang="en-US" b="1" dirty="0" smtClean="0"/>
              <a:t>’</a:t>
            </a:r>
            <a:r>
              <a:rPr lang="uk-UA" b="1" dirty="0" err="1" smtClean="0"/>
              <a:t>ятна</a:t>
            </a:r>
            <a:r>
              <a:rPr lang="uk-UA" b="1" dirty="0" smtClean="0"/>
              <a:t> </a:t>
            </a:r>
            <a:r>
              <a:rPr lang="uk-UA" b="1" dirty="0"/>
              <a:t>дошка на вшанування Голодомору </a:t>
            </a:r>
            <a:r>
              <a:rPr lang="en-US" b="1" dirty="0" smtClean="0"/>
              <a:t>1932-1933</a:t>
            </a:r>
            <a:r>
              <a:rPr lang="uk-UA" b="1" dirty="0" err="1" smtClean="0"/>
              <a:t>р.р</a:t>
            </a:r>
            <a:r>
              <a:rPr lang="uk-UA" b="1" dirty="0" smtClean="0"/>
              <a:t>. у </a:t>
            </a:r>
            <a:r>
              <a:rPr lang="uk-UA" b="1" dirty="0"/>
              <a:t>селі Великий </a:t>
            </a:r>
            <a:r>
              <a:rPr lang="uk-UA" b="1" dirty="0" err="1"/>
              <a:t>Правутин</a:t>
            </a:r>
            <a:r>
              <a:rPr lang="uk-UA" b="1" dirty="0"/>
              <a:t>, яка була відкрита в листопаді 2008 </a:t>
            </a:r>
            <a:r>
              <a:rPr lang="uk-UA" b="1" dirty="0" smtClean="0"/>
              <a:t>року</a:t>
            </a:r>
            <a:endParaRPr lang="en-US" b="1" dirty="0"/>
          </a:p>
        </p:txBody>
      </p:sp>
      <p:sp>
        <p:nvSpPr>
          <p:cNvPr id="8" name="Прямокутник 7"/>
          <p:cNvSpPr/>
          <p:nvPr/>
        </p:nvSpPr>
        <p:spPr>
          <a:xfrm>
            <a:off x="6228184" y="4581128"/>
            <a:ext cx="2808312" cy="2308324"/>
          </a:xfrm>
          <a:prstGeom prst="rect">
            <a:avLst/>
          </a:prstGeom>
        </p:spPr>
        <p:txBody>
          <a:bodyPr wrap="square">
            <a:spAutoFit/>
          </a:bodyPr>
          <a:lstStyle/>
          <a:p>
            <a:pPr algn="ctr"/>
            <a:r>
              <a:rPr lang="uk-UA" b="1" dirty="0"/>
              <a:t>Капличка </a:t>
            </a:r>
            <a:r>
              <a:rPr lang="uk-UA" b="1" dirty="0" smtClean="0"/>
              <a:t>Матінки </a:t>
            </a:r>
            <a:r>
              <a:rPr lang="uk-UA" b="1" dirty="0"/>
              <a:t>Божої, яку збудували жителі села </a:t>
            </a:r>
            <a:r>
              <a:rPr lang="uk-UA" b="1" dirty="0" err="1"/>
              <a:t>Прончук</a:t>
            </a:r>
            <a:r>
              <a:rPr lang="uk-UA" b="1" dirty="0"/>
              <a:t> Іван та </a:t>
            </a:r>
            <a:r>
              <a:rPr lang="uk-UA" b="1" dirty="0" err="1"/>
              <a:t>Сахнюк</a:t>
            </a:r>
            <a:r>
              <a:rPr lang="uk-UA" b="1" dirty="0"/>
              <a:t> </a:t>
            </a:r>
            <a:r>
              <a:rPr lang="uk-UA" b="1" dirty="0" smtClean="0"/>
              <a:t>Дмитро (мій дідусь)  </a:t>
            </a:r>
            <a:r>
              <a:rPr lang="uk-UA" b="1" dirty="0"/>
              <a:t>разом </a:t>
            </a:r>
            <a:r>
              <a:rPr lang="uk-UA" b="1" dirty="0" smtClean="0"/>
              <a:t> із </a:t>
            </a:r>
            <a:r>
              <a:rPr lang="uk-UA" b="1" dirty="0" err="1"/>
              <a:t>священником</a:t>
            </a:r>
            <a:r>
              <a:rPr lang="uk-UA" b="1" dirty="0"/>
              <a:t> Георгієм </a:t>
            </a:r>
            <a:r>
              <a:rPr lang="uk-UA" b="1" dirty="0" smtClean="0"/>
              <a:t>(</a:t>
            </a:r>
            <a:r>
              <a:rPr lang="uk-UA" b="1" dirty="0" err="1" smtClean="0"/>
              <a:t>Жугаєвим</a:t>
            </a:r>
            <a:r>
              <a:rPr lang="uk-UA" b="1" dirty="0" smtClean="0"/>
              <a:t> Юрієм) в </a:t>
            </a:r>
          </a:p>
          <a:p>
            <a:pPr algn="ctr"/>
            <a:r>
              <a:rPr lang="uk-UA" b="1" dirty="0" smtClean="0"/>
              <a:t>1999 році</a:t>
            </a:r>
          </a:p>
        </p:txBody>
      </p:sp>
      <p:sp>
        <p:nvSpPr>
          <p:cNvPr id="9" name="Прямокутник 8"/>
          <p:cNvSpPr/>
          <p:nvPr/>
        </p:nvSpPr>
        <p:spPr>
          <a:xfrm>
            <a:off x="3635896" y="124258"/>
            <a:ext cx="2448272" cy="1754326"/>
          </a:xfrm>
          <a:prstGeom prst="rect">
            <a:avLst/>
          </a:prstGeom>
        </p:spPr>
        <p:txBody>
          <a:bodyPr wrap="square">
            <a:spAutoFit/>
          </a:bodyPr>
          <a:lstStyle/>
          <a:p>
            <a:endParaRPr lang="uk-UA" b="1" dirty="0" smtClean="0"/>
          </a:p>
          <a:p>
            <a:endParaRPr lang="uk-UA" b="1" dirty="0"/>
          </a:p>
          <a:p>
            <a:r>
              <a:rPr lang="uk-UA" b="1" dirty="0" smtClean="0"/>
              <a:t>Алея </a:t>
            </a:r>
            <a:r>
              <a:rPr lang="uk-UA" b="1" dirty="0"/>
              <a:t>Слави з ялинок, </a:t>
            </a:r>
            <a:r>
              <a:rPr lang="uk-UA" b="1" dirty="0" smtClean="0"/>
              <a:t>посаджених </a:t>
            </a:r>
            <a:r>
              <a:rPr lang="uk-UA" b="1" dirty="0"/>
              <a:t>в </a:t>
            </a:r>
            <a:r>
              <a:rPr lang="uk-UA" b="1" dirty="0" err="1"/>
              <a:t>пам</a:t>
            </a:r>
            <a:r>
              <a:rPr lang="en-US" b="1" dirty="0"/>
              <a:t>’</a:t>
            </a:r>
            <a:r>
              <a:rPr lang="uk-UA" b="1" dirty="0"/>
              <a:t>ять про НЕБЕСНУ </a:t>
            </a:r>
            <a:r>
              <a:rPr lang="uk-UA" b="1" dirty="0" smtClean="0"/>
              <a:t>СОТНЮ</a:t>
            </a:r>
          </a:p>
          <a:p>
            <a:r>
              <a:rPr lang="uk-UA" b="1" dirty="0" smtClean="0"/>
              <a:t>           (2015 рік)</a:t>
            </a:r>
          </a:p>
        </p:txBody>
      </p:sp>
    </p:spTree>
    <p:extLst>
      <p:ext uri="{BB962C8B-B14F-4D97-AF65-F5344CB8AC3E}">
        <p14:creationId xmlns:p14="http://schemas.microsoft.com/office/powerpoint/2010/main" val="1796024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12160" y="2204864"/>
            <a:ext cx="2674640" cy="2160240"/>
          </a:xfrm>
        </p:spPr>
        <p:txBody>
          <a:bodyPr>
            <a:normAutofit/>
          </a:bodyPr>
          <a:lstStyle/>
          <a:p>
            <a:pPr algn="just"/>
            <a:r>
              <a:rPr lang="uk-UA" sz="1400" b="1" dirty="0" smtClean="0"/>
              <a:t>О</a:t>
            </a:r>
            <a:endParaRPr lang="en-US" sz="1400" dirty="0"/>
          </a:p>
        </p:txBody>
      </p:sp>
      <p:pic>
        <p:nvPicPr>
          <p:cNvPr id="3082" name="Picture 10" descr="C:\Users\abc\Downloads\SAM_47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416" y="2276872"/>
            <a:ext cx="5077072" cy="43204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Місце для вмісту 8"/>
          <p:cNvSpPr>
            <a:spLocks noGrp="1"/>
          </p:cNvSpPr>
          <p:nvPr>
            <p:ph idx="1"/>
          </p:nvPr>
        </p:nvSpPr>
        <p:spPr>
          <a:xfrm>
            <a:off x="4139952" y="476672"/>
            <a:ext cx="4824536" cy="1512168"/>
          </a:xfrm>
        </p:spPr>
        <p:txBody>
          <a:bodyPr>
            <a:normAutofit lnSpcReduction="10000"/>
          </a:bodyPr>
          <a:lstStyle/>
          <a:p>
            <a:pPr marL="0" indent="0" algn="just">
              <a:buNone/>
            </a:pPr>
            <a:r>
              <a:rPr lang="uk-UA" sz="1600" b="1" dirty="0" smtClean="0">
                <a:solidFill>
                  <a:schemeClr val="tx1"/>
                </a:solidFill>
              </a:rPr>
              <a:t>  Окрасою села є новозбудований Будинок культури (2010-2011р.р.), </a:t>
            </a:r>
            <a:r>
              <a:rPr lang="uk-UA" sz="1600" b="1" dirty="0">
                <a:solidFill>
                  <a:schemeClr val="tx1"/>
                </a:solidFill>
              </a:rPr>
              <a:t> </a:t>
            </a:r>
            <a:r>
              <a:rPr lang="uk-UA" sz="1600" b="1" dirty="0" smtClean="0">
                <a:solidFill>
                  <a:schemeClr val="tx1"/>
                </a:solidFill>
              </a:rPr>
              <a:t>в якому  вирує життя.</a:t>
            </a:r>
          </a:p>
          <a:p>
            <a:pPr marL="0" indent="0" algn="just">
              <a:buNone/>
            </a:pPr>
            <a:r>
              <a:rPr lang="uk-UA" sz="1600" b="1" dirty="0" smtClean="0">
                <a:solidFill>
                  <a:schemeClr val="tx1"/>
                </a:solidFill>
              </a:rPr>
              <a:t>   Будинок культури будували власними силами жителі села Великий </a:t>
            </a:r>
            <a:r>
              <a:rPr lang="uk-UA" sz="1600" b="1" dirty="0" err="1" smtClean="0">
                <a:solidFill>
                  <a:schemeClr val="tx1"/>
                </a:solidFill>
              </a:rPr>
              <a:t>Правутин</a:t>
            </a:r>
            <a:r>
              <a:rPr lang="uk-UA" sz="1600" b="1" dirty="0" smtClean="0">
                <a:solidFill>
                  <a:schemeClr val="tx1"/>
                </a:solidFill>
              </a:rPr>
              <a:t>.  Але спонсором був  голова фермерського господарства  «Обрій» Сергій Петрович </a:t>
            </a:r>
            <a:r>
              <a:rPr lang="uk-UA" sz="1600" b="1" dirty="0" err="1" smtClean="0">
                <a:solidFill>
                  <a:schemeClr val="tx1"/>
                </a:solidFill>
              </a:rPr>
              <a:t>Васильчук</a:t>
            </a:r>
            <a:r>
              <a:rPr lang="uk-UA" sz="1600" b="1" dirty="0" smtClean="0">
                <a:solidFill>
                  <a:schemeClr val="tx1"/>
                </a:solidFill>
              </a:rPr>
              <a:t>.</a:t>
            </a:r>
          </a:p>
          <a:p>
            <a:pPr marL="0" indent="0">
              <a:buNone/>
            </a:pPr>
            <a:endParaRPr lang="en-US" sz="1400" b="1" dirty="0">
              <a:solidFill>
                <a:schemeClr val="tx1"/>
              </a:solidFill>
            </a:endParaRPr>
          </a:p>
        </p:txBody>
      </p:sp>
      <p:pic>
        <p:nvPicPr>
          <p:cNvPr id="2050" name="Picture 2" descr="C:\Users\abc\Desktop\през\IMG-1a61da24324ab24099a271625af5c96e-V.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90" t="4038" r="1897" b="9281"/>
          <a:stretch/>
        </p:blipFill>
        <p:spPr bwMode="auto">
          <a:xfrm flipV="1">
            <a:off x="179512" y="188640"/>
            <a:ext cx="3831336" cy="273630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2051" name="Picture 3" descr="C:\Users\abc\Desktop\през\IMG-4b396124ff6a17682ad9edda5d488fe7-V.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52" t="2954" r="6152" b="14943"/>
          <a:stretch/>
        </p:blipFill>
        <p:spPr bwMode="auto">
          <a:xfrm flipV="1">
            <a:off x="86408" y="3140968"/>
            <a:ext cx="3931320" cy="33055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142067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a:p>
        </p:txBody>
      </p:sp>
      <p:pic>
        <p:nvPicPr>
          <p:cNvPr id="1026" name="Picture 2" descr="C:\Users\abc\Downloads\DSCN9135.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8920" y="260648"/>
            <a:ext cx="2665712" cy="28803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 name="Рисунок 4" descr="E:\ \День Перемоги 2015\Фото\PIC_2341.JPG"/>
          <p:cNvPicPr/>
          <p:nvPr/>
        </p:nvPicPr>
        <p:blipFill>
          <a:blip r:embed="rId4">
            <a:extLst>
              <a:ext uri="{28A0092B-C50C-407E-A947-70E740481C1C}">
                <a14:useLocalDpi xmlns:a14="http://schemas.microsoft.com/office/drawing/2010/main" val="0"/>
              </a:ext>
            </a:extLst>
          </a:blip>
          <a:srcRect/>
          <a:stretch>
            <a:fillRect/>
          </a:stretch>
        </p:blipFill>
        <p:spPr bwMode="auto">
          <a:xfrm>
            <a:off x="6007001" y="141607"/>
            <a:ext cx="3056171" cy="295232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Рисунок 5" descr="E:\ \PIC_0024.JPG"/>
          <p:cNvPicPr/>
          <p:nvPr/>
        </p:nvPicPr>
        <p:blipFill>
          <a:blip r:embed="rId5">
            <a:extLst>
              <a:ext uri="{28A0092B-C50C-407E-A947-70E740481C1C}">
                <a14:useLocalDpi xmlns:a14="http://schemas.microsoft.com/office/drawing/2010/main" val="0"/>
              </a:ext>
            </a:extLst>
          </a:blip>
          <a:srcRect/>
          <a:stretch>
            <a:fillRect/>
          </a:stretch>
        </p:blipFill>
        <p:spPr bwMode="auto">
          <a:xfrm>
            <a:off x="64640" y="3351930"/>
            <a:ext cx="3888432" cy="321143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Рисунок 6" descr="E:\ \День Перемоги 2015\Фото\PIC_2410.JPG"/>
          <p:cNvPicPr/>
          <p:nvPr/>
        </p:nvPicPr>
        <p:blipFill>
          <a:blip r:embed="rId6">
            <a:extLst>
              <a:ext uri="{28A0092B-C50C-407E-A947-70E740481C1C}">
                <a14:useLocalDpi xmlns:a14="http://schemas.microsoft.com/office/drawing/2010/main" val="0"/>
              </a:ext>
            </a:extLst>
          </a:blip>
          <a:srcRect/>
          <a:stretch>
            <a:fillRect/>
          </a:stretch>
        </p:blipFill>
        <p:spPr bwMode="auto">
          <a:xfrm>
            <a:off x="5511298" y="3281702"/>
            <a:ext cx="3600400" cy="324542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Рисунок 7" descr="E:\ \PIC_0027.JPG"/>
          <p:cNvPicPr/>
          <p:nvPr/>
        </p:nvPicPr>
        <p:blipFill>
          <a:blip r:embed="rId7">
            <a:extLst>
              <a:ext uri="{28A0092B-C50C-407E-A947-70E740481C1C}">
                <a14:useLocalDpi xmlns:a14="http://schemas.microsoft.com/office/drawing/2010/main" val="0"/>
              </a:ext>
            </a:extLst>
          </a:blip>
          <a:srcRect/>
          <a:stretch>
            <a:fillRect/>
          </a:stretch>
        </p:blipFill>
        <p:spPr bwMode="auto">
          <a:xfrm>
            <a:off x="3595712" y="2348880"/>
            <a:ext cx="2826677" cy="2779603"/>
          </a:xfrm>
          <a:prstGeom prst="ellipse">
            <a:avLst/>
          </a:prstGeom>
          <a:ln>
            <a:noFill/>
          </a:ln>
          <a:effectLst>
            <a:softEdge rad="112500"/>
          </a:effectLst>
        </p:spPr>
      </p:pic>
      <p:sp>
        <p:nvSpPr>
          <p:cNvPr id="3" name="Прямокутник 2"/>
          <p:cNvSpPr/>
          <p:nvPr/>
        </p:nvSpPr>
        <p:spPr>
          <a:xfrm>
            <a:off x="2411760" y="0"/>
            <a:ext cx="3888432" cy="2585323"/>
          </a:xfrm>
          <a:prstGeom prst="rect">
            <a:avLst/>
          </a:prstGeom>
        </p:spPr>
        <p:txBody>
          <a:bodyPr wrap="square">
            <a:spAutoFit/>
          </a:bodyPr>
          <a:lstStyle/>
          <a:p>
            <a:pPr algn="ctr"/>
            <a:r>
              <a:rPr lang="uk-UA" b="1" dirty="0"/>
              <a:t>У центрі села є </a:t>
            </a:r>
            <a:r>
              <a:rPr lang="uk-UA" b="1" dirty="0" err="1"/>
              <a:t>пам</a:t>
            </a:r>
            <a:r>
              <a:rPr lang="en-US" b="1" dirty="0"/>
              <a:t>’</a:t>
            </a:r>
            <a:r>
              <a:rPr lang="uk-UA" b="1" dirty="0" err="1"/>
              <a:t>ятник</a:t>
            </a:r>
            <a:r>
              <a:rPr lang="uk-UA" b="1" dirty="0"/>
              <a:t> та обеліск </a:t>
            </a:r>
            <a:r>
              <a:rPr lang="uk-UA" b="1" dirty="0" smtClean="0"/>
              <a:t>слави, споруджені в </a:t>
            </a:r>
            <a:r>
              <a:rPr lang="uk-UA" b="1" dirty="0"/>
              <a:t>1970 </a:t>
            </a:r>
            <a:r>
              <a:rPr lang="uk-UA" b="1" dirty="0" smtClean="0"/>
              <a:t>році, </a:t>
            </a:r>
            <a:r>
              <a:rPr lang="uk-UA" b="1" dirty="0"/>
              <a:t>в </a:t>
            </a:r>
            <a:r>
              <a:rPr lang="uk-UA" b="1" dirty="0" err="1"/>
              <a:t>пам</a:t>
            </a:r>
            <a:r>
              <a:rPr lang="en-US" b="1" dirty="0"/>
              <a:t>’</a:t>
            </a:r>
            <a:r>
              <a:rPr lang="uk-UA" b="1" dirty="0"/>
              <a:t>ять про тих, хто віддав своє життя у роки Другої світової війни. Понад двісті </a:t>
            </a:r>
            <a:r>
              <a:rPr lang="uk-UA" b="1" dirty="0" err="1"/>
              <a:t>правутенців</a:t>
            </a:r>
            <a:r>
              <a:rPr lang="uk-UA" b="1" dirty="0"/>
              <a:t> не повернулися  до своїх домівок. Їхні імена навіки викарбувані на обеліску та залишаться у наших серцях.</a:t>
            </a:r>
            <a:endParaRPr lang="en-US" b="1" dirty="0"/>
          </a:p>
        </p:txBody>
      </p:sp>
      <p:sp>
        <p:nvSpPr>
          <p:cNvPr id="4" name="Прямокутник 3"/>
          <p:cNvSpPr/>
          <p:nvPr/>
        </p:nvSpPr>
        <p:spPr>
          <a:xfrm>
            <a:off x="4211960" y="4293096"/>
            <a:ext cx="1588956" cy="2585323"/>
          </a:xfrm>
          <a:prstGeom prst="rect">
            <a:avLst/>
          </a:prstGeom>
        </p:spPr>
        <p:txBody>
          <a:bodyPr wrap="square">
            <a:spAutoFit/>
          </a:bodyPr>
          <a:lstStyle/>
          <a:p>
            <a:endParaRPr lang="uk-UA" b="1" dirty="0" smtClean="0"/>
          </a:p>
          <a:p>
            <a:endParaRPr lang="uk-UA" b="1" dirty="0"/>
          </a:p>
          <a:p>
            <a:pPr algn="ctr"/>
            <a:r>
              <a:rPr lang="uk-UA" b="1" dirty="0" smtClean="0"/>
              <a:t>Ветеран </a:t>
            </a:r>
            <a:r>
              <a:rPr lang="uk-UA" b="1" dirty="0"/>
              <a:t>Другої </a:t>
            </a:r>
            <a:r>
              <a:rPr lang="uk-UA" b="1" dirty="0" smtClean="0"/>
              <a:t>світової </a:t>
            </a:r>
            <a:r>
              <a:rPr lang="uk-UA" b="1" dirty="0"/>
              <a:t>війни </a:t>
            </a:r>
            <a:r>
              <a:rPr lang="uk-UA" b="1" dirty="0" err="1" smtClean="0"/>
              <a:t>Сахнюк</a:t>
            </a:r>
            <a:r>
              <a:rPr lang="uk-UA" b="1" dirty="0" smtClean="0"/>
              <a:t> Іван Пилипович  </a:t>
            </a:r>
            <a:r>
              <a:rPr lang="uk-UA" b="1" dirty="0"/>
              <a:t>на </a:t>
            </a:r>
            <a:r>
              <a:rPr lang="uk-UA" b="1" dirty="0" smtClean="0"/>
              <a:t>мітингу в 2009 році</a:t>
            </a:r>
            <a:endParaRPr lang="en-US" b="1" dirty="0"/>
          </a:p>
        </p:txBody>
      </p:sp>
      <p:pic>
        <p:nvPicPr>
          <p:cNvPr id="10" name="Рисунок 9" descr="E:\9 травня\DSCN058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51224" y="2136985"/>
            <a:ext cx="2601848" cy="2429889"/>
          </a:xfrm>
          <a:prstGeom prst="ellipse">
            <a:avLst/>
          </a:prstGeom>
          <a:ln>
            <a:noFill/>
          </a:ln>
          <a:effectLst>
            <a:softEdge rad="112500"/>
          </a:effectLst>
        </p:spPr>
      </p:pic>
    </p:spTree>
    <p:extLst>
      <p:ext uri="{BB962C8B-B14F-4D97-AF65-F5344CB8AC3E}">
        <p14:creationId xmlns:p14="http://schemas.microsoft.com/office/powerpoint/2010/main" val="13662587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a:p>
        </p:txBody>
      </p:sp>
      <p:pic>
        <p:nvPicPr>
          <p:cNvPr id="2050" name="Picture 2" descr="C:\Users\abc\Desktop\МАЛА  АКАД\.trashed-1746874458-IMG_20250410_131833.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678" y="116630"/>
            <a:ext cx="3168352" cy="34512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Рисунок 5" descr="C:\Users\abc\Desktop\МАЛА  АКАД\IMG_20250410_12572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6378549" y="116631"/>
            <a:ext cx="2758595" cy="37045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descr="C:\Users\abc\Desktop\през\IMG-0128e75ba6fec3dc1b54f95a5e7e823f-V.jpg"/>
          <p:cNvPicPr/>
          <p:nvPr/>
        </p:nvPicPr>
        <p:blipFill rotWithShape="1">
          <a:blip r:embed="rId5">
            <a:extLst>
              <a:ext uri="{28A0092B-C50C-407E-A947-70E740481C1C}">
                <a14:useLocalDpi xmlns:a14="http://schemas.microsoft.com/office/drawing/2010/main" val="0"/>
              </a:ext>
            </a:extLst>
          </a:blip>
          <a:srcRect l="2142" t="3646" r="7962" b="5573"/>
          <a:stretch/>
        </p:blipFill>
        <p:spPr bwMode="auto">
          <a:xfrm>
            <a:off x="2814477" y="-387424"/>
            <a:ext cx="3452469" cy="248041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9" name="Рисунок 8" descr="C:\Users\abc\Desktop\през\IMG-c254f5a1ea8eecae05506c3193aad952-V.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9608" y="3545540"/>
            <a:ext cx="2986568" cy="3200356"/>
          </a:xfrm>
          <a:prstGeom prst="rect">
            <a:avLst/>
          </a:prstGeom>
          <a:ln>
            <a:noFill/>
          </a:ln>
          <a:effectLst>
            <a:softEdge rad="112500"/>
          </a:effectLst>
        </p:spPr>
      </p:pic>
      <p:pic>
        <p:nvPicPr>
          <p:cNvPr id="6146" name="Picture 2" descr="C:\Users\abc\Desktop\през\IMG-607d78d6e3980377514c6a47094a8b0c-V.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192" y="3456432"/>
            <a:ext cx="2730439" cy="32403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Рисунок 9" descr="C:\Users\abc\Desktop\през\IMG-a10048ea10cb045b11c5d5ee6057cba9-V.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04" y="3384424"/>
            <a:ext cx="3062104" cy="331236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Прямокутник 2"/>
          <p:cNvSpPr/>
          <p:nvPr/>
        </p:nvSpPr>
        <p:spPr>
          <a:xfrm>
            <a:off x="2699793" y="2092994"/>
            <a:ext cx="3816422" cy="1600438"/>
          </a:xfrm>
          <a:prstGeom prst="rect">
            <a:avLst/>
          </a:prstGeom>
        </p:spPr>
        <p:txBody>
          <a:bodyPr wrap="square">
            <a:spAutoFit/>
          </a:bodyPr>
          <a:lstStyle/>
          <a:p>
            <a:pPr algn="just"/>
            <a:r>
              <a:rPr lang="uk-UA" sz="1400" b="1" dirty="0"/>
              <a:t>В селі є фермерське господарство «Обрій», яке спеціалізується на розведенні великої рогатої худоби молочних порід. Головою ФГ є </a:t>
            </a:r>
            <a:r>
              <a:rPr lang="uk-UA" sz="1400" b="1" dirty="0" err="1"/>
              <a:t>Васильчук</a:t>
            </a:r>
            <a:r>
              <a:rPr lang="uk-UA" sz="1400" b="1" dirty="0"/>
              <a:t> Сергій Петрович, який піклується про благоустрій села та є постійним спонсором для </a:t>
            </a:r>
            <a:r>
              <a:rPr lang="uk-UA" sz="1400" b="1" dirty="0" smtClean="0"/>
              <a:t>здобувачів освіти </a:t>
            </a:r>
            <a:r>
              <a:rPr lang="uk-UA" sz="1400" b="1" dirty="0" err="1"/>
              <a:t>Великоправутинської</a:t>
            </a:r>
            <a:r>
              <a:rPr lang="uk-UA" sz="1400" b="1" dirty="0"/>
              <a:t> гімназії .</a:t>
            </a:r>
            <a:endParaRPr lang="en-US" sz="1400" b="1" dirty="0"/>
          </a:p>
        </p:txBody>
      </p:sp>
    </p:spTree>
    <p:extLst>
      <p:ext uri="{BB962C8B-B14F-4D97-AF65-F5344CB8AC3E}">
        <p14:creationId xmlns:p14="http://schemas.microsoft.com/office/powerpoint/2010/main" val="2148678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0" y="1"/>
            <a:ext cx="3970785" cy="1556792"/>
          </a:xfrm>
        </p:spPr>
        <p:txBody>
          <a:bodyPr>
            <a:noAutofit/>
          </a:bodyPr>
          <a:lstStyle/>
          <a:p>
            <a:pPr algn="l"/>
            <a:r>
              <a:rPr lang="uk-UA" sz="1800" b="1" dirty="0" smtClean="0">
                <a:solidFill>
                  <a:schemeClr val="tx1"/>
                </a:solidFill>
              </a:rPr>
              <a:t/>
            </a:r>
            <a:br>
              <a:rPr lang="uk-UA" sz="1800" b="1" dirty="0" smtClean="0">
                <a:solidFill>
                  <a:schemeClr val="tx1"/>
                </a:solidFill>
              </a:rPr>
            </a:br>
            <a:r>
              <a:rPr lang="uk-UA" sz="1800" b="1" dirty="0">
                <a:solidFill>
                  <a:schemeClr val="tx1"/>
                </a:solidFill>
              </a:rPr>
              <a:t/>
            </a:r>
            <a:br>
              <a:rPr lang="uk-UA" sz="1800" b="1" dirty="0">
                <a:solidFill>
                  <a:schemeClr val="tx1"/>
                </a:solidFill>
              </a:rPr>
            </a:br>
            <a:r>
              <a:rPr lang="uk-UA" sz="1800" b="1" dirty="0" smtClean="0">
                <a:solidFill>
                  <a:schemeClr val="tx1"/>
                </a:solidFill>
              </a:rPr>
              <a:t/>
            </a:r>
            <a:br>
              <a:rPr lang="uk-UA" sz="1800" b="1" dirty="0" smtClean="0">
                <a:solidFill>
                  <a:schemeClr val="tx1"/>
                </a:solidFill>
              </a:rPr>
            </a:br>
            <a:r>
              <a:rPr lang="uk-UA" sz="1800" b="1" dirty="0">
                <a:solidFill>
                  <a:schemeClr val="tx1"/>
                </a:solidFill>
              </a:rPr>
              <a:t/>
            </a:r>
            <a:br>
              <a:rPr lang="uk-UA" sz="1800" b="1" dirty="0">
                <a:solidFill>
                  <a:schemeClr val="tx1"/>
                </a:solidFill>
              </a:rPr>
            </a:br>
            <a:r>
              <a:rPr lang="uk-UA" sz="1800" b="1" dirty="0" smtClean="0">
                <a:solidFill>
                  <a:schemeClr val="tx1"/>
                </a:solidFill>
              </a:rPr>
              <a:t/>
            </a:r>
            <a:br>
              <a:rPr lang="uk-UA" sz="1800" b="1" dirty="0" smtClean="0">
                <a:solidFill>
                  <a:schemeClr val="tx1"/>
                </a:solidFill>
              </a:rPr>
            </a:br>
            <a:r>
              <a:rPr lang="uk-UA" sz="1800" b="1" dirty="0" smtClean="0">
                <a:solidFill>
                  <a:schemeClr val="tx1"/>
                </a:solidFill>
              </a:rPr>
              <a:t>За селом у нас є ставок, біля якого, до війни, проводилися різноманітні культурні </a:t>
            </a:r>
            <a:r>
              <a:rPr lang="uk-UA" sz="1800" b="1" dirty="0">
                <a:solidFill>
                  <a:schemeClr val="tx1"/>
                </a:solidFill>
              </a:rPr>
              <a:t> </a:t>
            </a:r>
            <a:r>
              <a:rPr lang="uk-UA" sz="1800" b="1" dirty="0" smtClean="0">
                <a:solidFill>
                  <a:schemeClr val="tx1"/>
                </a:solidFill>
              </a:rPr>
              <a:t>заходи.</a:t>
            </a:r>
            <a:br>
              <a:rPr lang="uk-UA" sz="1800" b="1" dirty="0" smtClean="0">
                <a:solidFill>
                  <a:schemeClr val="tx1"/>
                </a:solidFill>
              </a:rPr>
            </a:br>
            <a:r>
              <a:rPr lang="uk-UA" sz="1800" b="1" dirty="0">
                <a:solidFill>
                  <a:schemeClr val="tx1"/>
                </a:solidFill>
              </a:rPr>
              <a:t> </a:t>
            </a:r>
            <a:r>
              <a:rPr lang="uk-UA" sz="1800" b="1" dirty="0" smtClean="0">
                <a:solidFill>
                  <a:schemeClr val="tx1"/>
                </a:solidFill>
              </a:rPr>
              <a:t>На цих світлинах жителі села святкують Водохреща.</a:t>
            </a:r>
            <a:endParaRPr lang="en-US" sz="1800" b="1" dirty="0">
              <a:solidFill>
                <a:schemeClr val="tx1"/>
              </a:solidFill>
            </a:endParaRPr>
          </a:p>
        </p:txBody>
      </p:sp>
      <p:pic>
        <p:nvPicPr>
          <p:cNvPr id="8194" name="Picture 2" descr="C:\Users\abc\Downloads\CAM011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16632"/>
            <a:ext cx="4680519" cy="349639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5" name="Picture 3" descr="C:\Users\abc\Downloads\DSCN9079.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3238945"/>
            <a:ext cx="4601633" cy="345122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6" name="Рисунок 5" descr="C:\Users\abc\Downloads\Photo016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3861048"/>
            <a:ext cx="4032447" cy="2849714"/>
          </a:xfrm>
          <a:prstGeom prst="rect">
            <a:avLst/>
          </a:prstGeom>
          <a:noFill/>
          <a:ln>
            <a:noFill/>
          </a:ln>
        </p:spPr>
      </p:pic>
    </p:spTree>
    <p:extLst>
      <p:ext uri="{BB962C8B-B14F-4D97-AF65-F5344CB8AC3E}">
        <p14:creationId xmlns:p14="http://schemas.microsoft.com/office/powerpoint/2010/main" val="3372861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95936" y="260648"/>
            <a:ext cx="1440160" cy="2016224"/>
          </a:xfrm>
        </p:spPr>
        <p:txBody>
          <a:bodyPr>
            <a:normAutofit/>
          </a:bodyPr>
          <a:lstStyle/>
          <a:p>
            <a:r>
              <a:rPr lang="uk-UA" sz="1800" b="1" dirty="0" smtClean="0">
                <a:solidFill>
                  <a:schemeClr val="tx1"/>
                </a:solidFill>
              </a:rPr>
              <a:t>Околицями</a:t>
            </a:r>
            <a:br>
              <a:rPr lang="uk-UA" sz="1800" b="1" dirty="0" smtClean="0">
                <a:solidFill>
                  <a:schemeClr val="tx1"/>
                </a:solidFill>
              </a:rPr>
            </a:br>
            <a:r>
              <a:rPr lang="uk-UA" sz="1800" b="1" dirty="0" smtClean="0">
                <a:solidFill>
                  <a:schemeClr val="tx1"/>
                </a:solidFill>
              </a:rPr>
              <a:t>Великого </a:t>
            </a:r>
            <a:r>
              <a:rPr lang="uk-UA" sz="1800" b="1" dirty="0" err="1" smtClean="0">
                <a:solidFill>
                  <a:schemeClr val="tx1"/>
                </a:solidFill>
              </a:rPr>
              <a:t>Правутина</a:t>
            </a:r>
            <a:endParaRPr lang="en-US" sz="1800" b="1" dirty="0">
              <a:solidFill>
                <a:schemeClr val="tx1"/>
              </a:solidFill>
            </a:endParaRPr>
          </a:p>
        </p:txBody>
      </p:sp>
      <p:pic>
        <p:nvPicPr>
          <p:cNvPr id="7170" name="Picture 2" descr="C:\Users\abc\Downloads\Photo1566.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8190"/>
            <a:ext cx="3744416" cy="34267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6" name="Рисунок 5" descr="E:\випуск 9 клас 17\сонце\100JVCSO\PIC_4094.JPG"/>
          <p:cNvPicPr/>
          <p:nvPr/>
        </p:nvPicPr>
        <p:blipFill>
          <a:blip r:embed="rId4">
            <a:extLst>
              <a:ext uri="{28A0092B-C50C-407E-A947-70E740481C1C}">
                <a14:useLocalDpi xmlns:a14="http://schemas.microsoft.com/office/drawing/2010/main" val="0"/>
              </a:ext>
            </a:extLst>
          </a:blip>
          <a:srcRect/>
          <a:stretch>
            <a:fillRect/>
          </a:stretch>
        </p:blipFill>
        <p:spPr bwMode="auto">
          <a:xfrm>
            <a:off x="0" y="3374128"/>
            <a:ext cx="3858089" cy="3150840"/>
          </a:xfrm>
          <a:prstGeom prst="rect">
            <a:avLst/>
          </a:prstGeom>
          <a:noFill/>
          <a:ln>
            <a:noFill/>
          </a:ln>
        </p:spPr>
      </p:pic>
      <p:pic>
        <p:nvPicPr>
          <p:cNvPr id="8194" name="Picture 2" descr="C:\Users\abc\Desktop\Нова папка (3)\IMG-d98a82d4b6151491fbcdf3f25df20e7d-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5476" y="0"/>
            <a:ext cx="4026760" cy="36865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Рисунок 6" descr="C:\Users\abc\Desktop\Нова папка (3)\IMG-dec2c9863308c6b806f6ffe0688df94b-V.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58392" y="3686582"/>
            <a:ext cx="3078104" cy="2567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Рисунок 7" descr="C:\Users\abc\Desktop\Нова папка (3)\IMG-4b0cce880d9d778e9c08b2e0251e515a-V.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59832" y="2476520"/>
            <a:ext cx="3304416" cy="4381480"/>
          </a:xfrm>
          <a:prstGeom prst="ellipse">
            <a:avLst/>
          </a:prstGeom>
          <a:ln>
            <a:noFill/>
          </a:ln>
          <a:effectLst>
            <a:softEdge rad="112500"/>
          </a:effectLst>
        </p:spPr>
      </p:pic>
    </p:spTree>
    <p:extLst>
      <p:ext uri="{BB962C8B-B14F-4D97-AF65-F5344CB8AC3E}">
        <p14:creationId xmlns:p14="http://schemas.microsoft.com/office/powerpoint/2010/main" val="2555572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1920" y="338328"/>
            <a:ext cx="1512168" cy="1434488"/>
          </a:xfrm>
        </p:spPr>
        <p:txBody>
          <a:bodyPr>
            <a:normAutofit/>
          </a:bodyPr>
          <a:lstStyle/>
          <a:p>
            <a:r>
              <a:rPr lang="uk-UA" sz="1800" b="1" dirty="0" smtClean="0">
                <a:solidFill>
                  <a:schemeClr val="tx1"/>
                </a:solidFill>
              </a:rPr>
              <a:t>Стежинами нашого села</a:t>
            </a:r>
            <a:endParaRPr lang="en-US" sz="1800" b="1" dirty="0">
              <a:solidFill>
                <a:schemeClr val="tx1"/>
              </a:solidFill>
            </a:endParaRPr>
          </a:p>
        </p:txBody>
      </p:sp>
      <p:pic>
        <p:nvPicPr>
          <p:cNvPr id="5" name="Рисунок 4" descr="C:\Users\abc\Desktop\МАЛА  АКАД\IMG_20250410_11470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98013" y="1770435"/>
            <a:ext cx="2376264" cy="4109218"/>
          </a:xfrm>
          <a:prstGeom prst="rect">
            <a:avLst/>
          </a:prstGeom>
          <a:noFill/>
          <a:ln>
            <a:noFill/>
          </a:ln>
        </p:spPr>
      </p:pic>
      <p:pic>
        <p:nvPicPr>
          <p:cNvPr id="4098" name="Picture 2" descr="C:\Users\abc\Desktop\през\IMG-7197f0994d155eb302f7948574141066-V.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520" y="-70824"/>
            <a:ext cx="4176464" cy="33260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Місце для вмісту 2"/>
          <p:cNvSpPr>
            <a:spLocks noGrp="1"/>
          </p:cNvSpPr>
          <p:nvPr>
            <p:ph idx="1"/>
          </p:nvPr>
        </p:nvSpPr>
        <p:spPr>
          <a:xfrm>
            <a:off x="251520" y="4941168"/>
            <a:ext cx="4248472" cy="1656184"/>
          </a:xfrm>
        </p:spPr>
        <p:txBody>
          <a:bodyPr>
            <a:noAutofit/>
          </a:bodyPr>
          <a:lstStyle/>
          <a:p>
            <a:pPr marL="0" indent="0">
              <a:buNone/>
            </a:pPr>
            <a:r>
              <a:rPr lang="uk-UA" sz="1600" b="1" dirty="0">
                <a:solidFill>
                  <a:schemeClr val="tx1"/>
                </a:solidFill>
              </a:rPr>
              <a:t> </a:t>
            </a:r>
            <a:r>
              <a:rPr lang="uk-UA" sz="1600" b="1" dirty="0" smtClean="0">
                <a:solidFill>
                  <a:schemeClr val="tx1"/>
                </a:solidFill>
              </a:rPr>
              <a:t> У 2006 році,в </a:t>
            </a:r>
            <a:r>
              <a:rPr lang="uk-UA" sz="1600" b="1" dirty="0">
                <a:solidFill>
                  <a:schemeClr val="tx1"/>
                </a:solidFill>
              </a:rPr>
              <a:t>центрі  нашого </a:t>
            </a:r>
            <a:r>
              <a:rPr lang="uk-UA" sz="1600" b="1" dirty="0" smtClean="0">
                <a:solidFill>
                  <a:schemeClr val="tx1"/>
                </a:solidFill>
              </a:rPr>
              <a:t>села,  </a:t>
            </a:r>
            <a:r>
              <a:rPr lang="uk-UA" sz="1600" b="1" dirty="0">
                <a:solidFill>
                  <a:schemeClr val="tx1"/>
                </a:solidFill>
              </a:rPr>
              <a:t>був побудований фонтан. </a:t>
            </a:r>
            <a:r>
              <a:rPr lang="uk-UA" sz="1600" b="1" dirty="0" smtClean="0">
                <a:solidFill>
                  <a:schemeClr val="tx1"/>
                </a:solidFill>
              </a:rPr>
              <a:t>Відкриття його було приурочене до Дня Незалежності України.</a:t>
            </a:r>
          </a:p>
          <a:p>
            <a:pPr marL="0" indent="0">
              <a:buNone/>
            </a:pPr>
            <a:r>
              <a:rPr lang="uk-UA" sz="1600" b="1" dirty="0" smtClean="0">
                <a:solidFill>
                  <a:schemeClr val="tx1"/>
                </a:solidFill>
              </a:rPr>
              <a:t>Кожна </a:t>
            </a:r>
            <a:r>
              <a:rPr lang="uk-UA" sz="1600" b="1" dirty="0">
                <a:solidFill>
                  <a:schemeClr val="tx1"/>
                </a:solidFill>
              </a:rPr>
              <a:t>пора року радує нас </a:t>
            </a:r>
            <a:r>
              <a:rPr lang="uk-UA" sz="1600" b="1" dirty="0" err="1">
                <a:solidFill>
                  <a:schemeClr val="tx1"/>
                </a:solidFill>
              </a:rPr>
              <a:t>різномаїттям</a:t>
            </a:r>
            <a:r>
              <a:rPr lang="uk-UA" sz="1600" b="1" dirty="0">
                <a:solidFill>
                  <a:schemeClr val="tx1"/>
                </a:solidFill>
              </a:rPr>
              <a:t> квітів, які </a:t>
            </a:r>
            <a:r>
              <a:rPr lang="uk-UA" sz="1600" b="1" dirty="0" smtClean="0">
                <a:solidFill>
                  <a:schemeClr val="tx1"/>
                </a:solidFill>
              </a:rPr>
              <a:t>цвітуть </a:t>
            </a:r>
            <a:r>
              <a:rPr lang="uk-UA" sz="1600" b="1" dirty="0">
                <a:solidFill>
                  <a:schemeClr val="tx1"/>
                </a:solidFill>
              </a:rPr>
              <a:t>біля нього. </a:t>
            </a:r>
            <a:r>
              <a:rPr lang="uk-UA" sz="1600" b="1" dirty="0" smtClean="0">
                <a:solidFill>
                  <a:schemeClr val="tx1"/>
                </a:solidFill>
              </a:rPr>
              <a:t>А взимку ця краса особлива. Крижана та холодна, але разом з тим -  вона чаруюча! </a:t>
            </a:r>
            <a:endParaRPr lang="en-US" sz="1600" b="1" dirty="0">
              <a:solidFill>
                <a:schemeClr val="tx1"/>
              </a:solidFill>
            </a:endParaRPr>
          </a:p>
        </p:txBody>
      </p:sp>
      <p:pic>
        <p:nvPicPr>
          <p:cNvPr id="6" name="Рисунок 5" descr="C:\Users\abc\Desktop\Нова папка (3)\IMG-bbc4ab95b006c6f1d9cb1ccef3a1b737-V.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146360"/>
            <a:ext cx="4390240" cy="295232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Рисунок 6" descr="C:\Users\abc\Desktop\Нова папка (3)\IMG-fe1110f6ec8a64826e0d06469aeb9a00-V.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3255256"/>
            <a:ext cx="4413077" cy="3565563"/>
          </a:xfrm>
          <a:prstGeom prst="rect">
            <a:avLst/>
          </a:prstGeom>
          <a:ln>
            <a:noFill/>
          </a:ln>
          <a:effectLst>
            <a:softEdge rad="112500"/>
          </a:effectLst>
        </p:spPr>
      </p:pic>
    </p:spTree>
    <p:extLst>
      <p:ext uri="{BB962C8B-B14F-4D97-AF65-F5344CB8AC3E}">
        <p14:creationId xmlns:p14="http://schemas.microsoft.com/office/powerpoint/2010/main" val="2787440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вмісту 1"/>
          <p:cNvSpPr>
            <a:spLocks noGrp="1"/>
          </p:cNvSpPr>
          <p:nvPr>
            <p:ph idx="1"/>
          </p:nvPr>
        </p:nvSpPr>
        <p:spPr>
          <a:xfrm>
            <a:off x="107504" y="2420888"/>
            <a:ext cx="8856983" cy="3705275"/>
          </a:xfrm>
        </p:spPr>
        <p:txBody>
          <a:bodyPr/>
          <a:lstStyle/>
          <a:p>
            <a:endParaRPr lang="en-US" dirty="0"/>
          </a:p>
        </p:txBody>
      </p:sp>
      <p:sp>
        <p:nvSpPr>
          <p:cNvPr id="3" name="Заголовок 2"/>
          <p:cNvSpPr>
            <a:spLocks noGrp="1"/>
          </p:cNvSpPr>
          <p:nvPr>
            <p:ph type="title"/>
          </p:nvPr>
        </p:nvSpPr>
        <p:spPr>
          <a:xfrm>
            <a:off x="107504" y="1556792"/>
            <a:ext cx="8856984" cy="2088232"/>
          </a:xfrm>
        </p:spPr>
        <p:txBody>
          <a:bodyPr>
            <a:normAutofit fontScale="90000"/>
          </a:bodyPr>
          <a:lstStyle/>
          <a:p>
            <a:pPr algn="just"/>
            <a:r>
              <a:rPr lang="uk-UA" sz="2400" b="1" dirty="0" smtClean="0">
                <a:solidFill>
                  <a:schemeClr val="tx1"/>
                </a:solidFill>
              </a:rPr>
              <a:t>                                              </a:t>
            </a:r>
            <a:br>
              <a:rPr lang="uk-UA" sz="2400" b="1" dirty="0" smtClean="0">
                <a:solidFill>
                  <a:schemeClr val="tx1"/>
                </a:solidFill>
              </a:rPr>
            </a:br>
            <a:r>
              <a:rPr lang="uk-UA" sz="2400" b="1" dirty="0">
                <a:solidFill>
                  <a:schemeClr val="tx1"/>
                </a:solidFill>
              </a:rPr>
              <a:t/>
            </a:r>
            <a:br>
              <a:rPr lang="uk-UA" sz="2400" b="1" dirty="0">
                <a:solidFill>
                  <a:schemeClr val="tx1"/>
                </a:solidFill>
              </a:rPr>
            </a:br>
            <a:r>
              <a:rPr lang="uk-UA" sz="2400" b="1" dirty="0" smtClean="0">
                <a:solidFill>
                  <a:schemeClr val="tx1"/>
                </a:solidFill>
              </a:rPr>
              <a:t/>
            </a:r>
            <a:br>
              <a:rPr lang="uk-UA" sz="2400" b="1" dirty="0" smtClean="0">
                <a:solidFill>
                  <a:schemeClr val="tx1"/>
                </a:solidFill>
              </a:rPr>
            </a:br>
            <a:r>
              <a:rPr lang="uk-UA" sz="2400" b="1" dirty="0">
                <a:solidFill>
                  <a:schemeClr val="tx1"/>
                </a:solidFill>
              </a:rPr>
              <a:t/>
            </a:r>
            <a:br>
              <a:rPr lang="uk-UA" sz="2400" b="1" dirty="0">
                <a:solidFill>
                  <a:schemeClr val="tx1"/>
                </a:solidFill>
              </a:rPr>
            </a:br>
            <a:r>
              <a:rPr lang="uk-UA" sz="3100" b="1" dirty="0" smtClean="0">
                <a:solidFill>
                  <a:schemeClr val="tx1"/>
                </a:solidFill>
              </a:rPr>
              <a:t>ВИСНОВОК</a:t>
            </a:r>
            <a:br>
              <a:rPr lang="uk-UA" sz="3100" b="1" dirty="0" smtClean="0">
                <a:solidFill>
                  <a:schemeClr val="tx1"/>
                </a:solidFill>
              </a:rPr>
            </a:br>
            <a:r>
              <a:rPr lang="uk-UA" sz="2400" b="1" dirty="0">
                <a:solidFill>
                  <a:schemeClr val="tx1"/>
                </a:solidFill>
              </a:rPr>
              <a:t/>
            </a:r>
            <a:br>
              <a:rPr lang="uk-UA" sz="2400" b="1" dirty="0">
                <a:solidFill>
                  <a:schemeClr val="tx1"/>
                </a:solidFill>
              </a:rPr>
            </a:br>
            <a:r>
              <a:rPr lang="uk-UA" sz="2700" b="1" dirty="0" smtClean="0">
                <a:solidFill>
                  <a:schemeClr val="tx1"/>
                </a:solidFill>
              </a:rPr>
              <a:t>  Працюючи над </a:t>
            </a:r>
            <a:r>
              <a:rPr lang="uk-UA" sz="2700" b="1" dirty="0" err="1" smtClean="0">
                <a:solidFill>
                  <a:schemeClr val="tx1"/>
                </a:solidFill>
              </a:rPr>
              <a:t>проєктом</a:t>
            </a:r>
            <a:r>
              <a:rPr lang="uk-UA" sz="2700" b="1" dirty="0" smtClean="0">
                <a:solidFill>
                  <a:schemeClr val="tx1"/>
                </a:solidFill>
              </a:rPr>
              <a:t>,  ми </a:t>
            </a:r>
            <a:r>
              <a:rPr lang="uk-UA" sz="2700" b="1" dirty="0" smtClean="0">
                <a:solidFill>
                  <a:schemeClr val="tx1"/>
                </a:solidFill>
              </a:rPr>
              <a:t>дослідили і </a:t>
            </a:r>
            <a:r>
              <a:rPr lang="uk-UA" sz="2700" b="1" dirty="0" smtClean="0">
                <a:solidFill>
                  <a:schemeClr val="tx1"/>
                </a:solidFill>
              </a:rPr>
              <a:t>вивчили багато цікавих фактів про походження села Великий </a:t>
            </a:r>
            <a:r>
              <a:rPr lang="uk-UA" sz="2700" b="1" dirty="0" err="1" smtClean="0">
                <a:solidFill>
                  <a:schemeClr val="tx1"/>
                </a:solidFill>
              </a:rPr>
              <a:t>Правутин</a:t>
            </a:r>
            <a:r>
              <a:rPr lang="uk-UA" sz="2700" b="1" dirty="0">
                <a:solidFill>
                  <a:schemeClr val="tx1"/>
                </a:solidFill>
              </a:rPr>
              <a:t> </a:t>
            </a:r>
            <a:r>
              <a:rPr lang="uk-UA" sz="2700" b="1" dirty="0" smtClean="0">
                <a:solidFill>
                  <a:schemeClr val="tx1"/>
                </a:solidFill>
              </a:rPr>
              <a:t>та</a:t>
            </a:r>
            <a:r>
              <a:rPr lang="uk-UA" sz="2700" b="1" dirty="0" smtClean="0">
                <a:solidFill>
                  <a:schemeClr val="tx1"/>
                </a:solidFill>
              </a:rPr>
              <a:t>  </a:t>
            </a:r>
            <a:r>
              <a:rPr lang="uk-UA" sz="2700" b="1" dirty="0" smtClean="0">
                <a:solidFill>
                  <a:schemeClr val="tx1"/>
                </a:solidFill>
              </a:rPr>
              <a:t>займалися дослідженням </a:t>
            </a:r>
            <a:r>
              <a:rPr lang="uk-UA" sz="2700" b="1" smtClean="0">
                <a:solidFill>
                  <a:schemeClr val="tx1"/>
                </a:solidFill>
              </a:rPr>
              <a:t>історичних </a:t>
            </a:r>
            <a:r>
              <a:rPr lang="uk-UA" sz="2700" b="1">
                <a:solidFill>
                  <a:schemeClr val="tx1"/>
                </a:solidFill>
              </a:rPr>
              <a:t>і</a:t>
            </a:r>
            <a:r>
              <a:rPr lang="uk-UA" sz="2700" b="1" smtClean="0">
                <a:solidFill>
                  <a:schemeClr val="tx1"/>
                </a:solidFill>
              </a:rPr>
              <a:t> </a:t>
            </a:r>
            <a:r>
              <a:rPr lang="uk-UA" sz="2700" b="1" dirty="0" smtClean="0">
                <a:solidFill>
                  <a:schemeClr val="tx1"/>
                </a:solidFill>
              </a:rPr>
              <a:t>культурних </a:t>
            </a:r>
            <a:r>
              <a:rPr lang="uk-UA" sz="2700" b="1" dirty="0" err="1" smtClean="0">
                <a:solidFill>
                  <a:schemeClr val="tx1"/>
                </a:solidFill>
              </a:rPr>
              <a:t>пам</a:t>
            </a:r>
            <a:r>
              <a:rPr lang="en-US" sz="2700" b="1" dirty="0" smtClean="0">
                <a:solidFill>
                  <a:schemeClr val="tx1"/>
                </a:solidFill>
              </a:rPr>
              <a:t>’</a:t>
            </a:r>
            <a:r>
              <a:rPr lang="uk-UA" sz="2700" b="1" dirty="0" smtClean="0">
                <a:solidFill>
                  <a:schemeClr val="tx1"/>
                </a:solidFill>
              </a:rPr>
              <a:t>яток. Також </a:t>
            </a:r>
            <a:r>
              <a:rPr lang="uk-UA" sz="2700" b="1" dirty="0" smtClean="0">
                <a:solidFill>
                  <a:schemeClr val="tx1"/>
                </a:solidFill>
              </a:rPr>
              <a:t>розробили</a:t>
            </a:r>
            <a:r>
              <a:rPr lang="uk-UA" sz="2700" b="1" dirty="0" smtClean="0">
                <a:solidFill>
                  <a:schemeClr val="tx1"/>
                </a:solidFill>
              </a:rPr>
              <a:t> </a:t>
            </a:r>
            <a:r>
              <a:rPr lang="uk-UA" sz="2700" b="1" dirty="0" smtClean="0">
                <a:solidFill>
                  <a:schemeClr val="tx1"/>
                </a:solidFill>
              </a:rPr>
              <a:t>екскурсійний маршрут  та провели екскурсію рідним селом.</a:t>
            </a:r>
            <a:r>
              <a:rPr lang="uk-UA" sz="2700" b="1" dirty="0">
                <a:solidFill>
                  <a:schemeClr val="tx1"/>
                </a:solidFill>
              </a:rPr>
              <a:t> </a:t>
            </a:r>
            <a:r>
              <a:rPr lang="uk-UA" sz="2700" b="1" dirty="0" smtClean="0">
                <a:solidFill>
                  <a:schemeClr val="tx1"/>
                </a:solidFill>
              </a:rPr>
              <a:t>Мені буде цікаво і надалі досліджувати історію нашого села.  Це є культурна та історична спадщина для майбутніх поколінь.  Бо збереженням  історичної </a:t>
            </a:r>
            <a:r>
              <a:rPr lang="uk-UA" sz="2700" b="1" dirty="0" err="1" smtClean="0">
                <a:solidFill>
                  <a:schemeClr val="tx1"/>
                </a:solidFill>
              </a:rPr>
              <a:t>пам</a:t>
            </a:r>
            <a:r>
              <a:rPr lang="en-US" sz="2700" b="1" dirty="0" smtClean="0">
                <a:solidFill>
                  <a:schemeClr val="tx1"/>
                </a:solidFill>
              </a:rPr>
              <a:t>’</a:t>
            </a:r>
            <a:r>
              <a:rPr lang="uk-UA" sz="2700" b="1" dirty="0" smtClean="0">
                <a:solidFill>
                  <a:schemeClr val="tx1"/>
                </a:solidFill>
              </a:rPr>
              <a:t>яті,  ми формуємо національну свідомість, навчаємо та закликаємо берегти  історичні надбання,  як невід</a:t>
            </a:r>
            <a:r>
              <a:rPr lang="en-US" sz="2700" b="1" dirty="0" smtClean="0">
                <a:solidFill>
                  <a:schemeClr val="tx1"/>
                </a:solidFill>
              </a:rPr>
              <a:t>’</a:t>
            </a:r>
            <a:r>
              <a:rPr lang="uk-UA" sz="2700" b="1" dirty="0" smtClean="0">
                <a:solidFill>
                  <a:schemeClr val="tx1"/>
                </a:solidFill>
              </a:rPr>
              <a:t>ємну частину нашої  ідентичності.</a:t>
            </a:r>
            <a:r>
              <a:rPr lang="uk-UA" sz="2700" b="1" dirty="0">
                <a:solidFill>
                  <a:schemeClr val="tx1"/>
                </a:solidFill>
              </a:rPr>
              <a:t> </a:t>
            </a:r>
            <a:r>
              <a:rPr lang="uk-UA" sz="2700" b="1" dirty="0" smtClean="0">
                <a:solidFill>
                  <a:schemeClr val="tx1"/>
                </a:solidFill>
              </a:rPr>
              <a:t>Адже всім давно відомо, свою історію потрібно знати, вивчати та не забувати. Бо без  минулого, немає майбутнього.</a:t>
            </a:r>
            <a:endParaRPr lang="en-US" sz="2700" b="1" dirty="0">
              <a:solidFill>
                <a:schemeClr val="tx1"/>
              </a:solidFill>
            </a:endParaRPr>
          </a:p>
        </p:txBody>
      </p:sp>
    </p:spTree>
    <p:extLst>
      <p:ext uri="{BB962C8B-B14F-4D97-AF65-F5344CB8AC3E}">
        <p14:creationId xmlns:p14="http://schemas.microsoft.com/office/powerpoint/2010/main" val="14875224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вмісту 1"/>
          <p:cNvSpPr>
            <a:spLocks noGrp="1"/>
          </p:cNvSpPr>
          <p:nvPr>
            <p:ph idx="1"/>
          </p:nvPr>
        </p:nvSpPr>
        <p:spPr>
          <a:xfrm>
            <a:off x="611560" y="2060849"/>
            <a:ext cx="7920879" cy="2736304"/>
          </a:xfrm>
        </p:spPr>
        <p:txBody>
          <a:bodyPr>
            <a:normAutofit/>
          </a:bodyPr>
          <a:lstStyle/>
          <a:p>
            <a:r>
              <a:rPr lang="uk-UA" b="1" dirty="0" smtClean="0">
                <a:solidFill>
                  <a:schemeClr val="tx1"/>
                </a:solidFill>
              </a:rPr>
              <a:t>1.Нариси історії </a:t>
            </a:r>
            <a:r>
              <a:rPr lang="uk-UA" b="1" dirty="0" err="1" smtClean="0">
                <a:solidFill>
                  <a:schemeClr val="tx1"/>
                </a:solidFill>
              </a:rPr>
              <a:t>Правутинів</a:t>
            </a:r>
            <a:r>
              <a:rPr lang="uk-UA" b="1" dirty="0" smtClean="0">
                <a:solidFill>
                  <a:schemeClr val="tx1"/>
                </a:solidFill>
              </a:rPr>
              <a:t>. І.Поліщук, Д.</a:t>
            </a:r>
            <a:r>
              <a:rPr lang="uk-UA" b="1" dirty="0" err="1" smtClean="0">
                <a:solidFill>
                  <a:schemeClr val="tx1"/>
                </a:solidFill>
              </a:rPr>
              <a:t>Глушанець</a:t>
            </a:r>
            <a:r>
              <a:rPr lang="uk-UA" b="1" dirty="0" smtClean="0">
                <a:solidFill>
                  <a:schemeClr val="tx1"/>
                </a:solidFill>
              </a:rPr>
              <a:t>. 1995р.</a:t>
            </a:r>
          </a:p>
          <a:p>
            <a:r>
              <a:rPr lang="uk-UA" b="1" dirty="0" smtClean="0">
                <a:solidFill>
                  <a:schemeClr val="tx1"/>
                </a:solidFill>
              </a:rPr>
              <a:t>2.Історія сіл </a:t>
            </a:r>
            <a:r>
              <a:rPr lang="uk-UA" b="1" dirty="0" err="1" smtClean="0">
                <a:solidFill>
                  <a:schemeClr val="tx1"/>
                </a:solidFill>
              </a:rPr>
              <a:t>Славутчини</a:t>
            </a:r>
            <a:r>
              <a:rPr lang="uk-UA" b="1" dirty="0" smtClean="0">
                <a:solidFill>
                  <a:schemeClr val="tx1"/>
                </a:solidFill>
              </a:rPr>
              <a:t>. С.Ковальчук. 2010р. </a:t>
            </a:r>
          </a:p>
          <a:p>
            <a:r>
              <a:rPr lang="uk-UA" b="1" dirty="0" smtClean="0">
                <a:solidFill>
                  <a:schemeClr val="tx1"/>
                </a:solidFill>
              </a:rPr>
              <a:t>3.Історія міст і сіл Хмельниччини ( за працями Ю.Й.</a:t>
            </a:r>
            <a:r>
              <a:rPr lang="uk-UA" b="1" dirty="0" err="1" smtClean="0">
                <a:solidFill>
                  <a:schemeClr val="tx1"/>
                </a:solidFill>
              </a:rPr>
              <a:t>Сіцінського</a:t>
            </a:r>
            <a:r>
              <a:rPr lang="uk-UA" b="1" dirty="0" smtClean="0">
                <a:solidFill>
                  <a:schemeClr val="tx1"/>
                </a:solidFill>
              </a:rPr>
              <a:t> і  М.І. </a:t>
            </a:r>
            <a:r>
              <a:rPr lang="uk-UA" b="1" smtClean="0">
                <a:solidFill>
                  <a:schemeClr val="tx1"/>
                </a:solidFill>
              </a:rPr>
              <a:t>Теодоровича). 2011р</a:t>
            </a:r>
            <a:r>
              <a:rPr lang="uk-UA" b="1" dirty="0" smtClean="0">
                <a:solidFill>
                  <a:schemeClr val="tx1"/>
                </a:solidFill>
              </a:rPr>
              <a:t>.</a:t>
            </a:r>
          </a:p>
          <a:p>
            <a:r>
              <a:rPr lang="uk-UA" b="1" dirty="0" smtClean="0">
                <a:solidFill>
                  <a:schemeClr val="tx1"/>
                </a:solidFill>
              </a:rPr>
              <a:t>4. </a:t>
            </a:r>
            <a:r>
              <a:rPr lang="uk-UA" b="1" dirty="0" err="1" smtClean="0">
                <a:solidFill>
                  <a:schemeClr val="tx1"/>
                </a:solidFill>
              </a:rPr>
              <a:t>Вікіпедія</a:t>
            </a:r>
            <a:r>
              <a:rPr lang="uk-UA" b="1" dirty="0" smtClean="0">
                <a:solidFill>
                  <a:schemeClr val="tx1"/>
                </a:solidFill>
              </a:rPr>
              <a:t>.</a:t>
            </a:r>
            <a:endParaRPr lang="en-US" b="1" dirty="0">
              <a:solidFill>
                <a:schemeClr val="tx1"/>
              </a:solidFill>
            </a:endParaRPr>
          </a:p>
        </p:txBody>
      </p:sp>
      <p:sp>
        <p:nvSpPr>
          <p:cNvPr id="3" name="Заголовок 2"/>
          <p:cNvSpPr>
            <a:spLocks noGrp="1"/>
          </p:cNvSpPr>
          <p:nvPr>
            <p:ph type="title"/>
          </p:nvPr>
        </p:nvSpPr>
        <p:spPr/>
        <p:txBody>
          <a:bodyPr/>
          <a:lstStyle/>
          <a:p>
            <a:r>
              <a:rPr lang="uk-UA" b="1" dirty="0" smtClean="0">
                <a:solidFill>
                  <a:schemeClr val="tx1"/>
                </a:solidFill>
              </a:rPr>
              <a:t>Список   літератури </a:t>
            </a:r>
            <a:endParaRPr lang="en-US" b="1" dirty="0">
              <a:solidFill>
                <a:schemeClr val="tx1"/>
              </a:solidFill>
            </a:endParaRPr>
          </a:p>
        </p:txBody>
      </p:sp>
    </p:spTree>
    <p:extLst>
      <p:ext uri="{BB962C8B-B14F-4D97-AF65-F5344CB8AC3E}">
        <p14:creationId xmlns:p14="http://schemas.microsoft.com/office/powerpoint/2010/main" val="8946466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Форма хвиль">
  <a:themeElements>
    <a:clrScheme name="Форма хвиль">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Форма хвиль">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Форма хвиль">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2646</TotalTime>
  <Words>1097</Words>
  <Application>Microsoft Office PowerPoint</Application>
  <PresentationFormat>Екран (4:3)</PresentationFormat>
  <Paragraphs>119</Paragraphs>
  <Slides>15</Slides>
  <Notes>13</Notes>
  <HiddenSlides>0</HiddenSlides>
  <MMClips>0</MMClips>
  <ScaleCrop>false</ScaleCrop>
  <HeadingPairs>
    <vt:vector size="4" baseType="variant">
      <vt:variant>
        <vt:lpstr>Тема</vt:lpstr>
      </vt:variant>
      <vt:variant>
        <vt:i4>1</vt:i4>
      </vt:variant>
      <vt:variant>
        <vt:lpstr>Заголовки слайдів</vt:lpstr>
      </vt:variant>
      <vt:variant>
        <vt:i4>15</vt:i4>
      </vt:variant>
    </vt:vector>
  </HeadingPairs>
  <TitlesOfParts>
    <vt:vector size="16" baseType="lpstr">
      <vt:lpstr>Форма хвиль</vt:lpstr>
      <vt:lpstr>Всеукраїнський інтерактивний конкурс - МАН Юніор – Дослідник Хмельницьке територіальне відділення МАН України Номінація «Історик-Юніор»  </vt:lpstr>
      <vt:lpstr>МЕТА   ДОСЛІДЖЕННЯ:   Дослідити історію села Великий Правутин і його культурні  та історичні  пам’ятки .</vt:lpstr>
      <vt:lpstr>Презентація PowerPoint</vt:lpstr>
      <vt:lpstr>ГЕРБ     Щит розтятий золотим і зеленим.  В центрі першого поля – червоне колесо від воза. На другому -  сім золотих восьмипроминевих зірок. Щит вписаний в золотий декоративний картуш і увінчаний сільською короною. Унизу картуша є напис «Великий Правутин»  і дата - 1560 –  рік першої згадки про село.   Геральдична золота права сторона – символ назви – «правий тин», який був уздовж дороги, по якій їздили чумаки . Червоне колесо – символ возу, яким возили сіль. А зірки – символ Чумацького шляху. Корона означає статус населеного пункту.  </vt:lpstr>
      <vt:lpstr>Презентація PowerPoint</vt:lpstr>
      <vt:lpstr>   У 1882 році в центрі Великого Правутина було побудовано церкву за кошти прихожан.   Весною 1935 року владою було прийняте рішення - з існуючої церкви зробити клуб. Ця чутка блискавично облетіла кожну хату села і сприймалася вона по-різному. Одні раділи цьому, інші проклинали безбожників, називаючи їх душогубами та пророкували недалеку кару Божу за посягання на святиню. Дзвіницю розбирали місцеві активісти. І через декілька днів, на місці церкви, стояв зовсім інший за формою будинок, на якому красувалася вивіска «Сільський клуб».    В клубі проводилися різні заходи:  працювали гуртки художньої самодіяльності,  святкували весілля та хрестини, читали книги, дивилися кінофільми, танцювали, співали, грали на музичних інструментах.    Але люди завжди прагнули  відновити свій храм Божий.  І в 1991 році, спільними зусиллями громади села,  була реставрована православна церква, а точніше, РЕЛІГІЙНА ГРОМАДА СВЯТО - ДМИТРІВСЬКОЇ ПАРАФІЇ СЕЛА ВЕЛИКИЙ ПРАВУТИН, яка функціонує і по сьогоднішнішій день.</vt:lpstr>
      <vt:lpstr>Капличка Маттінки Божої, яку збудували жителі села Прончук Іван та Сахнюк Дмитро  разом із священником Георгієм  </vt:lpstr>
      <vt:lpstr>О</vt:lpstr>
      <vt:lpstr>Презентація PowerPoint</vt:lpstr>
      <vt:lpstr>Презентація PowerPoint</vt:lpstr>
      <vt:lpstr>     За селом у нас є ставок, біля якого, до війни, проводилися різноманітні культурні  заходи.  На цих світлинах жителі села святкують Водохреща.</vt:lpstr>
      <vt:lpstr>Околицями Великого Правутина</vt:lpstr>
      <vt:lpstr>Стежинами нашого села</vt:lpstr>
      <vt:lpstr>                                                  ВИСНОВОК    Працюючи над проєктом,  ми дослідили і вивчили багато цікавих фактів про походження села Великий Правутин та  займалися дослідженням історичних і культурних пам’яток. Також розробили екскурсійний маршрут  та провели екскурсію рідним селом. Мені буде цікаво і надалі досліджувати історію нашого села.  Це є культурна та історична спадщина для майбутніх поколінь.  Бо збереженням  історичної пам’яті,  ми формуємо національну свідомість, навчаємо та закликаємо берегти  історичні надбання,  як невід’ємну частину нашої  ідентичності. Адже всім давно відомо, свою історію потрібно знати, вивчати та не забувати. Бо без  минулого, немає майбутнього.</vt:lpstr>
      <vt:lpstr>Список   літератури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abc</dc:creator>
  <cp:lastModifiedBy>abc</cp:lastModifiedBy>
  <cp:revision>148</cp:revision>
  <cp:lastPrinted>2025-04-21T14:56:51Z</cp:lastPrinted>
  <dcterms:created xsi:type="dcterms:W3CDTF">2025-04-07T15:17:32Z</dcterms:created>
  <dcterms:modified xsi:type="dcterms:W3CDTF">2025-04-21T19:04:48Z</dcterms:modified>
</cp:coreProperties>
</file>