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3" r:id="rId9"/>
    <p:sldId id="268" r:id="rId10"/>
    <p:sldId id="272" r:id="rId11"/>
    <p:sldId id="273" r:id="rId12"/>
    <p:sldId id="264" r:id="rId13"/>
    <p:sldId id="270" r:id="rId14"/>
  </p:sldIdLst>
  <p:sldSz cx="18288000" cy="10287000"/>
  <p:notesSz cx="6858000" cy="9144000"/>
  <p:embeddedFontLst>
    <p:embeddedFont>
      <p:font typeface="TT Prosto Sans Italics" panose="020B0604020202020204" charset="-52"/>
      <p:regular r:id="rId15"/>
    </p:embeddedFont>
    <p:embeddedFont>
      <p:font typeface="Arimo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rlito Bold" panose="020B0604020202020204" charset="0"/>
      <p:regular r:id="rId21"/>
    </p:embeddedFont>
    <p:embeddedFont>
      <p:font typeface="Times New Roman Bold" panose="020B0604020202020204" charset="0"/>
      <p:regular r:id="rId22"/>
    </p:embeddedFont>
    <p:embeddedFont>
      <p:font typeface="PT Serif Bold" panose="020B0604020202020204" charset="-52"/>
      <p:regular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Carlito" panose="020B0604020202020204" charset="0"/>
      <p:regular r:id="rId28"/>
    </p:embeddedFont>
    <p:embeddedFont>
      <p:font typeface="TT Prosto Sans Bold" panose="020B0604020202020204" charset="-52"/>
      <p:regular r:id="rId29"/>
    </p:embeddedFont>
    <p:embeddedFont>
      <p:font typeface="TT Prosto Sans" panose="020B0604020202020204" charset="-52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22" autoAdjust="0"/>
  </p:normalViewPr>
  <p:slideViewPr>
    <p:cSldViewPr>
      <p:cViewPr>
        <p:scale>
          <a:sx n="50" d="100"/>
          <a:sy n="50" d="100"/>
        </p:scale>
        <p:origin x="-888" y="-182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210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9239" y="-17264"/>
            <a:ext cx="18305264" cy="10304264"/>
            <a:chOff x="0" y="0"/>
            <a:chExt cx="24407018" cy="13739018"/>
          </a:xfrm>
        </p:grpSpPr>
        <p:sp>
          <p:nvSpPr>
            <p:cNvPr id="4" name="Freeform 4"/>
            <p:cNvSpPr/>
            <p:nvPr/>
          </p:nvSpPr>
          <p:spPr>
            <a:xfrm>
              <a:off x="11557" y="11557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4407115" cy="13739115"/>
            </a:xfrm>
            <a:custGeom>
              <a:avLst/>
              <a:gdLst/>
              <a:ahLst/>
              <a:cxnLst/>
              <a:rect l="l" t="t" r="r" b="b"/>
              <a:pathLst>
                <a:path w="24407115" h="13739115">
                  <a:moveTo>
                    <a:pt x="11557" y="0"/>
                  </a:moveTo>
                  <a:lnTo>
                    <a:pt x="24395557" y="0"/>
                  </a:lnTo>
                  <a:cubicBezTo>
                    <a:pt x="24401907" y="0"/>
                    <a:pt x="24407115" y="5207"/>
                    <a:pt x="24407115" y="11557"/>
                  </a:cubicBezTo>
                  <a:lnTo>
                    <a:pt x="24407115" y="13727557"/>
                  </a:lnTo>
                  <a:cubicBezTo>
                    <a:pt x="24407115" y="13733907"/>
                    <a:pt x="24401907" y="13739115"/>
                    <a:pt x="24395557" y="13739115"/>
                  </a:cubicBezTo>
                  <a:lnTo>
                    <a:pt x="11557" y="13739115"/>
                  </a:lnTo>
                  <a:cubicBezTo>
                    <a:pt x="5207" y="13739115"/>
                    <a:pt x="0" y="13733907"/>
                    <a:pt x="0" y="13727557"/>
                  </a:cubicBezTo>
                  <a:lnTo>
                    <a:pt x="0" y="11557"/>
                  </a:lnTo>
                  <a:cubicBezTo>
                    <a:pt x="0" y="5207"/>
                    <a:pt x="5207" y="0"/>
                    <a:pt x="11557" y="0"/>
                  </a:cubicBezTo>
                  <a:moveTo>
                    <a:pt x="11557" y="22987"/>
                  </a:moveTo>
                  <a:lnTo>
                    <a:pt x="11557" y="11557"/>
                  </a:lnTo>
                  <a:lnTo>
                    <a:pt x="23114" y="11557"/>
                  </a:lnTo>
                  <a:lnTo>
                    <a:pt x="23114" y="13727557"/>
                  </a:lnTo>
                  <a:lnTo>
                    <a:pt x="11557" y="13727557"/>
                  </a:lnTo>
                  <a:lnTo>
                    <a:pt x="11557" y="13716000"/>
                  </a:lnTo>
                  <a:lnTo>
                    <a:pt x="24395557" y="13716000"/>
                  </a:lnTo>
                  <a:lnTo>
                    <a:pt x="24395557" y="13727557"/>
                  </a:lnTo>
                  <a:lnTo>
                    <a:pt x="24384000" y="13727557"/>
                  </a:lnTo>
                  <a:lnTo>
                    <a:pt x="24384000" y="11557"/>
                  </a:lnTo>
                  <a:lnTo>
                    <a:pt x="24395557" y="11557"/>
                  </a:lnTo>
                  <a:lnTo>
                    <a:pt x="24395557" y="23114"/>
                  </a:lnTo>
                  <a:lnTo>
                    <a:pt x="11557" y="23114"/>
                  </a:lnTo>
                  <a:close/>
                </a:path>
              </a:pathLst>
            </a:custGeom>
            <a:solidFill>
              <a:srgbClr val="FFFFFF">
                <a:alpha val="63922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7919641" y="571500"/>
            <a:ext cx="248046" cy="275829"/>
            <a:chOff x="0" y="0"/>
            <a:chExt cx="330728" cy="3677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0708" cy="367792"/>
            </a:xfrm>
            <a:custGeom>
              <a:avLst/>
              <a:gdLst/>
              <a:ahLst/>
              <a:cxnLst/>
              <a:rect l="l" t="t" r="r" b="b"/>
              <a:pathLst>
                <a:path w="330708" h="367792">
                  <a:moveTo>
                    <a:pt x="0" y="183896"/>
                  </a:moveTo>
                  <a:cubicBezTo>
                    <a:pt x="0" y="82296"/>
                    <a:pt x="74041" y="0"/>
                    <a:pt x="165354" y="0"/>
                  </a:cubicBezTo>
                  <a:cubicBezTo>
                    <a:pt x="256667" y="0"/>
                    <a:pt x="330708" y="82296"/>
                    <a:pt x="330708" y="183896"/>
                  </a:cubicBezTo>
                  <a:cubicBezTo>
                    <a:pt x="330708" y="285496"/>
                    <a:pt x="256667" y="367792"/>
                    <a:pt x="165354" y="367792"/>
                  </a:cubicBezTo>
                  <a:cubicBezTo>
                    <a:pt x="74041" y="367792"/>
                    <a:pt x="0" y="285496"/>
                    <a:pt x="0" y="18389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3429000" y="4675914"/>
            <a:ext cx="11000137" cy="3792481"/>
          </a:xfrm>
          <a:custGeom>
            <a:avLst/>
            <a:gdLst/>
            <a:ahLst/>
            <a:cxnLst/>
            <a:rect l="l" t="t" r="r" b="b"/>
            <a:pathLst>
              <a:path w="11000137" h="3792481">
                <a:moveTo>
                  <a:pt x="0" y="0"/>
                </a:moveTo>
                <a:lnTo>
                  <a:pt x="11000136" y="0"/>
                </a:lnTo>
                <a:lnTo>
                  <a:pt x="11000136" y="3792481"/>
                </a:lnTo>
                <a:lnTo>
                  <a:pt x="0" y="37924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07" b="-1805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098691" y="7074129"/>
            <a:ext cx="45720" cy="546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143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YY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76600" y="536877"/>
            <a:ext cx="11040545" cy="2108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uk-UA" sz="2800" dirty="0"/>
              <a:t>Міністерство освіти і науки України</a:t>
            </a:r>
            <a:endParaRPr lang="ru-RU" sz="2800" dirty="0"/>
          </a:p>
          <a:p>
            <a:pPr algn="ctr"/>
            <a:r>
              <a:rPr lang="uk-UA" sz="2800" dirty="0"/>
              <a:t>Київське обласне територіальне відділення МАН України</a:t>
            </a:r>
            <a:endParaRPr lang="ru-RU" sz="2800" dirty="0"/>
          </a:p>
          <a:p>
            <a:pPr algn="ctr"/>
            <a:r>
              <a:rPr lang="uk-UA" sz="2800" dirty="0"/>
              <a:t>Всеукраїнський інтерактивний конкурс «МАН-Юніор Дослідник</a:t>
            </a:r>
            <a:endParaRPr lang="ru-RU" sz="2800" dirty="0"/>
          </a:p>
          <a:p>
            <a:pPr algn="ctr"/>
            <a:r>
              <a:rPr lang="uk-UA" sz="2800" dirty="0"/>
              <a:t>Номінація «Еколог-Юніор 2025 р</a:t>
            </a:r>
            <a:r>
              <a:rPr lang="uk-UA" sz="2800" dirty="0" smtClean="0"/>
              <a:t>»</a:t>
            </a:r>
            <a:endParaRPr lang="ru-RU" sz="2800" dirty="0"/>
          </a:p>
          <a:p>
            <a:pPr algn="ctr">
              <a:lnSpc>
                <a:spcPts val="2999"/>
              </a:lnSpc>
            </a:pPr>
            <a:endParaRPr lang="en-US" sz="2499" spc="-7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96289" y="2934629"/>
            <a:ext cx="1481428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5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Фітоіндикаційний</a:t>
            </a:r>
            <a:r>
              <a:rPr lang="ru-RU" sz="35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ru-RU" sz="35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аналіз</a:t>
            </a:r>
            <a:r>
              <a:rPr lang="ru-RU" sz="35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ru-RU" sz="35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ґрунтових</a:t>
            </a:r>
            <a:r>
              <a:rPr lang="ru-RU" sz="35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умов у </a:t>
            </a:r>
            <a:r>
              <a:rPr lang="ru-RU" sz="35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сукцесійній</a:t>
            </a:r>
            <a:r>
              <a:rPr lang="ru-RU" sz="35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ru-RU" sz="35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конкуренції</a:t>
            </a:r>
            <a:r>
              <a:rPr lang="ru-RU" sz="35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500" b="1" i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Calamagrostis</a:t>
            </a:r>
            <a:r>
              <a:rPr lang="en-US" sz="3500" b="1" i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500" b="1" i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epigejos</a:t>
            </a:r>
            <a:r>
              <a:rPr lang="en-US" sz="3500" b="1" i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ru-RU" sz="35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та </a:t>
            </a:r>
            <a:r>
              <a:rPr lang="en-US" sz="3500" b="1" i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Solidago</a:t>
            </a:r>
            <a:r>
              <a:rPr lang="en-US" sz="3500" b="1" i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500" b="1" i="1" dirty="0" err="1" smtClean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canadensis</a:t>
            </a:r>
            <a:endParaRPr lang="en-US" sz="3500" b="1" i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1440" y="8649564"/>
            <a:ext cx="1810512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spc="-6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Роботу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000" spc="-6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виконала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: </a:t>
            </a:r>
            <a:r>
              <a:rPr lang="en-US" sz="2000" b="1" u="sng" spc="-6" dirty="0" err="1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Тишківська</a:t>
            </a:r>
            <a:r>
              <a:rPr lang="en-US" sz="2000" b="1" u="sng" spc="-6" dirty="0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2000" b="1" u="sng" spc="-6" dirty="0" err="1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Ярина</a:t>
            </a:r>
            <a:r>
              <a:rPr lang="en-US" sz="2000" b="1" u="sng" spc="-6" dirty="0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2000" b="1" u="sng" spc="-6" dirty="0" err="1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Романівна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2000" spc="-6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учениця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9 </a:t>
            </a:r>
            <a:r>
              <a:rPr lang="en-US" sz="2000" spc="-6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класу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uk-UA" sz="2000" spc="-7" dirty="0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Броварського ліцею</a:t>
            </a:r>
            <a:r>
              <a:rPr lang="en-US" sz="2000" spc="-7" dirty="0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000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«</a:t>
            </a:r>
            <a:r>
              <a:rPr lang="en-US" sz="2000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Мономакс</a:t>
            </a:r>
            <a:endParaRPr lang="en-US" sz="2000" spc="-6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  <a:p>
            <a:pPr algn="ctr">
              <a:lnSpc>
                <a:spcPts val="2400"/>
              </a:lnSpc>
            </a:pPr>
            <a:r>
              <a:rPr lang="en-US" sz="2000" spc="-6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Науковий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000" spc="-6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керівник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: </a:t>
            </a:r>
            <a:r>
              <a:rPr lang="en-US" sz="2000" b="1" u="sng" spc="-6" dirty="0" err="1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Семеренко</a:t>
            </a:r>
            <a:r>
              <a:rPr lang="en-US" sz="2000" b="1" u="sng" spc="-6" dirty="0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2000" b="1" u="sng" spc="-6" dirty="0" err="1" smtClean="0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Леся</a:t>
            </a:r>
            <a:r>
              <a:rPr lang="uk-UA" sz="2000" b="1" u="sng" spc="-6" dirty="0" smtClean="0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 Миколаївна</a:t>
            </a:r>
            <a:r>
              <a:rPr lang="en-US" sz="2000" spc="-6" dirty="0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2000" spc="-6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вчитель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000" spc="-6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біології</a:t>
            </a:r>
            <a:r>
              <a:rPr lang="en-US" sz="2000" spc="-6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uk-UA" sz="2000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Броварського ліцею</a:t>
            </a:r>
            <a:r>
              <a:rPr lang="en-US" sz="2000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«</a:t>
            </a:r>
            <a:r>
              <a:rPr lang="en-US" sz="2000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Мономакс</a:t>
            </a:r>
            <a:endParaRPr lang="en-US" sz="2000" spc="-6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  <a:p>
            <a:pPr algn="ctr">
              <a:lnSpc>
                <a:spcPts val="2400"/>
              </a:lnSpc>
            </a:pPr>
            <a:endParaRPr lang="en-US" sz="2000" spc="-6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335984" y="1373126"/>
            <a:ext cx="7696200" cy="8002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000" dirty="0">
                <a:latin typeface="Century Gothic" panose="020B0502020202020204" pitchFamily="34" charset="0"/>
              </a:rPr>
              <a:t>Одним із актуальних питань</a:t>
            </a:r>
            <a:r>
              <a:rPr lang="uk-UA" sz="4000" b="1" dirty="0">
                <a:latin typeface="Century Gothic" panose="020B0502020202020204" pitchFamily="34" charset="0"/>
              </a:rPr>
              <a:t> </a:t>
            </a:r>
            <a:r>
              <a:rPr lang="uk-UA" sz="4000" dirty="0">
                <a:latin typeface="Century Gothic" panose="020B0502020202020204" pitchFamily="34" charset="0"/>
              </a:rPr>
              <a:t>збереження природного біорізноманіття</a:t>
            </a:r>
            <a:r>
              <a:rPr lang="uk-UA" sz="4000" b="1" dirty="0">
                <a:latin typeface="Century Gothic" panose="020B0502020202020204" pitchFamily="34" charset="0"/>
              </a:rPr>
              <a:t> </a:t>
            </a:r>
            <a:r>
              <a:rPr lang="uk-UA" sz="4000" dirty="0">
                <a:latin typeface="Century Gothic" panose="020B0502020202020204" pitchFamily="34" charset="0"/>
              </a:rPr>
              <a:t>є</a:t>
            </a:r>
            <a:r>
              <a:rPr lang="uk-UA" sz="4000" b="1" dirty="0">
                <a:latin typeface="Century Gothic" panose="020B0502020202020204" pitchFamily="34" charset="0"/>
              </a:rPr>
              <a:t> </a:t>
            </a:r>
            <a:r>
              <a:rPr lang="uk-UA" sz="4000" dirty="0">
                <a:latin typeface="Century Gothic" panose="020B0502020202020204" pitchFamily="34" charset="0"/>
              </a:rPr>
              <a:t>дослідження загроз та чинників його зменшення. </a:t>
            </a:r>
            <a:endParaRPr lang="en-US" sz="4000" dirty="0">
              <a:latin typeface="Century Gothic" panose="020B0502020202020204" pitchFamily="34" charset="0"/>
            </a:endParaRPr>
          </a:p>
          <a:p>
            <a:pPr algn="ctr"/>
            <a:r>
              <a:rPr lang="uk-UA" sz="4000" dirty="0">
                <a:latin typeface="Century Gothic" panose="020B0502020202020204" pitchFamily="34" charset="0"/>
              </a:rPr>
              <a:t>Згідно Конвенції про біологічне різноманіття, в глобальному десятирічному плані збереження біорізноманіття до 2030 р. боротьба із інвазійними видами є пріоритетним </a:t>
            </a:r>
            <a:r>
              <a:rPr lang="uk-UA" sz="4000" dirty="0" smtClean="0">
                <a:latin typeface="Century Gothic" panose="020B0502020202020204" pitchFamily="34" charset="0"/>
              </a:rPr>
              <a:t>завданням</a:t>
            </a:r>
            <a:endParaRPr lang="en-US" sz="4000" spc="-8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23581" y="9410700"/>
            <a:ext cx="2563019" cy="87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6" descr="D:\Kamelia\КОНКУРСИ\Дотик природи 2023\pic_R_E_Reedgr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184" y="1373126"/>
            <a:ext cx="5063621" cy="7020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Kamelia\КОНКУРСИ\Дотик природи 2023\рисунки\золотушник\2022_10_16_14_58_IMG_11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223346" y="2456400"/>
            <a:ext cx="7049363" cy="4824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трелка вправо 18"/>
          <p:cNvSpPr/>
          <p:nvPr/>
        </p:nvSpPr>
        <p:spPr>
          <a:xfrm>
            <a:off x="12934950" y="4561840"/>
            <a:ext cx="711200" cy="3657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9570" y="8453413"/>
            <a:ext cx="323691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879" y="8393146"/>
            <a:ext cx="4893406" cy="11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Заголовок 1"/>
          <p:cNvSpPr txBox="1">
            <a:spLocks/>
          </p:cNvSpPr>
          <p:nvPr/>
        </p:nvSpPr>
        <p:spPr>
          <a:xfrm>
            <a:off x="4038600" y="111760"/>
            <a:ext cx="971677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5400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Актуальн</a:t>
            </a:r>
            <a:r>
              <a:rPr lang="uk-UA" sz="5400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ість</a:t>
            </a:r>
            <a:r>
              <a:rPr lang="uk-UA" sz="54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дослідження</a:t>
            </a:r>
            <a:endParaRPr lang="ru-RU" sz="5400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581056" y="9045871"/>
            <a:ext cx="266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latin typeface="Century Gothic" panose="020B0502020202020204" pitchFamily="34" charset="0"/>
              </a:rPr>
              <a:t>Фотографія автора* </a:t>
            </a:r>
            <a:endParaRPr lang="ru-RU" i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624840" y="131591"/>
            <a:ext cx="2889297" cy="41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b="1" spc="-1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ВСТУП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5320" y="342251"/>
            <a:ext cx="16509044" cy="5355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600" b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Мета</a:t>
            </a:r>
            <a:r>
              <a:rPr lang="en-US" sz="3600" b="1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3600" b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роботи</a:t>
            </a:r>
            <a:r>
              <a:rPr lang="en-US" sz="3600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- </a:t>
            </a:r>
            <a:r>
              <a:rPr lang="uk-UA" sz="3600" dirty="0" smtClean="0">
                <a:latin typeface="Century Gothic" panose="020B0502020202020204" pitchFamily="34" charset="0"/>
              </a:rPr>
              <a:t>здійснити </a:t>
            </a:r>
            <a:r>
              <a:rPr lang="uk-UA" sz="3600" dirty="0" err="1">
                <a:latin typeface="Century Gothic" panose="020B0502020202020204" pitchFamily="34" charset="0"/>
              </a:rPr>
              <a:t>фітоіндикаційний</a:t>
            </a:r>
            <a:r>
              <a:rPr lang="uk-UA" sz="3600" dirty="0">
                <a:latin typeface="Century Gothic" panose="020B0502020202020204" pitchFamily="34" charset="0"/>
              </a:rPr>
              <a:t> аналіз </a:t>
            </a:r>
            <a:r>
              <a:rPr lang="uk-UA" sz="3600" dirty="0" err="1">
                <a:latin typeface="Century Gothic" panose="020B0502020202020204" pitchFamily="34" charset="0"/>
              </a:rPr>
              <a:t>едафічних</a:t>
            </a:r>
            <a:r>
              <a:rPr lang="uk-UA" sz="3600" dirty="0">
                <a:latin typeface="Century Gothic" panose="020B0502020202020204" pitchFamily="34" charset="0"/>
              </a:rPr>
              <a:t> факторів в умовах конкурентного витіснення інвазійного виду </a:t>
            </a:r>
            <a:r>
              <a:rPr lang="uk-UA" sz="3600" i="1" dirty="0" err="1">
                <a:latin typeface="Century Gothic" panose="020B0502020202020204" pitchFamily="34" charset="0"/>
              </a:rPr>
              <a:t>Solidago</a:t>
            </a:r>
            <a:r>
              <a:rPr lang="uk-UA" sz="3600" i="1" dirty="0">
                <a:latin typeface="Century Gothic" panose="020B0502020202020204" pitchFamily="34" charset="0"/>
              </a:rPr>
              <a:t> </a:t>
            </a:r>
            <a:r>
              <a:rPr lang="uk-UA" sz="3600" i="1" dirty="0" err="1">
                <a:latin typeface="Century Gothic" panose="020B0502020202020204" pitchFamily="34" charset="0"/>
              </a:rPr>
              <a:t>canadensis</a:t>
            </a:r>
            <a:r>
              <a:rPr lang="uk-UA" sz="3600" dirty="0">
                <a:latin typeface="Century Gothic" panose="020B0502020202020204" pitchFamily="34" charset="0"/>
              </a:rPr>
              <a:t> видом </a:t>
            </a:r>
            <a:r>
              <a:rPr lang="uk-UA" sz="3600" i="1" dirty="0" err="1">
                <a:latin typeface="Century Gothic" panose="020B0502020202020204" pitchFamily="34" charset="0"/>
              </a:rPr>
              <a:t>Calamagrostis</a:t>
            </a:r>
            <a:r>
              <a:rPr lang="uk-UA" sz="3600" i="1" dirty="0">
                <a:latin typeface="Century Gothic" panose="020B0502020202020204" pitchFamily="34" charset="0"/>
              </a:rPr>
              <a:t> </a:t>
            </a:r>
            <a:r>
              <a:rPr lang="uk-UA" sz="3600" i="1" dirty="0" err="1" smtClean="0">
                <a:latin typeface="Century Gothic" panose="020B0502020202020204" pitchFamily="34" charset="0"/>
              </a:rPr>
              <a:t>epigejos</a:t>
            </a:r>
            <a:endParaRPr lang="ru-RU" sz="3600" dirty="0"/>
          </a:p>
          <a:p>
            <a:pPr algn="l">
              <a:lnSpc>
                <a:spcPts val="3600"/>
              </a:lnSpc>
            </a:pPr>
            <a:endParaRPr lang="en-US" sz="3600" i="1" spc="-11" dirty="0">
              <a:solidFill>
                <a:srgbClr val="000000"/>
              </a:solidFill>
              <a:latin typeface="Century Gothic" panose="020B0502020202020204" pitchFamily="34" charset="0"/>
              <a:ea typeface="TT Prosto Sans Italics"/>
              <a:cs typeface="TT Prosto Sans Italics"/>
              <a:sym typeface="TT Prosto Sans Italics"/>
            </a:endParaRPr>
          </a:p>
          <a:p>
            <a:pPr algn="just">
              <a:lnSpc>
                <a:spcPts val="3600"/>
              </a:lnSpc>
            </a:pPr>
            <a:r>
              <a:rPr lang="en-US" sz="3600" b="1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Об’єктом</a:t>
            </a:r>
            <a:r>
              <a:rPr lang="en-US" sz="3600" b="1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3600" b="1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дослідження</a:t>
            </a:r>
            <a:r>
              <a:rPr lang="en-US" sz="3600" b="1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:</a:t>
            </a:r>
            <a:r>
              <a:rPr lang="en-US" sz="3600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ru-RU" sz="3600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фітоіндикаційний</a:t>
            </a:r>
            <a:r>
              <a:rPr lang="ru-RU" sz="3600" spc="-9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та </a:t>
            </a:r>
            <a:r>
              <a:rPr lang="ru-RU" sz="3600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синфітоіндикаційний</a:t>
            </a:r>
            <a:r>
              <a:rPr lang="ru-RU" sz="3600" spc="-9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ru-RU" sz="3600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аналіз</a:t>
            </a:r>
            <a:endParaRPr lang="en-US" sz="3600" spc="-9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just">
              <a:lnSpc>
                <a:spcPts val="3600"/>
              </a:lnSpc>
            </a:pPr>
            <a:r>
              <a:rPr lang="en-US" sz="3600" b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Предмет</a:t>
            </a:r>
            <a:r>
              <a:rPr lang="en-US" sz="3600" b="1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3600" b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дослідження</a:t>
            </a:r>
            <a:r>
              <a:rPr lang="en-US" sz="3600" b="1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:</a:t>
            </a:r>
            <a:r>
              <a:rPr lang="en-US" sz="3600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i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Italics"/>
                <a:cs typeface="TT Prosto Sans Italics"/>
                <a:sym typeface="TT Prosto Sans Italics"/>
              </a:rPr>
              <a:t>Calamagrostis</a:t>
            </a:r>
            <a:r>
              <a:rPr lang="en-US" sz="3600" i="1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 Italics"/>
                <a:cs typeface="TT Prosto Sans Italics"/>
                <a:sym typeface="TT Prosto Sans Italics"/>
              </a:rPr>
              <a:t> </a:t>
            </a:r>
            <a:r>
              <a:rPr lang="en-US" sz="3600" i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Italics"/>
                <a:cs typeface="TT Prosto Sans Italics"/>
                <a:sym typeface="TT Prosto Sans Italics"/>
              </a:rPr>
              <a:t>epigejos</a:t>
            </a:r>
            <a:r>
              <a:rPr lang="en-US" sz="3600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3600" i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Italics"/>
                <a:cs typeface="TT Prosto Sans Italics"/>
                <a:sym typeface="TT Prosto Sans Italics"/>
              </a:rPr>
              <a:t>Solidago</a:t>
            </a:r>
            <a:r>
              <a:rPr lang="en-US" sz="3600" i="1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 Italics"/>
                <a:cs typeface="TT Prosto Sans Italics"/>
                <a:sym typeface="TT Prosto Sans Italics"/>
              </a:rPr>
              <a:t> </a:t>
            </a:r>
            <a:r>
              <a:rPr lang="en-US" sz="3600" i="1" spc="-11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Italics"/>
                <a:cs typeface="TT Prosto Sans Italics"/>
                <a:sym typeface="TT Prosto Sans Italics"/>
              </a:rPr>
              <a:t>canadensis</a:t>
            </a:r>
            <a:endParaRPr lang="en-US" sz="3600" spc="-11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l">
              <a:lnSpc>
                <a:spcPts val="3600"/>
              </a:lnSpc>
            </a:pPr>
            <a:endParaRPr lang="en-US" sz="3600" spc="-11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just">
              <a:lnSpc>
                <a:spcPts val="3600"/>
              </a:lnSpc>
            </a:pPr>
            <a:r>
              <a:rPr lang="en-US" sz="3600" b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Методи</a:t>
            </a:r>
            <a:r>
              <a:rPr lang="en-US" sz="3600" b="1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3600" b="1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дослідження</a:t>
            </a:r>
            <a:r>
              <a:rPr lang="en-US" sz="3600" b="1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:</a:t>
            </a:r>
            <a:r>
              <a:rPr lang="en-US" sz="3600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spc="-11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флористичн</a:t>
            </a:r>
            <a:r>
              <a:rPr lang="uk-UA" sz="3600" spc="-11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і</a:t>
            </a:r>
            <a:r>
              <a:rPr lang="en-US" sz="3600" spc="-11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3600" spc="-11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фітосоціологічн</a:t>
            </a:r>
            <a:r>
              <a:rPr lang="uk-UA" sz="3600" spc="-11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і</a:t>
            </a:r>
            <a:r>
              <a:rPr lang="en-US" sz="3600" spc="-11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3600" spc="-11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фітоіндикації</a:t>
            </a:r>
            <a:r>
              <a:rPr lang="en-US" sz="3600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, </a:t>
            </a:r>
            <a:r>
              <a:rPr lang="uk-UA" sz="3600" spc="-11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синфітоіндикації</a:t>
            </a:r>
            <a:r>
              <a:rPr lang="uk-UA" sz="3600" spc="-11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3600" spc="-11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аналізу</a:t>
            </a:r>
            <a:r>
              <a:rPr lang="en-US" sz="3600" spc="-11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3600" spc="-11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спостереження</a:t>
            </a:r>
            <a:endParaRPr lang="en-US" sz="3600" spc="-11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l">
              <a:lnSpc>
                <a:spcPts val="3600"/>
              </a:lnSpc>
            </a:pPr>
            <a:endParaRPr lang="en-US" sz="3000" spc="-11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</p:txBody>
      </p:sp>
      <p:pic>
        <p:nvPicPr>
          <p:cNvPr id="2051" name="Picture 3" descr="C:\Users\yuliy\Downloads\imgonline-com-ua-Transparent-backgr-y4lPua2GiWf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166360"/>
            <a:ext cx="48006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yuliy\OneDrive\Рабочий стол\images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948" y="5448300"/>
            <a:ext cx="5081842" cy="145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yuliy\OneDrive\Рабочий стол\Microsoft_Office_Excel_(2019–present)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7490460"/>
            <a:ext cx="2728296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2" name="Picture 9" descr="D:\Kamelia\КОНКУРСИ\Кароліна_МАН_2023\past_splas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0498" y="7098577"/>
            <a:ext cx="3468625" cy="2648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937597" y="123835"/>
            <a:ext cx="2839720" cy="41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b="1" spc="-1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ВСТУП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842" y="723900"/>
            <a:ext cx="17787620" cy="7694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600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Для</a:t>
            </a:r>
            <a:r>
              <a:rPr lang="en-US" sz="3600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досягнення</a:t>
            </a:r>
            <a:r>
              <a:rPr lang="en-US" sz="3600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поставленої</a:t>
            </a:r>
            <a:r>
              <a:rPr lang="en-US" sz="3600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мети</a:t>
            </a:r>
            <a:r>
              <a:rPr lang="en-US" sz="3600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нами</a:t>
            </a:r>
            <a:r>
              <a:rPr lang="en-US" sz="3600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було</a:t>
            </a:r>
            <a:r>
              <a:rPr lang="en-US" sz="3600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сформульовано</a:t>
            </a:r>
            <a:r>
              <a:rPr lang="en-US" sz="3600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endParaRPr lang="en-US" sz="3600" spc="-15" dirty="0" smtClean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ctr">
              <a:lnSpc>
                <a:spcPts val="4800"/>
              </a:lnSpc>
            </a:pPr>
            <a:r>
              <a:rPr lang="en-US" sz="3600" spc="-15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такі</a:t>
            </a:r>
            <a:r>
              <a:rPr lang="en-US" sz="3600" spc="-1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600" b="1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завдання</a:t>
            </a:r>
            <a:r>
              <a:rPr lang="en-US" sz="3600" b="1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:</a:t>
            </a:r>
            <a:r>
              <a:rPr lang="en-US" sz="3600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</a:p>
          <a:p>
            <a:pPr algn="ctr">
              <a:lnSpc>
                <a:spcPts val="4200"/>
              </a:lnSpc>
            </a:pPr>
            <a:endParaRPr lang="en-US" sz="3600" spc="-15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marL="527622" lvl="1" indent="-263811" algn="just">
              <a:lnSpc>
                <a:spcPts val="4200"/>
              </a:lnSpc>
              <a:buFont typeface="Arial"/>
              <a:buChar char="•"/>
            </a:pPr>
            <a:r>
              <a:rPr lang="uk-UA" sz="3600" spc="-14" dirty="0" smtClean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Встановити </a:t>
            </a:r>
            <a:r>
              <a:rPr lang="uk-UA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локалітети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поширення та полігони, де відмічається міжвидова конкуренція досліджуваних видів у межах Броварського району; </a:t>
            </a:r>
            <a:endParaRPr lang="uk-UA" sz="3600" spc="-14" dirty="0" smtClean="0">
              <a:solidFill>
                <a:srgbClr val="000000"/>
              </a:solidFill>
              <a:latin typeface="Century Gothic" panose="020B0502020202020204" pitchFamily="34" charset="0"/>
              <a:ea typeface="Carlito"/>
              <a:cs typeface="Carlito"/>
              <a:sym typeface="Carlito"/>
            </a:endParaRPr>
          </a:p>
          <a:p>
            <a:pPr marL="527622" lvl="1" indent="-263811" algn="just">
              <a:lnSpc>
                <a:spcPts val="4200"/>
              </a:lnSpc>
              <a:buFont typeface="Arial"/>
              <a:buChar char="•"/>
            </a:pPr>
            <a:endParaRPr lang="uk-UA" sz="3600" spc="-14" dirty="0" smtClean="0">
              <a:solidFill>
                <a:srgbClr val="000000"/>
              </a:solidFill>
              <a:latin typeface="Century Gothic" panose="020B0502020202020204" pitchFamily="34" charset="0"/>
              <a:ea typeface="Carlito"/>
              <a:cs typeface="Carlito"/>
              <a:sym typeface="Carlito"/>
            </a:endParaRPr>
          </a:p>
          <a:p>
            <a:pPr marL="527622" lvl="1" indent="-263811" algn="just">
              <a:lnSpc>
                <a:spcPts val="4200"/>
              </a:lnSpc>
              <a:buFont typeface="Arial"/>
              <a:buChar char="•"/>
            </a:pPr>
            <a:r>
              <a:rPr lang="uk-UA" sz="3600" spc="-14" dirty="0" smtClean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здійснити </a:t>
            </a:r>
            <a:r>
              <a:rPr lang="uk-UA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фітоіндикаційний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аналіз екологічних ніш </a:t>
            </a:r>
            <a:r>
              <a:rPr lang="en-US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S. </a:t>
            </a:r>
            <a:r>
              <a:rPr lang="en-US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canadensis</a:t>
            </a:r>
            <a:r>
              <a:rPr lang="en-US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та </a:t>
            </a:r>
            <a:r>
              <a:rPr lang="en-US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C. </a:t>
            </a:r>
            <a:r>
              <a:rPr lang="en-US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epigejos</a:t>
            </a:r>
            <a:r>
              <a:rPr lang="en-US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; </a:t>
            </a:r>
            <a:endParaRPr lang="uk-UA" sz="3600" spc="-14" dirty="0" smtClean="0">
              <a:solidFill>
                <a:srgbClr val="000000"/>
              </a:solidFill>
              <a:latin typeface="Century Gothic" panose="020B0502020202020204" pitchFamily="34" charset="0"/>
              <a:ea typeface="Carlito"/>
              <a:cs typeface="Carlito"/>
              <a:sym typeface="Carlito"/>
            </a:endParaRPr>
          </a:p>
          <a:p>
            <a:pPr marL="527622" lvl="1" indent="-263811" algn="just">
              <a:lnSpc>
                <a:spcPts val="4200"/>
              </a:lnSpc>
              <a:buFont typeface="Arial"/>
              <a:buChar char="•"/>
            </a:pPr>
            <a:endParaRPr lang="uk-UA" sz="3600" spc="-14" dirty="0" smtClean="0">
              <a:solidFill>
                <a:srgbClr val="000000"/>
              </a:solidFill>
              <a:latin typeface="Century Gothic" panose="020B0502020202020204" pitchFamily="34" charset="0"/>
              <a:ea typeface="Carlito"/>
              <a:cs typeface="Carlito"/>
              <a:sym typeface="Carlito"/>
            </a:endParaRPr>
          </a:p>
          <a:p>
            <a:pPr marL="527622" lvl="1" indent="-263811" algn="just">
              <a:lnSpc>
                <a:spcPts val="4200"/>
              </a:lnSpc>
              <a:buFont typeface="Arial"/>
              <a:buChar char="•"/>
            </a:pPr>
            <a:r>
              <a:rPr lang="uk-UA" sz="3600" spc="-14" dirty="0" smtClean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за 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методикою </a:t>
            </a:r>
            <a:r>
              <a:rPr lang="uk-UA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синфітоіндикації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провести аналіз зміни </a:t>
            </a:r>
            <a:r>
              <a:rPr lang="uk-UA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едафічних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факторів в умовах конкурентного витіснення; </a:t>
            </a:r>
            <a:endParaRPr lang="uk-UA" sz="3600" spc="-14" dirty="0" smtClean="0">
              <a:solidFill>
                <a:srgbClr val="000000"/>
              </a:solidFill>
              <a:latin typeface="Century Gothic" panose="020B0502020202020204" pitchFamily="34" charset="0"/>
              <a:ea typeface="Carlito"/>
              <a:cs typeface="Carlito"/>
              <a:sym typeface="Carlito"/>
            </a:endParaRPr>
          </a:p>
          <a:p>
            <a:pPr marL="527622" lvl="1" indent="-263811" algn="just">
              <a:lnSpc>
                <a:spcPts val="4200"/>
              </a:lnSpc>
              <a:buFont typeface="Arial"/>
              <a:buChar char="•"/>
            </a:pPr>
            <a:endParaRPr lang="uk-UA" sz="3600" spc="-14" dirty="0" smtClean="0">
              <a:solidFill>
                <a:srgbClr val="000000"/>
              </a:solidFill>
              <a:latin typeface="Century Gothic" panose="020B0502020202020204" pitchFamily="34" charset="0"/>
              <a:ea typeface="Carlito"/>
              <a:cs typeface="Carlito"/>
              <a:sym typeface="Carlito"/>
            </a:endParaRPr>
          </a:p>
          <a:p>
            <a:pPr marL="527622" lvl="1" indent="-263811" algn="just">
              <a:lnSpc>
                <a:spcPts val="4200"/>
              </a:lnSpc>
              <a:buFont typeface="Arial"/>
              <a:buChar char="•"/>
            </a:pPr>
            <a:r>
              <a:rPr lang="uk-UA" sz="3600" spc="-14" dirty="0" smtClean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визначити </a:t>
            </a:r>
            <a:r>
              <a:rPr lang="uk-UA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лімітуючі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</a:t>
            </a:r>
            <a:r>
              <a:rPr lang="uk-UA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едафічні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фактори, що визначають хід подальшого </a:t>
            </a:r>
            <a:r>
              <a:rPr lang="uk-UA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сукцесійного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витіснення </a:t>
            </a:r>
            <a:r>
              <a:rPr lang="en-US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S. </a:t>
            </a:r>
            <a:r>
              <a:rPr lang="en-US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canadensis</a:t>
            </a:r>
            <a:r>
              <a:rPr lang="en-US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 </a:t>
            </a:r>
            <a:r>
              <a:rPr lang="uk-UA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популяціями </a:t>
            </a:r>
            <a:r>
              <a:rPr lang="en-US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C. </a:t>
            </a:r>
            <a:r>
              <a:rPr lang="en-US" sz="3600" spc="-14" dirty="0" err="1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epigejos</a:t>
            </a:r>
            <a:r>
              <a:rPr lang="en-US" sz="3600" spc="-14" dirty="0">
                <a:solidFill>
                  <a:srgbClr val="000000"/>
                </a:solidFill>
                <a:latin typeface="Century Gothic" panose="020B0502020202020204" pitchFamily="34" charset="0"/>
                <a:ea typeface="Carlito"/>
                <a:cs typeface="Carlito"/>
                <a:sym typeface="Carlito"/>
              </a:rPr>
              <a:t>.</a:t>
            </a:r>
            <a:endParaRPr lang="uk-UA" sz="3600" spc="-14" dirty="0">
              <a:solidFill>
                <a:srgbClr val="000000"/>
              </a:solidFill>
              <a:latin typeface="Century Gothic" panose="020B0502020202020204" pitchFamily="34" charset="0"/>
              <a:ea typeface="Carlito"/>
              <a:cs typeface="Carlito"/>
              <a:sym typeface="Carlit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315025" y="171777"/>
            <a:ext cx="369062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b="1" spc="-10" dirty="0" smtClean="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РЕЗУТАТИ </a:t>
            </a:r>
            <a:r>
              <a:rPr lang="en-US" sz="2249" b="1" spc="-10" dirty="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ДОСЛІДЖЕНЬ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98825" y="180482"/>
            <a:ext cx="2149157" cy="335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b="1" spc="-10" dirty="0" smtClean="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ВИСНОВИ</a:t>
            </a:r>
            <a:endParaRPr lang="en-US" sz="2249" b="1" spc="-10" dirty="0">
              <a:solidFill>
                <a:srgbClr val="FFFFFF"/>
              </a:solidFill>
              <a:latin typeface="Carlito Bold"/>
              <a:ea typeface="Carlito Bold"/>
              <a:cs typeface="Carlito Bold"/>
              <a:sym typeface="Carlit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MONOMAX\Ярина Тишківська\рисунки\dwf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2" y="5724360"/>
            <a:ext cx="5170965" cy="307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68415" y="289868"/>
            <a:ext cx="12081031" cy="961801"/>
          </a:xfrm>
          <a:prstGeom prst="rect">
            <a:avLst/>
          </a:prstGeom>
        </p:spPr>
        <p:txBody>
          <a:bodyPr wrap="none" lIns="114300" tIns="57150" rIns="114300" bIns="57150">
            <a:spAutoFit/>
          </a:bodyPr>
          <a:lstStyle/>
          <a:p>
            <a:r>
              <a:rPr lang="ru-RU" sz="5500" dirty="0" err="1">
                <a:latin typeface="Century Gothic" panose="020B0502020202020204" pitchFamily="34" charset="0"/>
              </a:rPr>
              <a:t>Матеріали</a:t>
            </a:r>
            <a:r>
              <a:rPr lang="ru-RU" sz="5500" dirty="0">
                <a:latin typeface="Century Gothic" panose="020B0502020202020204" pitchFamily="34" charset="0"/>
              </a:rPr>
              <a:t> та </a:t>
            </a:r>
            <a:r>
              <a:rPr lang="ru-RU" sz="5500" dirty="0" err="1">
                <a:latin typeface="Century Gothic" panose="020B0502020202020204" pitchFamily="34" charset="0"/>
              </a:rPr>
              <a:t>методи</a:t>
            </a:r>
            <a:r>
              <a:rPr lang="ru-RU" sz="5500" dirty="0">
                <a:latin typeface="Century Gothic" panose="020B0502020202020204" pitchFamily="34" charset="0"/>
              </a:rPr>
              <a:t> </a:t>
            </a:r>
            <a:r>
              <a:rPr lang="ru-RU" sz="5500" dirty="0" err="1">
                <a:latin typeface="Century Gothic" panose="020B0502020202020204" pitchFamily="34" charset="0"/>
              </a:rPr>
              <a:t>досліджень</a:t>
            </a:r>
            <a:endParaRPr lang="ru-RU" sz="55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38135" y="1537123"/>
            <a:ext cx="8310770" cy="8409995"/>
          </a:xfrm>
          <a:prstGeom prst="rect">
            <a:avLst/>
          </a:prstGeom>
        </p:spPr>
        <p:txBody>
          <a:bodyPr wrap="square" lIns="114300" tIns="57150" rIns="114300" bIns="57150">
            <a:spAutoFit/>
          </a:bodyPr>
          <a:lstStyle/>
          <a:p>
            <a:pPr algn="ctr"/>
            <a:r>
              <a:rPr lang="uk-UA" sz="3500" dirty="0">
                <a:latin typeface="Century Gothic" panose="020B0502020202020204" pitchFamily="34" charset="0"/>
              </a:rPr>
              <a:t>1</a:t>
            </a:r>
            <a:r>
              <a:rPr lang="uk-UA" sz="2800" dirty="0">
                <a:latin typeface="Century Gothic" panose="020B0502020202020204" pitchFamily="34" charset="0"/>
              </a:rPr>
              <a:t>. Дослідження проводились на території Броварського району, зокрема в м. Бровари протягом </a:t>
            </a:r>
            <a:r>
              <a:rPr lang="uk-UA" sz="2800" dirty="0" smtClean="0">
                <a:latin typeface="Century Gothic" panose="020B0502020202020204" pitchFamily="34" charset="0"/>
              </a:rPr>
              <a:t>2024р</a:t>
            </a:r>
            <a:r>
              <a:rPr lang="uk-UA" sz="2800" dirty="0">
                <a:latin typeface="Century Gothic" panose="020B0502020202020204" pitchFamily="34" charset="0"/>
              </a:rPr>
              <a:t>. </a:t>
            </a:r>
          </a:p>
          <a:p>
            <a:pPr algn="ctr"/>
            <a:endParaRPr lang="uk-UA" sz="2800" dirty="0">
              <a:latin typeface="Century Gothic" panose="020B0502020202020204" pitchFamily="34" charset="0"/>
            </a:endParaRPr>
          </a:p>
          <a:p>
            <a:pPr algn="ctr"/>
            <a:r>
              <a:rPr lang="uk-UA" sz="2800" dirty="0">
                <a:latin typeface="Century Gothic" panose="020B0502020202020204" pitchFamily="34" charset="0"/>
              </a:rPr>
              <a:t>2. </a:t>
            </a:r>
            <a:r>
              <a:rPr lang="ru-RU" sz="2800" dirty="0">
                <a:latin typeface="Century Gothic" panose="020B0502020202020204" pitchFamily="34" charset="0"/>
              </a:rPr>
              <a:t>Базу </a:t>
            </a:r>
            <a:r>
              <a:rPr lang="ru-RU" sz="2800" dirty="0" err="1">
                <a:latin typeface="Century Gothic" panose="020B0502020202020204" pitchFamily="34" charset="0"/>
              </a:rPr>
              <a:t>даних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геоботанічних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описів</a:t>
            </a:r>
            <a:r>
              <a:rPr lang="ru-RU" sz="2800" dirty="0">
                <a:latin typeface="Century Gothic" panose="020B0502020202020204" pitchFamily="34" charset="0"/>
              </a:rPr>
              <a:t> створено у </a:t>
            </a:r>
            <a:r>
              <a:rPr lang="ru-RU" sz="2800" dirty="0" err="1">
                <a:latin typeface="Century Gothic" panose="020B0502020202020204" pitchFamily="34" charset="0"/>
              </a:rPr>
              <a:t>програмі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Excel</a:t>
            </a:r>
            <a:r>
              <a:rPr lang="ru-RU" sz="2800" dirty="0">
                <a:latin typeface="Century Gothic" panose="020B0502020202020204" pitchFamily="34" charset="0"/>
              </a:rPr>
              <a:t>. </a:t>
            </a:r>
            <a:r>
              <a:rPr lang="ru-RU" sz="2800" dirty="0" err="1">
                <a:latin typeface="Century Gothic" panose="020B0502020202020204" pitchFamily="34" charset="0"/>
              </a:rPr>
              <a:t>Всього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було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здійснено</a:t>
            </a:r>
            <a:r>
              <a:rPr lang="ru-RU" sz="2800" dirty="0">
                <a:latin typeface="Century Gothic" panose="020B0502020202020204" pitchFamily="34" charset="0"/>
              </a:rPr>
              <a:t> 30 </a:t>
            </a:r>
            <a:r>
              <a:rPr lang="ru-RU" sz="2800" dirty="0" err="1">
                <a:latin typeface="Century Gothic" panose="020B0502020202020204" pitchFamily="34" charset="0"/>
              </a:rPr>
              <a:t>геоботанічних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описів</a:t>
            </a:r>
            <a:r>
              <a:rPr lang="ru-RU" sz="2800" dirty="0">
                <a:latin typeface="Century Gothic" panose="020B0502020202020204" pitchFamily="34" charset="0"/>
              </a:rPr>
              <a:t> – по 10 </a:t>
            </a:r>
            <a:r>
              <a:rPr lang="ru-RU" sz="2800" dirty="0" err="1">
                <a:latin typeface="Century Gothic" panose="020B0502020202020204" pitchFamily="34" charset="0"/>
              </a:rPr>
              <a:t>описів</a:t>
            </a:r>
            <a:r>
              <a:rPr lang="ru-RU" sz="2800" dirty="0">
                <a:latin typeface="Century Gothic" panose="020B0502020202020204" pitchFamily="34" charset="0"/>
              </a:rPr>
              <a:t> для </a:t>
            </a:r>
            <a:r>
              <a:rPr lang="ru-RU" sz="2800" dirty="0" err="1">
                <a:latin typeface="Century Gothic" panose="020B0502020202020204" pitchFamily="34" charset="0"/>
              </a:rPr>
              <a:t>кожної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ділянки</a:t>
            </a:r>
            <a:r>
              <a:rPr lang="ru-RU" sz="2800" dirty="0">
                <a:latin typeface="Century Gothic" panose="020B0502020202020204" pitchFamily="34" charset="0"/>
              </a:rPr>
              <a:t>, два рази в </a:t>
            </a:r>
            <a:r>
              <a:rPr lang="ru-RU" sz="2800" dirty="0" err="1">
                <a:latin typeface="Century Gothic" panose="020B0502020202020204" pitchFamily="34" charset="0"/>
              </a:rPr>
              <a:t>місяць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від</a:t>
            </a:r>
            <a:r>
              <a:rPr lang="ru-RU" sz="2800" dirty="0"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latin typeface="Century Gothic" panose="020B0502020202020204" pitchFamily="34" charset="0"/>
              </a:rPr>
              <a:t>травня</a:t>
            </a:r>
            <a:r>
              <a:rPr lang="ru-RU" sz="2800" dirty="0">
                <a:latin typeface="Century Gothic" panose="020B0502020202020204" pitchFamily="34" charset="0"/>
              </a:rPr>
              <a:t> по </a:t>
            </a:r>
            <a:r>
              <a:rPr lang="ru-RU" sz="2800" dirty="0" err="1">
                <a:latin typeface="Century Gothic" panose="020B0502020202020204" pitchFamily="34" charset="0"/>
              </a:rPr>
              <a:t>жовтень</a:t>
            </a:r>
            <a:r>
              <a:rPr lang="ru-RU" sz="2800" dirty="0">
                <a:latin typeface="Century Gothic" panose="020B0502020202020204" pitchFamily="34" charset="0"/>
              </a:rPr>
              <a:t>.</a:t>
            </a:r>
            <a:endParaRPr lang="uk-UA" sz="2800" dirty="0" smtClean="0">
              <a:latin typeface="Century Gothic" panose="020B0502020202020204" pitchFamily="34" charset="0"/>
            </a:endParaRPr>
          </a:p>
          <a:p>
            <a:pPr algn="ctr"/>
            <a:endParaRPr lang="uk-UA" sz="2800" dirty="0" smtClean="0">
              <a:latin typeface="Century Gothic" panose="020B0502020202020204" pitchFamily="34" charset="0"/>
            </a:endParaRPr>
          </a:p>
          <a:p>
            <a:pPr algn="ctr"/>
            <a:r>
              <a:rPr lang="uk-UA" sz="2800" dirty="0" smtClean="0">
                <a:latin typeface="Century Gothic" panose="020B0502020202020204" pitchFamily="34" charset="0"/>
              </a:rPr>
              <a:t>3</a:t>
            </a:r>
            <a:r>
              <a:rPr lang="uk-UA" sz="2800" dirty="0">
                <a:latin typeface="Century Gothic" panose="020B0502020202020204" pitchFamily="34" charset="0"/>
              </a:rPr>
              <a:t>. </a:t>
            </a:r>
            <a:r>
              <a:rPr lang="uk-UA" sz="2800" dirty="0" err="1" smtClean="0">
                <a:latin typeface="Century Gothic" panose="020B0502020202020204" pitchFamily="34" charset="0"/>
              </a:rPr>
              <a:t>Фітоіндикаційний</a:t>
            </a:r>
            <a:r>
              <a:rPr lang="uk-UA" sz="2800" dirty="0" smtClean="0">
                <a:latin typeface="Century Gothic" panose="020B0502020202020204" pitchFamily="34" charset="0"/>
              </a:rPr>
              <a:t> </a:t>
            </a:r>
            <a:r>
              <a:rPr lang="uk-UA" sz="2800" dirty="0">
                <a:latin typeface="Century Gothic" panose="020B0502020202020204" pitchFamily="34" charset="0"/>
              </a:rPr>
              <a:t>та </a:t>
            </a:r>
            <a:r>
              <a:rPr lang="uk-UA" sz="2800" dirty="0" err="1">
                <a:latin typeface="Century Gothic" panose="020B0502020202020204" pitchFamily="34" charset="0"/>
              </a:rPr>
              <a:t>синфітоіндикаційний</a:t>
            </a:r>
            <a:r>
              <a:rPr lang="uk-UA" sz="2800" dirty="0">
                <a:latin typeface="Century Gothic" panose="020B0502020202020204" pitchFamily="34" charset="0"/>
              </a:rPr>
              <a:t> аналіз проводився за уніфікованими європейськими екологічними шкалами із ресурсу (</a:t>
            </a:r>
            <a:r>
              <a:rPr lang="en-US" sz="2800" dirty="0">
                <a:latin typeface="Century Gothic" panose="020B0502020202020204" pitchFamily="34" charset="0"/>
              </a:rPr>
              <a:t>FloraVeg.EU</a:t>
            </a:r>
            <a:r>
              <a:rPr lang="en-US" sz="2800" dirty="0" smtClean="0">
                <a:latin typeface="Century Gothic" panose="020B0502020202020204" pitchFamily="34" charset="0"/>
              </a:rPr>
              <a:t>)</a:t>
            </a:r>
            <a:endParaRPr lang="uk-UA" sz="2800" dirty="0" smtClean="0">
              <a:latin typeface="Century Gothic" panose="020B0502020202020204" pitchFamily="34" charset="0"/>
            </a:endParaRPr>
          </a:p>
          <a:p>
            <a:pPr algn="ctr"/>
            <a:endParaRPr lang="uk-UA" sz="2800" dirty="0">
              <a:latin typeface="Century Gothic" panose="020B0502020202020204" pitchFamily="34" charset="0"/>
            </a:endParaRPr>
          </a:p>
          <a:p>
            <a:pPr algn="ctr"/>
            <a:r>
              <a:rPr lang="uk-UA" sz="2800" dirty="0">
                <a:latin typeface="Century Gothic" panose="020B0502020202020204" pitchFamily="34" charset="0"/>
              </a:rPr>
              <a:t>4. Вологість ґрунту та </a:t>
            </a:r>
            <a:r>
              <a:rPr lang="uk-UA" sz="2800" dirty="0" err="1">
                <a:latin typeface="Century Gothic" panose="020B0502020202020204" pitchFamily="34" charset="0"/>
              </a:rPr>
              <a:t>рН</a:t>
            </a:r>
            <a:r>
              <a:rPr lang="uk-UA" sz="2800" dirty="0">
                <a:latin typeface="Century Gothic" panose="020B0502020202020204" pitchFamily="34" charset="0"/>
              </a:rPr>
              <a:t> ґрунту здійснювали вимірювачем вологості ґрунту ― 3 </a:t>
            </a:r>
            <a:r>
              <a:rPr lang="en-US" sz="2800" dirty="0">
                <a:latin typeface="Century Gothic" panose="020B0502020202020204" pitchFamily="34" charset="0"/>
              </a:rPr>
              <a:t>Way Soil Meter </a:t>
            </a:r>
            <a:r>
              <a:rPr lang="uk-UA" sz="2800" dirty="0">
                <a:latin typeface="Century Gothic" panose="020B0502020202020204" pitchFamily="34" charset="0"/>
              </a:rPr>
              <a:t>у п’ятиразовій повторюваності </a:t>
            </a:r>
          </a:p>
          <a:p>
            <a:pPr algn="ctr"/>
            <a:endParaRPr lang="ru-RU" sz="2800" dirty="0">
              <a:latin typeface="Century Gothic" panose="020B0502020202020204" pitchFamily="34" charset="0"/>
            </a:endParaRPr>
          </a:p>
        </p:txBody>
      </p:sp>
      <p:pic>
        <p:nvPicPr>
          <p:cNvPr id="11" name="Рисунок 10" descr="C:\Users\yuliy\OneDrive\Рабочий стол\Untitle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0246"/>
            <a:ext cx="4968705" cy="302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-152400" y="1251669"/>
            <a:ext cx="1511300" cy="1154163"/>
          </a:xfrm>
          <a:prstGeom prst="rect">
            <a:avLst/>
          </a:prstGeom>
          <a:noFill/>
        </p:spPr>
        <p:txBody>
          <a:bodyPr wrap="square" lIns="114300" tIns="57150" rIns="114300" bIns="57150" rtlCol="0">
            <a:spAutoFit/>
          </a:bodyPr>
          <a:lstStyle/>
          <a:p>
            <a:r>
              <a:rPr lang="uk-UA" sz="6800" b="1" dirty="0">
                <a:latin typeface="Century Gothic" panose="020B0502020202020204" pitchFamily="34" charset="0"/>
              </a:rPr>
              <a:t>1</a:t>
            </a:r>
            <a:endParaRPr lang="ru-RU" sz="6800" b="1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D:\MONOMAX\Ярина Тишківська\рисунки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20" y="2585640"/>
            <a:ext cx="4340225" cy="426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610600" y="2487639"/>
            <a:ext cx="1511300" cy="1154163"/>
          </a:xfrm>
          <a:prstGeom prst="rect">
            <a:avLst/>
          </a:prstGeom>
          <a:noFill/>
        </p:spPr>
        <p:txBody>
          <a:bodyPr wrap="square" lIns="114300" tIns="57150" rIns="114300" bIns="57150" rtlCol="0">
            <a:spAutoFit/>
          </a:bodyPr>
          <a:lstStyle/>
          <a:p>
            <a:r>
              <a:rPr lang="uk-UA" sz="6800" b="1" dirty="0">
                <a:latin typeface="Century Gothic" panose="020B0502020202020204" pitchFamily="34" charset="0"/>
              </a:rPr>
              <a:t>2</a:t>
            </a:r>
            <a:endParaRPr lang="ru-RU" sz="68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172" y="5687936"/>
            <a:ext cx="1511300" cy="1154163"/>
          </a:xfrm>
          <a:prstGeom prst="rect">
            <a:avLst/>
          </a:prstGeom>
          <a:noFill/>
        </p:spPr>
        <p:txBody>
          <a:bodyPr wrap="square" lIns="114300" tIns="57150" rIns="114300" bIns="57150" rtlCol="0">
            <a:spAutoFit/>
          </a:bodyPr>
          <a:lstStyle/>
          <a:p>
            <a:r>
              <a:rPr lang="uk-UA" sz="6800" b="1" dirty="0">
                <a:latin typeface="Century Gothic" panose="020B0502020202020204" pitchFamily="34" charset="0"/>
              </a:rPr>
              <a:t>3</a:t>
            </a:r>
            <a:endParaRPr lang="ru-RU" sz="6800" b="1" dirty="0">
              <a:latin typeface="Century Gothic" panose="020B0502020202020204" pitchFamily="34" charset="0"/>
            </a:endParaRPr>
          </a:p>
        </p:txBody>
      </p:sp>
      <p:pic>
        <p:nvPicPr>
          <p:cNvPr id="12" name="Рисунок 11" descr="D:\MONOMAX\Агрономія\фото досліду_Юля\2024_06_26_20_44_IMG_168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03285" y="7157338"/>
            <a:ext cx="273683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312630" y="6693267"/>
            <a:ext cx="1511300" cy="1154163"/>
          </a:xfrm>
          <a:prstGeom prst="rect">
            <a:avLst/>
          </a:prstGeom>
          <a:noFill/>
        </p:spPr>
        <p:txBody>
          <a:bodyPr wrap="square" lIns="114300" tIns="57150" rIns="114300" bIns="57150" rtlCol="0">
            <a:spAutoFit/>
          </a:bodyPr>
          <a:lstStyle/>
          <a:p>
            <a:r>
              <a:rPr lang="uk-UA" sz="6800" b="1" dirty="0">
                <a:latin typeface="Century Gothic" panose="020B0502020202020204" pitchFamily="34" charset="0"/>
              </a:rPr>
              <a:t>4</a:t>
            </a:r>
            <a:endParaRPr lang="ru-RU" sz="6800" b="1" dirty="0">
              <a:latin typeface="Century Gothic" panose="020B0502020202020204" pitchFamily="34" charset="0"/>
            </a:endParaRPr>
          </a:p>
        </p:txBody>
      </p:sp>
      <p:pic>
        <p:nvPicPr>
          <p:cNvPr id="2" name="Picture 2" descr="D:\MONOMAX\МАН_Ярина Тишківська\фото 5\photo_2024-10-24_13-55-0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34691" y="6848103"/>
            <a:ext cx="2019300" cy="274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25231" y="9592553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Фото</a:t>
            </a:r>
            <a:r>
              <a:rPr lang="en-US" dirty="0" smtClean="0"/>
              <a:t> </a:t>
            </a:r>
            <a:r>
              <a:rPr lang="uk-UA" dirty="0" smtClean="0"/>
              <a:t>автора</a:t>
            </a:r>
            <a:r>
              <a:rPr lang="uk-UA" dirty="0" smtClean="0"/>
              <a:t>*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34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5698825" y="232747"/>
            <a:ext cx="2149157" cy="32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b="1" spc="-10" dirty="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ВИСНОВКИ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34200" y="1493523"/>
            <a:ext cx="10913782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35"/>
              </a:lnSpc>
            </a:pP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За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результатами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власних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спостережень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та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аналізу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із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бази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даних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iNaturalist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  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поширення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Solidago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 с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anadensis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та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Calamagrostis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epigejos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на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території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Броварської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територіальної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громади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є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доволі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значним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2529" spc="-7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понад</a:t>
            </a:r>
            <a:r>
              <a:rPr lang="en-US" sz="2529" spc="-7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60  </a:t>
            </a:r>
            <a:r>
              <a:rPr lang="en-US" sz="2529" spc="-7" dirty="0" err="1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локацій</a:t>
            </a:r>
            <a:endParaRPr lang="en-US" sz="2529" spc="-7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  <a:p>
            <a:pPr algn="ctr">
              <a:lnSpc>
                <a:spcPts val="3035"/>
              </a:lnSpc>
            </a:pPr>
            <a:r>
              <a:rPr lang="en-US" sz="2529" spc="-9" dirty="0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.</a:t>
            </a:r>
            <a:endParaRPr lang="en-US" sz="2529" spc="-9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6934200" y="1485900"/>
            <a:ext cx="10913782" cy="1752600"/>
            <a:chOff x="0" y="0"/>
            <a:chExt cx="19750219" cy="24978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750091" cy="2497915"/>
            </a:xfrm>
            <a:custGeom>
              <a:avLst/>
              <a:gdLst/>
              <a:ahLst/>
              <a:cxnLst/>
              <a:rect l="l" t="t" r="r" b="b"/>
              <a:pathLst>
                <a:path w="19750091" h="2497915">
                  <a:moveTo>
                    <a:pt x="14706" y="0"/>
                  </a:moveTo>
                  <a:lnTo>
                    <a:pt x="19735386" y="0"/>
                  </a:lnTo>
                  <a:cubicBezTo>
                    <a:pt x="19743536" y="0"/>
                    <a:pt x="19750091" y="2869"/>
                    <a:pt x="19750091" y="6437"/>
                  </a:cubicBezTo>
                  <a:lnTo>
                    <a:pt x="19750091" y="2491472"/>
                  </a:lnTo>
                  <a:cubicBezTo>
                    <a:pt x="19750091" y="2495039"/>
                    <a:pt x="19743536" y="2497915"/>
                    <a:pt x="19735386" y="2497915"/>
                  </a:cubicBezTo>
                  <a:lnTo>
                    <a:pt x="14706" y="2497915"/>
                  </a:lnTo>
                  <a:cubicBezTo>
                    <a:pt x="6556" y="2497915"/>
                    <a:pt x="0" y="2495039"/>
                    <a:pt x="0" y="2491472"/>
                  </a:cubicBezTo>
                  <a:lnTo>
                    <a:pt x="0" y="6437"/>
                  </a:lnTo>
                  <a:cubicBezTo>
                    <a:pt x="0" y="2869"/>
                    <a:pt x="6556" y="0"/>
                    <a:pt x="14706" y="0"/>
                  </a:cubicBezTo>
                  <a:moveTo>
                    <a:pt x="14706" y="12951"/>
                  </a:moveTo>
                  <a:lnTo>
                    <a:pt x="14706" y="6437"/>
                  </a:lnTo>
                  <a:lnTo>
                    <a:pt x="29412" y="6437"/>
                  </a:lnTo>
                  <a:lnTo>
                    <a:pt x="29412" y="2491472"/>
                  </a:lnTo>
                  <a:lnTo>
                    <a:pt x="14706" y="2491472"/>
                  </a:lnTo>
                  <a:lnTo>
                    <a:pt x="14706" y="2485035"/>
                  </a:lnTo>
                  <a:lnTo>
                    <a:pt x="19735386" y="2485035"/>
                  </a:lnTo>
                  <a:lnTo>
                    <a:pt x="19735386" y="2491472"/>
                  </a:lnTo>
                  <a:lnTo>
                    <a:pt x="19720680" y="2491472"/>
                  </a:lnTo>
                  <a:lnTo>
                    <a:pt x="19720680" y="6437"/>
                  </a:lnTo>
                  <a:lnTo>
                    <a:pt x="19735386" y="6437"/>
                  </a:lnTo>
                  <a:lnTo>
                    <a:pt x="19735386" y="12873"/>
                  </a:lnTo>
                  <a:lnTo>
                    <a:pt x="14706" y="12873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1066800" y="1259290"/>
            <a:ext cx="4800600" cy="3642358"/>
          </a:xfrm>
          <a:custGeom>
            <a:avLst/>
            <a:gdLst/>
            <a:ahLst/>
            <a:cxnLst/>
            <a:rect l="l" t="t" r="r" b="b"/>
            <a:pathLst>
              <a:path w="5913074" h="4277373">
                <a:moveTo>
                  <a:pt x="0" y="0"/>
                </a:moveTo>
                <a:lnTo>
                  <a:pt x="5913074" y="0"/>
                </a:lnTo>
                <a:lnTo>
                  <a:pt x="5913074" y="4277374"/>
                </a:lnTo>
                <a:lnTo>
                  <a:pt x="0" y="42773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02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82040" y="4949311"/>
            <a:ext cx="4800600" cy="3459239"/>
          </a:xfrm>
          <a:custGeom>
            <a:avLst/>
            <a:gdLst/>
            <a:ahLst/>
            <a:cxnLst/>
            <a:rect l="l" t="t" r="r" b="b"/>
            <a:pathLst>
              <a:path w="6333569" h="4170887">
                <a:moveTo>
                  <a:pt x="0" y="0"/>
                </a:moveTo>
                <a:lnTo>
                  <a:pt x="6333569" y="0"/>
                </a:lnTo>
                <a:lnTo>
                  <a:pt x="6333569" y="4170887"/>
                </a:lnTo>
                <a:lnTo>
                  <a:pt x="0" y="41708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04800" y="8408550"/>
            <a:ext cx="5433495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spc="-8" dirty="0" err="1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Карта</a:t>
            </a:r>
            <a:r>
              <a:rPr lang="en-US" sz="2249" spc="-8" dirty="0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</a:t>
            </a:r>
            <a:r>
              <a:rPr lang="en-US" sz="2249" spc="-8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локацій</a:t>
            </a:r>
            <a:r>
              <a:rPr lang="en-US" sz="2249" spc="-8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</a:t>
            </a:r>
            <a:r>
              <a:rPr lang="en-US" sz="2249" spc="-8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Calamagrostis</a:t>
            </a:r>
            <a:r>
              <a:rPr lang="en-US" sz="2249" spc="-8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 </a:t>
            </a:r>
            <a:r>
              <a:rPr lang="en-US" sz="2249" spc="-8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epigejos</a:t>
            </a:r>
            <a:r>
              <a:rPr lang="en-US" sz="2249" spc="-8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 (А) </a:t>
            </a:r>
            <a:r>
              <a:rPr lang="en-US" sz="2249" spc="-8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та</a:t>
            </a:r>
            <a:r>
              <a:rPr lang="en-US" sz="2249" spc="-8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</a:t>
            </a:r>
            <a:r>
              <a:rPr lang="en-US" sz="2249" spc="-8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Solidago</a:t>
            </a:r>
            <a:r>
              <a:rPr lang="en-US" sz="2249" spc="-8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 с </a:t>
            </a:r>
            <a:r>
              <a:rPr lang="en-US" sz="2249" spc="-8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anadensis</a:t>
            </a:r>
            <a:r>
              <a:rPr lang="en-US" sz="2249" spc="-8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(Б) </a:t>
            </a:r>
            <a:r>
              <a:rPr lang="en-US" sz="2249" spc="-8" dirty="0" err="1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Броварського</a:t>
            </a:r>
            <a:r>
              <a:rPr lang="en-US" sz="2249" spc="-8" dirty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  </a:t>
            </a:r>
            <a:r>
              <a:rPr lang="en-US" sz="2249" spc="-8" dirty="0" err="1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ра</a:t>
            </a:r>
            <a:r>
              <a:rPr lang="uk-UA" sz="2249" spc="-8" dirty="0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йо</a:t>
            </a:r>
            <a:r>
              <a:rPr lang="en-US" sz="2249" spc="-8" dirty="0" err="1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ну</a:t>
            </a:r>
            <a:endParaRPr lang="en-US" sz="2249" spc="-8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99540" y="154613"/>
            <a:ext cx="2839720" cy="41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b="1" spc="-1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ВСТУП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86572" y="1714500"/>
            <a:ext cx="315668" cy="585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3"/>
              </a:lnSpc>
            </a:pPr>
            <a:r>
              <a:rPr lang="en-US" sz="3409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6572" y="5829300"/>
            <a:ext cx="277612" cy="585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3"/>
              </a:lnSpc>
            </a:pPr>
            <a:r>
              <a:rPr lang="en-US" sz="3409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</a:t>
            </a:r>
          </a:p>
        </p:txBody>
      </p:sp>
      <p:pic>
        <p:nvPicPr>
          <p:cNvPr id="23" name="Picture 2" descr="C:\Users\yuliy\OneDrive\Рабочий стол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40" y="3569967"/>
            <a:ext cx="9969401" cy="643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4716746" y="232747"/>
            <a:ext cx="9494587" cy="961802"/>
          </a:xfrm>
          <a:prstGeom prst="rect">
            <a:avLst/>
          </a:prstGeom>
        </p:spPr>
        <p:txBody>
          <a:bodyPr wrap="none" lIns="114300" tIns="57150" rIns="114300" bIns="57150">
            <a:spAutoFit/>
          </a:bodyPr>
          <a:lstStyle/>
          <a:p>
            <a:pPr algn="ctr"/>
            <a:r>
              <a:rPr lang="ru-RU" sz="5500" dirty="0" smtClean="0">
                <a:latin typeface="Century Gothic" panose="020B0502020202020204" pitchFamily="34" charset="0"/>
              </a:rPr>
              <a:t>РЕЗУЛЬТАТИ ДОСЛІДЖЕНЬ</a:t>
            </a:r>
            <a:endParaRPr lang="ru-RU" sz="5500" dirty="0"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153400" y="9696703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*</a:t>
            </a:r>
            <a:r>
              <a:rPr lang="uk-UA" dirty="0" smtClean="0"/>
              <a:t>Рисунок створено в </a:t>
            </a:r>
            <a:r>
              <a:rPr lang="en-US" dirty="0" smtClean="0"/>
              <a:t>Google maps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20040" y="9639521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*</a:t>
            </a:r>
            <a:r>
              <a:rPr lang="uk-UA" dirty="0" smtClean="0"/>
              <a:t>Рисунок створено в додатку </a:t>
            </a:r>
            <a:r>
              <a:rPr lang="en-US" dirty="0" err="1" smtClean="0"/>
              <a:t>iNaturalist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733472" y="2919652"/>
            <a:ext cx="5291914" cy="3970770"/>
          </a:xfrm>
          <a:custGeom>
            <a:avLst/>
            <a:gdLst/>
            <a:ahLst/>
            <a:cxnLst/>
            <a:rect l="l" t="t" r="r" b="b"/>
            <a:pathLst>
              <a:path w="5291914" h="3970770">
                <a:moveTo>
                  <a:pt x="0" y="0"/>
                </a:moveTo>
                <a:lnTo>
                  <a:pt x="5291913" y="0"/>
                </a:lnTo>
                <a:lnTo>
                  <a:pt x="5291913" y="3970770"/>
                </a:lnTo>
                <a:lnTo>
                  <a:pt x="0" y="3970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560550" y="2912001"/>
            <a:ext cx="5309027" cy="3970801"/>
          </a:xfrm>
          <a:custGeom>
            <a:avLst/>
            <a:gdLst/>
            <a:ahLst/>
            <a:cxnLst/>
            <a:rect l="l" t="t" r="r" b="b"/>
            <a:pathLst>
              <a:path w="5309027" h="3970801">
                <a:moveTo>
                  <a:pt x="0" y="0"/>
                </a:moveTo>
                <a:lnTo>
                  <a:pt x="5309027" y="0"/>
                </a:lnTo>
                <a:lnTo>
                  <a:pt x="5309027" y="3970801"/>
                </a:lnTo>
                <a:lnTo>
                  <a:pt x="0" y="3970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254118" y="2919652"/>
            <a:ext cx="5291914" cy="3970801"/>
          </a:xfrm>
          <a:custGeom>
            <a:avLst/>
            <a:gdLst/>
            <a:ahLst/>
            <a:cxnLst/>
            <a:rect l="l" t="t" r="r" b="b"/>
            <a:pathLst>
              <a:path w="5291914" h="3970801">
                <a:moveTo>
                  <a:pt x="0" y="0"/>
                </a:moveTo>
                <a:lnTo>
                  <a:pt x="5291913" y="0"/>
                </a:lnTo>
                <a:lnTo>
                  <a:pt x="5291913" y="3970801"/>
                </a:lnTo>
                <a:lnTo>
                  <a:pt x="0" y="39708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09107" y="1452702"/>
            <a:ext cx="15965573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spc="-15" dirty="0">
                <a:solidFill>
                  <a:srgbClr val="000000"/>
                </a:solidFill>
                <a:latin typeface="TT Prosto Sans Bold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4000" b="1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Для</a:t>
            </a:r>
            <a:r>
              <a:rPr lang="en-US" sz="4000" b="1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4000" b="1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проведення</a:t>
            </a:r>
            <a:r>
              <a:rPr lang="en-US" sz="4000" b="1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4000" b="1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оцінки</a:t>
            </a:r>
            <a:r>
              <a:rPr lang="en-US" sz="4000" b="1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ru-RU" sz="4000" b="1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конкурентного </a:t>
            </a:r>
            <a:r>
              <a:rPr lang="ru-RU" sz="4000" b="1" spc="-15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впливу</a:t>
            </a:r>
            <a:r>
              <a:rPr lang="ru-RU" sz="4000" b="1" spc="-1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4000" b="1" spc="-15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нами</a:t>
            </a:r>
            <a:r>
              <a:rPr lang="en-US" sz="4000" b="1" spc="-1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4000" b="1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було</a:t>
            </a:r>
            <a:r>
              <a:rPr lang="en-US" sz="4000" b="1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4000" b="1" spc="-1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закладено</a:t>
            </a:r>
            <a:r>
              <a:rPr lang="en-US" sz="4000" b="1" spc="-15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uk-UA" sz="4000" b="1" spc="-1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3</a:t>
            </a:r>
            <a:r>
              <a:rPr lang="en-US" sz="4000" b="1" spc="-1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 </a:t>
            </a:r>
            <a:r>
              <a:rPr lang="en-US" sz="4000" b="1" spc="-15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ділянки</a:t>
            </a:r>
            <a:endParaRPr lang="en-US" sz="4000" b="1" spc="-15" dirty="0">
              <a:solidFill>
                <a:srgbClr val="000000"/>
              </a:solidFill>
              <a:latin typeface="Century Gothic" panose="020B0502020202020204" pitchFamily="34" charset="0"/>
              <a:ea typeface="TT Prosto Sans Bold"/>
              <a:cs typeface="TT Prosto Sans Bold"/>
              <a:sym typeface="TT Prosto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13867" y="7429500"/>
            <a:ext cx="17202392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1"/>
              </a:lnSpc>
            </a:pPr>
            <a:r>
              <a:rPr lang="en-US" sz="3150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Зображення</a:t>
            </a:r>
            <a:r>
              <a:rPr lang="en-US" sz="3150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моніторингових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ділянок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: А –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ділянка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з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домінуванням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золотарника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; Б –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ділянка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з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домінуванням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куничника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; В – </a:t>
            </a:r>
            <a:r>
              <a:rPr lang="en-US" sz="3150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міжконкурентневитіснення</a:t>
            </a:r>
            <a:r>
              <a:rPr lang="en-US" sz="3150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3150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золотарника</a:t>
            </a:r>
            <a:r>
              <a:rPr lang="uk-UA" sz="3150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. </a:t>
            </a:r>
            <a:endParaRPr lang="en-US" sz="3150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079748" y="6806713"/>
            <a:ext cx="314920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01996" y="6890453"/>
            <a:ext cx="276820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915315" y="6826996"/>
            <a:ext cx="280243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24400" y="114300"/>
            <a:ext cx="9494587" cy="961802"/>
          </a:xfrm>
          <a:prstGeom prst="rect">
            <a:avLst/>
          </a:prstGeom>
        </p:spPr>
        <p:txBody>
          <a:bodyPr wrap="none" lIns="114300" tIns="57150" rIns="114300" bIns="57150">
            <a:spAutoFit/>
          </a:bodyPr>
          <a:lstStyle/>
          <a:p>
            <a:pPr algn="ctr"/>
            <a:r>
              <a:rPr lang="ru-RU" sz="5500" dirty="0" smtClean="0">
                <a:latin typeface="Century Gothic" panose="020B0502020202020204" pitchFamily="34" charset="0"/>
              </a:rPr>
              <a:t>РЕЗУЛЬТАТИ ДОСЛІДЖЕНЬ</a:t>
            </a:r>
            <a:endParaRPr lang="ru-RU" sz="5500" dirty="0"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8712" y="1076102"/>
            <a:ext cx="17234488" cy="2955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95400" y="8569960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Фото </a:t>
            </a:r>
            <a:r>
              <a:rPr lang="uk-UA" dirty="0" smtClean="0"/>
              <a:t>автора*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9982200" y="2095499"/>
            <a:ext cx="7315200" cy="5715001"/>
          </a:xfrm>
          <a:custGeom>
            <a:avLst/>
            <a:gdLst/>
            <a:ahLst/>
            <a:cxnLst/>
            <a:rect l="l" t="t" r="r" b="b"/>
            <a:pathLst>
              <a:path w="5191631" h="3999802">
                <a:moveTo>
                  <a:pt x="0" y="0"/>
                </a:moveTo>
                <a:lnTo>
                  <a:pt x="5191631" y="0"/>
                </a:lnTo>
                <a:lnTo>
                  <a:pt x="5191631" y="3999802"/>
                </a:lnTo>
                <a:lnTo>
                  <a:pt x="0" y="3999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03914" y="2095499"/>
            <a:ext cx="7406686" cy="5692141"/>
          </a:xfrm>
          <a:custGeom>
            <a:avLst/>
            <a:gdLst/>
            <a:ahLst/>
            <a:cxnLst/>
            <a:rect l="l" t="t" r="r" b="b"/>
            <a:pathLst>
              <a:path w="5191631" h="3999802">
                <a:moveTo>
                  <a:pt x="0" y="0"/>
                </a:moveTo>
                <a:lnTo>
                  <a:pt x="5191631" y="0"/>
                </a:lnTo>
                <a:lnTo>
                  <a:pt x="5191631" y="3999802"/>
                </a:lnTo>
                <a:lnTo>
                  <a:pt x="0" y="39998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99540" y="154613"/>
            <a:ext cx="2839720" cy="335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b="1" spc="-10" dirty="0" smtClean="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ВСТУ</a:t>
            </a:r>
            <a:endParaRPr lang="en-US" sz="2249" b="1" spc="-10" dirty="0">
              <a:solidFill>
                <a:srgbClr val="FFFFFF"/>
              </a:solidFill>
              <a:latin typeface="Carlito Bold"/>
              <a:ea typeface="Carlito Bold"/>
              <a:cs typeface="Carlito Bold"/>
              <a:sym typeface="Carlit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083673" y="7810500"/>
            <a:ext cx="13221370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39"/>
              </a:lnSpc>
            </a:pPr>
            <a:r>
              <a:rPr lang="en-US" sz="2000" b="1" spc="-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Рис</a:t>
            </a:r>
            <a:r>
              <a:rPr lang="en-US" sz="2000" b="1" spc="-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. 5 </a:t>
            </a:r>
            <a:r>
              <a:rPr lang="en-US" sz="2000" b="1" spc="-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Циклограми</a:t>
            </a:r>
            <a:r>
              <a:rPr lang="en-US" sz="2000" b="1" spc="-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000" b="1" spc="-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екологічних</a:t>
            </a:r>
            <a:r>
              <a:rPr lang="en-US" sz="2000" b="1" spc="-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000" b="1" spc="-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ніш</a:t>
            </a:r>
            <a:r>
              <a:rPr lang="en-US" sz="2000" b="1" spc="-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000" b="1" spc="-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видів</a:t>
            </a:r>
            <a:r>
              <a:rPr lang="en-US" sz="2000" b="1" spc="-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uk-UA" sz="2000" b="1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(</a:t>
            </a:r>
            <a:r>
              <a:rPr lang="uk-UA" sz="2000" b="1" spc="-5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фітоіндикація</a:t>
            </a:r>
            <a:r>
              <a:rPr lang="uk-UA" sz="2000" b="1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) </a:t>
            </a:r>
            <a:r>
              <a:rPr lang="en-US" sz="2000" b="1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(А</a:t>
            </a:r>
            <a:r>
              <a:rPr lang="en-US" sz="2000" b="1" spc="-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) </a:t>
            </a:r>
            <a:r>
              <a:rPr lang="en-US" sz="2000" b="1" spc="-5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та</a:t>
            </a:r>
            <a:r>
              <a:rPr lang="en-US" sz="2000" b="1" spc="-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uk-UA" sz="2000" b="1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рослинних ценозів (</a:t>
            </a:r>
            <a:r>
              <a:rPr lang="uk-UA" sz="2000" b="1" spc="-5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синфітоіндикація</a:t>
            </a:r>
            <a:r>
              <a:rPr lang="uk-UA" sz="2000" b="1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)</a:t>
            </a:r>
            <a:r>
              <a:rPr lang="en-US" sz="2000" b="1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000" b="1" spc="-5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(Б</a:t>
            </a:r>
            <a:r>
              <a:rPr lang="en-US" sz="2000" b="1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)</a:t>
            </a:r>
            <a:r>
              <a:rPr lang="uk-UA" sz="2000" b="1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. </a:t>
            </a:r>
            <a:r>
              <a:rPr lang="uk-UA" sz="2000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*Рисунки створено </a:t>
            </a:r>
            <a:r>
              <a:rPr lang="uk-UA" sz="2000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автором  в програмному забезпеченні </a:t>
            </a:r>
            <a:r>
              <a:rPr lang="en-US" sz="2000" spc="-5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Excel</a:t>
            </a:r>
            <a:endParaRPr lang="uk-UA" sz="2000" spc="-5" dirty="0" smtClean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ctr">
              <a:lnSpc>
                <a:spcPts val="2339"/>
              </a:lnSpc>
            </a:pPr>
            <a:endParaRPr lang="en-US" sz="2000" b="1" spc="-5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ctr">
              <a:lnSpc>
                <a:spcPts val="2340"/>
              </a:lnSpc>
            </a:pPr>
            <a:endParaRPr lang="en-US" sz="1949" spc="-5" dirty="0">
              <a:solidFill>
                <a:srgbClr val="000000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15569" y="1146213"/>
            <a:ext cx="17651084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</a:pPr>
            <a:r>
              <a:rPr lang="en-US" sz="4499" spc="-20" dirty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</a:t>
            </a:r>
            <a:r>
              <a:rPr lang="en-US" sz="3600" spc="-20" dirty="0" err="1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Екологічний</a:t>
            </a:r>
            <a:r>
              <a:rPr lang="en-US" sz="3600" spc="-20" dirty="0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</a:t>
            </a:r>
            <a:r>
              <a:rPr lang="en-US" sz="3600" spc="-20" dirty="0" err="1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аналіз</a:t>
            </a:r>
            <a:r>
              <a:rPr lang="en-US" sz="3600" spc="-20" dirty="0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</a:t>
            </a:r>
            <a:r>
              <a:rPr lang="uk-UA" sz="3600" spc="-20" dirty="0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зміни </a:t>
            </a:r>
            <a:r>
              <a:rPr lang="uk-UA" sz="3600" spc="-20" dirty="0" err="1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едафічних</a:t>
            </a:r>
            <a:r>
              <a:rPr lang="uk-UA" sz="3600" spc="-20" dirty="0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факторів в умовах </a:t>
            </a:r>
            <a:r>
              <a:rPr lang="en-US" sz="3600" spc="-20" dirty="0" err="1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міжвидової</a:t>
            </a:r>
            <a:r>
              <a:rPr lang="en-US" sz="3600" spc="-20" dirty="0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</a:t>
            </a:r>
            <a:r>
              <a:rPr lang="en-US" sz="3600" spc="-20" dirty="0" err="1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конкуренції</a:t>
            </a:r>
            <a:endParaRPr lang="en-US" sz="3600" spc="-20" dirty="0">
              <a:solidFill>
                <a:srgbClr val="000000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15569" y="8572500"/>
            <a:ext cx="17092335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uk-UA" sz="2499" spc="-7" dirty="0" smtClean="0">
                <a:solidFill>
                  <a:srgbClr val="000000"/>
                </a:solidFill>
                <a:latin typeface="TT Prosto Sans"/>
                <a:ea typeface="TT Prosto Sans"/>
                <a:cs typeface="TT Prosto Sans"/>
                <a:sym typeface="TT Prosto Sans"/>
              </a:rPr>
              <a:t>Д</a:t>
            </a:r>
            <a:r>
              <a:rPr lang="en-US" sz="2499" spc="-7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іапазон</a:t>
            </a:r>
            <a:r>
              <a:rPr lang="en-US" sz="2499" spc="-7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7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екологічних</a:t>
            </a:r>
            <a:r>
              <a:rPr lang="en-US" sz="2499" spc="-7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7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ніш</a:t>
            </a:r>
            <a:r>
              <a:rPr lang="en-US" sz="2499" spc="-7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7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конкурентних</a:t>
            </a:r>
            <a:r>
              <a:rPr lang="en-US" sz="2499" spc="-7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7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видів</a:t>
            </a:r>
            <a:r>
              <a:rPr lang="en-US" sz="2499" spc="-7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7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не</a:t>
            </a:r>
            <a:r>
              <a:rPr lang="en-US" sz="2499" spc="-7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7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суттєво</a:t>
            </a:r>
            <a:r>
              <a:rPr lang="en-US" sz="2499" spc="-7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, </a:t>
            </a:r>
            <a:r>
              <a:rPr lang="en-US" sz="2499" spc="-7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але</a:t>
            </a:r>
            <a:r>
              <a:rPr lang="en-US" sz="2499" spc="-7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7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відрізняється</a:t>
            </a:r>
            <a:r>
              <a:rPr lang="en-US" sz="2499" spc="-7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uk-UA" sz="2499" spc="-7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за факторами вмісту солей у ґрунті, освітлення та </a:t>
            </a:r>
            <a:r>
              <a:rPr lang="uk-UA" sz="2499" spc="-7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термопоказників</a:t>
            </a:r>
            <a:r>
              <a:rPr lang="uk-UA" sz="2499" spc="-7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.</a:t>
            </a:r>
            <a:endParaRPr lang="en-US" sz="2499" spc="-7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ctr">
              <a:lnSpc>
                <a:spcPts val="2999"/>
              </a:lnSpc>
            </a:pPr>
            <a:r>
              <a:rPr lang="en-US" sz="2499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Екологічна</a:t>
            </a:r>
            <a:r>
              <a:rPr lang="en-US" sz="2499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оцінка</a:t>
            </a:r>
            <a:r>
              <a:rPr lang="en-US" sz="2499" spc="-9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на</a:t>
            </a:r>
            <a:r>
              <a:rPr lang="en-US" sz="2499" spc="-9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рівні</a:t>
            </a:r>
            <a:r>
              <a:rPr lang="en-US" sz="2499" spc="-9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фітоценозів</a:t>
            </a:r>
            <a:r>
              <a:rPr lang="en-US" sz="2499" spc="-9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uk-UA" sz="2499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демонструє комплекс </a:t>
            </a:r>
            <a:r>
              <a:rPr lang="en-US" sz="2499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лімітуючи</a:t>
            </a:r>
            <a:r>
              <a:rPr lang="uk-UA" sz="2499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х</a:t>
            </a:r>
            <a:r>
              <a:rPr lang="en-US" sz="2499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фактор</a:t>
            </a:r>
            <a:r>
              <a:rPr lang="uk-UA" sz="2499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ів</a:t>
            </a:r>
            <a:r>
              <a:rPr lang="uk-UA" sz="2499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(зокрема, </a:t>
            </a:r>
            <a:r>
              <a:rPr lang="en-US" sz="2499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N</a:t>
            </a:r>
            <a:r>
              <a:rPr lang="en-US" sz="2499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t</a:t>
            </a:r>
            <a:r>
              <a:rPr lang="en-US" sz="2499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та</a:t>
            </a:r>
            <a:r>
              <a:rPr lang="en-US" sz="2499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Sl</a:t>
            </a:r>
            <a:r>
              <a:rPr lang="uk-UA" sz="2499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)</a:t>
            </a:r>
            <a:endParaRPr lang="en-US" sz="2499" spc="-9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  <a:p>
            <a:pPr algn="ctr">
              <a:lnSpc>
                <a:spcPts val="2999"/>
              </a:lnSpc>
            </a:pPr>
            <a:r>
              <a:rPr lang="en-US" sz="2499" spc="-9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9" dirty="0" err="1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для</a:t>
            </a:r>
            <a:r>
              <a:rPr lang="en-US" sz="2499" spc="-9" dirty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 </a:t>
            </a:r>
            <a:r>
              <a:rPr lang="en-US" sz="2499" spc="-9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золотарника</a:t>
            </a:r>
            <a:endParaRPr lang="en-US" sz="2499" spc="-9" dirty="0">
              <a:solidFill>
                <a:srgbClr val="000000"/>
              </a:solidFill>
              <a:latin typeface="Century Gothic" panose="020B0502020202020204" pitchFamily="34" charset="0"/>
              <a:ea typeface="TT Prosto Sans"/>
              <a:cs typeface="TT Prosto Sans"/>
              <a:sym typeface="TT Prosto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713963" y="2137727"/>
            <a:ext cx="314920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028223" y="2157095"/>
            <a:ext cx="276820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 dirty="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587240" y="184411"/>
            <a:ext cx="9494587" cy="961802"/>
          </a:xfrm>
          <a:prstGeom prst="rect">
            <a:avLst/>
          </a:prstGeom>
        </p:spPr>
        <p:txBody>
          <a:bodyPr wrap="none" lIns="114300" tIns="57150" rIns="114300" bIns="57150">
            <a:spAutoFit/>
          </a:bodyPr>
          <a:lstStyle/>
          <a:p>
            <a:pPr algn="ctr"/>
            <a:r>
              <a:rPr lang="ru-RU" sz="5500" dirty="0" smtClean="0">
                <a:latin typeface="Century Gothic" panose="020B0502020202020204" pitchFamily="34" charset="0"/>
              </a:rPr>
              <a:t>РЕЗУЛЬТАТИ ДОСЛІДЖЕНЬ</a:t>
            </a:r>
            <a:endParaRPr lang="ru-RU" sz="5500" dirty="0">
              <a:latin typeface="Century Gothic" panose="020B0502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520819" y="5524500"/>
            <a:ext cx="1350604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144098" y="3390900"/>
            <a:ext cx="1350604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144098" y="5524500"/>
            <a:ext cx="1350604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5316200" y="3162300"/>
            <a:ext cx="1350604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5163800" y="5524500"/>
            <a:ext cx="1350604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yuliy\Downloads\Telegram Desktop\photo_2024-11-06_19-33-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409700"/>
            <a:ext cx="11125200" cy="798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MONOMAX\Ярина Тишківська\рисунки\віаві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429" y="3536182"/>
            <a:ext cx="7321211" cy="450342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87240" y="0"/>
            <a:ext cx="9494587" cy="961802"/>
          </a:xfrm>
          <a:prstGeom prst="rect">
            <a:avLst/>
          </a:prstGeom>
        </p:spPr>
        <p:txBody>
          <a:bodyPr wrap="none" lIns="114300" tIns="57150" rIns="114300" bIns="57150">
            <a:spAutoFit/>
          </a:bodyPr>
          <a:lstStyle/>
          <a:p>
            <a:pPr algn="ctr"/>
            <a:r>
              <a:rPr lang="ru-RU" sz="5500" dirty="0" smtClean="0">
                <a:latin typeface="Century Gothic" panose="020B0502020202020204" pitchFamily="34" charset="0"/>
              </a:rPr>
              <a:t>РЕЗУЛЬТАТИ ДОСЛІДЖЕНЬ</a:t>
            </a:r>
            <a:endParaRPr lang="ru-RU" sz="5500" dirty="0">
              <a:latin typeface="Century Gothic" panose="020B0502020202020204" pitchFamily="34" charset="0"/>
            </a:endParaRPr>
          </a:p>
        </p:txBody>
      </p:sp>
      <p:sp>
        <p:nvSpPr>
          <p:cNvPr id="5" name="TextBox 15"/>
          <p:cNvSpPr txBox="1"/>
          <p:nvPr/>
        </p:nvSpPr>
        <p:spPr>
          <a:xfrm>
            <a:off x="396239" y="961802"/>
            <a:ext cx="17678401" cy="6924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</a:pPr>
            <a:r>
              <a:rPr lang="en-US" sz="4499" spc="-20" dirty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</a:t>
            </a:r>
            <a:r>
              <a:rPr lang="uk-UA" sz="4499" spc="-20" dirty="0" smtClean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Адаптаційний потенціал видів</a:t>
            </a:r>
            <a:endParaRPr lang="en-US" sz="4499" spc="-20" dirty="0">
              <a:solidFill>
                <a:srgbClr val="000000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1479" y="1782604"/>
            <a:ext cx="9982201" cy="7529423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59680" y="1806353"/>
            <a:ext cx="533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err="1">
                <a:latin typeface="Century Gothic" panose="020B0502020202020204" pitchFamily="34" charset="0"/>
              </a:rPr>
              <a:t>Solidago</a:t>
            </a:r>
            <a:r>
              <a:rPr lang="en-US" sz="4000" b="1" i="1" dirty="0">
                <a:latin typeface="Century Gothic" panose="020B0502020202020204" pitchFamily="34" charset="0"/>
              </a:rPr>
              <a:t> </a:t>
            </a:r>
            <a:r>
              <a:rPr lang="en-US" sz="4000" b="1" i="1" dirty="0" err="1">
                <a:latin typeface="Century Gothic" panose="020B0502020202020204" pitchFamily="34" charset="0"/>
              </a:rPr>
              <a:t>canadensis</a:t>
            </a:r>
            <a:endParaRPr lang="ru-RU" sz="4000" b="1" i="1" dirty="0"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658600" y="8047162"/>
            <a:ext cx="609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err="1">
                <a:latin typeface="Century Gothic" panose="020B0502020202020204" pitchFamily="34" charset="0"/>
              </a:rPr>
              <a:t>Calamagrostis</a:t>
            </a:r>
            <a:r>
              <a:rPr lang="en-US" sz="4000" b="1" i="1" dirty="0">
                <a:latin typeface="Century Gothic" panose="020B0502020202020204" pitchFamily="34" charset="0"/>
              </a:rPr>
              <a:t> </a:t>
            </a:r>
            <a:r>
              <a:rPr lang="en-US" sz="4000" b="1" i="1" dirty="0" err="1" smtClean="0">
                <a:latin typeface="Century Gothic" panose="020B0502020202020204" pitchFamily="34" charset="0"/>
              </a:rPr>
              <a:t>epigejos</a:t>
            </a:r>
            <a:endParaRPr lang="en-US" sz="4000" b="1" i="1" dirty="0"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972800" y="8801100"/>
            <a:ext cx="7101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*Рисунок взято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публікації</a:t>
            </a:r>
            <a:r>
              <a:rPr lang="ru-RU" dirty="0" smtClean="0"/>
              <a:t>: </a:t>
            </a:r>
            <a:r>
              <a:rPr lang="uk-UA" dirty="0" err="1"/>
              <a:t>Veselá</a:t>
            </a:r>
            <a:r>
              <a:rPr lang="uk-UA" dirty="0"/>
              <a:t>, </a:t>
            </a:r>
            <a:r>
              <a:rPr lang="uk-UA" dirty="0" err="1"/>
              <a:t>Hana</a:t>
            </a:r>
            <a:r>
              <a:rPr lang="uk-UA" dirty="0"/>
              <a:t> &amp; </a:t>
            </a:r>
            <a:r>
              <a:rPr lang="uk-UA" dirty="0" err="1"/>
              <a:t>Mudrák</a:t>
            </a:r>
            <a:r>
              <a:rPr lang="uk-UA" dirty="0"/>
              <a:t>, </a:t>
            </a:r>
            <a:r>
              <a:rPr lang="uk-UA" dirty="0" err="1"/>
              <a:t>Ondřej</a:t>
            </a:r>
            <a:r>
              <a:rPr lang="uk-UA" dirty="0"/>
              <a:t> &amp; </a:t>
            </a:r>
            <a:r>
              <a:rPr lang="uk-UA" dirty="0" err="1"/>
              <a:t>Frouz</a:t>
            </a:r>
            <a:r>
              <a:rPr lang="uk-UA" dirty="0"/>
              <a:t>, </a:t>
            </a:r>
            <a:r>
              <a:rPr lang="uk-UA" dirty="0" err="1"/>
              <a:t>Jan</a:t>
            </a:r>
            <a:r>
              <a:rPr lang="uk-UA" dirty="0"/>
              <a:t>. 2018.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role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dead</a:t>
            </a:r>
            <a:r>
              <a:rPr lang="uk-UA" dirty="0"/>
              <a:t> </a:t>
            </a:r>
            <a:r>
              <a:rPr lang="uk-UA" dirty="0" err="1"/>
              <a:t>standing</a:t>
            </a:r>
            <a:r>
              <a:rPr lang="uk-UA" dirty="0"/>
              <a:t> </a:t>
            </a:r>
            <a:r>
              <a:rPr lang="uk-UA" dirty="0" err="1"/>
              <a:t>biomass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Calamagrostis</a:t>
            </a:r>
            <a:r>
              <a:rPr lang="uk-UA" dirty="0"/>
              <a:t> </a:t>
            </a:r>
            <a:r>
              <a:rPr lang="uk-UA" dirty="0" err="1"/>
              <a:t>epigejos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nutrient</a:t>
            </a:r>
            <a:r>
              <a:rPr lang="uk-UA" dirty="0"/>
              <a:t> </a:t>
            </a:r>
            <a:r>
              <a:rPr lang="uk-UA" dirty="0" err="1"/>
              <a:t>turnover</a:t>
            </a:r>
            <a:r>
              <a:rPr lang="uk-UA" dirty="0"/>
              <a:t> </a:t>
            </a:r>
            <a:r>
              <a:rPr lang="uk-UA" dirty="0" err="1"/>
              <a:t>during</a:t>
            </a:r>
            <a:r>
              <a:rPr lang="uk-UA" dirty="0"/>
              <a:t> </a:t>
            </a:r>
            <a:r>
              <a:rPr lang="uk-UA" dirty="0" err="1"/>
              <a:t>spontaneous</a:t>
            </a:r>
            <a:r>
              <a:rPr lang="uk-UA" dirty="0"/>
              <a:t> </a:t>
            </a:r>
            <a:r>
              <a:rPr lang="uk-UA" dirty="0" err="1"/>
              <a:t>succession</a:t>
            </a:r>
            <a:r>
              <a:rPr lang="uk-UA" dirty="0"/>
              <a:t>. </a:t>
            </a:r>
            <a:r>
              <a:rPr lang="uk-UA" i="1" dirty="0" err="1"/>
              <a:t>The</a:t>
            </a:r>
            <a:r>
              <a:rPr lang="uk-UA" i="1" dirty="0"/>
              <a:t> </a:t>
            </a:r>
            <a:r>
              <a:rPr lang="uk-UA" i="1" dirty="0" err="1"/>
              <a:t>Science</a:t>
            </a:r>
            <a:r>
              <a:rPr lang="uk-UA" i="1" dirty="0"/>
              <a:t> </a:t>
            </a:r>
            <a:r>
              <a:rPr lang="uk-UA" i="1" dirty="0" err="1"/>
              <a:t>of</a:t>
            </a:r>
            <a:r>
              <a:rPr lang="uk-UA" i="1" dirty="0"/>
              <a:t> </a:t>
            </a:r>
            <a:r>
              <a:rPr lang="uk-UA" i="1" dirty="0" err="1"/>
              <a:t>the</a:t>
            </a:r>
            <a:r>
              <a:rPr lang="uk-UA" i="1" dirty="0"/>
              <a:t> </a:t>
            </a:r>
            <a:r>
              <a:rPr lang="uk-UA" i="1" dirty="0" err="1"/>
              <a:t>total</a:t>
            </a:r>
            <a:r>
              <a:rPr lang="uk-UA" i="1" dirty="0"/>
              <a:t> </a:t>
            </a:r>
            <a:r>
              <a:rPr lang="uk-UA" i="1" dirty="0" err="1"/>
              <a:t>environment</a:t>
            </a:r>
            <a:r>
              <a:rPr lang="uk-UA" dirty="0"/>
              <a:t>, 644: 717−724. 10.1016/j.scitotenv.2018.07.032.</a:t>
            </a:r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5759" y="9312027"/>
            <a:ext cx="9982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Рисунок взято із публікації: </a:t>
            </a:r>
            <a:r>
              <a:rPr lang="en-US" dirty="0" err="1" smtClean="0"/>
              <a:t>Likhanov</a:t>
            </a:r>
            <a:r>
              <a:rPr lang="en-US" dirty="0"/>
              <a:t>, A.; </a:t>
            </a:r>
            <a:r>
              <a:rPr lang="en-US" dirty="0" err="1"/>
              <a:t>Oliinyk</a:t>
            </a:r>
            <a:r>
              <a:rPr lang="en-US" dirty="0"/>
              <a:t>, M</a:t>
            </a:r>
            <a:r>
              <a:rPr lang="en-US" dirty="0" smtClean="0"/>
              <a:t>.;</a:t>
            </a:r>
            <a:r>
              <a:rPr lang="uk-UA" dirty="0" smtClean="0"/>
              <a:t> </a:t>
            </a:r>
            <a:r>
              <a:rPr lang="en-US" dirty="0" err="1" smtClean="0"/>
              <a:t>Pashkevych</a:t>
            </a:r>
            <a:r>
              <a:rPr lang="en-US" dirty="0"/>
              <a:t>, N</a:t>
            </a:r>
            <a:r>
              <a:rPr lang="en-US" dirty="0" smtClean="0"/>
              <a:t>.;</a:t>
            </a:r>
            <a:r>
              <a:rPr lang="uk-UA" dirty="0" smtClean="0"/>
              <a:t> </a:t>
            </a:r>
            <a:r>
              <a:rPr lang="en-US" dirty="0" err="1" smtClean="0"/>
              <a:t>Churilov</a:t>
            </a:r>
            <a:r>
              <a:rPr lang="en-US" dirty="0"/>
              <a:t>, A.; </a:t>
            </a:r>
            <a:r>
              <a:rPr lang="en-US" dirty="0" err="1" smtClean="0"/>
              <a:t>Kozyr</a:t>
            </a:r>
            <a:r>
              <a:rPr lang="en-US" dirty="0" smtClean="0"/>
              <a:t>,</a:t>
            </a:r>
            <a:r>
              <a:rPr lang="uk-UA" dirty="0" smtClean="0"/>
              <a:t> </a:t>
            </a:r>
            <a:r>
              <a:rPr lang="en-US" dirty="0" smtClean="0"/>
              <a:t>M</a:t>
            </a:r>
            <a:r>
              <a:rPr lang="en-US" dirty="0"/>
              <a:t>. The Role of Flavonoids in </a:t>
            </a:r>
            <a:r>
              <a:rPr lang="en-US" dirty="0" smtClean="0"/>
              <a:t>Invasion</a:t>
            </a:r>
            <a:r>
              <a:rPr lang="uk-UA" dirty="0" smtClean="0"/>
              <a:t> </a:t>
            </a:r>
            <a:r>
              <a:rPr lang="en-US" dirty="0" smtClean="0"/>
              <a:t>Strategy </a:t>
            </a:r>
            <a:r>
              <a:rPr lang="en-US" dirty="0"/>
              <a:t>of </a:t>
            </a:r>
            <a:r>
              <a:rPr lang="en-US" dirty="0" err="1"/>
              <a:t>Solidago</a:t>
            </a:r>
            <a:r>
              <a:rPr lang="en-US" dirty="0"/>
              <a:t> </a:t>
            </a:r>
            <a:r>
              <a:rPr lang="en-US" dirty="0" err="1"/>
              <a:t>canadensis</a:t>
            </a:r>
            <a:r>
              <a:rPr lang="en-US" dirty="0"/>
              <a:t> </a:t>
            </a:r>
            <a:r>
              <a:rPr lang="en-US" dirty="0" err="1" smtClean="0"/>
              <a:t>L.Plants</a:t>
            </a:r>
            <a:r>
              <a:rPr lang="uk-UA" dirty="0" smtClean="0"/>
              <a:t> </a:t>
            </a:r>
            <a:r>
              <a:rPr lang="en-US" b="1" dirty="0" smtClean="0"/>
              <a:t>2021</a:t>
            </a:r>
            <a:r>
              <a:rPr lang="en-US" dirty="0"/>
              <a:t>, 10, 1748. https</a:t>
            </a:r>
            <a:r>
              <a:rPr lang="en-US" dirty="0" smtClean="0"/>
              <a:t>://</a:t>
            </a:r>
            <a:r>
              <a:rPr lang="uk-UA" dirty="0" smtClean="0"/>
              <a:t> </a:t>
            </a:r>
            <a:r>
              <a:rPr lang="en-US" dirty="0" smtClean="0"/>
              <a:t>doi.org/10.3390/plants10081748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7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2400" y="961802"/>
            <a:ext cx="17983200" cy="530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87240" y="0"/>
            <a:ext cx="9494587" cy="961802"/>
          </a:xfrm>
          <a:prstGeom prst="rect">
            <a:avLst/>
          </a:prstGeom>
        </p:spPr>
        <p:txBody>
          <a:bodyPr wrap="none" lIns="114300" tIns="57150" rIns="114300" bIns="57150">
            <a:spAutoFit/>
          </a:bodyPr>
          <a:lstStyle/>
          <a:p>
            <a:pPr algn="ctr"/>
            <a:r>
              <a:rPr lang="ru-RU" sz="5500" dirty="0" smtClean="0">
                <a:latin typeface="Century Gothic" panose="020B0502020202020204" pitchFamily="34" charset="0"/>
              </a:rPr>
              <a:t>РЕЗУЛЬТАТИ ДОСЛІДЖЕНЬ</a:t>
            </a:r>
            <a:endParaRPr lang="ru-RU" sz="5500" dirty="0">
              <a:latin typeface="Century Gothic" panose="020B0502020202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823569"/>
              </p:ext>
            </p:extLst>
          </p:nvPr>
        </p:nvGraphicFramePr>
        <p:xfrm>
          <a:off x="266733" y="1694444"/>
          <a:ext cx="9067800" cy="7291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4382"/>
                <a:gridCol w="2431158"/>
                <a:gridCol w="1670754"/>
                <a:gridCol w="3341506"/>
              </a:tblGrid>
              <a:tr h="2686518">
                <a:tc>
                  <a:txBody>
                    <a:bodyPr/>
                    <a:lstStyle/>
                    <a:p>
                      <a:pPr indent="152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№</a:t>
                      </a:r>
                      <a:r>
                        <a:rPr lang="uk-UA" sz="2400" baseline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 вибірки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152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</a:rPr>
                        <a:t>№1 </a:t>
                      </a:r>
                      <a:r>
                        <a:rPr lang="en-US" sz="2400" dirty="0" err="1" smtClean="0">
                          <a:effectLst/>
                          <a:latin typeface="Century Gothic" panose="020B0502020202020204" pitchFamily="34" charset="0"/>
                        </a:rPr>
                        <a:t>Solidago</a:t>
                      </a:r>
                      <a:r>
                        <a:rPr lang="en-US" sz="2400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  <a:latin typeface="Century Gothic" panose="020B0502020202020204" pitchFamily="34" charset="0"/>
                        </a:rPr>
                        <a:t>сanadensis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152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</a:rPr>
                        <a:t>№2 </a:t>
                      </a:r>
                      <a:r>
                        <a:rPr lang="en-US" sz="2400" dirty="0" err="1" smtClean="0">
                          <a:effectLst/>
                          <a:latin typeface="Century Gothic" panose="020B0502020202020204" pitchFamily="34" charset="0"/>
                        </a:rPr>
                        <a:t>Calamagrostis</a:t>
                      </a:r>
                      <a:r>
                        <a:rPr lang="en-US" sz="2400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  <a:latin typeface="Century Gothic" panose="020B0502020202020204" pitchFamily="34" charset="0"/>
                        </a:rPr>
                        <a:t>epigeis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152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</a:rPr>
                        <a:t>№3 </a:t>
                      </a:r>
                      <a:r>
                        <a:rPr lang="en-US" sz="2400" dirty="0" err="1" smtClean="0">
                          <a:effectLst/>
                          <a:latin typeface="Century Gothic" panose="020B0502020202020204" pitchFamily="34" charset="0"/>
                        </a:rPr>
                        <a:t>Calamagrostis</a:t>
                      </a:r>
                      <a:r>
                        <a:rPr lang="en-US" sz="2400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  <a:latin typeface="Century Gothic" panose="020B0502020202020204" pitchFamily="34" charset="0"/>
                        </a:rPr>
                        <a:t>epigeis</a:t>
                      </a:r>
                      <a:r>
                        <a:rPr lang="en-US" sz="2400" dirty="0" smtClean="0">
                          <a:effectLst/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n-US" sz="2400" dirty="0" err="1" smtClean="0">
                          <a:effectLst/>
                          <a:latin typeface="Century Gothic" panose="020B0502020202020204" pitchFamily="34" charset="0"/>
                        </a:rPr>
                        <a:t>Solidago</a:t>
                      </a:r>
                      <a:r>
                        <a:rPr lang="en-US" sz="2400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  <a:latin typeface="Century Gothic" panose="020B0502020202020204" pitchFamily="34" charset="0"/>
                        </a:rPr>
                        <a:t>сanadensis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14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</a:t>
                      </a:r>
                    </a:p>
                  </a:txBody>
                  <a:tcPr marL="7620" marR="7620" marT="7620" marB="0" anchor="b"/>
                </a:tc>
              </a:tr>
              <a:tr h="3614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</a:t>
                      </a:r>
                    </a:p>
                  </a:txBody>
                  <a:tcPr marL="7620" marR="7620" marT="7620" marB="0" anchor="b"/>
                </a:tc>
              </a:tr>
              <a:tr h="3614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</a:t>
                      </a:r>
                    </a:p>
                  </a:txBody>
                  <a:tcPr marL="7620" marR="7620" marT="7620" marB="0" anchor="b"/>
                </a:tc>
              </a:tr>
              <a:tr h="3614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7620" marR="7620" marT="7620" marB="0" anchor="b"/>
                </a:tc>
              </a:tr>
              <a:tr h="3614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7620" marR="7620" marT="7620" marB="0" anchor="b"/>
                </a:tc>
              </a:tr>
              <a:tr h="2456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</a:t>
                      </a:r>
                    </a:p>
                  </a:txBody>
                  <a:tcPr marL="7620" marR="7620" marT="7620" marB="0" anchor="b"/>
                </a:tc>
              </a:tr>
              <a:tr h="2456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</a:t>
                      </a:r>
                    </a:p>
                  </a:txBody>
                  <a:tcPr marL="7620" marR="7620" marT="7620" marB="0" anchor="b"/>
                </a:tc>
              </a:tr>
              <a:tr h="2456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</a:t>
                      </a:r>
                    </a:p>
                  </a:txBody>
                  <a:tcPr marL="7620" marR="7620" marT="7620" marB="0" anchor="b"/>
                </a:tc>
              </a:tr>
              <a:tr h="2822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</a:t>
                      </a:r>
                    </a:p>
                  </a:txBody>
                  <a:tcPr marL="7620" marR="7620" marT="7620" marB="0" anchor="b"/>
                </a:tc>
              </a:tr>
              <a:tr h="3693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10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</a:t>
                      </a:r>
                    </a:p>
                  </a:txBody>
                  <a:tcPr marL="7620" marR="7620" marT="7620" marB="0" anchor="b"/>
                </a:tc>
              </a:tr>
              <a:tr h="3185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X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</a:t>
                      </a:r>
                    </a:p>
                  </a:txBody>
                  <a:tcPr marL="7620" marR="7620" marT="7620" marB="0" anchor="b"/>
                </a:tc>
              </a:tr>
              <a:tr h="345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Century Gothic" panose="020B0502020202020204" pitchFamily="34" charset="0"/>
                        </a:rPr>
                        <a:t>P-value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0,</a:t>
                      </a:r>
                      <a:r>
                        <a:rPr lang="uk-UA" sz="2400" baseline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 003**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0,001**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0,0003***</a:t>
                      </a:r>
                      <a:endParaRPr lang="ru-RU" sz="24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11479" y="8985766"/>
            <a:ext cx="8923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 smtClean="0">
                <a:latin typeface="Century Gothic" panose="020B0502020202020204" pitchFamily="34" charset="0"/>
              </a:rPr>
              <a:t>Х – середнє значення; цифрові значення відповідають  діапазону </a:t>
            </a:r>
            <a:r>
              <a:rPr lang="uk-UA" sz="1400" dirty="0" err="1" smtClean="0">
                <a:latin typeface="Century Gothic" panose="020B0502020202020204" pitchFamily="34" charset="0"/>
              </a:rPr>
              <a:t>рН</a:t>
            </a:r>
            <a:r>
              <a:rPr lang="uk-UA" sz="1400" dirty="0" smtClean="0">
                <a:latin typeface="Century Gothic" panose="020B0502020202020204" pitchFamily="34" charset="0"/>
              </a:rPr>
              <a:t> </a:t>
            </a:r>
            <a:r>
              <a:rPr lang="uk-UA" sz="1400" dirty="0" err="1" smtClean="0">
                <a:latin typeface="Century Gothic" panose="020B0502020202020204" pitchFamily="34" charset="0"/>
              </a:rPr>
              <a:t>грунту</a:t>
            </a:r>
            <a:r>
              <a:rPr lang="uk-UA" sz="1400" dirty="0" smtClean="0">
                <a:latin typeface="Century Gothic" panose="020B0502020202020204" pitchFamily="34" charset="0"/>
              </a:rPr>
              <a:t>. 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pic>
        <p:nvPicPr>
          <p:cNvPr id="13" name="Picture 4" descr="D:\MONOMAX\МАН_Ярина Тишківська\фото 5\photo_2024-10-24_13-55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729" y="2933700"/>
            <a:ext cx="440055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MONOMAX\МАН_Ярина Тишківська\фото 5\photo_2024-10-24_13-55-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6278" y="4065488"/>
            <a:ext cx="4237509" cy="565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08493" y="1033351"/>
            <a:ext cx="7407477" cy="3872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339"/>
              </a:lnSpc>
            </a:pPr>
            <a:r>
              <a:rPr lang="uk-UA" sz="2400" b="1" spc="-5" dirty="0">
                <a:solidFill>
                  <a:schemeClr val="bg1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Значення </a:t>
            </a:r>
            <a:r>
              <a:rPr lang="en-US" sz="2400" b="1" spc="-5" dirty="0">
                <a:solidFill>
                  <a:schemeClr val="bg1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pH </a:t>
            </a:r>
            <a:r>
              <a:rPr lang="uk-UA" sz="2400" b="1" spc="-5" dirty="0">
                <a:solidFill>
                  <a:schemeClr val="bg1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ґрунту на досліджуваних ділянок</a:t>
            </a:r>
            <a:endParaRPr lang="en-US" sz="2400" spc="-5" dirty="0">
              <a:solidFill>
                <a:schemeClr val="bg1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75729" y="8801100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Фото автора*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25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2400" y="961802"/>
            <a:ext cx="17983200" cy="530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87240" y="0"/>
            <a:ext cx="9494587" cy="961802"/>
          </a:xfrm>
          <a:prstGeom prst="rect">
            <a:avLst/>
          </a:prstGeom>
        </p:spPr>
        <p:txBody>
          <a:bodyPr wrap="none" lIns="114300" tIns="57150" rIns="114300" bIns="57150">
            <a:spAutoFit/>
          </a:bodyPr>
          <a:lstStyle/>
          <a:p>
            <a:pPr algn="ctr"/>
            <a:r>
              <a:rPr lang="ru-RU" sz="5500" dirty="0" smtClean="0">
                <a:latin typeface="Century Gothic" panose="020B0502020202020204" pitchFamily="34" charset="0"/>
              </a:rPr>
              <a:t>РЕЗУЛЬТАТИ ДОСЛІДЖЕНЬ</a:t>
            </a:r>
            <a:endParaRPr lang="ru-RU" sz="5500" dirty="0"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48716" y="1033351"/>
            <a:ext cx="3927037" cy="3872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339"/>
              </a:lnSpc>
            </a:pPr>
            <a:r>
              <a:rPr lang="uk-UA" sz="2400" b="1" spc="-5" dirty="0" smtClean="0">
                <a:solidFill>
                  <a:schemeClr val="bg1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Калібрування </a:t>
            </a:r>
            <a:r>
              <a:rPr lang="uk-UA" sz="2400" b="1" spc="-5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рН</a:t>
            </a:r>
            <a:r>
              <a:rPr lang="uk-UA" sz="2400" b="1" spc="-5" dirty="0" smtClean="0">
                <a:solidFill>
                  <a:schemeClr val="bg1"/>
                </a:solidFill>
                <a:latin typeface="Century Gothic" panose="020B0502020202020204" pitchFamily="34" charset="0"/>
                <a:ea typeface="TT Prosto Sans"/>
                <a:cs typeface="TT Prosto Sans"/>
                <a:sym typeface="TT Prosto Sans"/>
              </a:rPr>
              <a:t>-метра</a:t>
            </a:r>
            <a:endParaRPr lang="en-US" sz="2400" spc="-5" dirty="0">
              <a:solidFill>
                <a:schemeClr val="bg1"/>
              </a:solidFill>
              <a:latin typeface="TT Prosto Sans"/>
              <a:ea typeface="TT Prosto Sans"/>
              <a:cs typeface="TT Prosto Sans"/>
              <a:sym typeface="TT Prosto San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7205" y="7170420"/>
            <a:ext cx="40747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Фото автора*</a:t>
            </a:r>
            <a:endParaRPr lang="ru-RU" dirty="0"/>
          </a:p>
        </p:txBody>
      </p:sp>
      <p:pic>
        <p:nvPicPr>
          <p:cNvPr id="5" name="Picture 2" descr="D:\MONOMAX\МАН-Юніор _2025 _Ярина\Фото\photo_2025-04-09_16-53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240" y="2335292"/>
            <a:ext cx="4533900" cy="60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MONOMAX\МАН-Юніор _2025 _Ярина\Фото\Med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" y="1737360"/>
            <a:ext cx="4074795" cy="543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MONOMAX\МАН-Юніор _2025 _Ярина\Фото\Media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240" y="2705100"/>
            <a:ext cx="46863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587240" y="8380492"/>
            <a:ext cx="40747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Фото автора*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19293" y="8953500"/>
            <a:ext cx="40747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Фото автора*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65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399540" y="154613"/>
            <a:ext cx="2839720" cy="41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b="1" spc="-10">
                <a:solidFill>
                  <a:srgbClr val="FFFFFF"/>
                </a:solidFill>
                <a:latin typeface="Carlito Bold"/>
                <a:ea typeface="Carlito Bold"/>
                <a:cs typeface="Carlito Bold"/>
                <a:sym typeface="Carlito Bold"/>
              </a:rPr>
              <a:t>ВСТУП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72000" y="363538"/>
            <a:ext cx="8199120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 spc="-27" dirty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ВИСНОВКИ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7680" y="1485900"/>
            <a:ext cx="17373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uk-UA" sz="3200" dirty="0">
                <a:latin typeface="Century Gothic" panose="020B0502020202020204" pitchFamily="34" charset="0"/>
              </a:rPr>
              <a:t>В межах Броварського району нами було </a:t>
            </a:r>
            <a:r>
              <a:rPr lang="uk-UA" sz="3200" dirty="0" err="1">
                <a:latin typeface="Century Gothic" panose="020B0502020202020204" pitchFamily="34" charset="0"/>
              </a:rPr>
              <a:t>відмічено</a:t>
            </a:r>
            <a:r>
              <a:rPr lang="uk-UA" sz="3200" dirty="0">
                <a:latin typeface="Century Gothic" panose="020B0502020202020204" pitchFamily="34" charset="0"/>
              </a:rPr>
              <a:t> 6 полігонів, де відмічається спонтанна сукцесія та близько 60 локацій зростання </a:t>
            </a:r>
            <a:r>
              <a:rPr lang="uk-UA" sz="3200" dirty="0" err="1">
                <a:latin typeface="Century Gothic" panose="020B0502020202020204" pitchFamily="34" charset="0"/>
              </a:rPr>
              <a:t>куничника</a:t>
            </a:r>
            <a:r>
              <a:rPr lang="uk-UA" sz="3200" dirty="0">
                <a:latin typeface="Century Gothic" panose="020B0502020202020204" pitchFamily="34" charset="0"/>
              </a:rPr>
              <a:t> наземного та золотарника канадського</a:t>
            </a:r>
            <a:r>
              <a:rPr lang="uk-UA" sz="3200" dirty="0" smtClean="0">
                <a:latin typeface="Century Gothic" panose="020B0502020202020204" pitchFamily="34" charset="0"/>
              </a:rPr>
              <a:t>.</a:t>
            </a:r>
          </a:p>
          <a:p>
            <a:pPr marL="514350" lvl="0" indent="-514350">
              <a:buFont typeface="+mj-lt"/>
              <a:buAutoNum type="arabicPeriod"/>
            </a:pPr>
            <a:endParaRPr lang="ru-RU" sz="32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200" dirty="0" err="1" smtClean="0">
                <a:latin typeface="Century Gothic" panose="020B0502020202020204" pitchFamily="34" charset="0"/>
              </a:rPr>
              <a:t>Фітоіндикаційний</a:t>
            </a:r>
            <a:r>
              <a:rPr lang="uk-UA" sz="3200" dirty="0" smtClean="0">
                <a:latin typeface="Century Gothic" panose="020B0502020202020204" pitchFamily="34" charset="0"/>
              </a:rPr>
              <a:t> </a:t>
            </a:r>
            <a:r>
              <a:rPr lang="uk-UA" sz="3200" dirty="0">
                <a:latin typeface="Century Gothic" panose="020B0502020202020204" pitchFamily="34" charset="0"/>
              </a:rPr>
              <a:t>аналіз показав, що </a:t>
            </a:r>
            <a:r>
              <a:rPr lang="uk-UA" sz="3200" dirty="0" err="1">
                <a:latin typeface="Century Gothic" panose="020B0502020202020204" pitchFamily="34" charset="0"/>
              </a:rPr>
              <a:t>лімітуючими</a:t>
            </a:r>
            <a:r>
              <a:rPr lang="uk-UA" sz="3200" dirty="0">
                <a:latin typeface="Century Gothic" panose="020B0502020202020204" pitchFamily="34" charset="0"/>
              </a:rPr>
              <a:t> факторами в умовах зростання золотарника є вміст азотних </a:t>
            </a:r>
            <a:r>
              <a:rPr lang="uk-UA" sz="3200" dirty="0" err="1">
                <a:latin typeface="Century Gothic" panose="020B0502020202020204" pitchFamily="34" charset="0"/>
              </a:rPr>
              <a:t>сполук</a:t>
            </a:r>
            <a:r>
              <a:rPr lang="uk-UA" sz="3200" dirty="0">
                <a:latin typeface="Century Gothic" panose="020B0502020202020204" pitchFamily="34" charset="0"/>
              </a:rPr>
              <a:t> та </a:t>
            </a:r>
            <a:r>
              <a:rPr lang="uk-UA" sz="3200" dirty="0" err="1">
                <a:latin typeface="Century Gothic" panose="020B0502020202020204" pitchFamily="34" charset="0"/>
              </a:rPr>
              <a:t>вмістсолей</a:t>
            </a:r>
            <a:r>
              <a:rPr lang="uk-UA" sz="3200" dirty="0">
                <a:latin typeface="Century Gothic" panose="020B0502020202020204" pitchFamily="34" charset="0"/>
              </a:rPr>
              <a:t> у </a:t>
            </a:r>
            <a:r>
              <a:rPr lang="uk-UA" sz="3200" dirty="0" err="1">
                <a:latin typeface="Century Gothic" panose="020B0502020202020204" pitchFamily="34" charset="0"/>
              </a:rPr>
              <a:t>грунті</a:t>
            </a:r>
            <a:r>
              <a:rPr lang="uk-UA" sz="3200" dirty="0">
                <a:latin typeface="Century Gothic" panose="020B0502020202020204" pitchFamily="34" charset="0"/>
              </a:rPr>
              <a:t>. </a:t>
            </a:r>
            <a:endParaRPr lang="uk-UA" sz="3200" dirty="0" smtClean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ru-RU" sz="32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200" dirty="0">
                <a:latin typeface="Century Gothic" panose="020B0502020202020204" pitchFamily="34" charset="0"/>
              </a:rPr>
              <a:t>Конкурентна спроможність </a:t>
            </a:r>
            <a:r>
              <a:rPr lang="uk-UA" sz="3200" i="1" dirty="0">
                <a:latin typeface="Century Gothic" panose="020B0502020202020204" pitchFamily="34" charset="0"/>
              </a:rPr>
              <a:t>C. </a:t>
            </a:r>
            <a:r>
              <a:rPr lang="uk-UA" sz="3200" i="1" dirty="0" err="1">
                <a:latin typeface="Century Gothic" panose="020B0502020202020204" pitchFamily="34" charset="0"/>
              </a:rPr>
              <a:t>epigejos</a:t>
            </a:r>
            <a:r>
              <a:rPr lang="uk-UA" sz="3200" dirty="0">
                <a:latin typeface="Century Gothic" panose="020B0502020202020204" pitchFamily="34" charset="0"/>
              </a:rPr>
              <a:t> обумовлена наявністю ефективної стратегії використання іммобілізованого азоту, що можливе завдяки особливостям життєвого циклу рослини. </a:t>
            </a:r>
            <a:endParaRPr lang="uk-UA" sz="3200" dirty="0" smtClean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ru-RU" sz="32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3200" dirty="0">
                <a:latin typeface="Century Gothic" panose="020B0502020202020204" pitchFamily="34" charset="0"/>
              </a:rPr>
              <a:t>На основі коефіцієнту деструкції встановлено, що в умовах спонтанної сукцесії відбувається природне поновлення рослинності. </a:t>
            </a:r>
            <a:endParaRPr lang="ru-RU" sz="32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4556760" y="419100"/>
            <a:ext cx="8199120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uk-UA" sz="6000" b="1" spc="-27" dirty="0" smtClean="0">
                <a:solidFill>
                  <a:srgbClr val="000000"/>
                </a:solidFill>
                <a:latin typeface="Century Gothic" panose="020B0502020202020204" pitchFamily="34" charset="0"/>
                <a:ea typeface="TT Prosto Sans Bold"/>
                <a:cs typeface="TT Prosto Sans Bold"/>
                <a:sym typeface="TT Prosto Sans Bold"/>
              </a:rPr>
              <a:t>ДЯКУЮ ЗА УВАГУ!</a:t>
            </a:r>
            <a:endParaRPr lang="en-US" sz="6000" b="1" spc="-27" dirty="0">
              <a:solidFill>
                <a:srgbClr val="000000"/>
              </a:solidFill>
              <a:latin typeface="Century Gothic" panose="020B0502020202020204" pitchFamily="34" charset="0"/>
              <a:ea typeface="TT Prosto Sans Bold"/>
              <a:cs typeface="TT Prosto Sans Bold"/>
              <a:sym typeface="TT Prosto Sans Bold"/>
            </a:endParaRPr>
          </a:p>
        </p:txBody>
      </p:sp>
      <p:pic>
        <p:nvPicPr>
          <p:cNvPr id="4098" name="Picture 2" descr="D:\MONOMAX\Ярина Тишківська\Фото_2\зображення_viber_2024-07-01_17-31-02-4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37335"/>
            <a:ext cx="6096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MONOMAX\Ярина Тишківська\Фото_2\зображення_viber_2024-07-01_17-31-01-3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60" y="1560195"/>
            <a:ext cx="6096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00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829</Words>
  <Application>Microsoft Office PowerPoint</Application>
  <PresentationFormat>Произвольный</PresentationFormat>
  <Paragraphs>148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TT Prosto Sans Italics</vt:lpstr>
      <vt:lpstr>Arimo</vt:lpstr>
      <vt:lpstr>Calibri</vt:lpstr>
      <vt:lpstr>Carlito Bold</vt:lpstr>
      <vt:lpstr>Times New Roman Bold</vt:lpstr>
      <vt:lpstr>PT Serif Bold</vt:lpstr>
      <vt:lpstr>Century Gothic</vt:lpstr>
      <vt:lpstr>Carlito</vt:lpstr>
      <vt:lpstr>TT Prosto Sans Bold</vt:lpstr>
      <vt:lpstr>Times New Roman</vt:lpstr>
      <vt:lpstr>TT Prosto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ЕКОЛОГІЧНИЙ АНАЛІЗ МІЖВИДОВОЇ КОНКУРЕНЦІЇ CALAMAGROSTIS EPIGEJOS ТА SOLIDAGO CANADENSIS У СПОНТАННИХ СУКЦЕСІЯХ</dc:title>
  <cp:lastModifiedBy>RePack by Diakov</cp:lastModifiedBy>
  <cp:revision>71</cp:revision>
  <dcterms:created xsi:type="dcterms:W3CDTF">2006-08-16T00:00:00Z</dcterms:created>
  <dcterms:modified xsi:type="dcterms:W3CDTF">2025-04-09T14:54:43Z</dcterms:modified>
  <dc:identifier>DAGVooz53n4</dc:identifier>
</cp:coreProperties>
</file>