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86" d="100"/>
          <a:sy n="86" d="100"/>
        </p:scale>
        <p:origin x="610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B08E86-C413-4FB3-87B9-04CC48DF6C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533566-4CAE-44EE-A75D-614FE937AE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AEC929-8D5F-4867-86E6-7A071E881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B4F4-EFDA-4B96-A63B-AEAA064B1325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B91292-FDF0-4D7A-81FD-EFFAD48A5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7287DC-E1AF-4C96-AA79-F51012F74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67AE0-0553-461E-BE58-D82511B2E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60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A70A31-E90F-4523-8857-1D369B117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895B38-E49B-4A14-A568-48ED6A959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6C90CE-166E-4C2D-82A2-0B77AF712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B4F4-EFDA-4B96-A63B-AEAA064B1325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C85E98-0FC6-46C3-A6AC-D4E0ADA45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178589-5438-4D32-BD28-4562AA031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67AE0-0553-461E-BE58-D82511B2E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61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93EC21-A955-46DE-8267-1EB178860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263E84-4640-4C2A-B87E-550FB5068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5FA859-F9F1-4216-9016-1EB77CA13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B4F4-EFDA-4B96-A63B-AEAA064B1325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309954-7506-4C1A-B92F-6084ACD09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D36C11-7293-4659-BADE-E1327AC44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67AE0-0553-461E-BE58-D82511B2E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18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53D9A0-7B41-45F4-BD66-96BFF94A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DF20EC-23C1-49AD-9517-B04D269C7D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14A941F-F452-4DAF-9010-4E588D74E6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C121FC-E697-42FD-B4F1-3A9D24966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B4F4-EFDA-4B96-A63B-AEAA064B1325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77F14F6-EFF9-4D77-8707-F419289B5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43012CA-80E5-429D-A8C9-2A171DD33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67AE0-0553-461E-BE58-D82511B2E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236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3365D5-9C70-4474-8BC8-693A696BE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26231C-E95B-4B95-927D-10125E5E44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421BA77-EBCF-404E-BC0C-B13D8EBA1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161E21A-4DF9-4689-BA24-F01AAEFE0F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BE41BDE-2ED7-4E52-9238-E01C18A144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E1FBFC2-D9FC-4AD3-92E6-891E7E8A6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B4F4-EFDA-4B96-A63B-AEAA064B1325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45C601B-9A3F-4A25-A8D1-35E40AD11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71769E6-E4A2-4EE4-8636-F31939A66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67AE0-0553-461E-BE58-D82511B2E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032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8A0071-B8E7-474C-B73E-5280D61C8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8164831-CADB-409E-AA72-1965FF48E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B4F4-EFDA-4B96-A63B-AEAA064B1325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1A22503-F928-46E9-B037-7D1B7A5DD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BBD164A-F2AB-46B7-A181-802146978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67AE0-0553-461E-BE58-D82511B2E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815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60F1883-4DEB-4F19-99EA-BC822AE2C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B4F4-EFDA-4B96-A63B-AEAA064B1325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EE5D279-0AEE-47BE-9CB5-959D81B3A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73D1D28-A39D-4AC7-91CE-9849183F6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67AE0-0553-461E-BE58-D82511B2E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640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CD40E9-6C0A-4F43-8670-C9E8C7263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E10776-E381-4D18-9105-EBE513C1B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B34EF7F-B6FA-4599-A25E-459AF45992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8B33FCD-0FF0-428F-8F67-AB4F5D54B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B4F4-EFDA-4B96-A63B-AEAA064B1325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D033F17-8EC1-4A67-9E46-5A79FCD38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C72B11-0491-4EB2-A335-553639270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67AE0-0553-461E-BE58-D82511B2E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120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C2CE7A-400D-420B-9661-57FB95D31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AE2FE49-6111-4A3E-8ABA-AC07EA6578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667D1B4-68AB-4543-AC51-13DF680B32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BC23915-4C96-4994-865F-E6E668A14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B4F4-EFDA-4B96-A63B-AEAA064B1325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DAF3D3-D87E-4036-8F28-3F795D108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B638E78-1C06-4964-A179-FD1CFB27C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67AE0-0553-461E-BE58-D82511B2E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454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AECAC3-7649-4662-A814-3484B1AAE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B4D05C-7B3E-485D-885C-24FAADB0E4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923CA0-E31D-4EF5-BE20-EE3828CA7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B4F4-EFDA-4B96-A63B-AEAA064B1325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B2B58B-FE21-44A1-9F07-103829E33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2BEDC5-3E8E-4C4C-A7F8-181C3B426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67AE0-0553-461E-BE58-D82511B2E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943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D4547AE-4A31-433E-9314-22F2F43B4F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E47723E-7507-42CB-A9BB-7EA074938E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10CB5E-C9E5-401D-9031-6D3BD999B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B4F4-EFDA-4B96-A63B-AEAA064B1325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5A2D05-B720-4233-9119-1B0AD53E5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914D9B-C24A-4820-8A8A-D97D30A48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67AE0-0553-461E-BE58-D82511B2E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486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747F99-D801-4CB5-B8C5-D3169136C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2425BF-2FB2-4FC2-8C2D-80469C51A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685B90-4243-4517-B785-17FB4018B9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FB4F4-EFDA-4B96-A63B-AEAA064B1325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482168-155D-4C23-87E2-A05B7771AE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9B7C5B-7D3C-4DAA-BF4C-E8032658E4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67AE0-0553-461E-BE58-D82511B2E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021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zdgromada.gov.ua/tur-code/" TargetMode="Externa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zdolbunivcity.net/retro-foto-zdolbunov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3EB5D9-0A3D-40B0-AF43-1D088BE8C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3545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9F00916-5CBA-4046-A6B7-9E9854A8C7E3}"/>
              </a:ext>
            </a:extLst>
          </p:cNvPr>
          <p:cNvSpPr/>
          <p:nvPr/>
        </p:nvSpPr>
        <p:spPr>
          <a:xfrm>
            <a:off x="332556" y="1337508"/>
            <a:ext cx="6711697" cy="159992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96C6A5-B6E1-4600-91DA-0DA4C5DED8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764" y="358821"/>
            <a:ext cx="6837080" cy="2578608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Здолбунова: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залізниця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минулого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екскурсійний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C417CA-BF05-4607-8462-6C4CC947B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96222" y="4492564"/>
            <a:ext cx="3739895" cy="1599921"/>
          </a:xfrm>
        </p:spPr>
        <p:txBody>
          <a:bodyPr>
            <a:noAutofit/>
          </a:bodyPr>
          <a:lstStyle/>
          <a:p>
            <a:pPr algn="l"/>
            <a:r>
              <a:rPr lang="ru-RU" sz="1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Підготувала</a:t>
            </a:r>
            <a:r>
              <a:rPr lang="ru-RU" sz="1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</a:t>
            </a:r>
            <a:r>
              <a:rPr lang="ru-RU" sz="1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10–</a:t>
            </a:r>
            <a:r>
              <a:rPr lang="ru-RU" sz="1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го</a:t>
            </a:r>
            <a:r>
              <a:rPr lang="ru-RU" sz="1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1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Здолбунівського</a:t>
            </a:r>
            <a:r>
              <a:rPr lang="ru-RU" sz="1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1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1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r>
              <a:rPr lang="ru-RU" sz="1800" b="1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Тимошенко </a:t>
            </a:r>
            <a:r>
              <a:rPr lang="ru-RU" sz="1800" b="1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Вікторія</a:t>
            </a:r>
            <a:r>
              <a:rPr lang="ru-RU" sz="1800" b="1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Олегівна</a:t>
            </a:r>
            <a:r>
              <a:rPr lang="ru-RU" sz="1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</a:t>
            </a:r>
            <a:endParaRPr lang="en-US" sz="1800" dirty="0">
              <a:highlight>
                <a:srgbClr val="C0C0C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sz="1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проекту: </a:t>
            </a:r>
            <a:r>
              <a:rPr lang="ru-RU" sz="1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</a:t>
            </a:r>
            <a:r>
              <a:rPr lang="ru-RU" sz="1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географії</a:t>
            </a:r>
            <a:r>
              <a:rPr lang="ru-RU" sz="1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Здолбунівського</a:t>
            </a:r>
            <a:r>
              <a:rPr lang="ru-RU" sz="1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1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№ 6 </a:t>
            </a:r>
            <a:r>
              <a:rPr lang="ru-RU" sz="1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вищої</a:t>
            </a:r>
            <a:r>
              <a:rPr lang="ru-RU" sz="1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категорії</a:t>
            </a:r>
            <a:r>
              <a:rPr lang="ru-RU" sz="1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1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</a:t>
            </a:r>
            <a:r>
              <a:rPr lang="ru-RU" sz="1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методист </a:t>
            </a:r>
            <a:endParaRPr lang="en-US" sz="1800" dirty="0">
              <a:highlight>
                <a:srgbClr val="C0C0C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800" b="1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Гнатюк </a:t>
            </a:r>
            <a:r>
              <a:rPr lang="ru-RU" sz="1800" b="1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Вікторія</a:t>
            </a:r>
            <a:r>
              <a:rPr lang="ru-RU" sz="1800" b="1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Володимирівна</a:t>
            </a:r>
            <a:endParaRPr lang="ru-RU" sz="1800" b="1" dirty="0">
              <a:highlight>
                <a:srgbClr val="C0C0C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2056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>
            <a:extLst>
              <a:ext uri="{FF2B5EF4-FFF2-40B4-BE49-F238E27FC236}">
                <a16:creationId xmlns:a16="http://schemas.microsoft.com/office/drawing/2014/main" id="{3E84959E-E5F6-4596-9668-D25C4FA96A1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120"/>
          </a:xfr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5F084B1-27DC-4F04-9589-92FF4DB85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ru-RU" sz="2400" b="1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екскурсійний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історичною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частиною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Здолбунів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ознайомлення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жителів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гостей з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історичними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пам’ятками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історичними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подіями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відбувались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ХІХ - ХХ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століттях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нашій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місцевості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7C18E1FE-EA7D-417C-ACAA-72A9E5AE65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6056" y="2862541"/>
            <a:ext cx="10515600" cy="46460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>
              <a:highlight>
                <a:srgbClr val="C0C0C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мети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поставлені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highlight>
                <a:srgbClr val="C0C0C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1).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Ознайомитись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історією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передумовами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особливостями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Здолбунів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ХІХ - ХХ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століттях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2).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головні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події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вплинули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віднайти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про них  у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джерелах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3).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пам’ятки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становленням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вплинули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історичну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цінність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всієї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4).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екскурсійний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 по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відбувались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головні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події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вплинули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долю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регіону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та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пам’ятки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ХІХ - ХХ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століть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39172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1CC38A7-B954-421E-B046-10E30A077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" y="0"/>
            <a:ext cx="12191999" cy="6858000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179237B-2F75-4B02-ADA9-030EB95265F0}"/>
              </a:ext>
            </a:extLst>
          </p:cNvPr>
          <p:cNvSpPr/>
          <p:nvPr/>
        </p:nvSpPr>
        <p:spPr>
          <a:xfrm>
            <a:off x="9190866" y="3668074"/>
            <a:ext cx="2705610" cy="315520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7AD9A8-95AE-4AD9-B4DF-E55DCAF8B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648" y="171434"/>
            <a:ext cx="10515600" cy="1325563"/>
          </a:xfrm>
        </p:spPr>
        <p:txBody>
          <a:bodyPr>
            <a:normAutofit/>
          </a:bodyPr>
          <a:lstStyle/>
          <a:p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Початок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екскурсії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залізничними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коліями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символічною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межею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мікрорайону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Негри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8AE92F2E-1111-495E-9701-D4E479CF270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497784" y="3805236"/>
            <a:ext cx="2068460" cy="25600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B1CDF71A-D832-4652-B5B0-32D87B4C75D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47E6FC-DB9F-4215-A5DA-F8503E778F3D}"/>
              </a:ext>
            </a:extLst>
          </p:cNvPr>
          <p:cNvSpPr txBox="1"/>
          <p:nvPr/>
        </p:nvSpPr>
        <p:spPr>
          <a:xfrm>
            <a:off x="563727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A3835E-1970-4A3E-AB45-AE105F28ED37}"/>
              </a:ext>
            </a:extLst>
          </p:cNvPr>
          <p:cNvSpPr txBox="1"/>
          <p:nvPr/>
        </p:nvSpPr>
        <p:spPr>
          <a:xfrm>
            <a:off x="9971123" y="6212747"/>
            <a:ext cx="1880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Депо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B2A244-5E59-4B1F-B818-DCB53E4BB0CC}"/>
              </a:ext>
            </a:extLst>
          </p:cNvPr>
          <p:cNvSpPr txBox="1"/>
          <p:nvPr/>
        </p:nvSpPr>
        <p:spPr>
          <a:xfrm>
            <a:off x="563727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BF6DCE2B-E4EF-4D90-9B8A-287245692A43}"/>
              </a:ext>
            </a:extLst>
          </p:cNvPr>
          <p:cNvSpPr/>
          <p:nvPr/>
        </p:nvSpPr>
        <p:spPr>
          <a:xfrm>
            <a:off x="257500" y="4557614"/>
            <a:ext cx="3926162" cy="218576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1267BB7-A97C-431D-BBE5-2419DD6B07F2}"/>
              </a:ext>
            </a:extLst>
          </p:cNvPr>
          <p:cNvSpPr txBox="1"/>
          <p:nvPr/>
        </p:nvSpPr>
        <p:spPr>
          <a:xfrm>
            <a:off x="1552142" y="6231710"/>
            <a:ext cx="1897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Церква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ED389A70-A3EF-4EBA-9899-467A53B36F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631" y="4673292"/>
            <a:ext cx="3008076" cy="16920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F531FD42-8F40-4ED5-BB94-8A0DF147CCCA}"/>
              </a:ext>
            </a:extLst>
          </p:cNvPr>
          <p:cNvSpPr/>
          <p:nvPr/>
        </p:nvSpPr>
        <p:spPr>
          <a:xfrm>
            <a:off x="4579596" y="4557614"/>
            <a:ext cx="3926162" cy="226566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5D6248A-9116-4246-98F4-E86038AD97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5820" y="4673292"/>
            <a:ext cx="3067788" cy="17205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4F547DA-01F9-49AC-8A26-B670837D640F}"/>
              </a:ext>
            </a:extLst>
          </p:cNvPr>
          <p:cNvSpPr txBox="1"/>
          <p:nvPr/>
        </p:nvSpPr>
        <p:spPr>
          <a:xfrm>
            <a:off x="5970179" y="6317419"/>
            <a:ext cx="1922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Вокзал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9044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DEA9A45-A62E-45CA-93DA-E04A86008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897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74A59F-817A-4559-8F2A-9FB530B21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190F153C-275D-4E5B-A38A-4A7B36C0DF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3295" y="4071969"/>
            <a:ext cx="4159127" cy="2604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98AA5353-9380-4B10-A519-5610E18DA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54416" y="542559"/>
            <a:ext cx="3932237" cy="3811588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Залізнична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станція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Здолбунів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побудована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70- х роках 19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офіційне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відбулося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влітку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1873 року.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Колія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прокладена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Здолбунів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пов’язувала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Варшаву з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важливими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містами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Західної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сприяючи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економічному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регіону</a:t>
            </a:r>
            <a:r>
              <a:rPr lang="ru-RU" sz="24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DD62F1-1B88-4247-B9C9-E39E118CC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202" y="4279037"/>
            <a:ext cx="4187298" cy="2512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49DD86-D052-43C3-BDA8-19854D269A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6476" y="3486657"/>
            <a:ext cx="2319833" cy="3382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168798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5543F48-D26E-470E-A292-C741C8B4A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5923" cy="6882706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F9893A45-8FE3-4F93-A750-493AEA0581F9}"/>
              </a:ext>
            </a:extLst>
          </p:cNvPr>
          <p:cNvSpPr/>
          <p:nvPr/>
        </p:nvSpPr>
        <p:spPr>
          <a:xfrm>
            <a:off x="9201016" y="3417518"/>
            <a:ext cx="2779054" cy="3428815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AE65F066-4BCB-4CDE-B76F-886C890EC81C}"/>
              </a:ext>
            </a:extLst>
          </p:cNvPr>
          <p:cNvSpPr/>
          <p:nvPr/>
        </p:nvSpPr>
        <p:spPr>
          <a:xfrm>
            <a:off x="4643021" y="4466894"/>
            <a:ext cx="3986074" cy="2315646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769C6DA3-B88C-4A85-B82E-DA41FB014D05}"/>
              </a:ext>
            </a:extLst>
          </p:cNvPr>
          <p:cNvSpPr/>
          <p:nvPr/>
        </p:nvSpPr>
        <p:spPr>
          <a:xfrm>
            <a:off x="772356" y="11667"/>
            <a:ext cx="11077822" cy="2037457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F7493BF0-99DE-481A-AE72-CEAAFA8EB43E}"/>
              </a:ext>
            </a:extLst>
          </p:cNvPr>
          <p:cNvSpPr/>
          <p:nvPr/>
        </p:nvSpPr>
        <p:spPr>
          <a:xfrm>
            <a:off x="245088" y="2060791"/>
            <a:ext cx="3536800" cy="2262634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CE2DD5-305E-4BBF-AC23-FC5064D65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810" y="43402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Паровозне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депо — одна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залізничної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Здолбунові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залізниці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Але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змінювалось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плином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часу,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моторвагонне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депо.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A634E1-4185-4E89-A1C7-9FAFFAE4AE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E98A564-95D6-4139-A3FD-65C2DD31B0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8525" y="1567195"/>
            <a:ext cx="5183188" cy="8239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28812F34-CD55-44C5-B8BD-A3343342005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9510119" y="3707518"/>
            <a:ext cx="2254583" cy="28488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7B9EC3B-5D0F-4F50-915C-58AB51D35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3684" y="4626406"/>
            <a:ext cx="3264748" cy="2051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Объект 16">
            <a:extLst>
              <a:ext uri="{FF2B5EF4-FFF2-40B4-BE49-F238E27FC236}">
                <a16:creationId xmlns:a16="http://schemas.microsoft.com/office/drawing/2014/main" id="{FBA2DAF7-B19A-4B26-B820-55BA1889A4B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18023" y="1809257"/>
            <a:ext cx="1853010" cy="27483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4C666D7E-2B04-46CF-9F3D-0E2C51CC1614}"/>
              </a:ext>
            </a:extLst>
          </p:cNvPr>
          <p:cNvSpPr/>
          <p:nvPr/>
        </p:nvSpPr>
        <p:spPr>
          <a:xfrm>
            <a:off x="245088" y="4494258"/>
            <a:ext cx="3986074" cy="2315646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34ED0D6-BC3C-4FDE-8F79-2C49AC6C6A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11600" y="4287162"/>
            <a:ext cx="2069820" cy="27483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19331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CB7FAEA-6EFD-4FA1-AA3F-0FAE4760A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" y="3569"/>
            <a:ext cx="12191999" cy="6858000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1B0C760F-9E10-4CD5-BB63-83E3780E233B}"/>
              </a:ext>
            </a:extLst>
          </p:cNvPr>
          <p:cNvSpPr/>
          <p:nvPr/>
        </p:nvSpPr>
        <p:spPr>
          <a:xfrm>
            <a:off x="163371" y="885089"/>
            <a:ext cx="3835767" cy="5500497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91274B-CC61-41AE-82BD-DD5BF5710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056" y="-197443"/>
            <a:ext cx="10515600" cy="1325563"/>
          </a:xfrm>
        </p:spPr>
        <p:txBody>
          <a:bodyPr>
            <a:normAutofit/>
          </a:bodyPr>
          <a:lstStyle/>
          <a:p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вулиця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Колейна- одна з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найстаріших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вулиць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Здолбунова.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98F0CB04-4126-412A-B42A-C4A3958775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34975" y="1281853"/>
            <a:ext cx="3368687" cy="39913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31756D3-C451-41EC-AF91-AE246FD3687D}"/>
              </a:ext>
            </a:extLst>
          </p:cNvPr>
          <p:cNvSpPr txBox="1"/>
          <p:nvPr/>
        </p:nvSpPr>
        <p:spPr>
          <a:xfrm>
            <a:off x="334975" y="5567789"/>
            <a:ext cx="3454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зку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D2DF6C1-8D07-4B6C-817D-DD1A749D8B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4957" y="5007942"/>
            <a:ext cx="2571084" cy="179499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7240452-C774-4258-89E7-C831F7A86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9344" y="5007942"/>
            <a:ext cx="2571084" cy="179498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2F4BF0F-8CA7-4BAD-9665-104C2D6FE5A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38" t="5219" r="22962" b="10157"/>
          <a:stretch/>
        </p:blipFill>
        <p:spPr>
          <a:xfrm rot="5400000">
            <a:off x="6981546" y="4913971"/>
            <a:ext cx="1386680" cy="19829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0BEA73D-8437-4371-8E4A-2A49DDDDD1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5" t="8338" r="17411"/>
          <a:stretch/>
        </p:blipFill>
        <p:spPr>
          <a:xfrm rot="5400000">
            <a:off x="9837112" y="4868616"/>
            <a:ext cx="1325563" cy="21347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9" name="Объект 28">
            <a:extLst>
              <a:ext uri="{FF2B5EF4-FFF2-40B4-BE49-F238E27FC236}">
                <a16:creationId xmlns:a16="http://schemas.microsoft.com/office/drawing/2014/main" id="{5DB88B69-2C02-4367-B534-7946F95B00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80883" y="884617"/>
            <a:ext cx="1911117" cy="1549649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9760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87A02C8-56F2-4EE0-9D4D-90DB273D8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7D9003-5D9B-462E-BDAC-8BC067272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67250"/>
            <a:ext cx="10515600" cy="1325563"/>
          </a:xfrm>
        </p:spPr>
        <p:txBody>
          <a:bodyPr>
            <a:noAutofit/>
          </a:bodyPr>
          <a:lstStyle/>
          <a:p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розширенням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станції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Здолбунів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виникла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 у новому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вокзалі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Тому на початку 20 ст.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споруджена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нова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будівля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—велика та 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кам’яна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1E19EAFA-ADE4-4D63-BE38-8D87E4D063B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73845" y="4599527"/>
            <a:ext cx="3030853" cy="21916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EE1F681-4E25-452C-9FAC-27114C8F88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4837" y="4777932"/>
            <a:ext cx="3030853" cy="1958966"/>
          </a:xfrm>
          <a:prstGeom prst="rect">
            <a:avLst/>
          </a:prstGeom>
        </p:spPr>
      </p:pic>
      <p:pic>
        <p:nvPicPr>
          <p:cNvPr id="16" name="Объект 15">
            <a:extLst>
              <a:ext uri="{FF2B5EF4-FFF2-40B4-BE49-F238E27FC236}">
                <a16:creationId xmlns:a16="http://schemas.microsoft.com/office/drawing/2014/main" id="{27338353-3DF5-47E7-A037-1BB9EAF3E6F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8575830" y="4653787"/>
            <a:ext cx="3097566" cy="2083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3229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AFE1B15-2F05-4D1D-B288-1A5C67056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819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36DC5A-1B9A-4363-846D-4B052D161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495" y="181118"/>
            <a:ext cx="6649375" cy="1325563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Церква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святої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Катерини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мікрорайоні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Негри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”  -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найстаріший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православний</a:t>
            </a:r>
            <a:r>
              <a:rPr lang="ru-RU" sz="32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храм Здолбунова.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24DB26-6919-4A3E-BAAB-8FC1F54253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" name="Объект 15">
            <a:extLst>
              <a:ext uri="{FF2B5EF4-FFF2-40B4-BE49-F238E27FC236}">
                <a16:creationId xmlns:a16="http://schemas.microsoft.com/office/drawing/2014/main" id="{DB5624F4-ACC5-4282-AD5D-D775EC0901C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993539" y="1487365"/>
            <a:ext cx="4789590" cy="504795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A73C454-C092-4602-B0B9-4B9785ACA2D5}"/>
              </a:ext>
            </a:extLst>
          </p:cNvPr>
          <p:cNvSpPr/>
          <p:nvPr/>
        </p:nvSpPr>
        <p:spPr>
          <a:xfrm>
            <a:off x="3720187" y="2940838"/>
            <a:ext cx="2610035" cy="369987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47612E03-9A84-4022-9AA5-447FB88AC36D}"/>
              </a:ext>
            </a:extLst>
          </p:cNvPr>
          <p:cNvSpPr/>
          <p:nvPr/>
        </p:nvSpPr>
        <p:spPr>
          <a:xfrm>
            <a:off x="345276" y="2976199"/>
            <a:ext cx="2840991" cy="3618061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7232DC9-4159-4EFD-9C08-1EA20FDB56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144" y="3108381"/>
            <a:ext cx="2147656" cy="274899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640F665-E4BE-48C0-8946-F384AF28F4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500" y="3103548"/>
            <a:ext cx="2219511" cy="264259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86A9108-2289-4D23-BA99-C694F5CD3536}"/>
              </a:ext>
            </a:extLst>
          </p:cNvPr>
          <p:cNvSpPr txBox="1"/>
          <p:nvPr/>
        </p:nvSpPr>
        <p:spPr>
          <a:xfrm>
            <a:off x="730240" y="5808276"/>
            <a:ext cx="20162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Архієпископ     Модест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40A572-2478-4D1E-85E5-637F6B346A91}"/>
              </a:ext>
            </a:extLst>
          </p:cNvPr>
          <p:cNvSpPr txBox="1"/>
          <p:nvPr/>
        </p:nvSpPr>
        <p:spPr>
          <a:xfrm>
            <a:off x="3213492" y="5685595"/>
            <a:ext cx="36827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Архітектор </a:t>
            </a:r>
          </a:p>
          <a:p>
            <a:pPr algn="ctr"/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Куликовський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Валер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ян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Іванович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663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F82092-11C2-47DD-89BF-EB945F80C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E710D35-83F2-456E-B221-6084F26823B9}"/>
              </a:ext>
            </a:extLst>
          </p:cNvPr>
          <p:cNvSpPr/>
          <p:nvPr/>
        </p:nvSpPr>
        <p:spPr>
          <a:xfrm>
            <a:off x="239696" y="71020"/>
            <a:ext cx="3613212" cy="4170610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D29886-A516-446E-BEDA-876354999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84" y="272294"/>
            <a:ext cx="3577701" cy="3626020"/>
          </a:xfrm>
        </p:spPr>
        <p:txBody>
          <a:bodyPr>
            <a:norm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ХХ ст.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Катеринівської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церкви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змінювався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богослужіння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припинялись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вона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найстарішому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районі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є одним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Здолбунова.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224F75F-4197-4665-89B5-8C2AD86A1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4693" y="2476870"/>
            <a:ext cx="3094143" cy="41255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61A208F7-02B7-4E3E-83CB-A538836221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466118" y="3898314"/>
            <a:ext cx="2378080" cy="28205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48745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E6D0DA-65CD-48E2-AF54-1485DC65E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E119B15-CC3B-4854-864E-A3A1A092F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7750" y="4655782"/>
            <a:ext cx="2066723" cy="1914310"/>
          </a:xfrm>
          <a:prstGeom prst="rect">
            <a:avLst/>
          </a:prstGeom>
        </p:spPr>
      </p:pic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5F893990-67BD-455F-A653-E33C8DCAEC84}"/>
              </a:ext>
            </a:extLst>
          </p:cNvPr>
          <p:cNvSpPr/>
          <p:nvPr/>
        </p:nvSpPr>
        <p:spPr>
          <a:xfrm>
            <a:off x="5523725" y="4548007"/>
            <a:ext cx="3377011" cy="2197222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A3CC81B7-C538-4B6B-AB82-A310C0981AF9}"/>
              </a:ext>
            </a:extLst>
          </p:cNvPr>
          <p:cNvSpPr/>
          <p:nvPr/>
        </p:nvSpPr>
        <p:spPr>
          <a:xfrm>
            <a:off x="9044030" y="3414540"/>
            <a:ext cx="3147970" cy="3443459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BDD0FC2F-6234-4818-9EE3-32BF2BCB1645}"/>
              </a:ext>
            </a:extLst>
          </p:cNvPr>
          <p:cNvSpPr/>
          <p:nvPr/>
        </p:nvSpPr>
        <p:spPr>
          <a:xfrm>
            <a:off x="249472" y="4351056"/>
            <a:ext cx="2891374" cy="223743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F0F78EB-80F8-4823-B4CE-90A1055BCC32}"/>
              </a:ext>
            </a:extLst>
          </p:cNvPr>
          <p:cNvSpPr/>
          <p:nvPr/>
        </p:nvSpPr>
        <p:spPr>
          <a:xfrm>
            <a:off x="577048" y="2362541"/>
            <a:ext cx="2068498" cy="1916496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6B134D29-585C-48ED-B6B3-B9FA00D389BC}"/>
              </a:ext>
            </a:extLst>
          </p:cNvPr>
          <p:cNvSpPr/>
          <p:nvPr/>
        </p:nvSpPr>
        <p:spPr>
          <a:xfrm>
            <a:off x="10008092" y="3648110"/>
            <a:ext cx="2183907" cy="1998508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1A07F8F6-3A28-4B86-B4C9-CB3ECEF5FA11}"/>
              </a:ext>
            </a:extLst>
          </p:cNvPr>
          <p:cNvSpPr/>
          <p:nvPr/>
        </p:nvSpPr>
        <p:spPr>
          <a:xfrm>
            <a:off x="124288" y="275205"/>
            <a:ext cx="4137733" cy="191649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5F1824-C5E6-4FFD-BEB8-48B0EC736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023" y="570671"/>
            <a:ext cx="4052286" cy="1325563"/>
          </a:xfrm>
        </p:spPr>
        <p:txBody>
          <a:bodyPr>
            <a:normAutofit fontScale="90000"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вулиці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Гончара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колишня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Колейна) -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будинків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зведені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тому. 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вулиця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є головною 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залізничному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мікрорайоні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C6F63A23-7F1F-46C7-AD38-3635276AB2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b="29893"/>
          <a:stretch/>
        </p:blipFill>
        <p:spPr>
          <a:xfrm>
            <a:off x="3401045" y="4799720"/>
            <a:ext cx="1780134" cy="16639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5242B4-0B35-4932-9521-3C2E4079A22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6918"/>
          <a:stretch/>
        </p:blipFill>
        <p:spPr>
          <a:xfrm>
            <a:off x="757468" y="2500884"/>
            <a:ext cx="1707657" cy="16639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FF1503-9E14-4C05-849F-D52DE5201A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6422"/>
          <a:stretch/>
        </p:blipFill>
        <p:spPr>
          <a:xfrm>
            <a:off x="536623" y="4465211"/>
            <a:ext cx="2317072" cy="19985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B10A82-E75A-4766-B8FD-E2AD50AE1BF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20389"/>
          <a:stretch/>
        </p:blipFill>
        <p:spPr>
          <a:xfrm>
            <a:off x="9252179" y="3648110"/>
            <a:ext cx="2752721" cy="29219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7CD6C4D-FF5E-47B8-B16D-8909B486688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6052" b="37864"/>
          <a:stretch/>
        </p:blipFill>
        <p:spPr>
          <a:xfrm>
            <a:off x="5774700" y="4811866"/>
            <a:ext cx="2891374" cy="17766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52185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BE36CA-974F-4B99-A2FA-225BED766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431" y="248575"/>
            <a:ext cx="6007223" cy="1286439"/>
          </a:xfrm>
        </p:spPr>
        <p:txBody>
          <a:bodyPr>
            <a:noAutofit/>
          </a:bodyPr>
          <a:lstStyle/>
          <a:p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 1882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Здолбунові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відкрито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двокласне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початкове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училище. В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ньому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навчались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переважно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залізничників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навколишніх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населених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пунктів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незважаючи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політики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складні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події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залишається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освітнім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осередком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20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Негрів</a:t>
            </a:r>
            <a:r>
              <a:rPr lang="ru-RU" sz="20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13FBDA0-73A1-4AD3-BC5C-467D13DB63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4301232"/>
            <a:ext cx="6320900" cy="255676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575DFA-F40F-4B15-A390-861F4ADB8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744464"/>
            <a:ext cx="7247878" cy="255676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1E3F1F-253D-4757-BF75-7AFF31EAA1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0899" y="0"/>
            <a:ext cx="58710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109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BABF29DA-C6D7-479D-8FBF-F0BF84B977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61231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059CFD42-74AF-4BAD-AF64-ED271561DA33}"/>
              </a:ext>
            </a:extLst>
          </p:cNvPr>
          <p:cNvSpPr/>
          <p:nvPr/>
        </p:nvSpPr>
        <p:spPr>
          <a:xfrm>
            <a:off x="7767961" y="4474346"/>
            <a:ext cx="4281996" cy="197414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787166D-A750-41FF-BC11-D8161610D71C}"/>
              </a:ext>
            </a:extLst>
          </p:cNvPr>
          <p:cNvSpPr/>
          <p:nvPr/>
        </p:nvSpPr>
        <p:spPr>
          <a:xfrm>
            <a:off x="417248" y="1486502"/>
            <a:ext cx="2991775" cy="4145812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C97CD9-90C1-4EAF-8663-1A66EABAA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785" y="160939"/>
            <a:ext cx="10515600" cy="1325563"/>
          </a:xfrm>
        </p:spPr>
        <p:txBody>
          <a:bodyPr>
            <a:normAutofit/>
          </a:bodyPr>
          <a:lstStyle/>
          <a:p>
            <a:r>
              <a:rPr lang="ru-RU" sz="2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ru-RU" sz="2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революції</a:t>
            </a:r>
            <a:r>
              <a:rPr lang="ru-RU" sz="2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(1917—1921)  у </a:t>
            </a:r>
            <a:r>
              <a:rPr lang="ru-RU" sz="2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залізничному</a:t>
            </a:r>
            <a:r>
              <a:rPr lang="ru-RU" sz="2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мікрорайоні</a:t>
            </a:r>
            <a:r>
              <a:rPr lang="ru-RU" sz="2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Здолбунова </a:t>
            </a:r>
            <a:r>
              <a:rPr lang="ru-RU" sz="2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тривалий</a:t>
            </a:r>
            <a:r>
              <a:rPr lang="ru-RU" sz="2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перебували</a:t>
            </a:r>
            <a:r>
              <a:rPr lang="ru-RU" sz="2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члени </a:t>
            </a:r>
            <a:r>
              <a:rPr lang="ru-RU" sz="2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Директорії</a:t>
            </a:r>
            <a:r>
              <a:rPr lang="ru-RU" sz="2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штаб </a:t>
            </a:r>
            <a:r>
              <a:rPr lang="ru-RU" sz="2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армії</a:t>
            </a:r>
            <a:r>
              <a:rPr lang="ru-RU" sz="2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чолі</a:t>
            </a:r>
            <a:r>
              <a:rPr lang="ru-RU" sz="2800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Симоном Петлюрою.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6F6D29-CB3E-4EDC-917D-5C28A0ECE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553" y="1631081"/>
            <a:ext cx="2347163" cy="32250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33CBB0-DFE1-4A2E-869B-0648BF16E6DE}"/>
              </a:ext>
            </a:extLst>
          </p:cNvPr>
          <p:cNvSpPr txBox="1"/>
          <p:nvPr/>
        </p:nvSpPr>
        <p:spPr>
          <a:xfrm>
            <a:off x="5637320" y="2974019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89A4B5-67FF-4FEC-8690-4D638F36F870}"/>
              </a:ext>
            </a:extLst>
          </p:cNvPr>
          <p:cNvSpPr txBox="1"/>
          <p:nvPr/>
        </p:nvSpPr>
        <p:spPr>
          <a:xfrm>
            <a:off x="739553" y="4996086"/>
            <a:ext cx="2991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Симон Петлюра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2A183F-B1B3-4BC1-9FBE-0E19FE644A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398"/>
          <a:stretch/>
        </p:blipFill>
        <p:spPr>
          <a:xfrm>
            <a:off x="8045880" y="4657924"/>
            <a:ext cx="3728872" cy="1599653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8926CD2-4DAD-45FD-BC66-D58A65D338F3}"/>
              </a:ext>
            </a:extLst>
          </p:cNvPr>
          <p:cNvSpPr/>
          <p:nvPr/>
        </p:nvSpPr>
        <p:spPr>
          <a:xfrm>
            <a:off x="7767961" y="1647442"/>
            <a:ext cx="4281995" cy="247072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9FB8CB7-6194-4CE6-94CB-2D139A37A8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5515" y="1899246"/>
            <a:ext cx="3873622" cy="196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345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59A565D-DE94-4B20-A66C-85149810A086}"/>
              </a:ext>
            </a:extLst>
          </p:cNvPr>
          <p:cNvSpPr/>
          <p:nvPr/>
        </p:nvSpPr>
        <p:spPr>
          <a:xfrm>
            <a:off x="301841" y="213064"/>
            <a:ext cx="4705165" cy="300953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929141-CAE8-40B5-B59F-FC5B98666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242" y="1001467"/>
            <a:ext cx="4026763" cy="1325563"/>
          </a:xfrm>
        </p:spPr>
        <p:txBody>
          <a:bodyPr>
            <a:noAutofit/>
          </a:bodyPr>
          <a:lstStyle/>
          <a:p>
            <a:pPr algn="ctr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Здолбунівського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—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нарад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керівництвом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Симона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Петлюри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A51FB97-5964-472A-AC8E-CC52F85A37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23526" y="3429001"/>
            <a:ext cx="5068474" cy="3429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6873D69-A13F-4B66-B7FD-3D55BB936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006" y="2249"/>
            <a:ext cx="3525397" cy="342675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59F165C-0AF8-4A76-B0E4-6A07EC2C9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2403" y="1125"/>
            <a:ext cx="3659597" cy="3429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AA8492-6943-46BC-9A27-470A7ADACC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5479" y="3428999"/>
            <a:ext cx="3948048" cy="34290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D6D45AB-D3E4-4E17-A269-2F2CCED6A0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428999"/>
            <a:ext cx="3367596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648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1A08F825-2FE5-42D5-8731-35C741FFB3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64690"/>
            <a:ext cx="12191999" cy="693388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62CA44-1155-41EE-B687-961C4B67C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767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Мікрорайон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Негри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одна з перших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сторінок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Здолбунів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не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загубилась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книзі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продовжує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відкривати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таємниці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історикам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57611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6B5ABF-1165-4CA2-9F68-CF4D156AA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131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A54DBF-8E4A-4C70-B9F4-53F7E8B1F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074" y="-1743676"/>
            <a:ext cx="10515600" cy="285273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дослідницької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ми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користувались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такими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джерелами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1FC84C-D737-4F79-A291-1826EB152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656" y="1339880"/>
            <a:ext cx="11949344" cy="4580446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1.Гнидюк М. Про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дзвеніли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рейки. К., 1968.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Марчук В.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польсько-радянського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кордону на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Волинського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воєводства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в1921–1939 роках / В. Марчук //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записки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Острозька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: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наук. пр. – Острог, 2022. – С. 23–29. – (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Серія«Історичні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науки» ;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33) 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записки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Рівненського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обласного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краєзнавчого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музею.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наук.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праць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XV.: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наукової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конференції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Волинь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Українській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революції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1917-1921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.» –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ПП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Дятлик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М., 2017. – 172 с.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іл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табл..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ОстапукВ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Здолбунівщина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земля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Волинська.Частина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друга: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кінці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XVIII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початку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Першої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світової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Остапук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В.П., -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Рівне:Овід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2016. -272 с.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ОстапукВ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П. Перша школа в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Здолбунові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історико-краєзнавчий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мемуарно-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бібліографічний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нарис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75-й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річниці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заснування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ЗОШ №1 м. Здолбунова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присвячується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Остапук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В.П. –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Овід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2013. – 400 с. 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Тищенко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О.О.Здолбунів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Волині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історичний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вернісаж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Олег Тищенко,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Юрій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Кірєєв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О.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Зень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2007. 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https://zdgromada.gov.ua/tur-code/ 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https://zdolbunivcity.net/retro-foto-zdolbunova/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9440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600" dirty="0" smtClean="0"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1175</TotalTime>
  <Words>761</Words>
  <Application>Microsoft Office PowerPoint</Application>
  <PresentationFormat>Широкоэкранный</PresentationFormat>
  <Paragraphs>42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«Історія мого рідного міста – Здолбунова: залізниця з минулого в майбутнє»  (екскурсійний маршрут історичною частиною міста)</vt:lpstr>
      <vt:lpstr>Мета дослідження: створити екскурсійний маршрут історичною частиною міста Здолбунів з метою ознайомлення  жителів міста та гостей з історичними пам’ятками та історичними подіями, що відбувались у ХІХ - ХХ століттях у нашій місцевості.</vt:lpstr>
      <vt:lpstr>Початок екскурсії - перехід над залізничними коліями, що є символічною межею мікрорайону "Негри"</vt:lpstr>
      <vt:lpstr>Презентация PowerPoint</vt:lpstr>
      <vt:lpstr>Паровозне депо — одна з основних складових залізничної станції. У Здолбунові воно було побудоване ще до відкриття залізниці. Але поступово змінювалось з плином часу, і сьогодні це — моторвагонне депо.</vt:lpstr>
      <vt:lpstr>вулиця Колейна- одна з найстаріших вулиць Здолбунова.</vt:lpstr>
      <vt:lpstr>З розширенням станції Здолбунів виникла потреба у новому вокзалі. Тому на початку 20 ст. була споруджена нова будівля —велика та  кам’яна.</vt:lpstr>
      <vt:lpstr>Церква святої Катерини у мікрорайоні “Негри”  - найстаріший православний храм Здолбунова.</vt:lpstr>
      <vt:lpstr>Протягом ХХ ст. вигляд Катеринівської церкви змінювався кілька разів, але богослужіння майже не припинялись. І сьогодні  вона продовжує функціонувати у найстарішому районі міста та є одним з символів Здолбунова.</vt:lpstr>
      <vt:lpstr>По вулиці Гончара (колишня Колейна) - розташовані багато старих будинків, які були зведені ще більше 100 років тому.  Ця вулиця була і є головною у залізничному мікрорайоні .</vt:lpstr>
      <vt:lpstr>у 1882 році у Здолбунові було відкрито двокласне  початкове училище. В ньому навчались переважно діти залізничників з навколишніх населених пунктів. Це приміщення, незважаючи на зміни політики, влади та складні історичні події і сьогодні залишається освітнім осередком “Негрів”</vt:lpstr>
      <vt:lpstr>Під час Української революції (1917—1921)  у залізничному мікрорайоні Здолбунова тривалий час перебували члени Директорії та штаб армії на чолі з Симоном Петлюрою.</vt:lpstr>
      <vt:lpstr>Приміщення Здолбунівського ліцею 5 — місце проведення нарад під керівництвом  Симона Петлюри.</vt:lpstr>
      <vt:lpstr>Мікрорайон “Негри” та його архітектурні пам’ятки — одна з перших сторінок історії міста Здолбунів, яка не загубилась у книзі століть, а продовжує відкривати свої таємниці сучасним історикам.</vt:lpstr>
      <vt:lpstr>Під час виконання дослідницької роботи  ми користувались такими джерелами: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«Історія мого рідного міста – Здолбунова: залізниця з минулого в майбутнє»  (екскурсійний маршрут історичною частиною міста)</dc:title>
  <dc:creator>Пользователь</dc:creator>
  <cp:lastModifiedBy>Пользователь</cp:lastModifiedBy>
  <cp:revision>44</cp:revision>
  <dcterms:created xsi:type="dcterms:W3CDTF">2025-04-03T11:10:20Z</dcterms:created>
  <dcterms:modified xsi:type="dcterms:W3CDTF">2025-04-17T21:36:19Z</dcterms:modified>
</cp:coreProperties>
</file>