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832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0708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9147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27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443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16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199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11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367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2045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8947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724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238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979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7036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532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41B76-28E6-4A75-B745-15B50F06B6B0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AF6DE07-48AD-44FC-A233-7FB742CF985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29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bc.ua/rus/styler/gorod-zemli-ki-divo-vrozhayi-minimumi-ploshchi-1738065224.html" TargetMode="External"/><Relationship Id="rId2" Type="http://schemas.openxmlformats.org/officeDocument/2006/relationships/hyperlink" Target="https://i.pinimg.com/736x/cf/b1/30/cfb130fa815e52b92613d30c00c35271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bud.in.ua/wp-content/uploads/2017/06/hydroponic3-800x500.jpg" TargetMode="External"/><Relationship Id="rId4" Type="http://schemas.openxmlformats.org/officeDocument/2006/relationships/hyperlink" Target="https://vegetable.com.ua/viroshuvannya-rozsadi-u-teplitsi-poradi-ta-rekomendatsi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92D050">
                <a:alpha val="0"/>
              </a:srgb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79C0E-3A51-4043-9D50-D222127D2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1710" y="1054101"/>
            <a:ext cx="8915399" cy="1828799"/>
          </a:xfrm>
        </p:spPr>
        <p:txBody>
          <a:bodyPr/>
          <a:lstStyle/>
          <a:p>
            <a:r>
              <a:rPr lang="ru-RU" dirty="0" err="1"/>
              <a:t>Розумна</a:t>
            </a:r>
            <a:r>
              <a:rPr lang="ru-RU" dirty="0"/>
              <a:t> грядка прямо у </a:t>
            </a:r>
            <a:r>
              <a:rPr lang="ru-RU" dirty="0" err="1"/>
              <a:t>вашій</a:t>
            </a:r>
            <a:r>
              <a:rPr lang="ru-RU" dirty="0"/>
              <a:t> </a:t>
            </a:r>
            <a:r>
              <a:rPr lang="ru-RU" dirty="0" err="1"/>
              <a:t>кухні</a:t>
            </a: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8DC933EA-ABDC-48ED-8A34-D797DACFA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1710" y="3289300"/>
            <a:ext cx="8915399" cy="2273299"/>
          </a:xfrm>
        </p:spPr>
        <p:txBody>
          <a:bodyPr>
            <a:noAutofit/>
          </a:bodyPr>
          <a:lstStyle/>
          <a:p>
            <a:r>
              <a:rPr lang="ru-RU" dirty="0" err="1">
                <a:latin typeface="+mj-lt"/>
              </a:rPr>
              <a:t>Підготували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учні</a:t>
            </a:r>
            <a:r>
              <a:rPr lang="ru-RU" dirty="0">
                <a:latin typeface="+mj-lt"/>
              </a:rPr>
              <a:t> 8-А і 8-Б </a:t>
            </a:r>
            <a:r>
              <a:rPr lang="ru-RU" dirty="0" err="1">
                <a:latin typeface="+mj-lt"/>
              </a:rPr>
              <a:t>Оженинського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ліцею</a:t>
            </a:r>
            <a:r>
              <a:rPr lang="ru-RU" dirty="0">
                <a:latin typeface="+mj-lt"/>
              </a:rPr>
              <a:t> №2 </a:t>
            </a:r>
            <a:r>
              <a:rPr lang="ru-RU" dirty="0" err="1">
                <a:latin typeface="+mj-lt"/>
              </a:rPr>
              <a:t>Острозької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міської</a:t>
            </a:r>
            <a:r>
              <a:rPr lang="ru-RU" dirty="0">
                <a:latin typeface="+mj-lt"/>
              </a:rPr>
              <a:t> ради </a:t>
            </a:r>
            <a:r>
              <a:rPr lang="ru-RU" dirty="0" err="1">
                <a:latin typeface="+mj-lt"/>
              </a:rPr>
              <a:t>Рівненської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області</a:t>
            </a:r>
            <a:r>
              <a:rPr lang="ru-RU" dirty="0">
                <a:latin typeface="+mj-lt"/>
              </a:rPr>
              <a:t>: Тимков </a:t>
            </a:r>
            <a:r>
              <a:rPr lang="ru-RU" dirty="0" err="1">
                <a:latin typeface="+mj-lt"/>
              </a:rPr>
              <a:t>Володимир</a:t>
            </a:r>
            <a:r>
              <a:rPr lang="ru-RU" dirty="0">
                <a:latin typeface="+mj-lt"/>
              </a:rPr>
              <a:t> Григорович, </a:t>
            </a:r>
            <a:r>
              <a:rPr lang="ru-RU" dirty="0" err="1">
                <a:latin typeface="+mj-lt"/>
              </a:rPr>
              <a:t>Горбулько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Дмитро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Юрійович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Врублевський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Станіслав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Андрійович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Кіртош</a:t>
            </a:r>
            <a:r>
              <a:rPr lang="ru-RU" dirty="0">
                <a:latin typeface="+mj-lt"/>
              </a:rPr>
              <a:t> Тарас </a:t>
            </a:r>
            <a:r>
              <a:rPr lang="ru-RU" dirty="0" err="1">
                <a:latin typeface="+mj-lt"/>
              </a:rPr>
              <a:t>Віталійович</a:t>
            </a:r>
            <a:endParaRPr lang="ru-RU" dirty="0">
              <a:latin typeface="+mj-lt"/>
            </a:endParaRPr>
          </a:p>
          <a:p>
            <a:r>
              <a:rPr lang="ru-RU" dirty="0" err="1">
                <a:latin typeface="+mj-lt"/>
              </a:rPr>
              <a:t>Керівник</a:t>
            </a:r>
            <a:r>
              <a:rPr lang="ru-RU" dirty="0">
                <a:latin typeface="+mj-lt"/>
              </a:rPr>
              <a:t> : </a:t>
            </a:r>
            <a:r>
              <a:rPr lang="ru-RU" dirty="0" err="1">
                <a:latin typeface="+mj-lt"/>
              </a:rPr>
              <a:t>Алєксєєнко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Сергій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Дмитрович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вчитель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фізики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Оженинського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ліцею</a:t>
            </a:r>
            <a:r>
              <a:rPr lang="ru-RU" dirty="0">
                <a:latin typeface="+mj-lt"/>
              </a:rPr>
              <a:t> №2 </a:t>
            </a:r>
            <a:r>
              <a:rPr lang="ru-RU" dirty="0" err="1">
                <a:latin typeface="+mj-lt"/>
              </a:rPr>
              <a:t>Острозької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міської</a:t>
            </a:r>
            <a:r>
              <a:rPr lang="ru-RU" dirty="0">
                <a:latin typeface="+mj-lt"/>
              </a:rPr>
              <a:t> ради </a:t>
            </a:r>
            <a:r>
              <a:rPr lang="ru-RU" dirty="0" err="1">
                <a:latin typeface="+mj-lt"/>
              </a:rPr>
              <a:t>Рівненської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області</a:t>
            </a:r>
            <a:r>
              <a:rPr lang="ru-RU" dirty="0">
                <a:latin typeface="+mj-lt"/>
              </a:rPr>
              <a:t>  </a:t>
            </a:r>
            <a:br>
              <a:rPr lang="ru-RU" dirty="0">
                <a:latin typeface="+mj-lt"/>
              </a:rPr>
            </a:b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село Оженин, </a:t>
            </a:r>
            <a:r>
              <a:rPr lang="ru-RU" dirty="0" err="1">
                <a:latin typeface="+mj-lt"/>
              </a:rPr>
              <a:t>Рівненська</a:t>
            </a:r>
            <a:r>
              <a:rPr lang="ru-RU" dirty="0">
                <a:latin typeface="+mj-lt"/>
              </a:rPr>
              <a:t> область</a:t>
            </a:r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4033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  <a:alpha val="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E381B494-589E-43FB-9F23-DE421DA1B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4444" y="882682"/>
            <a:ext cx="3294656" cy="576262"/>
          </a:xfrm>
          <a:gradFill>
            <a:gsLst>
              <a:gs pos="100000">
                <a:srgbClr val="92D050">
                  <a:alpha val="21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/>
          <a:lstStyle/>
          <a:p>
            <a:r>
              <a:rPr lang="uk-UA" sz="2800" b="1" dirty="0">
                <a:latin typeface="+mj-lt"/>
              </a:rPr>
              <a:t>Мета </a:t>
            </a:r>
            <a:r>
              <a:rPr lang="uk-UA" sz="2800" b="1" dirty="0" err="1">
                <a:latin typeface="+mj-lt"/>
              </a:rPr>
              <a:t>проєкту</a:t>
            </a:r>
            <a:endParaRPr lang="uk-UA" sz="2800" b="1" dirty="0">
              <a:latin typeface="+mj-lt"/>
            </a:endParaRPr>
          </a:p>
        </p:txBody>
      </p:sp>
      <p:sp>
        <p:nvSpPr>
          <p:cNvPr id="8" name="Місце для вмісту 7">
            <a:extLst>
              <a:ext uri="{FF2B5EF4-FFF2-40B4-BE49-F238E27FC236}">
                <a16:creationId xmlns:a16="http://schemas.microsoft.com/office/drawing/2014/main" id="{7511C19D-7351-4D97-9070-69C2DC2D46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34443" y="3759236"/>
            <a:ext cx="10393956" cy="23621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200" dirty="0">
                <a:latin typeface="+mj-lt"/>
              </a:rPr>
              <a:t>🔍 </a:t>
            </a:r>
            <a:r>
              <a:rPr lang="uk-UA" sz="2400" dirty="0">
                <a:latin typeface="+mj-lt"/>
              </a:rPr>
              <a:t>Дослідити принципи гідропонного вирощування</a:t>
            </a:r>
          </a:p>
          <a:p>
            <a:pPr marL="0" indent="0">
              <a:buNone/>
            </a:pPr>
            <a:r>
              <a:rPr lang="uk-UA" sz="2400" dirty="0">
                <a:latin typeface="+mj-lt"/>
              </a:rPr>
              <a:t>🛠️ Розробити зручну, малогабаритну модель установки</a:t>
            </a:r>
          </a:p>
          <a:p>
            <a:pPr marL="0" indent="0">
              <a:buNone/>
            </a:pPr>
            <a:r>
              <a:rPr lang="uk-UA" sz="2400" dirty="0">
                <a:latin typeface="+mj-lt"/>
              </a:rPr>
              <a:t>🌱 Провести експерименти з вирощування різних рослин</a:t>
            </a:r>
          </a:p>
          <a:p>
            <a:pPr marL="0" indent="0">
              <a:buNone/>
            </a:pPr>
            <a:r>
              <a:rPr lang="uk-UA" sz="2400" dirty="0">
                <a:latin typeface="+mj-lt"/>
              </a:rPr>
              <a:t>📊 Оцінити ефективність системи: за темпами росту, витратами води та зручністю використання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EAF8C810-1985-438B-80A4-FFFD001DE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443" y="1692307"/>
            <a:ext cx="10393956" cy="772208"/>
          </a:xfrm>
        </p:spPr>
        <p:txBody>
          <a:bodyPr>
            <a:noAutofit/>
          </a:bodyPr>
          <a:lstStyle/>
          <a:p>
            <a:r>
              <a:rPr lang="ru-RU" sz="2400" dirty="0" err="1">
                <a:latin typeface="+mj-lt"/>
              </a:rPr>
              <a:t>Створити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компактну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гідропонну</a:t>
            </a:r>
            <a:r>
              <a:rPr lang="ru-RU" sz="2400" dirty="0">
                <a:latin typeface="+mj-lt"/>
              </a:rPr>
              <a:t> систему, яка </a:t>
            </a:r>
            <a:r>
              <a:rPr lang="ru-RU" sz="2400" dirty="0" err="1">
                <a:latin typeface="+mj-lt"/>
              </a:rPr>
              <a:t>дозволяє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швидко</a:t>
            </a:r>
            <a:r>
              <a:rPr lang="ru-RU" sz="2400" dirty="0">
                <a:latin typeface="+mj-lt"/>
              </a:rPr>
              <a:t> й </a:t>
            </a:r>
            <a:r>
              <a:rPr lang="ru-RU" sz="2400" dirty="0" err="1">
                <a:latin typeface="+mj-lt"/>
              </a:rPr>
              <a:t>ефективно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вирощувати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овочі</a:t>
            </a:r>
            <a:r>
              <a:rPr lang="ru-RU" sz="2400" dirty="0">
                <a:latin typeface="+mj-lt"/>
              </a:rPr>
              <a:t> в </a:t>
            </a:r>
            <a:r>
              <a:rPr lang="ru-RU" sz="2400" dirty="0" err="1">
                <a:latin typeface="+mj-lt"/>
              </a:rPr>
              <a:t>умовах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звичайної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кухні</a:t>
            </a:r>
            <a:r>
              <a:rPr lang="ru-RU" sz="2400" dirty="0">
                <a:latin typeface="+mj-lt"/>
              </a:rPr>
              <a:t>, без </a:t>
            </a:r>
            <a:r>
              <a:rPr lang="ru-RU" sz="2400" dirty="0" err="1">
                <a:latin typeface="+mj-lt"/>
              </a:rPr>
              <a:t>ґрунту</a:t>
            </a:r>
            <a:r>
              <a:rPr lang="ru-RU" sz="2400" dirty="0">
                <a:latin typeface="+mj-lt"/>
              </a:rPr>
              <a:t>.</a:t>
            </a:r>
            <a:endParaRPr lang="uk-UA" sz="2400" dirty="0">
              <a:latin typeface="+mj-lt"/>
            </a:endParaRPr>
          </a:p>
        </p:txBody>
      </p:sp>
      <p:sp>
        <p:nvSpPr>
          <p:cNvPr id="13" name="Місце для тексту 4">
            <a:extLst>
              <a:ext uri="{FF2B5EF4-FFF2-40B4-BE49-F238E27FC236}">
                <a16:creationId xmlns:a16="http://schemas.microsoft.com/office/drawing/2014/main" id="{22F9340B-7741-4334-87EE-BDDBFC03ADF1}"/>
              </a:ext>
            </a:extLst>
          </p:cNvPr>
          <p:cNvSpPr txBox="1">
            <a:spLocks/>
          </p:cNvSpPr>
          <p:nvPr/>
        </p:nvSpPr>
        <p:spPr>
          <a:xfrm>
            <a:off x="934443" y="2946364"/>
            <a:ext cx="3294657" cy="57626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latin typeface="+mj-lt"/>
              </a:rPr>
              <a:t>Завдання</a:t>
            </a:r>
          </a:p>
        </p:txBody>
      </p:sp>
    </p:spTree>
    <p:extLst>
      <p:ext uri="{BB962C8B-B14F-4D97-AF65-F5344CB8AC3E}">
        <p14:creationId xmlns:p14="http://schemas.microsoft.com/office/powerpoint/2010/main" val="74660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7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alpha val="0"/>
                <a:lumMod val="0"/>
                <a:lumOff val="10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2560D0A-ADAD-41DA-8AFC-C2ED9397E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25" y="1866433"/>
            <a:ext cx="4203194" cy="3556000"/>
          </a:xfrm>
        </p:spPr>
        <p:txBody>
          <a:bodyPr/>
          <a:lstStyle/>
          <a:p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Гідропоніка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-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це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сучасний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метод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вирощування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рослин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,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який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дозволяє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обійтися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без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традиційного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ґрунту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,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використовуючи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водний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розчин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,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багатий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на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поживні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 </a:t>
            </a:r>
            <a:r>
              <a:rPr lang="ru-RU" i="0" dirty="0" err="1">
                <a:solidFill>
                  <a:srgbClr val="222629"/>
                </a:solidFill>
                <a:effectLst/>
                <a:latin typeface="+mj-lt"/>
              </a:rPr>
              <a:t>речовини</a:t>
            </a:r>
            <a:r>
              <a:rPr lang="ru-RU" i="0" dirty="0">
                <a:solidFill>
                  <a:srgbClr val="222629"/>
                </a:solidFill>
                <a:effectLst/>
                <a:latin typeface="+mj-lt"/>
              </a:rPr>
              <a:t>.</a:t>
            </a:r>
          </a:p>
          <a:p>
            <a:endParaRPr lang="uk-UA" dirty="0">
              <a:latin typeface="+mj-lt"/>
            </a:endParaRPr>
          </a:p>
        </p:txBody>
      </p:sp>
      <p:sp>
        <p:nvSpPr>
          <p:cNvPr id="7" name="Місце для тексту 4">
            <a:extLst>
              <a:ext uri="{FF2B5EF4-FFF2-40B4-BE49-F238E27FC236}">
                <a16:creationId xmlns:a16="http://schemas.microsoft.com/office/drawing/2014/main" id="{9AACBCAC-D6EC-415E-B7C8-445748179BB8}"/>
              </a:ext>
            </a:extLst>
          </p:cNvPr>
          <p:cNvSpPr txBox="1">
            <a:spLocks/>
          </p:cNvSpPr>
          <p:nvPr/>
        </p:nvSpPr>
        <p:spPr>
          <a:xfrm>
            <a:off x="943725" y="1088848"/>
            <a:ext cx="4831355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dirty="0">
                <a:latin typeface="+mj-lt"/>
              </a:rPr>
              <a:t>Що таке гідропоніка?</a:t>
            </a:r>
          </a:p>
        </p:txBody>
      </p:sp>
      <p:pic>
        <p:nvPicPr>
          <p:cNvPr id="3074" name="Picture 2" descr="plant, seedling, greens">
            <a:extLst>
              <a:ext uri="{FF2B5EF4-FFF2-40B4-BE49-F238E27FC236}">
                <a16:creationId xmlns:a16="http://schemas.microsoft.com/office/drawing/2014/main" id="{9429DD0B-5323-4D38-95E0-D3774D7E5F1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088848"/>
            <a:ext cx="2744850" cy="197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9A2CBA34-A0F1-4368-909D-E2B6633586B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800" y="3289300"/>
            <a:ext cx="3111500" cy="22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Сполучна лінія: вигнута 11">
            <a:extLst>
              <a:ext uri="{FF2B5EF4-FFF2-40B4-BE49-F238E27FC236}">
                <a16:creationId xmlns:a16="http://schemas.microsoft.com/office/drawing/2014/main" id="{FE4B9F8E-B473-494A-BB3F-F354705E165F}"/>
              </a:ext>
            </a:extLst>
          </p:cNvPr>
          <p:cNvCxnSpPr>
            <a:cxnSpLocks/>
          </p:cNvCxnSpPr>
          <p:nvPr/>
        </p:nvCxnSpPr>
        <p:spPr>
          <a:xfrm rot="10800000" flipV="1">
            <a:off x="9412350" y="1414373"/>
            <a:ext cx="562674" cy="452059"/>
          </a:xfrm>
          <a:prstGeom prst="curvedConnector3">
            <a:avLst/>
          </a:prstGeom>
          <a:ln>
            <a:solidFill>
              <a:schemeClr val="accent1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получна лінія: вигнута 16">
            <a:extLst>
              <a:ext uri="{FF2B5EF4-FFF2-40B4-BE49-F238E27FC236}">
                <a16:creationId xmlns:a16="http://schemas.microsoft.com/office/drawing/2014/main" id="{60ABE0A5-E217-4458-984B-E7EA09550A90}"/>
              </a:ext>
            </a:extLst>
          </p:cNvPr>
          <p:cNvCxnSpPr>
            <a:cxnSpLocks/>
          </p:cNvCxnSpPr>
          <p:nvPr/>
        </p:nvCxnSpPr>
        <p:spPr>
          <a:xfrm>
            <a:off x="7251700" y="4609068"/>
            <a:ext cx="788225" cy="369332"/>
          </a:xfrm>
          <a:prstGeom prst="curvedConnector3">
            <a:avLst>
              <a:gd name="adj1" fmla="val 50000"/>
            </a:avLst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C641C71-2791-4C39-8E05-22323A015301}"/>
              </a:ext>
            </a:extLst>
          </p:cNvPr>
          <p:cNvSpPr txBox="1"/>
          <p:nvPr/>
        </p:nvSpPr>
        <p:spPr>
          <a:xfrm>
            <a:off x="9949118" y="928445"/>
            <a:ext cx="165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+mj-lt"/>
              </a:rPr>
              <a:t>Традиційне вирощування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F5C11A-12BE-47C8-BC15-806EA735A58E}"/>
              </a:ext>
            </a:extLst>
          </p:cNvPr>
          <p:cNvSpPr txBox="1"/>
          <p:nvPr/>
        </p:nvSpPr>
        <p:spPr>
          <a:xfrm flipH="1">
            <a:off x="5958206" y="4399518"/>
            <a:ext cx="1545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+mj-lt"/>
              </a:rPr>
              <a:t>Гідропоніка</a:t>
            </a:r>
          </a:p>
        </p:txBody>
      </p:sp>
    </p:spTree>
    <p:extLst>
      <p:ext uri="{BB962C8B-B14F-4D97-AF65-F5344CB8AC3E}">
        <p14:creationId xmlns:p14="http://schemas.microsoft.com/office/powerpoint/2010/main" val="199389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92D050">
                <a:alpha val="0"/>
              </a:srgbClr>
            </a:gs>
            <a:gs pos="0">
              <a:schemeClr val="bg1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5E7D5-2C10-4471-A523-C77C0B93E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445" y="2247899"/>
            <a:ext cx="6754275" cy="3429002"/>
          </a:xfrm>
          <a:noFill/>
        </p:spPr>
        <p:txBody>
          <a:bodyPr>
            <a:normAutofit/>
          </a:bodyPr>
          <a:lstStyle/>
          <a:p>
            <a:r>
              <a:rPr lang="uk-UA" sz="2400" b="1" dirty="0"/>
              <a:t>Здорове харчування</a:t>
            </a:r>
            <a:r>
              <a:rPr lang="uk-UA" sz="2400" dirty="0"/>
              <a:t> стало трендом, але не завжди доступне</a:t>
            </a:r>
            <a:br>
              <a:rPr lang="uk-UA" sz="2400" dirty="0"/>
            </a:br>
            <a:r>
              <a:rPr lang="uk-UA" sz="2400" b="1" dirty="0"/>
              <a:t>Ціни на овочі</a:t>
            </a:r>
            <a:r>
              <a:rPr lang="uk-UA" sz="2400" dirty="0"/>
              <a:t> постійно зростають</a:t>
            </a:r>
            <a:br>
              <a:rPr lang="uk-UA" sz="2400" dirty="0"/>
            </a:br>
            <a:r>
              <a:rPr lang="uk-UA" sz="2400" b="1" dirty="0"/>
              <a:t>Магазинна зелень</a:t>
            </a:r>
            <a:r>
              <a:rPr lang="uk-UA" sz="2400" dirty="0"/>
              <a:t> часто вирощена з хімікатами</a:t>
            </a:r>
            <a:br>
              <a:rPr lang="uk-UA" sz="2400" dirty="0"/>
            </a:br>
            <a:r>
              <a:rPr lang="uk-UA" sz="2400" b="1" dirty="0"/>
              <a:t>Кухонний простір</a:t>
            </a:r>
            <a:r>
              <a:rPr lang="uk-UA" sz="2400" dirty="0"/>
              <a:t> обмежений — традиційна грядка не </a:t>
            </a:r>
            <a:r>
              <a:rPr lang="uk-UA" sz="2400" dirty="0" err="1"/>
              <a:t>підійде</a:t>
            </a:r>
            <a:br>
              <a:rPr lang="uk-UA" sz="2400" dirty="0"/>
            </a:br>
            <a:r>
              <a:rPr lang="uk-UA" sz="2400" b="1" dirty="0"/>
              <a:t>Сучасні технології</a:t>
            </a:r>
            <a:r>
              <a:rPr lang="uk-UA" sz="2400" dirty="0"/>
              <a:t> дозволяють вирощувати вдома легко і зручно</a:t>
            </a:r>
          </a:p>
        </p:txBody>
      </p:sp>
      <p:pic>
        <p:nvPicPr>
          <p:cNvPr id="1026" name="Picture 2" descr="Зображення піна-розповіді">
            <a:extLst>
              <a:ext uri="{FF2B5EF4-FFF2-40B4-BE49-F238E27FC236}">
                <a16:creationId xmlns:a16="http://schemas.microsoft.com/office/drawing/2014/main" id="{88E524E9-2C03-4FFD-BA3F-515B3A7908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1" y="1108389"/>
            <a:ext cx="3048000" cy="456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Місце для тексту 4">
            <a:extLst>
              <a:ext uri="{FF2B5EF4-FFF2-40B4-BE49-F238E27FC236}">
                <a16:creationId xmlns:a16="http://schemas.microsoft.com/office/drawing/2014/main" id="{7414AE94-9EC0-4AFB-8F8A-960E5D002DA9}"/>
              </a:ext>
            </a:extLst>
          </p:cNvPr>
          <p:cNvSpPr txBox="1">
            <a:spLocks/>
          </p:cNvSpPr>
          <p:nvPr/>
        </p:nvSpPr>
        <p:spPr>
          <a:xfrm>
            <a:off x="934445" y="1181099"/>
            <a:ext cx="6512975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latin typeface="+mj-lt"/>
              </a:rPr>
              <a:t>Чому це важливо саме зараз?</a:t>
            </a:r>
          </a:p>
        </p:txBody>
      </p:sp>
    </p:spTree>
    <p:extLst>
      <p:ext uri="{BB962C8B-B14F-4D97-AF65-F5344CB8AC3E}">
        <p14:creationId xmlns:p14="http://schemas.microsoft.com/office/powerpoint/2010/main" val="119260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4">
            <a:extLst>
              <a:ext uri="{FF2B5EF4-FFF2-40B4-BE49-F238E27FC236}">
                <a16:creationId xmlns:a16="http://schemas.microsoft.com/office/drawing/2014/main" id="{B9326AAF-E12B-4B1A-B8ED-6264DD5096AD}"/>
              </a:ext>
            </a:extLst>
          </p:cNvPr>
          <p:cNvSpPr txBox="1">
            <a:spLocks/>
          </p:cNvSpPr>
          <p:nvPr/>
        </p:nvSpPr>
        <p:spPr>
          <a:xfrm>
            <a:off x="2839511" y="799476"/>
            <a:ext cx="6512975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latin typeface="+mj-lt"/>
              </a:rPr>
              <a:t>Принцип роботи нашої системи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BA995C-ACAC-4BE1-B51F-ED58D76D5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765" y="1669344"/>
            <a:ext cx="4411233" cy="40506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61FC56-D252-4659-8DA5-B5FD75907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721" y="1669344"/>
            <a:ext cx="4411233" cy="391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57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4">
            <a:extLst>
              <a:ext uri="{FF2B5EF4-FFF2-40B4-BE49-F238E27FC236}">
                <a16:creationId xmlns:a16="http://schemas.microsoft.com/office/drawing/2014/main" id="{A74C278E-1F37-401B-B3B5-CD711FA87737}"/>
              </a:ext>
            </a:extLst>
          </p:cNvPr>
          <p:cNvSpPr txBox="1">
            <a:spLocks/>
          </p:cNvSpPr>
          <p:nvPr/>
        </p:nvSpPr>
        <p:spPr>
          <a:xfrm>
            <a:off x="2839510" y="720548"/>
            <a:ext cx="6512975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latin typeface="+mj-lt"/>
              </a:rPr>
              <a:t>Підготовка та збирання системи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52EB4-13F7-4B26-B824-25AD46F7F3F8}"/>
              </a:ext>
            </a:extLst>
          </p:cNvPr>
          <p:cNvSpPr txBox="1"/>
          <p:nvPr/>
        </p:nvSpPr>
        <p:spPr>
          <a:xfrm>
            <a:off x="1009647" y="1661948"/>
            <a:ext cx="101727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+mj-lt"/>
              </a:rPr>
              <a:t>📦 Підготовка необхідних компонентів (ємність, трубки, помпа, лотки для рослин, живильний розчин, світильник)</a:t>
            </a:r>
          </a:p>
          <a:p>
            <a:endParaRPr lang="uk-UA" sz="2000" dirty="0">
              <a:latin typeface="+mj-lt"/>
            </a:endParaRPr>
          </a:p>
          <a:p>
            <a:r>
              <a:rPr lang="uk-UA" sz="2000" dirty="0">
                <a:latin typeface="+mj-lt"/>
              </a:rPr>
              <a:t>🔧 Складання конструкції каркасу та резервуару для води</a:t>
            </a:r>
          </a:p>
          <a:p>
            <a:endParaRPr lang="uk-UA" sz="2000" dirty="0">
              <a:latin typeface="+mj-lt"/>
            </a:endParaRPr>
          </a:p>
          <a:p>
            <a:r>
              <a:rPr lang="uk-UA" sz="2000" dirty="0">
                <a:latin typeface="+mj-lt"/>
              </a:rPr>
              <a:t>🧪 Приготування живильного розчину відповідно до інструкцій</a:t>
            </a:r>
          </a:p>
          <a:p>
            <a:endParaRPr lang="uk-UA" sz="2000" dirty="0">
              <a:latin typeface="+mj-lt"/>
            </a:endParaRPr>
          </a:p>
          <a:p>
            <a:r>
              <a:rPr lang="uk-UA" sz="2000" dirty="0">
                <a:latin typeface="+mj-lt"/>
              </a:rPr>
              <a:t>💡 Встановлення освітлення та підключення таймера для регуляції світлового режиму</a:t>
            </a:r>
          </a:p>
          <a:p>
            <a:endParaRPr lang="uk-UA" sz="2000" dirty="0">
              <a:latin typeface="+mj-lt"/>
            </a:endParaRPr>
          </a:p>
          <a:p>
            <a:r>
              <a:rPr lang="uk-UA" sz="2000" dirty="0">
                <a:latin typeface="+mj-lt"/>
              </a:rPr>
              <a:t>🔌 Монтаж насосу та тестування його роботи</a:t>
            </a:r>
          </a:p>
          <a:p>
            <a:endParaRPr lang="uk-UA" sz="2000" dirty="0">
              <a:latin typeface="+mj-lt"/>
            </a:endParaRPr>
          </a:p>
          <a:p>
            <a:r>
              <a:rPr lang="uk-UA" sz="2000" dirty="0">
                <a:latin typeface="+mj-lt"/>
              </a:rPr>
              <a:t>🌱 Розміщення посадкових місць із пророщеним насінням (губки або сітчасті стаканчики)</a:t>
            </a:r>
          </a:p>
          <a:p>
            <a:endParaRPr lang="uk-UA" sz="2000" dirty="0">
              <a:latin typeface="+mj-lt"/>
            </a:endParaRPr>
          </a:p>
          <a:p>
            <a:r>
              <a:rPr lang="uk-UA" sz="2000" dirty="0">
                <a:latin typeface="+mj-lt"/>
              </a:rPr>
              <a:t>✅ Тестовий запуск системи з перевіркою циркуляції води, освітлення та таймера</a:t>
            </a:r>
          </a:p>
        </p:txBody>
      </p:sp>
      <p:cxnSp>
        <p:nvCxnSpPr>
          <p:cNvPr id="5" name="Пряма зі стрілкою 4">
            <a:extLst>
              <a:ext uri="{FF2B5EF4-FFF2-40B4-BE49-F238E27FC236}">
                <a16:creationId xmlns:a16="http://schemas.microsoft.com/office/drawing/2014/main" id="{53715283-2B04-45A9-83BB-4D4E29EFEA4B}"/>
              </a:ext>
            </a:extLst>
          </p:cNvPr>
          <p:cNvCxnSpPr>
            <a:cxnSpLocks/>
          </p:cNvCxnSpPr>
          <p:nvPr/>
        </p:nvCxnSpPr>
        <p:spPr>
          <a:xfrm>
            <a:off x="5791200" y="2232848"/>
            <a:ext cx="0" cy="403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id="{91436D36-4953-45FE-857A-B4B7E936F64D}"/>
              </a:ext>
            </a:extLst>
          </p:cNvPr>
          <p:cNvCxnSpPr>
            <a:cxnSpLocks/>
          </p:cNvCxnSpPr>
          <p:nvPr/>
        </p:nvCxnSpPr>
        <p:spPr>
          <a:xfrm>
            <a:off x="5800489" y="2989446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3D638935-319C-4CEC-B45C-0FCDA65E5316}"/>
              </a:ext>
            </a:extLst>
          </p:cNvPr>
          <p:cNvCxnSpPr>
            <a:cxnSpLocks/>
          </p:cNvCxnSpPr>
          <p:nvPr/>
        </p:nvCxnSpPr>
        <p:spPr>
          <a:xfrm>
            <a:off x="5791200" y="3554248"/>
            <a:ext cx="0" cy="308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 зі стрілкою 22">
            <a:extLst>
              <a:ext uri="{FF2B5EF4-FFF2-40B4-BE49-F238E27FC236}">
                <a16:creationId xmlns:a16="http://schemas.microsoft.com/office/drawing/2014/main" id="{DE1E2693-E5D1-42FB-81DF-419A146F6ED3}"/>
              </a:ext>
            </a:extLst>
          </p:cNvPr>
          <p:cNvCxnSpPr>
            <a:cxnSpLocks/>
          </p:cNvCxnSpPr>
          <p:nvPr/>
        </p:nvCxnSpPr>
        <p:spPr>
          <a:xfrm>
            <a:off x="5816600" y="4209047"/>
            <a:ext cx="0" cy="308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 зі стрілкою 23">
            <a:extLst>
              <a:ext uri="{FF2B5EF4-FFF2-40B4-BE49-F238E27FC236}">
                <a16:creationId xmlns:a16="http://schemas.microsoft.com/office/drawing/2014/main" id="{572B4062-943C-44CC-BA80-E25A9954C7F6}"/>
              </a:ext>
            </a:extLst>
          </p:cNvPr>
          <p:cNvCxnSpPr>
            <a:cxnSpLocks/>
          </p:cNvCxnSpPr>
          <p:nvPr/>
        </p:nvCxnSpPr>
        <p:spPr>
          <a:xfrm>
            <a:off x="5816600" y="4786696"/>
            <a:ext cx="0" cy="308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зі стрілкою 24">
            <a:extLst>
              <a:ext uri="{FF2B5EF4-FFF2-40B4-BE49-F238E27FC236}">
                <a16:creationId xmlns:a16="http://schemas.microsoft.com/office/drawing/2014/main" id="{167C463F-6417-475E-93FE-9ED3AFD89B37}"/>
              </a:ext>
            </a:extLst>
          </p:cNvPr>
          <p:cNvCxnSpPr>
            <a:cxnSpLocks/>
          </p:cNvCxnSpPr>
          <p:nvPr/>
        </p:nvCxnSpPr>
        <p:spPr>
          <a:xfrm>
            <a:off x="5816600" y="5392821"/>
            <a:ext cx="0" cy="308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936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4">
            <a:extLst>
              <a:ext uri="{FF2B5EF4-FFF2-40B4-BE49-F238E27FC236}">
                <a16:creationId xmlns:a16="http://schemas.microsoft.com/office/drawing/2014/main" id="{9C48530D-BB1F-4012-AA84-01C92458E8F6}"/>
              </a:ext>
            </a:extLst>
          </p:cNvPr>
          <p:cNvSpPr txBox="1">
            <a:spLocks/>
          </p:cNvSpPr>
          <p:nvPr/>
        </p:nvSpPr>
        <p:spPr>
          <a:xfrm>
            <a:off x="952959" y="760974"/>
            <a:ext cx="6939757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dirty="0">
                <a:latin typeface="+mj-lt"/>
              </a:rPr>
              <a:t>Висадка рослин та їхнє проростання</a:t>
            </a:r>
          </a:p>
        </p:txBody>
      </p:sp>
      <p:sp>
        <p:nvSpPr>
          <p:cNvPr id="5" name="AutoShape 4" descr="Насіння мікрозелень рукола 10 г">
            <a:extLst>
              <a:ext uri="{FF2B5EF4-FFF2-40B4-BE49-F238E27FC236}">
                <a16:creationId xmlns:a16="http://schemas.microsoft.com/office/drawing/2014/main" id="{313803E1-FA39-4BE2-AD36-6B203D2FE0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537284" cy="353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6" descr="Рукола насіння мікрозелені">
            <a:extLst>
              <a:ext uri="{FF2B5EF4-FFF2-40B4-BE49-F238E27FC236}">
                <a16:creationId xmlns:a16="http://schemas.microsoft.com/office/drawing/2014/main" id="{C884059F-AE08-4FC9-B269-A13115891B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949116" cy="194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884A51-1937-4ABE-BD40-44B9F4E5B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59" y="2296267"/>
            <a:ext cx="3632015" cy="2929449"/>
          </a:xfrm>
          <a:prstGeom prst="rect">
            <a:avLst/>
          </a:prstGeom>
        </p:spPr>
      </p:pic>
      <p:cxnSp>
        <p:nvCxnSpPr>
          <p:cNvPr id="10" name="Сполучна лінія: вигнута 9">
            <a:extLst>
              <a:ext uri="{FF2B5EF4-FFF2-40B4-BE49-F238E27FC236}">
                <a16:creationId xmlns:a16="http://schemas.microsoft.com/office/drawing/2014/main" id="{DF02D997-FDF7-41E4-9BDB-E5494E98A5C8}"/>
              </a:ext>
            </a:extLst>
          </p:cNvPr>
          <p:cNvCxnSpPr>
            <a:cxnSpLocks/>
          </p:cNvCxnSpPr>
          <p:nvPr/>
        </p:nvCxnSpPr>
        <p:spPr>
          <a:xfrm flipV="1">
            <a:off x="4840214" y="3276600"/>
            <a:ext cx="2311357" cy="669758"/>
          </a:xfrm>
          <a:prstGeom prst="curvedConnector3">
            <a:avLst>
              <a:gd name="adj1" fmla="val 5083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Насіння мікрозелені руколи Seedera 10 г купити в Україні - фото, відгуки,  опис ᐉ Agriks.com.uа">
            <a:extLst>
              <a:ext uri="{FF2B5EF4-FFF2-40B4-BE49-F238E27FC236}">
                <a16:creationId xmlns:a16="http://schemas.microsoft.com/office/drawing/2014/main" id="{97B80DAB-8783-436A-8349-F2600C9F6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732" y="2084992"/>
            <a:ext cx="3410871" cy="341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499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4">
            <a:extLst>
              <a:ext uri="{FF2B5EF4-FFF2-40B4-BE49-F238E27FC236}">
                <a16:creationId xmlns:a16="http://schemas.microsoft.com/office/drawing/2014/main" id="{68AE0852-74C1-4B6B-8C10-651B5C0BB1B4}"/>
              </a:ext>
            </a:extLst>
          </p:cNvPr>
          <p:cNvSpPr txBox="1">
            <a:spLocks/>
          </p:cNvSpPr>
          <p:nvPr/>
        </p:nvSpPr>
        <p:spPr>
          <a:xfrm>
            <a:off x="952959" y="760974"/>
            <a:ext cx="6939757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dirty="0">
                <a:latin typeface="+mj-lt"/>
              </a:rPr>
              <a:t>Спостереження за ростом рослин</a:t>
            </a:r>
          </a:p>
        </p:txBody>
      </p:sp>
      <p:sp>
        <p:nvSpPr>
          <p:cNvPr id="3" name="Місце для тексту 4">
            <a:extLst>
              <a:ext uri="{FF2B5EF4-FFF2-40B4-BE49-F238E27FC236}">
                <a16:creationId xmlns:a16="http://schemas.microsoft.com/office/drawing/2014/main" id="{9AD6935F-1351-4950-B9BB-6DB26BA145E0}"/>
              </a:ext>
            </a:extLst>
          </p:cNvPr>
          <p:cNvSpPr txBox="1">
            <a:spLocks/>
          </p:cNvSpPr>
          <p:nvPr/>
        </p:nvSpPr>
        <p:spPr>
          <a:xfrm>
            <a:off x="952960" y="1490890"/>
            <a:ext cx="4745196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dirty="0">
                <a:latin typeface="+mj-lt"/>
              </a:rPr>
              <a:t>та функціонуванням системи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AF3E5-BDC7-4ACD-961B-C90C51EC27E5}"/>
              </a:ext>
            </a:extLst>
          </p:cNvPr>
          <p:cNvSpPr txBox="1"/>
          <p:nvPr/>
        </p:nvSpPr>
        <p:spPr>
          <a:xfrm>
            <a:off x="952959" y="2475912"/>
            <a:ext cx="100487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+mj-lt"/>
              </a:rPr>
              <a:t>Протягом кількох днів після запуску системи ми почали фіксувати перші результати: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sz="2400" dirty="0">
                <a:latin typeface="+mj-lt"/>
              </a:rPr>
              <a:t> Вже на 3-й день з’явилися паростки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sz="2400" dirty="0">
                <a:latin typeface="+mj-lt"/>
              </a:rPr>
              <a:t> Рослини ростуть рівномірно, з насиченим кольором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uk-UA" sz="2400" dirty="0">
                <a:latin typeface="+mj-lt"/>
              </a:rPr>
              <a:t> Всі умови — волога, освітлення, живлення — підтримуються стабільно</a:t>
            </a:r>
          </a:p>
          <a:p>
            <a:r>
              <a:rPr lang="uk-UA" sz="2400" dirty="0">
                <a:latin typeface="+mj-lt"/>
              </a:rPr>
              <a:t>Перші результати демонструють високу ефективність системи.</a:t>
            </a:r>
            <a:br>
              <a:rPr lang="uk-UA" sz="2400" dirty="0">
                <a:latin typeface="+mj-lt"/>
              </a:rPr>
            </a:br>
            <a:r>
              <a:rPr lang="uk-UA" sz="2400" dirty="0">
                <a:latin typeface="+mj-lt"/>
              </a:rPr>
              <a:t>У майбутньому плануємо продовжити спостереження, щоб оцінити динаміку росту та порівняти її з традиційним методом.</a:t>
            </a:r>
          </a:p>
        </p:txBody>
      </p:sp>
    </p:spTree>
    <p:extLst>
      <p:ext uri="{BB962C8B-B14F-4D97-AF65-F5344CB8AC3E}">
        <p14:creationId xmlns:p14="http://schemas.microsoft.com/office/powerpoint/2010/main" val="3180729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4">
            <a:extLst>
              <a:ext uri="{FF2B5EF4-FFF2-40B4-BE49-F238E27FC236}">
                <a16:creationId xmlns:a16="http://schemas.microsoft.com/office/drawing/2014/main" id="{AEC2AD9D-DD0D-43E3-8983-99B4F3300974}"/>
              </a:ext>
            </a:extLst>
          </p:cNvPr>
          <p:cNvSpPr txBox="1">
            <a:spLocks/>
          </p:cNvSpPr>
          <p:nvPr/>
        </p:nvSpPr>
        <p:spPr>
          <a:xfrm>
            <a:off x="3680320" y="833062"/>
            <a:ext cx="4831355" cy="651052"/>
          </a:xfrm>
          <a:prstGeom prst="rect">
            <a:avLst/>
          </a:prstGeom>
          <a:gradFill>
            <a:gsLst>
              <a:gs pos="100000">
                <a:srgbClr val="92D050">
                  <a:alpha val="1700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latin typeface="+mj-lt"/>
              </a:rPr>
              <a:t>Висновки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4B9767B-7E52-4E97-AD6E-94C233C9E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647" y="1900355"/>
            <a:ext cx="1042670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2600" dirty="0">
                <a:latin typeface="+mj-lt"/>
              </a:rPr>
              <a:t>• Створено робочу гідропонну систему для домашнього вирощування овочів.</a:t>
            </a:r>
            <a:br>
              <a:rPr lang="uk-UA" sz="2600" dirty="0">
                <a:latin typeface="+mj-lt"/>
              </a:rPr>
            </a:br>
            <a:r>
              <a:rPr lang="uk-UA" sz="2600" dirty="0">
                <a:latin typeface="+mj-lt"/>
              </a:rPr>
              <a:t>• Уже через кілька днів після запуску з’явилися перші сходи.</a:t>
            </a:r>
            <a:br>
              <a:rPr lang="uk-UA" sz="2600" dirty="0">
                <a:latin typeface="+mj-lt"/>
              </a:rPr>
            </a:br>
            <a:r>
              <a:rPr lang="uk-UA" sz="2600" dirty="0">
                <a:latin typeface="+mj-lt"/>
              </a:rPr>
              <a:t>• Система працює </a:t>
            </a:r>
            <a:r>
              <a:rPr lang="uk-UA" sz="2600" dirty="0" err="1">
                <a:latin typeface="+mj-lt"/>
              </a:rPr>
              <a:t>автономно</a:t>
            </a:r>
            <a:r>
              <a:rPr lang="uk-UA" sz="2600" dirty="0">
                <a:latin typeface="+mj-lt"/>
              </a:rPr>
              <a:t>: підтримує освітлення, вологу та живлення.</a:t>
            </a:r>
            <a:br>
              <a:rPr lang="uk-UA" sz="2600" dirty="0">
                <a:latin typeface="+mj-lt"/>
              </a:rPr>
            </a:br>
            <a:r>
              <a:rPr lang="uk-UA" sz="2600" dirty="0">
                <a:latin typeface="+mj-lt"/>
              </a:rPr>
              <a:t>• Автори </a:t>
            </a:r>
            <a:r>
              <a:rPr lang="uk-UA" sz="2600" dirty="0" err="1">
                <a:latin typeface="+mj-lt"/>
              </a:rPr>
              <a:t>проєкту</a:t>
            </a:r>
            <a:r>
              <a:rPr lang="uk-UA" sz="2600" dirty="0">
                <a:latin typeface="+mj-lt"/>
              </a:rPr>
              <a:t> розробили ідею, вивчили принципи гідропоніки, підібрали компоненти та провели перші спостереження.</a:t>
            </a:r>
            <a:br>
              <a:rPr lang="uk-UA" sz="2600" dirty="0">
                <a:latin typeface="+mj-lt"/>
              </a:rPr>
            </a:br>
            <a:r>
              <a:rPr lang="uk-UA" sz="2600" dirty="0">
                <a:latin typeface="+mj-lt"/>
              </a:rPr>
              <a:t>• </a:t>
            </a:r>
            <a:r>
              <a:rPr lang="uk-UA" sz="2600" b="1" dirty="0">
                <a:latin typeface="+mj-lt"/>
              </a:rPr>
              <a:t>Новизна</a:t>
            </a:r>
            <a:r>
              <a:rPr lang="uk-UA" sz="2600" dirty="0">
                <a:latin typeface="+mj-lt"/>
              </a:rPr>
              <a:t> — у простій, доступній та компактній моделі для використання вдома.</a:t>
            </a:r>
          </a:p>
        </p:txBody>
      </p:sp>
    </p:spTree>
    <p:extLst>
      <p:ext uri="{BB962C8B-B14F-4D97-AF65-F5344CB8AC3E}">
        <p14:creationId xmlns:p14="http://schemas.microsoft.com/office/powerpoint/2010/main" val="1805681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4">
            <a:extLst>
              <a:ext uri="{FF2B5EF4-FFF2-40B4-BE49-F238E27FC236}">
                <a16:creationId xmlns:a16="http://schemas.microsoft.com/office/drawing/2014/main" id="{F585DDF8-3EC4-4B73-A195-CC1F2E46B535}"/>
              </a:ext>
            </a:extLst>
          </p:cNvPr>
          <p:cNvSpPr txBox="1">
            <a:spLocks/>
          </p:cNvSpPr>
          <p:nvPr/>
        </p:nvSpPr>
        <p:spPr>
          <a:xfrm>
            <a:off x="1721845" y="698499"/>
            <a:ext cx="6512975" cy="651052"/>
          </a:xfrm>
          <a:prstGeom prst="rect">
            <a:avLst/>
          </a:prstGeom>
          <a:gradFill>
            <a:gsLst>
              <a:gs pos="100000">
                <a:srgbClr val="92D050">
                  <a:alpha val="0"/>
                </a:srgb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800" b="1" dirty="0">
                <a:latin typeface="+mj-lt"/>
              </a:rPr>
              <a:t>Використані джерела</a:t>
            </a: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D3FECBEE-8A0C-42EF-AA7C-490AB2FE8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845" y="1614033"/>
            <a:ext cx="9337582" cy="4401205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"</a:t>
            </a:r>
            <a:r>
              <a:rPr kumimoji="0" lang="uk-UA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Hydroponic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uk-UA" altLang="uk-UA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system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" [Електронний ресурс]. – Режим доступу: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hlinkClick r:id="rId2"/>
              </a:rPr>
              <a:t>https://i.pinimg.com/736x/cf/b1/30/cfb130fa815e52b92613d30c00c35271.jpg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РБК-Україна. «Місто землі Київ: диво-врожай та мінімум площі" [Електронний ресурс]. – Режим доступу: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hlinkClick r:id="rId3"/>
              </a:rPr>
              <a:t>https://www.rbc.ua/rus/styler/gorod-zemli-ki-divo-vrozhayi-minimumi-ploshchi-1738065224.html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Vegetable.com.ua. "Вирощування розсади у теплиці: поради та рекомендації" [Електронний ресурс]. – Режим доступу: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hlinkClick r:id="rId4"/>
              </a:rPr>
              <a:t>https://vegetable.com.ua/viroshuvannya-rozsadi-u-teplitsi-poradi-ta-rekomendatsii/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"Гідропоніка" [Електронний ресурс]. – Режим доступу: 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hlinkClick r:id="rId5"/>
              </a:rPr>
              <a:t>https://vbud.in.ua/wp-content/uploads/2017/06/hydroponic3-800x500.jpg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Власні спостереження та експерименти.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Навчальні матеріали з біології та основ технічного моделювання.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4586524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Зелено-жовти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568</Words>
  <Application>Microsoft Office PowerPoint</Application>
  <PresentationFormat>Широкий екран</PresentationFormat>
  <Paragraphs>49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Wingdings 3</vt:lpstr>
      <vt:lpstr>Віхоть</vt:lpstr>
      <vt:lpstr>Розумна грядка прямо у вашій кухні</vt:lpstr>
      <vt:lpstr>Презентація PowerPoint</vt:lpstr>
      <vt:lpstr>Презентація PowerPoint</vt:lpstr>
      <vt:lpstr>Здорове харчування стало трендом, але не завжди доступне Ціни на овочі постійно зростають Магазинна зелень часто вирощена з хімікатами Кухонний простір обмежений — традиційна грядка не підійде Сучасні технології дозволяють вирощувати вдома легко і зручно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Розумна грядка прямо у вашій кухні</dc:title>
  <dc:creator>Даша Рудюк</dc:creator>
  <cp:lastModifiedBy>Даша Рудюк</cp:lastModifiedBy>
  <cp:revision>25</cp:revision>
  <dcterms:created xsi:type="dcterms:W3CDTF">2025-04-14T07:15:09Z</dcterms:created>
  <dcterms:modified xsi:type="dcterms:W3CDTF">2025-04-15T13:10:55Z</dcterms:modified>
</cp:coreProperties>
</file>