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56" r:id="rId3"/>
    <p:sldId id="257" r:id="rId4"/>
    <p:sldId id="258" r:id="rId5"/>
    <p:sldId id="259" r:id="rId6"/>
    <p:sldId id="263" r:id="rId7"/>
    <p:sldId id="261" r:id="rId8"/>
    <p:sldId id="265" r:id="rId9"/>
    <p:sldId id="276" r:id="rId10"/>
    <p:sldId id="267" r:id="rId11"/>
    <p:sldId id="268" r:id="rId12"/>
    <p:sldId id="269" r:id="rId13"/>
    <p:sldId id="271" r:id="rId14"/>
    <p:sldId id="272" r:id="rId15"/>
    <p:sldId id="279" r:id="rId16"/>
    <p:sldId id="273"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6" d="100"/>
          <a:sy n="96" d="100"/>
        </p:scale>
        <p:origin x="-1224" y="27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11.04.2025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11.04.2025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11.04.2025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11.04.2025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11.04.2025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11.04.2025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11.04.2025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pic>
        <p:nvPicPr>
          <p:cNvPr id="8" name="Рисунок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65248"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dubno_osvita15@ukr.net" TargetMode="Externa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bit.ly/44eY5zf" TargetMode="External"/><Relationship Id="rId2" Type="http://schemas.openxmlformats.org/officeDocument/2006/relationships/image" Target="../media/image5.jpeg"/><Relationship Id="rId1" Type="http://schemas.openxmlformats.org/officeDocument/2006/relationships/slideLayout" Target="../slideLayouts/slideLayout6.xml"/><Relationship Id="rId4" Type="http://schemas.openxmlformats.org/officeDocument/2006/relationships/hyperlink" Target="https://uk.wikipedia.org/wiki/&#1051;&#1091;&#1094;&#1100;&#1082;#&#1030;&#1089;&#1090;&#1086;&#1088;&#1110;&#1103;"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history.org.ua/?termin=Olyka_smt" TargetMode="External"/><Relationship Id="rId1" Type="http://schemas.openxmlformats.org/officeDocument/2006/relationships/slideLayout" Target="../slideLayouts/slideLayout6.xml"/><Relationship Id="rId6" Type="http://schemas.openxmlformats.org/officeDocument/2006/relationships/hyperlink" Target="https://bit.ly/4ckQjWF" TargetMode="External"/><Relationship Id="rId5" Type="http://schemas.openxmlformats.org/officeDocument/2006/relationships/image" Target="../media/image7.jpeg"/><Relationship Id="rId4" Type="http://schemas.openxmlformats.org/officeDocument/2006/relationships/hyperlink" Target="https://bit.ly/3Em9XF4"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uk.wikipedia.org/wiki/&#1047;&#1072;&#1088;&#1110;&#1094;&#1100;&#1082;" TargetMode="External"/><Relationship Id="rId2" Type="http://schemas.openxmlformats.org/officeDocument/2006/relationships/hyperlink" Target="https://uk.wikipedia.org/wiki/C&#1091;&#1093;&#1110;&#1074;&#1094;&#1110;_(&#1056;&#1110;&#1074;&#1085;&#1077;&#1085;&#1089;&#1100;&#1082;&#1080;&#1081;_&#1088;&#1072;&#1081;&#1086;&#1085;)#&#1030;&#1089;&#1090;&#1086;&#1088;&#1110;&#1103;_&#1089;&#1077;&#1083;&#1072;" TargetMode="Externa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zamky.com.ua/arheologiya-ta-starodavnya-istoriya-dubenskogo-rajony/"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zamky.com.ua/istoriya/arheologya-ta-starodavnya-istoriya-rivnenskogo-rajony/" TargetMode="Externa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zamky.com.ua/arheologiya-ta-starodavnya-istoriya-dubenskogo-rajony/" TargetMode="External"/><Relationship Id="rId1" Type="http://schemas.openxmlformats.org/officeDocument/2006/relationships/slideLayout" Target="../slideLayouts/slideLayout6.xml"/><Relationship Id="rId6" Type="http://schemas.openxmlformats.org/officeDocument/2006/relationships/hyperlink" Target="https://t.ly/trPFQ" TargetMode="External"/><Relationship Id="rId5" Type="http://schemas.openxmlformats.org/officeDocument/2006/relationships/image" Target="../media/image14.png"/><Relationship Id="rId4" Type="http://schemas.openxmlformats.org/officeDocument/2006/relationships/hyperlink" Target="https://tinyurl.com/y224n3mb"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zamky.com.ua/istoriya/arheologya-ta-starodavnya-istoriya-dubenskogo-rajony/#gugle_vignette" TargetMode="External"/><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uk.wikipedia.org/wiki/&#1052;&#1110;&#1079;&#1086;&#1095;#&#1030;&#1089;&#1090;&#1086;&#1088;&#1110;&#1103;"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uk.wikipedia.org/wiki/&#1044;&#1077;&#1088;&#1084;&#1072;&#1085;&#1100;#&#1030;&#1089;&#1090;&#1086;&#1088;&#1110;&#1103;"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t.ly/hvbry" TargetMode="External"/><Relationship Id="rId7" Type="http://schemas.openxmlformats.org/officeDocument/2006/relationships/hyperlink" Target="https://tinyurl.com/3n67j7aa" TargetMode="External"/><Relationship Id="rId2" Type="http://schemas.openxmlformats.org/officeDocument/2006/relationships/image" Target="../media/image20.jpeg"/><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hyperlink" Target="https://t.ly/mIH2z"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tinyurl.com/3j7m5dzj" TargetMode="External"/><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tinyurl.com/4utn9f2b" TargetMode="External"/><Relationship Id="rId2" Type="http://schemas.openxmlformats.org/officeDocument/2006/relationships/image" Target="../media/image24.jpeg"/><Relationship Id="rId1" Type="http://schemas.openxmlformats.org/officeDocument/2006/relationships/slideLayout" Target="../slideLayouts/slideLayout6.xml"/><Relationship Id="rId5" Type="http://schemas.openxmlformats.org/officeDocument/2006/relationships/hyperlink" Target="https://tinyurl.com/y8dhmrh4" TargetMode="Externa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hyperlink" Target="http://zamky.com.ua/istoriya/arheologya-ta-starodavnya-istoriya-dubenskogo-rajony/#gugle_vignette" TargetMode="External"/><Relationship Id="rId3" Type="http://schemas.openxmlformats.org/officeDocument/2006/relationships/hyperlink" Target="http://www/history.org.ua/?termin=Olyka_smt" TargetMode="External"/><Relationship Id="rId7" Type="http://schemas.openxmlformats.org/officeDocument/2006/relationships/hyperlink" Target="http://zamky.com.ua/istoriya/arheologya-ta-starodavnya-istoriya-rivnenskogo-rajony/" TargetMode="External"/><Relationship Id="rId2" Type="http://schemas.openxmlformats.org/officeDocument/2006/relationships/hyperlink" Target="https://uk.wikipedia.org/wiki/&#1051;&#1091;&#1094;&#1100;&#1082;#&#1030;&#1089;&#1090;&#1086;&#1088;&#1110;&#1103;" TargetMode="External"/><Relationship Id="rId1" Type="http://schemas.openxmlformats.org/officeDocument/2006/relationships/slideLayout" Target="../slideLayouts/slideLayout6.xml"/><Relationship Id="rId6" Type="http://schemas.openxmlformats.org/officeDocument/2006/relationships/hyperlink" Target="http://zamky.com.ua/arheologiya-ta-starodavnya-istoriya-dubenskogo-rajony/" TargetMode="External"/><Relationship Id="rId5" Type="http://schemas.openxmlformats.org/officeDocument/2006/relationships/hyperlink" Target="https://uk.wikipedia.org/wiki/&#1047;&#1072;&#1088;&#1110;&#1094;&#1100;&#1082;" TargetMode="External"/><Relationship Id="rId10" Type="http://schemas.openxmlformats.org/officeDocument/2006/relationships/hyperlink" Target="https://uk.wikipedia.org/wiki/&#1044;&#1077;&#1088;&#1084;&#1072;&#1085;&#1100;#&#1030;&#1089;&#1090;&#1086;&#1088;&#1110;&#1103;" TargetMode="External"/><Relationship Id="rId4" Type="http://schemas.openxmlformats.org/officeDocument/2006/relationships/hyperlink" Target="https://uk.wikipedia.org/wiki/C&#1091;&#1093;&#1110;&#1074;&#1094;&#1110;_(&#1056;&#1110;&#1074;&#1085;&#1077;&#1085;&#1089;&#1100;&#1082;&#1080;&#1081;_&#1088;&#1072;&#1081;&#1086;&#1085;)#&#1030;&#1089;&#1090;&#1086;&#1088;&#1110;&#1103;_&#1089;&#1077;&#1083;&#1072;" TargetMode="External"/><Relationship Id="rId9" Type="http://schemas.openxmlformats.org/officeDocument/2006/relationships/hyperlink" Target="https://uk.wikipedia.org/wiki/&#1052;&#1110;&#1079;&#1086;&#1095;#&#1030;&#1089;&#1090;&#1086;&#1088;&#1110;&#110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1080120"/>
          </a:xfrm>
        </p:spPr>
        <p:txBody>
          <a:bodyPr>
            <a:normAutofit fontScale="90000"/>
          </a:bodyPr>
          <a:lstStyle/>
          <a:p>
            <a:r>
              <a:rPr lang="uk-UA" dirty="0" smtClean="0"/>
              <a:t/>
            </a:r>
            <a:br>
              <a:rPr lang="uk-UA" dirty="0" smtClean="0"/>
            </a:br>
            <a:r>
              <a:rPr lang="uk-UA" b="1" dirty="0" smtClean="0">
                <a:solidFill>
                  <a:schemeClr val="tx2">
                    <a:lumMod val="60000"/>
                    <a:lumOff val="40000"/>
                  </a:schemeClr>
                </a:solidFill>
              </a:rPr>
              <a:t>«</a:t>
            </a:r>
            <a:r>
              <a:rPr lang="uk-UA" b="1" dirty="0">
                <a:solidFill>
                  <a:schemeClr val="tx2">
                    <a:lumMod val="60000"/>
                    <a:lumOff val="40000"/>
                  </a:schemeClr>
                </a:solidFill>
              </a:rPr>
              <a:t>Історичні мандри </a:t>
            </a:r>
            <a:r>
              <a:rPr lang="uk-UA" b="1" dirty="0" err="1">
                <a:solidFill>
                  <a:schemeClr val="tx2">
                    <a:lumMod val="60000"/>
                    <a:lumOff val="40000"/>
                  </a:schemeClr>
                </a:solidFill>
              </a:rPr>
              <a:t>Олицьким</a:t>
            </a:r>
            <a:r>
              <a:rPr lang="uk-UA" b="1" dirty="0">
                <a:solidFill>
                  <a:schemeClr val="tx2">
                    <a:lumMod val="60000"/>
                    <a:lumOff val="40000"/>
                  </a:schemeClr>
                </a:solidFill>
              </a:rPr>
              <a:t> гостинцем </a:t>
            </a:r>
            <a:r>
              <a:rPr lang="en-US" b="1" dirty="0" smtClean="0">
                <a:solidFill>
                  <a:schemeClr val="tx2">
                    <a:lumMod val="60000"/>
                    <a:lumOff val="40000"/>
                  </a:schemeClr>
                </a:solidFill>
              </a:rPr>
              <a:t>XIV</a:t>
            </a:r>
            <a:r>
              <a:rPr lang="ru-RU" b="1" dirty="0">
                <a:solidFill>
                  <a:schemeClr val="tx2">
                    <a:lumMod val="60000"/>
                    <a:lumOff val="40000"/>
                  </a:schemeClr>
                </a:solidFill>
              </a:rPr>
              <a:t>-</a:t>
            </a:r>
            <a:r>
              <a:rPr lang="en-US" b="1" dirty="0">
                <a:solidFill>
                  <a:schemeClr val="tx2">
                    <a:lumMod val="60000"/>
                    <a:lumOff val="40000"/>
                  </a:schemeClr>
                </a:solidFill>
              </a:rPr>
              <a:t>XVI </a:t>
            </a:r>
            <a:r>
              <a:rPr lang="uk-UA" b="1" dirty="0">
                <a:solidFill>
                  <a:schemeClr val="tx2">
                    <a:lumMod val="60000"/>
                    <a:lumOff val="40000"/>
                  </a:schemeClr>
                </a:solidFill>
              </a:rPr>
              <a:t>ст</a:t>
            </a:r>
            <a:r>
              <a:rPr lang="uk-UA" b="1" dirty="0" smtClean="0">
                <a:solidFill>
                  <a:schemeClr val="tx2">
                    <a:lumMod val="60000"/>
                    <a:lumOff val="40000"/>
                  </a:schemeClr>
                </a:solidFill>
              </a:rPr>
              <a:t>.»</a:t>
            </a:r>
            <a:r>
              <a:rPr lang="uk-UA" b="1" dirty="0">
                <a:solidFill>
                  <a:schemeClr val="tx2">
                    <a:lumMod val="60000"/>
                    <a:lumOff val="40000"/>
                  </a:schemeClr>
                </a:solidFill>
              </a:rPr>
              <a:t/>
            </a:r>
            <a:br>
              <a:rPr lang="uk-UA" b="1" dirty="0">
                <a:solidFill>
                  <a:schemeClr val="tx2">
                    <a:lumMod val="60000"/>
                    <a:lumOff val="40000"/>
                  </a:schemeClr>
                </a:solidFill>
              </a:rPr>
            </a:br>
            <a:endParaRPr lang="uk-UA" b="1" dirty="0">
              <a:solidFill>
                <a:schemeClr val="tx2">
                  <a:lumMod val="60000"/>
                  <a:lumOff val="40000"/>
                </a:schemeClr>
              </a:solidFill>
            </a:endParaRPr>
          </a:p>
        </p:txBody>
      </p:sp>
      <p:sp>
        <p:nvSpPr>
          <p:cNvPr id="3" name="Прямоугольник 2"/>
          <p:cNvSpPr/>
          <p:nvPr/>
        </p:nvSpPr>
        <p:spPr>
          <a:xfrm>
            <a:off x="251520" y="4797152"/>
            <a:ext cx="8532440" cy="2246769"/>
          </a:xfrm>
          <a:prstGeom prst="rect">
            <a:avLst/>
          </a:prstGeom>
        </p:spPr>
        <p:txBody>
          <a:bodyPr wrap="square">
            <a:spAutoFit/>
          </a:bodyPr>
          <a:lstStyle/>
          <a:p>
            <a:r>
              <a:rPr lang="uk-UA" sz="1600" b="1" i="1" dirty="0" smtClean="0"/>
              <a:t>Авторка </a:t>
            </a:r>
            <a:r>
              <a:rPr lang="uk-UA" sz="1600" b="1" i="1" dirty="0" err="1" smtClean="0"/>
              <a:t>проєкту</a:t>
            </a:r>
            <a:r>
              <a:rPr lang="uk-UA" sz="1600" b="1" dirty="0" err="1"/>
              <a:t>-</a:t>
            </a:r>
            <a:r>
              <a:rPr lang="uk-UA" sz="1600" dirty="0" err="1" smtClean="0"/>
              <a:t>Теребейко</a:t>
            </a:r>
            <a:r>
              <a:rPr lang="uk-UA" sz="1600" dirty="0" smtClean="0"/>
              <a:t> </a:t>
            </a:r>
            <a:r>
              <a:rPr lang="uk-UA" sz="1600" dirty="0"/>
              <a:t>Ніна Анатоліївна, учениця 7 класу </a:t>
            </a:r>
            <a:r>
              <a:rPr lang="uk-UA" sz="1600" dirty="0" err="1"/>
              <a:t>Сатиївського</a:t>
            </a:r>
            <a:r>
              <a:rPr lang="uk-UA" sz="1600" dirty="0"/>
              <a:t> ліцею </a:t>
            </a:r>
            <a:r>
              <a:rPr lang="uk-UA" sz="1600" dirty="0" err="1"/>
              <a:t>Варковицької</a:t>
            </a:r>
            <a:r>
              <a:rPr lang="uk-UA" sz="1600" dirty="0"/>
              <a:t> </a:t>
            </a:r>
            <a:r>
              <a:rPr lang="uk-UA" sz="1600" dirty="0" smtClean="0"/>
              <a:t>ТГ </a:t>
            </a:r>
            <a:r>
              <a:rPr lang="uk-UA" sz="1600" dirty="0" err="1"/>
              <a:t>Дубенського</a:t>
            </a:r>
            <a:r>
              <a:rPr lang="uk-UA" sz="1600" dirty="0"/>
              <a:t> району Рівненської області.</a:t>
            </a:r>
          </a:p>
          <a:p>
            <a:r>
              <a:rPr lang="uk-UA" sz="1600" b="1" i="1" dirty="0"/>
              <a:t>Керівники </a:t>
            </a:r>
            <a:r>
              <a:rPr lang="uk-UA" sz="1600" b="1" i="1" dirty="0" err="1" smtClean="0"/>
              <a:t>проєкту</a:t>
            </a:r>
            <a:r>
              <a:rPr lang="uk-UA" sz="1600" b="1" dirty="0" err="1"/>
              <a:t>-</a:t>
            </a:r>
            <a:r>
              <a:rPr lang="uk-UA" sz="1600" b="1" dirty="0" smtClean="0"/>
              <a:t> </a:t>
            </a:r>
            <a:r>
              <a:rPr lang="uk-UA" sz="1600" dirty="0" err="1"/>
              <a:t>Ясінський</a:t>
            </a:r>
            <a:r>
              <a:rPr lang="uk-UA" sz="1600" dirty="0"/>
              <a:t> Михайло Миколайович - керівник гуртка «Архітектурно-історичне краєзнавство» Рівненської Малої академії наук, Вознюк Наталія Ісаківна – вчителька суспільних дисциплін </a:t>
            </a:r>
            <a:r>
              <a:rPr lang="uk-UA" sz="1600" dirty="0" err="1"/>
              <a:t>Сатиївського</a:t>
            </a:r>
            <a:r>
              <a:rPr lang="uk-UA" sz="1600" dirty="0"/>
              <a:t> ліцею</a:t>
            </a:r>
            <a:r>
              <a:rPr lang="uk-UA" sz="1600" dirty="0" smtClean="0"/>
              <a:t>.</a:t>
            </a:r>
          </a:p>
          <a:p>
            <a:r>
              <a:rPr lang="uk-UA" sz="2400" b="1" dirty="0" smtClean="0">
                <a:solidFill>
                  <a:schemeClr val="tx2">
                    <a:lumMod val="60000"/>
                    <a:lumOff val="40000"/>
                  </a:schemeClr>
                </a:solidFill>
              </a:rPr>
              <a:t>ШКІЛЬНА </a:t>
            </a:r>
            <a:r>
              <a:rPr lang="uk-UA" sz="2400" b="1" dirty="0">
                <a:solidFill>
                  <a:schemeClr val="tx2">
                    <a:lumMod val="60000"/>
                    <a:lumOff val="40000"/>
                  </a:schemeClr>
                </a:solidFill>
              </a:rPr>
              <a:t>ЕЛЕКТРОННА </a:t>
            </a:r>
            <a:r>
              <a:rPr lang="uk-UA" sz="2400" b="1" dirty="0" smtClean="0">
                <a:solidFill>
                  <a:schemeClr val="tx2">
                    <a:lumMod val="60000"/>
                    <a:lumOff val="40000"/>
                  </a:schemeClr>
                </a:solidFill>
              </a:rPr>
              <a:t>АДРЕСА:  </a:t>
            </a:r>
            <a:r>
              <a:rPr lang="en-US" dirty="0" smtClean="0">
                <a:hlinkClick r:id="rId2"/>
              </a:rPr>
              <a:t>dubno_osvita15@ukr.net</a:t>
            </a:r>
            <a:endParaRPr lang="uk-UA" dirty="0"/>
          </a:p>
          <a:p>
            <a:endParaRPr lang="uk-UA" dirty="0"/>
          </a:p>
          <a:p>
            <a:endParaRPr lang="uk-UA" dirty="0"/>
          </a:p>
        </p:txBody>
      </p:sp>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210" y="1628800"/>
            <a:ext cx="2641646"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28184" y="1628800"/>
            <a:ext cx="2555776"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91880" y="1628800"/>
            <a:ext cx="2520280"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44673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smtClean="0">
                <a:solidFill>
                  <a:schemeClr val="tx2">
                    <a:lumMod val="60000"/>
                    <a:lumOff val="40000"/>
                  </a:schemeClr>
                </a:solidFill>
              </a:rPr>
              <a:t>Луцький замок</a:t>
            </a:r>
            <a:endParaRPr lang="uk-UA" b="1" dirty="0">
              <a:solidFill>
                <a:schemeClr val="tx2">
                  <a:lumMod val="60000"/>
                  <a:lumOff val="40000"/>
                </a:schemeClr>
              </a:solidFill>
            </a:endParaRPr>
          </a:p>
        </p:txBody>
      </p:sp>
      <p:pic>
        <p:nvPicPr>
          <p:cNvPr id="1026" name="Picture 2" descr="C:\Users\1\Downloads\Луцький замок.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1268760"/>
            <a:ext cx="2421098" cy="388843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6516216" y="5307770"/>
            <a:ext cx="2203167" cy="646331"/>
          </a:xfrm>
          <a:prstGeom prst="rect">
            <a:avLst/>
          </a:prstGeom>
        </p:spPr>
        <p:txBody>
          <a:bodyPr wrap="none">
            <a:spAutoFit/>
          </a:bodyPr>
          <a:lstStyle/>
          <a:p>
            <a:r>
              <a:rPr lang="en-US" dirty="0">
                <a:hlinkClick r:id="rId3"/>
              </a:rPr>
              <a:t>https://</a:t>
            </a:r>
            <a:r>
              <a:rPr lang="en-US" dirty="0" smtClean="0">
                <a:hlinkClick r:id="rId3"/>
              </a:rPr>
              <a:t>bit.ly/44eY5zf</a:t>
            </a:r>
            <a:endParaRPr lang="uk-UA" dirty="0" smtClean="0"/>
          </a:p>
          <a:p>
            <a:endParaRPr lang="uk-UA" dirty="0"/>
          </a:p>
        </p:txBody>
      </p:sp>
      <p:sp>
        <p:nvSpPr>
          <p:cNvPr id="5" name="Прямоугольник 4"/>
          <p:cNvSpPr/>
          <p:nvPr/>
        </p:nvSpPr>
        <p:spPr>
          <a:xfrm>
            <a:off x="755576" y="1124744"/>
            <a:ext cx="5544616" cy="5632311"/>
          </a:xfrm>
          <a:prstGeom prst="rect">
            <a:avLst/>
          </a:prstGeom>
        </p:spPr>
        <p:txBody>
          <a:bodyPr wrap="square">
            <a:spAutoFit/>
          </a:bodyPr>
          <a:lstStyle/>
          <a:p>
            <a:r>
              <a:rPr lang="uk-UA" b="1" i="1" dirty="0"/>
              <a:t> </a:t>
            </a:r>
            <a:r>
              <a:rPr lang="uk-UA" b="1" i="1" dirty="0" err="1"/>
              <a:t>Лучеськ</a:t>
            </a:r>
            <a:r>
              <a:rPr lang="uk-UA" dirty="0"/>
              <a:t> Перша відома письмова згадка про Луцьк датована 1085 роком і міститься вона на сторінках Іпатіївського літопису. Документально засвідчено, що «1340 року луцький князь </a:t>
            </a:r>
            <a:r>
              <a:rPr lang="uk-UA" dirty="0" err="1"/>
              <a:t>Дмитро-Любарт</a:t>
            </a:r>
            <a:r>
              <a:rPr lang="uk-UA" dirty="0"/>
              <a:t> отримує статус великого князя, а Луцьк здобуває статус столиці Галицько-Волинського князівства» </a:t>
            </a:r>
            <a:r>
              <a:rPr lang="uk-UA" dirty="0" smtClean="0"/>
              <a:t>[1]. </a:t>
            </a:r>
            <a:r>
              <a:rPr lang="uk-UA" dirty="0"/>
              <a:t>Місто на початку </a:t>
            </a:r>
            <a:r>
              <a:rPr lang="en-US" dirty="0"/>
              <a:t>XIV </a:t>
            </a:r>
            <a:r>
              <a:rPr lang="uk-UA" dirty="0"/>
              <a:t>ст. стало найбільшим торгівельним, ремісничим, релігійним та політичним центром Волинського краю</a:t>
            </a:r>
            <a:r>
              <a:rPr lang="uk-UA" b="1" i="1" dirty="0"/>
              <a:t>.  </a:t>
            </a:r>
            <a:endParaRPr lang="uk-UA" dirty="0"/>
          </a:p>
          <a:p>
            <a:r>
              <a:rPr lang="uk-UA" dirty="0" smtClean="0"/>
              <a:t>У 1388—1430 роках в час князювання Великого князя </a:t>
            </a:r>
            <a:r>
              <a:rPr lang="uk-UA" dirty="0" err="1" smtClean="0"/>
              <a:t>Вітовта</a:t>
            </a:r>
            <a:r>
              <a:rPr lang="uk-UA" dirty="0" smtClean="0"/>
              <a:t>, котрий обрав Луцьк своєю другою резиденцією після Вільнюса, «місто практично стало столицею Литовського князівства» [2]. В цей період відбулося відновлення Шпакового шляху, що простягався від </a:t>
            </a:r>
            <a:r>
              <a:rPr lang="uk-UA" dirty="0" err="1" smtClean="0"/>
              <a:t>Вітовтової</a:t>
            </a:r>
            <a:r>
              <a:rPr lang="uk-UA" dirty="0" smtClean="0"/>
              <a:t> Митниці на Дніпрі до стольного </a:t>
            </a:r>
            <a:r>
              <a:rPr lang="uk-UA" dirty="0" err="1" smtClean="0"/>
              <a:t>града</a:t>
            </a:r>
            <a:r>
              <a:rPr lang="uk-UA" dirty="0" smtClean="0"/>
              <a:t> </a:t>
            </a:r>
            <a:r>
              <a:rPr lang="uk-UA" dirty="0" err="1" smtClean="0"/>
              <a:t>Лучеськаі</a:t>
            </a:r>
            <a:r>
              <a:rPr lang="uk-UA" dirty="0" smtClean="0"/>
              <a:t> далі на захід. Потреба розвитку гостинців була поетапно реалізована завдяки спорудженню доріг від Луцька до </a:t>
            </a:r>
            <a:r>
              <a:rPr lang="uk-UA" dirty="0" err="1" smtClean="0"/>
              <a:t>Звягеля</a:t>
            </a:r>
            <a:r>
              <a:rPr lang="uk-UA" dirty="0" smtClean="0"/>
              <a:t>, Острога та Вільнюса.  </a:t>
            </a:r>
            <a:r>
              <a:rPr lang="uk-UA" u="sng" dirty="0" smtClean="0">
                <a:hlinkClick r:id="rId4"/>
              </a:rPr>
              <a:t>https://</a:t>
            </a:r>
            <a:r>
              <a:rPr lang="en-US" u="sng" dirty="0" err="1" smtClean="0">
                <a:hlinkClick r:id="rId4"/>
              </a:rPr>
              <a:t>uk</a:t>
            </a:r>
            <a:r>
              <a:rPr lang="uk-UA" u="sng" dirty="0" smtClean="0">
                <a:hlinkClick r:id="rId4"/>
              </a:rPr>
              <a:t>.</a:t>
            </a:r>
            <a:r>
              <a:rPr lang="en-US" u="sng" dirty="0" err="1" smtClean="0">
                <a:hlinkClick r:id="rId4"/>
              </a:rPr>
              <a:t>wikipedia</a:t>
            </a:r>
            <a:r>
              <a:rPr lang="uk-UA" u="sng" dirty="0" smtClean="0">
                <a:hlinkClick r:id="rId4"/>
              </a:rPr>
              <a:t>.</a:t>
            </a:r>
            <a:r>
              <a:rPr lang="en-US" u="sng" dirty="0" smtClean="0">
                <a:hlinkClick r:id="rId4"/>
              </a:rPr>
              <a:t>org</a:t>
            </a:r>
            <a:r>
              <a:rPr lang="uk-UA" u="sng" dirty="0" smtClean="0">
                <a:hlinkClick r:id="rId4"/>
              </a:rPr>
              <a:t>/</a:t>
            </a:r>
            <a:r>
              <a:rPr lang="en-US" u="sng" dirty="0" smtClean="0">
                <a:hlinkClick r:id="rId4"/>
              </a:rPr>
              <a:t>wiki</a:t>
            </a:r>
            <a:r>
              <a:rPr lang="uk-UA" u="sng" dirty="0" smtClean="0">
                <a:hlinkClick r:id="rId4"/>
              </a:rPr>
              <a:t>/Луцьк#Історія</a:t>
            </a:r>
            <a:r>
              <a:rPr lang="uk-UA" dirty="0" smtClean="0"/>
              <a:t> </a:t>
            </a:r>
            <a:endParaRPr lang="uk-UA" dirty="0"/>
          </a:p>
        </p:txBody>
      </p:sp>
    </p:spTree>
    <p:extLst>
      <p:ext uri="{BB962C8B-B14F-4D97-AF65-F5344CB8AC3E}">
        <p14:creationId xmlns:p14="http://schemas.microsoft.com/office/powerpoint/2010/main" val="10970504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err="1" smtClean="0">
                <a:solidFill>
                  <a:schemeClr val="tx2">
                    <a:lumMod val="60000"/>
                    <a:lumOff val="40000"/>
                  </a:schemeClr>
                </a:solidFill>
              </a:rPr>
              <a:t>Хорлупи</a:t>
            </a:r>
            <a:r>
              <a:rPr lang="uk-UA" b="1" dirty="0" smtClean="0">
                <a:solidFill>
                  <a:schemeClr val="tx2">
                    <a:lumMod val="60000"/>
                    <a:lumOff val="40000"/>
                  </a:schemeClr>
                </a:solidFill>
              </a:rPr>
              <a:t> </a:t>
            </a:r>
            <a:r>
              <a:rPr lang="uk-UA" b="1" dirty="0" err="1" smtClean="0">
                <a:solidFill>
                  <a:schemeClr val="tx2">
                    <a:lumMod val="60000"/>
                    <a:lumOff val="40000"/>
                  </a:schemeClr>
                </a:solidFill>
              </a:rPr>
              <a:t>Чемерин</a:t>
            </a:r>
            <a:endParaRPr lang="uk-UA" b="1" dirty="0">
              <a:solidFill>
                <a:schemeClr val="tx2">
                  <a:lumMod val="60000"/>
                  <a:lumOff val="40000"/>
                </a:schemeClr>
              </a:solidFill>
            </a:endParaRPr>
          </a:p>
        </p:txBody>
      </p:sp>
      <p:sp>
        <p:nvSpPr>
          <p:cNvPr id="3" name="Прямоугольник 2"/>
          <p:cNvSpPr/>
          <p:nvPr/>
        </p:nvSpPr>
        <p:spPr>
          <a:xfrm>
            <a:off x="467544" y="1124744"/>
            <a:ext cx="8424936" cy="5078313"/>
          </a:xfrm>
          <a:prstGeom prst="rect">
            <a:avLst/>
          </a:prstGeom>
        </p:spPr>
        <p:txBody>
          <a:bodyPr wrap="square">
            <a:spAutoFit/>
          </a:bodyPr>
          <a:lstStyle/>
          <a:p>
            <a:r>
              <a:rPr lang="uk-UA" b="1" i="1" dirty="0"/>
              <a:t> </a:t>
            </a:r>
            <a:r>
              <a:rPr lang="uk-UA" b="1" i="1" dirty="0" err="1" smtClean="0"/>
              <a:t>Хорлупи</a:t>
            </a:r>
            <a:r>
              <a:rPr lang="uk-UA" dirty="0" smtClean="0"/>
              <a:t> </a:t>
            </a:r>
            <a:r>
              <a:rPr lang="uk-UA" dirty="0"/>
              <a:t>у 30-х роках минулого століття були проведені розкопки поселення </a:t>
            </a:r>
            <a:r>
              <a:rPr lang="uk-UA" dirty="0" err="1" smtClean="0"/>
              <a:t>Хорлупи</a:t>
            </a:r>
            <a:r>
              <a:rPr lang="uk-UA" dirty="0" smtClean="0"/>
              <a:t> </a:t>
            </a:r>
            <a:r>
              <a:rPr lang="uk-UA" dirty="0"/>
              <a:t>та двох городищ в </a:t>
            </a:r>
            <a:r>
              <a:rPr lang="uk-UA" dirty="0" err="1"/>
              <a:t>Одерадах</a:t>
            </a:r>
            <a:r>
              <a:rPr lang="uk-UA" dirty="0"/>
              <a:t>. </a:t>
            </a:r>
            <a:r>
              <a:rPr lang="uk-UA" dirty="0" err="1"/>
              <a:t>Раппопорт</a:t>
            </a:r>
            <a:r>
              <a:rPr lang="uk-UA" dirty="0"/>
              <a:t> згадує руські замки-фортеці, що представляли собою прямокутні в плані городища волинського типу </a:t>
            </a:r>
            <a:r>
              <a:rPr lang="en-US" dirty="0"/>
              <a:t>XI</a:t>
            </a:r>
            <a:r>
              <a:rPr lang="uk-UA" dirty="0"/>
              <a:t> ст., в поселеннях </a:t>
            </a:r>
            <a:r>
              <a:rPr lang="uk-UA" dirty="0" err="1"/>
              <a:t>Одеради</a:t>
            </a:r>
            <a:r>
              <a:rPr lang="uk-UA" dirty="0"/>
              <a:t> та Пісників (</a:t>
            </a:r>
            <a:r>
              <a:rPr lang="uk-UA" dirty="0" err="1"/>
              <a:t>Раппопорт</a:t>
            </a:r>
            <a:r>
              <a:rPr lang="uk-UA" dirty="0"/>
              <a:t>, 1967, с. 51-55). Городище на околиці с. </a:t>
            </a:r>
            <a:r>
              <a:rPr lang="uk-UA" dirty="0" err="1" smtClean="0"/>
              <a:t>Хорлупи</a:t>
            </a:r>
            <a:r>
              <a:rPr lang="uk-UA" dirty="0" smtClean="0"/>
              <a:t> </a:t>
            </a:r>
            <a:r>
              <a:rPr lang="uk-UA" dirty="0"/>
              <a:t>служило княжою порубіжною фортецею з боку </a:t>
            </a:r>
            <a:r>
              <a:rPr lang="uk-UA" dirty="0" err="1"/>
              <a:t>Лучеська</a:t>
            </a:r>
            <a:r>
              <a:rPr lang="uk-UA" dirty="0"/>
              <a:t>. </a:t>
            </a:r>
            <a:r>
              <a:rPr lang="uk-UA" dirty="0" err="1"/>
              <a:t>Чемерин</a:t>
            </a:r>
            <a:r>
              <a:rPr lang="uk-UA" dirty="0"/>
              <a:t>  та </a:t>
            </a:r>
            <a:r>
              <a:rPr lang="uk-UA" dirty="0" err="1" smtClean="0"/>
              <a:t>Хорлупи</a:t>
            </a:r>
            <a:r>
              <a:rPr lang="uk-UA" dirty="0" smtClean="0"/>
              <a:t> </a:t>
            </a:r>
            <a:r>
              <a:rPr lang="uk-UA" dirty="0"/>
              <a:t>згадуються як власність відповідно </a:t>
            </a:r>
            <a:r>
              <a:rPr lang="uk-UA" dirty="0" err="1"/>
              <a:t>Пересопницького</a:t>
            </a:r>
            <a:r>
              <a:rPr lang="uk-UA" dirty="0"/>
              <a:t> монастиря та Луцького кафедрального собору </a:t>
            </a:r>
            <a:r>
              <a:rPr lang="ru-RU" dirty="0" smtClean="0"/>
              <a:t>[3]. </a:t>
            </a:r>
            <a:r>
              <a:rPr lang="uk-UA" dirty="0"/>
              <a:t>Скарб празьких грошів </a:t>
            </a:r>
            <a:r>
              <a:rPr lang="en-US" dirty="0"/>
              <a:t>XIV </a:t>
            </a:r>
            <a:r>
              <a:rPr lang="uk-UA" dirty="0"/>
              <a:t>ст., виявлений у селі після Другої світової війни (Шуст, 1999, с. 402) підтверджує, що через </a:t>
            </a:r>
            <a:r>
              <a:rPr lang="uk-UA" dirty="0" err="1"/>
              <a:t>Хоролупи</a:t>
            </a:r>
            <a:r>
              <a:rPr lang="uk-UA" dirty="0"/>
              <a:t> у </a:t>
            </a:r>
            <a:r>
              <a:rPr lang="en-US" dirty="0"/>
              <a:t>XII</a:t>
            </a:r>
            <a:r>
              <a:rPr lang="ru-RU" dirty="0"/>
              <a:t>-</a:t>
            </a:r>
            <a:r>
              <a:rPr lang="en-US" dirty="0"/>
              <a:t>XV</a:t>
            </a:r>
            <a:r>
              <a:rPr lang="uk-UA" dirty="0"/>
              <a:t> ст. пролягав магістральний торговий шлях.</a:t>
            </a:r>
          </a:p>
          <a:p>
            <a:r>
              <a:rPr lang="uk-UA" dirty="0"/>
              <a:t>    </a:t>
            </a:r>
            <a:r>
              <a:rPr lang="uk-UA" b="1" i="1" dirty="0" err="1" smtClean="0"/>
              <a:t>Чемерин</a:t>
            </a:r>
            <a:r>
              <a:rPr lang="uk-UA" dirty="0" smtClean="0"/>
              <a:t> </a:t>
            </a:r>
            <a:r>
              <a:rPr lang="uk-UA" dirty="0"/>
              <a:t>Археологічною експедицією під керівництвом С.</a:t>
            </a:r>
            <a:r>
              <a:rPr lang="uk-UA" dirty="0" err="1"/>
              <a:t>Терського</a:t>
            </a:r>
            <a:r>
              <a:rPr lang="uk-UA" dirty="0"/>
              <a:t> виявлено поселення римського часу в селах </a:t>
            </a:r>
            <a:r>
              <a:rPr lang="uk-UA" dirty="0" err="1"/>
              <a:t>Чемерин</a:t>
            </a:r>
            <a:r>
              <a:rPr lang="uk-UA" dirty="0"/>
              <a:t> та Дідичі, а також в містечку </a:t>
            </a:r>
            <a:r>
              <a:rPr lang="uk-UA" dirty="0" err="1"/>
              <a:t>Олика</a:t>
            </a:r>
            <a:r>
              <a:rPr lang="uk-UA" dirty="0"/>
              <a:t>. </a:t>
            </a:r>
            <a:r>
              <a:rPr lang="uk-UA" dirty="0" err="1"/>
              <a:t>Чемерин</a:t>
            </a:r>
            <a:r>
              <a:rPr lang="uk-UA" dirty="0"/>
              <a:t> мав, ймовірно, типову планувальну структуру з дитинцем-градом у центрі, оточеним торгово-ремісничим </a:t>
            </a:r>
            <a:r>
              <a:rPr lang="uk-UA" dirty="0" err="1"/>
              <a:t>посадом</a:t>
            </a:r>
            <a:r>
              <a:rPr lang="uk-UA" dirty="0"/>
              <a:t>, що включав </a:t>
            </a:r>
            <a:r>
              <a:rPr lang="uk-UA" dirty="0" err="1"/>
              <a:t>Окольний</a:t>
            </a:r>
            <a:r>
              <a:rPr lang="uk-UA" dirty="0"/>
              <a:t> город, а також декілька посадських районів </a:t>
            </a:r>
            <a:r>
              <a:rPr lang="uk-UA" dirty="0" smtClean="0"/>
              <a:t>[4]. </a:t>
            </a:r>
            <a:r>
              <a:rPr lang="uk-UA" dirty="0"/>
              <a:t>В місті знаходилася резиденція княжого посадника. Можливо, замок знаходився і урочищі «Старий курник» на західній околиці </a:t>
            </a:r>
            <a:r>
              <a:rPr lang="uk-UA" dirty="0" err="1"/>
              <a:t>Чемерина</a:t>
            </a:r>
            <a:r>
              <a:rPr lang="uk-UA" dirty="0"/>
              <a:t>. В </a:t>
            </a:r>
            <a:r>
              <a:rPr lang="en-US" dirty="0"/>
              <a:t>XIV </a:t>
            </a:r>
            <a:r>
              <a:rPr lang="uk-UA" dirty="0"/>
              <a:t>ст. разом із забудовою на заплаві сучасні </a:t>
            </a:r>
            <a:r>
              <a:rPr lang="uk-UA" dirty="0" err="1"/>
              <a:t>Чемерин</a:t>
            </a:r>
            <a:r>
              <a:rPr lang="uk-UA" dirty="0"/>
              <a:t> та </a:t>
            </a:r>
            <a:r>
              <a:rPr lang="uk-UA" dirty="0" err="1"/>
              <a:t>Олика</a:t>
            </a:r>
            <a:r>
              <a:rPr lang="uk-UA" dirty="0"/>
              <a:t> займали площу близько 40 га. </a:t>
            </a:r>
          </a:p>
          <a:p>
            <a:r>
              <a:rPr lang="uk-UA" dirty="0" err="1"/>
              <a:t>Терський</a:t>
            </a:r>
            <a:r>
              <a:rPr lang="uk-UA" dirty="0"/>
              <a:t> Святослав. Т 35. </a:t>
            </a:r>
            <a:r>
              <a:rPr lang="uk-UA" dirty="0" err="1"/>
              <a:t>Олика</a:t>
            </a:r>
            <a:r>
              <a:rPr lang="uk-UA" dirty="0"/>
              <a:t>: Історичний нарис. – Львів. Новий час. 2001. – 52 с</a:t>
            </a:r>
            <a:r>
              <a:rPr lang="uk-UA" dirty="0" smtClean="0"/>
              <a:t>.</a:t>
            </a:r>
            <a:endParaRPr lang="uk-UA" dirty="0"/>
          </a:p>
        </p:txBody>
      </p:sp>
    </p:spTree>
    <p:extLst>
      <p:ext uri="{BB962C8B-B14F-4D97-AF65-F5344CB8AC3E}">
        <p14:creationId xmlns:p14="http://schemas.microsoft.com/office/powerpoint/2010/main" val="7840009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uk-UA" b="1" dirty="0" smtClean="0">
                <a:solidFill>
                  <a:schemeClr val="tx2">
                    <a:lumMod val="60000"/>
                    <a:lumOff val="40000"/>
                  </a:schemeClr>
                </a:solidFill>
              </a:rPr>
              <a:t>ОЛИЦЬКИЙ ЗАМОК</a:t>
            </a:r>
            <a:endParaRPr lang="uk-UA" b="1" dirty="0">
              <a:solidFill>
                <a:schemeClr val="tx2">
                  <a:lumMod val="60000"/>
                  <a:lumOff val="40000"/>
                </a:schemeClr>
              </a:solidFill>
            </a:endParaRPr>
          </a:p>
        </p:txBody>
      </p:sp>
      <p:sp>
        <p:nvSpPr>
          <p:cNvPr id="3" name="Прямоугольник 2"/>
          <p:cNvSpPr/>
          <p:nvPr/>
        </p:nvSpPr>
        <p:spPr>
          <a:xfrm>
            <a:off x="451452" y="836712"/>
            <a:ext cx="8441027" cy="3970318"/>
          </a:xfrm>
          <a:prstGeom prst="rect">
            <a:avLst/>
          </a:prstGeom>
        </p:spPr>
        <p:txBody>
          <a:bodyPr wrap="square">
            <a:spAutoFit/>
          </a:bodyPr>
          <a:lstStyle/>
          <a:p>
            <a:r>
              <a:rPr lang="uk-UA" b="1" i="1" dirty="0" err="1"/>
              <a:t>Олика</a:t>
            </a:r>
            <a:r>
              <a:rPr lang="uk-UA" dirty="0"/>
              <a:t> «Археологічні дані дають підстави припускати, що </a:t>
            </a:r>
            <a:r>
              <a:rPr lang="uk-UA" dirty="0" err="1"/>
              <a:t>Олика</a:t>
            </a:r>
            <a:r>
              <a:rPr lang="uk-UA" dirty="0"/>
              <a:t> існувала вже в давньоруські часи як одне з периферійних поселень навколо літописного міста </a:t>
            </a:r>
            <a:r>
              <a:rPr lang="uk-UA" dirty="0" err="1"/>
              <a:t>Чемерин</a:t>
            </a:r>
            <a:r>
              <a:rPr lang="uk-UA" dirty="0"/>
              <a:t>. У джерелах </a:t>
            </a:r>
            <a:r>
              <a:rPr lang="uk-UA" dirty="0" err="1"/>
              <a:t>Олика</a:t>
            </a:r>
            <a:r>
              <a:rPr lang="uk-UA" dirty="0"/>
              <a:t> вперше згадана як село під 1433 р. Через </a:t>
            </a:r>
            <a:r>
              <a:rPr lang="uk-UA" dirty="0" err="1"/>
              <a:t>Олику</a:t>
            </a:r>
            <a:r>
              <a:rPr lang="uk-UA" dirty="0"/>
              <a:t> проходив шлях на Луцьк і Володимир» </a:t>
            </a:r>
            <a:r>
              <a:rPr lang="ru-RU" dirty="0" smtClean="0"/>
              <a:t>[5]</a:t>
            </a:r>
            <a:r>
              <a:rPr lang="uk-UA" dirty="0"/>
              <a:t>. О.</a:t>
            </a:r>
            <a:r>
              <a:rPr lang="uk-UA" dirty="0" err="1"/>
              <a:t>Цинкаловський</a:t>
            </a:r>
            <a:r>
              <a:rPr lang="uk-UA" dirty="0"/>
              <a:t> описує курган біля Турчинки та ще 8 курганів на околицях міста. </a:t>
            </a:r>
            <a:endParaRPr lang="uk-UA" dirty="0" smtClean="0"/>
          </a:p>
          <a:p>
            <a:r>
              <a:rPr lang="uk-UA" dirty="0" smtClean="0"/>
              <a:t>С</a:t>
            </a:r>
            <a:r>
              <a:rPr lang="uk-UA" dirty="0"/>
              <a:t>. </a:t>
            </a:r>
            <a:r>
              <a:rPr lang="uk-UA" dirty="0" err="1"/>
              <a:t>Терський</a:t>
            </a:r>
            <a:r>
              <a:rPr lang="uk-UA" dirty="0"/>
              <a:t> подає інформацію про те, що «Географія місцевості зумовила обставини, </a:t>
            </a:r>
            <a:r>
              <a:rPr lang="uk-UA" dirty="0" err="1"/>
              <a:t>зв</a:t>
            </a:r>
            <a:r>
              <a:rPr lang="uk-UA" dirty="0"/>
              <a:t> яких принаймні з </a:t>
            </a:r>
            <a:r>
              <a:rPr lang="en-US" dirty="0"/>
              <a:t>VIII</a:t>
            </a:r>
            <a:r>
              <a:rPr lang="uk-UA" dirty="0"/>
              <a:t>-</a:t>
            </a:r>
            <a:r>
              <a:rPr lang="en-US" dirty="0"/>
              <a:t>IX </a:t>
            </a:r>
            <a:r>
              <a:rPr lang="uk-UA" dirty="0"/>
              <a:t>ст., через Волинь пролягав основний трансконтинентальний шлях Схід-Захід</a:t>
            </a:r>
            <a:r>
              <a:rPr lang="uk-UA" dirty="0" smtClean="0"/>
              <a:t>:</a:t>
            </a:r>
          </a:p>
          <a:p>
            <a:r>
              <a:rPr lang="uk-UA" dirty="0" smtClean="0"/>
              <a:t> </a:t>
            </a:r>
            <a:r>
              <a:rPr lang="uk-UA" dirty="0"/>
              <a:t>із Азії в Європу» [С.</a:t>
            </a:r>
            <a:r>
              <a:rPr lang="uk-UA" dirty="0" err="1"/>
              <a:t>Терський</a:t>
            </a:r>
            <a:r>
              <a:rPr lang="uk-UA" dirty="0"/>
              <a:t>, 1995, с.79]. Однією з пізніх згадок про «</a:t>
            </a:r>
            <a:r>
              <a:rPr lang="uk-UA" dirty="0" err="1"/>
              <a:t>Олишський</a:t>
            </a:r>
            <a:r>
              <a:rPr lang="uk-UA" dirty="0"/>
              <a:t> гостинець» є підтверджувальна грамота </a:t>
            </a:r>
            <a:r>
              <a:rPr lang="en-US" dirty="0"/>
              <a:t>XVI </a:t>
            </a:r>
            <a:r>
              <a:rPr lang="uk-UA" dirty="0"/>
              <a:t>ст. у якій цей шлях значиться як частина давнього транзитного шляху з Києва до Володимира, який продовжував діяти  протягом нової доби.</a:t>
            </a:r>
          </a:p>
          <a:p>
            <a:r>
              <a:rPr lang="uk-UA" dirty="0" err="1" smtClean="0"/>
              <a:t>Вортман</a:t>
            </a:r>
            <a:r>
              <a:rPr lang="uk-UA" dirty="0" smtClean="0"/>
              <a:t> </a:t>
            </a:r>
            <a:r>
              <a:rPr lang="uk-UA" dirty="0"/>
              <a:t>Д. Я. </a:t>
            </a:r>
            <a:r>
              <a:rPr lang="uk-UA" dirty="0" err="1"/>
              <a:t>Олика</a:t>
            </a:r>
            <a:r>
              <a:rPr lang="uk-UA" dirty="0"/>
              <a:t> </a:t>
            </a:r>
            <a:r>
              <a:rPr lang="ru-RU" dirty="0"/>
              <a:t>[</a:t>
            </a:r>
            <a:r>
              <a:rPr lang="uk-UA" dirty="0"/>
              <a:t>Електронний ресурс</a:t>
            </a:r>
            <a:r>
              <a:rPr lang="ru-RU" dirty="0"/>
              <a:t>] </a:t>
            </a:r>
            <a:r>
              <a:rPr lang="en-US" dirty="0"/>
              <a:t>URL</a:t>
            </a:r>
            <a:r>
              <a:rPr lang="ru-RU" dirty="0"/>
              <a:t>: </a:t>
            </a:r>
            <a:r>
              <a:rPr lang="en-US" u="sng" dirty="0">
                <a:hlinkClick r:id="rId2"/>
              </a:rPr>
              <a:t>http</a:t>
            </a:r>
            <a:r>
              <a:rPr lang="ru-RU" u="sng" dirty="0">
                <a:hlinkClick r:id="rId2"/>
              </a:rPr>
              <a:t>://</a:t>
            </a:r>
            <a:r>
              <a:rPr lang="en-US" u="sng" dirty="0">
                <a:hlinkClick r:id="rId2"/>
              </a:rPr>
              <a:t>www</a:t>
            </a:r>
            <a:r>
              <a:rPr lang="ru-RU" u="sng" dirty="0">
                <a:hlinkClick r:id="rId2"/>
              </a:rPr>
              <a:t>/</a:t>
            </a:r>
            <a:r>
              <a:rPr lang="en-US" u="sng" dirty="0">
                <a:hlinkClick r:id="rId2"/>
              </a:rPr>
              <a:t>history</a:t>
            </a:r>
            <a:r>
              <a:rPr lang="ru-RU" u="sng" dirty="0">
                <a:hlinkClick r:id="rId2"/>
              </a:rPr>
              <a:t>.</a:t>
            </a:r>
            <a:r>
              <a:rPr lang="en-US" u="sng" dirty="0">
                <a:hlinkClick r:id="rId2"/>
              </a:rPr>
              <a:t>org</a:t>
            </a:r>
            <a:r>
              <a:rPr lang="ru-RU" u="sng" dirty="0">
                <a:hlinkClick r:id="rId2"/>
              </a:rPr>
              <a:t>.</a:t>
            </a:r>
            <a:r>
              <a:rPr lang="en-US" u="sng" dirty="0" err="1">
                <a:hlinkClick r:id="rId2"/>
              </a:rPr>
              <a:t>ua</a:t>
            </a:r>
            <a:r>
              <a:rPr lang="ru-RU" u="sng" dirty="0">
                <a:hlinkClick r:id="rId2"/>
              </a:rPr>
              <a:t>/?</a:t>
            </a:r>
            <a:r>
              <a:rPr lang="en-US" u="sng" dirty="0" err="1">
                <a:hlinkClick r:id="rId2"/>
              </a:rPr>
              <a:t>termin</a:t>
            </a:r>
            <a:r>
              <a:rPr lang="ru-RU" u="sng" dirty="0">
                <a:hlinkClick r:id="rId2"/>
              </a:rPr>
              <a:t>=</a:t>
            </a:r>
            <a:r>
              <a:rPr lang="en-US" u="sng" dirty="0" err="1">
                <a:hlinkClick r:id="rId2"/>
              </a:rPr>
              <a:t>Olyka</a:t>
            </a:r>
            <a:r>
              <a:rPr lang="ru-RU" u="sng" dirty="0">
                <a:hlinkClick r:id="rId2"/>
              </a:rPr>
              <a:t>_</a:t>
            </a:r>
            <a:r>
              <a:rPr lang="en-US" u="sng" dirty="0" err="1">
                <a:hlinkClick r:id="rId2"/>
              </a:rPr>
              <a:t>smt</a:t>
            </a:r>
            <a:r>
              <a:rPr lang="en-US" dirty="0"/>
              <a:t> </a:t>
            </a:r>
            <a:endParaRPr lang="uk-UA"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9196" y="3933056"/>
            <a:ext cx="3327773" cy="1977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228184" y="6002346"/>
            <a:ext cx="2337371" cy="646331"/>
          </a:xfrm>
          <a:prstGeom prst="rect">
            <a:avLst/>
          </a:prstGeom>
        </p:spPr>
        <p:txBody>
          <a:bodyPr wrap="none">
            <a:spAutoFit/>
          </a:bodyPr>
          <a:lstStyle/>
          <a:p>
            <a:r>
              <a:rPr lang="en-US" dirty="0">
                <a:hlinkClick r:id="rId4"/>
              </a:rPr>
              <a:t>https://</a:t>
            </a:r>
            <a:r>
              <a:rPr lang="en-US" dirty="0" smtClean="0">
                <a:hlinkClick r:id="rId4"/>
              </a:rPr>
              <a:t>bit.ly/3Em9XF4</a:t>
            </a:r>
            <a:endParaRPr lang="uk-UA" dirty="0" smtClean="0"/>
          </a:p>
          <a:p>
            <a:endParaRPr lang="uk-UA" dirty="0"/>
          </a:p>
        </p:txBody>
      </p:sp>
      <p:sp>
        <p:nvSpPr>
          <p:cNvPr id="5" name="Прямоугольник 4"/>
          <p:cNvSpPr/>
          <p:nvPr/>
        </p:nvSpPr>
        <p:spPr>
          <a:xfrm>
            <a:off x="451452" y="6010070"/>
            <a:ext cx="5432784" cy="646331"/>
          </a:xfrm>
          <a:prstGeom prst="rect">
            <a:avLst/>
          </a:prstGeom>
        </p:spPr>
        <p:txBody>
          <a:bodyPr wrap="square">
            <a:spAutoFit/>
          </a:bodyPr>
          <a:lstStyle/>
          <a:p>
            <a:r>
              <a:rPr lang="ru-RU" b="1" dirty="0" err="1"/>
              <a:t>Відстань</a:t>
            </a:r>
            <a:r>
              <a:rPr lang="ru-RU" b="1" dirty="0"/>
              <a:t> </a:t>
            </a:r>
            <a:r>
              <a:rPr lang="ru-RU" b="1" dirty="0" err="1"/>
              <a:t>між</a:t>
            </a:r>
            <a:r>
              <a:rPr lang="ru-RU" b="1" dirty="0"/>
              <a:t> </a:t>
            </a:r>
            <a:r>
              <a:rPr lang="ru-RU" b="1" dirty="0" err="1"/>
              <a:t>Луцьком</a:t>
            </a:r>
            <a:r>
              <a:rPr lang="ru-RU" b="1" dirty="0"/>
              <a:t> і </a:t>
            </a:r>
            <a:r>
              <a:rPr lang="ru-RU" b="1" dirty="0" err="1"/>
              <a:t>Оликою</a:t>
            </a:r>
            <a:r>
              <a:rPr lang="ru-RU" b="1" dirty="0"/>
              <a:t> становить </a:t>
            </a:r>
            <a:r>
              <a:rPr lang="ru-RU" b="1" dirty="0" smtClean="0"/>
              <a:t>33 </a:t>
            </a:r>
            <a:r>
              <a:rPr lang="ru-RU" b="1" dirty="0"/>
              <a:t>км, </a:t>
            </a:r>
            <a:r>
              <a:rPr lang="ru-RU" b="1" dirty="0" err="1"/>
              <a:t>подорож</a:t>
            </a:r>
            <a:r>
              <a:rPr lang="ru-RU" b="1" dirty="0"/>
              <a:t> автобусом </a:t>
            </a:r>
            <a:r>
              <a:rPr lang="ru-RU" b="1" dirty="0" err="1" smtClean="0"/>
              <a:t>триває</a:t>
            </a:r>
            <a:r>
              <a:rPr lang="ru-RU" b="1" dirty="0" smtClean="0"/>
              <a:t> 40- 60 </a:t>
            </a:r>
            <a:r>
              <a:rPr lang="ru-RU" b="1" dirty="0" err="1" smtClean="0"/>
              <a:t>хвилин</a:t>
            </a:r>
            <a:r>
              <a:rPr lang="ru-RU" dirty="0" smtClean="0"/>
              <a:t>.</a:t>
            </a:r>
            <a:endParaRPr lang="uk-UA" dirty="0"/>
          </a:p>
        </p:txBody>
      </p:sp>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V="1">
            <a:off x="451452" y="4816091"/>
            <a:ext cx="4624604" cy="863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1403648" y="5725654"/>
            <a:ext cx="2312621" cy="646331"/>
          </a:xfrm>
          <a:prstGeom prst="rect">
            <a:avLst/>
          </a:prstGeom>
        </p:spPr>
        <p:txBody>
          <a:bodyPr wrap="none">
            <a:spAutoFit/>
          </a:bodyPr>
          <a:lstStyle/>
          <a:p>
            <a:r>
              <a:rPr lang="en-US" dirty="0">
                <a:hlinkClick r:id="rId6"/>
              </a:rPr>
              <a:t>https://</a:t>
            </a:r>
            <a:r>
              <a:rPr lang="en-US" dirty="0" smtClean="0">
                <a:hlinkClick r:id="rId6"/>
              </a:rPr>
              <a:t>bit.ly/4ckQjWF</a:t>
            </a:r>
            <a:endParaRPr lang="uk-UA" dirty="0" smtClean="0"/>
          </a:p>
          <a:p>
            <a:endParaRPr lang="uk-UA" dirty="0"/>
          </a:p>
        </p:txBody>
      </p:sp>
    </p:spTree>
    <p:extLst>
      <p:ext uri="{BB962C8B-B14F-4D97-AF65-F5344CB8AC3E}">
        <p14:creationId xmlns:p14="http://schemas.microsoft.com/office/powerpoint/2010/main" val="36207537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smtClean="0">
                <a:solidFill>
                  <a:schemeClr val="tx2">
                    <a:lumMod val="60000"/>
                    <a:lumOff val="40000"/>
                  </a:schemeClr>
                </a:solidFill>
              </a:rPr>
              <a:t>СУХІВЦІ  ЗАРІЦЬК</a:t>
            </a:r>
            <a:endParaRPr lang="uk-UA" b="1" dirty="0">
              <a:solidFill>
                <a:schemeClr val="tx2">
                  <a:lumMod val="60000"/>
                  <a:lumOff val="40000"/>
                </a:schemeClr>
              </a:solidFill>
            </a:endParaRPr>
          </a:p>
        </p:txBody>
      </p:sp>
      <p:sp>
        <p:nvSpPr>
          <p:cNvPr id="3" name="Прямоугольник 2"/>
          <p:cNvSpPr/>
          <p:nvPr/>
        </p:nvSpPr>
        <p:spPr>
          <a:xfrm>
            <a:off x="467544" y="1052736"/>
            <a:ext cx="4464496" cy="5632311"/>
          </a:xfrm>
          <a:prstGeom prst="rect">
            <a:avLst/>
          </a:prstGeom>
        </p:spPr>
        <p:txBody>
          <a:bodyPr wrap="square">
            <a:spAutoFit/>
          </a:bodyPr>
          <a:lstStyle/>
          <a:p>
            <a:r>
              <a:rPr lang="uk-UA" sz="1200" b="1" i="1" dirty="0" err="1"/>
              <a:t>Сухівці</a:t>
            </a:r>
            <a:r>
              <a:rPr lang="uk-UA" sz="1200" b="1" i="1" dirty="0"/>
              <a:t> </a:t>
            </a:r>
            <a:r>
              <a:rPr lang="uk-UA" sz="1200" dirty="0"/>
              <a:t>З ХІ ст. </a:t>
            </a:r>
            <a:r>
              <a:rPr lang="uk-UA" sz="1200" dirty="0" err="1"/>
              <a:t>Сухівці</a:t>
            </a:r>
            <a:r>
              <a:rPr lang="uk-UA" sz="1200" dirty="0"/>
              <a:t> перебували у складі </a:t>
            </a:r>
            <a:r>
              <a:rPr lang="uk-UA" sz="1200" dirty="0" err="1"/>
              <a:t>Пересопницького</a:t>
            </a:r>
            <a:r>
              <a:rPr lang="uk-UA" sz="1200" dirty="0"/>
              <a:t> князівства. Саме в цей час, або й раніше в урочищі, що тепер називається «Замок», на мисі високої берегової тераси, що на правому березі річки </a:t>
            </a:r>
            <a:r>
              <a:rPr lang="uk-UA" sz="1200" dirty="0" err="1"/>
              <a:t>Стубелки</a:t>
            </a:r>
            <a:r>
              <a:rPr lang="uk-UA" sz="1200" dirty="0"/>
              <a:t>, виникло городище. У 1199 році </a:t>
            </a:r>
            <a:r>
              <a:rPr lang="uk-UA" sz="1200" dirty="0" err="1"/>
              <a:t>Сухівці</a:t>
            </a:r>
            <a:r>
              <a:rPr lang="uk-UA" sz="1200" dirty="0"/>
              <a:t> в складі </a:t>
            </a:r>
            <a:r>
              <a:rPr lang="uk-UA" sz="1200" dirty="0" err="1"/>
              <a:t>Пересопницького</a:t>
            </a:r>
            <a:r>
              <a:rPr lang="uk-UA" sz="1200" dirty="0"/>
              <a:t> князівства входять до складу об’єднаного Галицько-Волинського князівства. З 1352 року </a:t>
            </a:r>
            <a:r>
              <a:rPr lang="uk-UA" sz="1200" dirty="0" err="1"/>
              <a:t>сухівецькі</a:t>
            </a:r>
            <a:r>
              <a:rPr lang="uk-UA" sz="1200" dirty="0"/>
              <a:t> землі входять до складу Великого князівства Литовського. «Околиця </a:t>
            </a:r>
            <a:r>
              <a:rPr lang="uk-UA" sz="1200" dirty="0" err="1"/>
              <a:t>Сухівців</a:t>
            </a:r>
            <a:r>
              <a:rPr lang="uk-UA" sz="1200" dirty="0"/>
              <a:t> заселена давно, про що свідчать стародавні могильники, кургани, колись фортечна гора Замок, де, гадають, було розміщене староруське городище з захисною водоймою річки» </a:t>
            </a:r>
            <a:r>
              <a:rPr lang="uk-UA" sz="1200" dirty="0" smtClean="0"/>
              <a:t>[6].</a:t>
            </a:r>
            <a:endParaRPr lang="uk-UA" sz="1200" dirty="0"/>
          </a:p>
          <a:p>
            <a:r>
              <a:rPr lang="ru-RU" sz="1200" u="sng" dirty="0">
                <a:hlinkClick r:id="rId2"/>
              </a:rPr>
              <a:t>https://</a:t>
            </a:r>
            <a:r>
              <a:rPr lang="en-US" sz="1200" u="sng" dirty="0" err="1">
                <a:hlinkClick r:id="rId2"/>
              </a:rPr>
              <a:t>uk</a:t>
            </a:r>
            <a:r>
              <a:rPr lang="uk-UA" sz="1200" u="sng" dirty="0">
                <a:hlinkClick r:id="rId2"/>
              </a:rPr>
              <a:t>.</a:t>
            </a:r>
            <a:r>
              <a:rPr lang="en-US" sz="1200" u="sng" dirty="0" err="1">
                <a:hlinkClick r:id="rId2"/>
              </a:rPr>
              <a:t>wikipedia</a:t>
            </a:r>
            <a:r>
              <a:rPr lang="uk-UA" sz="1200" u="sng" dirty="0">
                <a:hlinkClick r:id="rId2"/>
              </a:rPr>
              <a:t>.</a:t>
            </a:r>
            <a:r>
              <a:rPr lang="en-US" sz="1200" u="sng" dirty="0">
                <a:hlinkClick r:id="rId2"/>
              </a:rPr>
              <a:t>org</a:t>
            </a:r>
            <a:r>
              <a:rPr lang="uk-UA" sz="1200" u="sng" dirty="0">
                <a:hlinkClick r:id="rId2"/>
              </a:rPr>
              <a:t>/</a:t>
            </a:r>
            <a:r>
              <a:rPr lang="en-US" sz="1200" u="sng" dirty="0">
                <a:hlinkClick r:id="rId2"/>
              </a:rPr>
              <a:t>wiki</a:t>
            </a:r>
            <a:r>
              <a:rPr lang="uk-UA" sz="1200" u="sng" dirty="0">
                <a:hlinkClick r:id="rId2"/>
              </a:rPr>
              <a:t>/</a:t>
            </a:r>
            <a:r>
              <a:rPr lang="en-US" sz="1200" u="sng" dirty="0">
                <a:hlinkClick r:id="rId2"/>
              </a:rPr>
              <a:t>C</a:t>
            </a:r>
            <a:r>
              <a:rPr lang="uk-UA" sz="1200" u="sng" dirty="0">
                <a:hlinkClick r:id="rId2"/>
              </a:rPr>
              <a:t>ухівці_(Рівненський_район)#Історія_села</a:t>
            </a:r>
            <a:r>
              <a:rPr lang="uk-UA" sz="1200" dirty="0"/>
              <a:t> </a:t>
            </a:r>
            <a:endParaRPr lang="uk-UA" sz="1200" dirty="0"/>
          </a:p>
          <a:p>
            <a:r>
              <a:rPr lang="uk-UA" sz="1200" dirty="0"/>
              <a:t>У 1151 році село </a:t>
            </a:r>
            <a:r>
              <a:rPr lang="uk-UA" sz="1200" dirty="0" err="1"/>
              <a:t>Заріцьк</a:t>
            </a:r>
            <a:r>
              <a:rPr lang="uk-UA" sz="1200" dirty="0"/>
              <a:t> згадане у Київському літописі. В ті часи </a:t>
            </a:r>
            <a:r>
              <a:rPr lang="uk-UA" sz="1200" dirty="0" err="1"/>
              <a:t>Зарічеськ</a:t>
            </a:r>
            <a:r>
              <a:rPr lang="uk-UA" sz="1200" dirty="0"/>
              <a:t> представляв собою фортецю разом з великим поселенням та перебував у складі </a:t>
            </a:r>
            <a:r>
              <a:rPr lang="uk-UA" sz="1200" dirty="0" err="1"/>
              <a:t>Пересопницького</a:t>
            </a:r>
            <a:r>
              <a:rPr lang="uk-UA" sz="1200" dirty="0"/>
              <a:t> князівства.</a:t>
            </a:r>
          </a:p>
          <a:p>
            <a:r>
              <a:rPr lang="uk-UA" sz="1200" dirty="0"/>
              <a:t> «25 березня 1151 року Ізяслав, прийшовши, став вище </a:t>
            </a:r>
            <a:r>
              <a:rPr lang="uk-UA" sz="1200" dirty="0" err="1"/>
              <a:t>Пересопниці</a:t>
            </a:r>
            <a:r>
              <a:rPr lang="uk-UA" sz="1200" dirty="0"/>
              <a:t> і попалив </a:t>
            </a:r>
            <a:r>
              <a:rPr lang="uk-UA" sz="1200" dirty="0" err="1"/>
              <a:t>Зарічеськ</a:t>
            </a:r>
            <a:r>
              <a:rPr lang="uk-UA" sz="1200" dirty="0"/>
              <a:t>» [7]. Дитинець літописного </a:t>
            </a:r>
            <a:r>
              <a:rPr lang="uk-UA" sz="1200" dirty="0" err="1"/>
              <a:t>Зарічеська</a:t>
            </a:r>
            <a:r>
              <a:rPr lang="uk-UA" sz="1200" dirty="0"/>
              <a:t> був важливим та досить великим за розмірами стратегічним центром </a:t>
            </a:r>
            <a:r>
              <a:rPr lang="uk-UA" sz="1200" dirty="0" err="1"/>
              <a:t>Погорини</a:t>
            </a:r>
            <a:r>
              <a:rPr lang="uk-UA" sz="1200" dirty="0"/>
              <a:t>.</a:t>
            </a:r>
          </a:p>
          <a:p>
            <a:r>
              <a:rPr lang="uk-UA" sz="1200" dirty="0"/>
              <a:t> Прилегле до дитинця селище займало територію понад 2 га, а поселення в заплаві р. </a:t>
            </a:r>
            <a:r>
              <a:rPr lang="uk-UA" sz="1200" dirty="0" err="1"/>
              <a:t>Стубли</a:t>
            </a:r>
            <a:r>
              <a:rPr lang="uk-UA" sz="1200" dirty="0"/>
              <a:t> – понад 10 га у наступних після розгрому століттях </a:t>
            </a:r>
            <a:r>
              <a:rPr lang="ru-RU" sz="1200" dirty="0"/>
              <a:t>[8]</a:t>
            </a:r>
            <a:r>
              <a:rPr lang="uk-UA" sz="1200" dirty="0"/>
              <a:t>.</a:t>
            </a:r>
          </a:p>
          <a:p>
            <a:r>
              <a:rPr lang="uk-UA" sz="1200" dirty="0"/>
              <a:t> Під час польових досліджень С.</a:t>
            </a:r>
            <a:r>
              <a:rPr lang="uk-UA" sz="1200" dirty="0" err="1"/>
              <a:t>Терський</a:t>
            </a:r>
            <a:r>
              <a:rPr lang="uk-UA" sz="1200" dirty="0"/>
              <a:t> виявив трапецієвидне городище «волинського» типу, що може свідчити про наявність автономно сформованої у середньовіччі системи воєнізованих</a:t>
            </a:r>
          </a:p>
          <a:p>
            <a:r>
              <a:rPr lang="uk-UA" sz="1200" dirty="0"/>
              <a:t> прирічкових поселень</a:t>
            </a:r>
          </a:p>
          <a:p>
            <a:r>
              <a:rPr lang="uk-UA" sz="1200" dirty="0"/>
              <a:t> волинського типу.</a:t>
            </a:r>
          </a:p>
          <a:p>
            <a:r>
              <a:rPr lang="ru-RU" sz="1200" u="sng" dirty="0">
                <a:hlinkClick r:id="rId3"/>
              </a:rPr>
              <a:t>https://</a:t>
            </a:r>
            <a:r>
              <a:rPr lang="en-US" sz="1200" u="sng" dirty="0" err="1">
                <a:hlinkClick r:id="rId3"/>
              </a:rPr>
              <a:t>uk</a:t>
            </a:r>
            <a:r>
              <a:rPr lang="uk-UA" sz="1200" u="sng" dirty="0">
                <a:hlinkClick r:id="rId3"/>
              </a:rPr>
              <a:t>.</a:t>
            </a:r>
            <a:r>
              <a:rPr lang="en-US" sz="1200" u="sng" dirty="0" err="1">
                <a:hlinkClick r:id="rId3"/>
              </a:rPr>
              <a:t>wikipedia</a:t>
            </a:r>
            <a:r>
              <a:rPr lang="uk-UA" sz="1200" u="sng" dirty="0">
                <a:hlinkClick r:id="rId3"/>
              </a:rPr>
              <a:t>.</a:t>
            </a:r>
            <a:r>
              <a:rPr lang="en-US" sz="1200" u="sng" dirty="0">
                <a:hlinkClick r:id="rId3"/>
              </a:rPr>
              <a:t>org</a:t>
            </a:r>
            <a:r>
              <a:rPr lang="uk-UA" sz="1200" u="sng" dirty="0">
                <a:hlinkClick r:id="rId3"/>
              </a:rPr>
              <a:t>/</a:t>
            </a:r>
            <a:r>
              <a:rPr lang="en-US" sz="1200" u="sng" dirty="0">
                <a:hlinkClick r:id="rId3"/>
              </a:rPr>
              <a:t>wiki</a:t>
            </a:r>
            <a:r>
              <a:rPr lang="uk-UA" sz="1200" u="sng" dirty="0">
                <a:hlinkClick r:id="rId3"/>
              </a:rPr>
              <a:t>/</a:t>
            </a:r>
            <a:r>
              <a:rPr lang="uk-UA" sz="1200" u="sng" dirty="0" err="1">
                <a:hlinkClick r:id="rId3"/>
              </a:rPr>
              <a:t>Заріцьк</a:t>
            </a:r>
            <a:r>
              <a:rPr lang="uk-UA" sz="1200" dirty="0"/>
              <a:t> </a:t>
            </a:r>
          </a:p>
          <a:p>
            <a:endParaRPr lang="uk-UA" sz="1200" dirty="0"/>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1124744"/>
            <a:ext cx="3865618"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4932040" y="3210332"/>
            <a:ext cx="3865618" cy="523220"/>
          </a:xfrm>
          <a:prstGeom prst="rect">
            <a:avLst/>
          </a:prstGeom>
        </p:spPr>
        <p:txBody>
          <a:bodyPr wrap="square">
            <a:spAutoFit/>
          </a:bodyPr>
          <a:lstStyle/>
          <a:p>
            <a:r>
              <a:rPr lang="uk-UA" sz="1400" i="1" dirty="0" smtClean="0">
                <a:solidFill>
                  <a:schemeClr val="tx2">
                    <a:lumMod val="60000"/>
                    <a:lumOff val="40000"/>
                  </a:schemeClr>
                </a:solidFill>
              </a:rPr>
              <a:t>Використання  </a:t>
            </a:r>
            <a:r>
              <a:rPr lang="uk-UA" sz="1400" i="1" dirty="0" smtClean="0">
                <a:solidFill>
                  <a:schemeClr val="tx2">
                    <a:lumMod val="60000"/>
                    <a:lumOff val="40000"/>
                  </a:schemeClr>
                </a:solidFill>
              </a:rPr>
              <a:t>світлини з </a:t>
            </a:r>
            <a:r>
              <a:rPr lang="uk-UA" sz="1400" i="1" dirty="0" smtClean="0">
                <a:solidFill>
                  <a:schemeClr val="tx2">
                    <a:lumMod val="60000"/>
                    <a:lumOff val="40000"/>
                  </a:schemeClr>
                </a:solidFill>
              </a:rPr>
              <a:t>дозволу автора Наталії </a:t>
            </a:r>
            <a:r>
              <a:rPr lang="uk-UA" sz="1400" i="1" dirty="0" err="1">
                <a:solidFill>
                  <a:schemeClr val="tx2">
                    <a:lumMod val="60000"/>
                    <a:lumOff val="40000"/>
                  </a:schemeClr>
                </a:solidFill>
              </a:rPr>
              <a:t>Ляшик</a:t>
            </a:r>
            <a:endParaRPr lang="uk-UA" sz="1400" i="1" dirty="0">
              <a:solidFill>
                <a:schemeClr val="tx2">
                  <a:lumMod val="60000"/>
                  <a:lumOff val="40000"/>
                </a:schemeClr>
              </a:solidFill>
            </a:endParaRPr>
          </a:p>
        </p:txBody>
      </p:sp>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04048" y="3856663"/>
            <a:ext cx="3793610" cy="2136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3851920" y="5968855"/>
            <a:ext cx="4945738" cy="307777"/>
          </a:xfrm>
          <a:prstGeom prst="rect">
            <a:avLst/>
          </a:prstGeom>
        </p:spPr>
        <p:txBody>
          <a:bodyPr wrap="square">
            <a:spAutoFit/>
          </a:bodyPr>
          <a:lstStyle/>
          <a:p>
            <a:r>
              <a:rPr lang="uk-UA" sz="1400" i="1" dirty="0" smtClean="0">
                <a:solidFill>
                  <a:schemeClr val="tx2">
                    <a:lumMod val="60000"/>
                    <a:lumOff val="40000"/>
                  </a:schemeClr>
                </a:solidFill>
              </a:rPr>
              <a:t>                   Польова </a:t>
            </a:r>
            <a:r>
              <a:rPr lang="uk-UA" sz="1400" i="1" dirty="0">
                <a:solidFill>
                  <a:schemeClr val="tx2">
                    <a:lumMod val="60000"/>
                    <a:lumOff val="40000"/>
                  </a:schemeClr>
                </a:solidFill>
              </a:rPr>
              <a:t>дорога </a:t>
            </a:r>
            <a:r>
              <a:rPr lang="uk-UA" sz="1400" i="1" dirty="0" err="1">
                <a:solidFill>
                  <a:schemeClr val="tx2">
                    <a:lumMod val="60000"/>
                    <a:lumOff val="40000"/>
                  </a:schemeClr>
                </a:solidFill>
              </a:rPr>
              <a:t>Заріцьк-Переділи.Власна</a:t>
            </a:r>
            <a:r>
              <a:rPr lang="uk-UA" sz="1400" i="1" dirty="0">
                <a:solidFill>
                  <a:schemeClr val="tx2">
                    <a:lumMod val="60000"/>
                    <a:lumOff val="40000"/>
                  </a:schemeClr>
                </a:solidFill>
              </a:rPr>
              <a:t> світлина.</a:t>
            </a:r>
            <a:endParaRPr lang="uk-UA" sz="1400" i="1" dirty="0">
              <a:solidFill>
                <a:schemeClr val="tx2">
                  <a:lumMod val="60000"/>
                  <a:lumOff val="40000"/>
                </a:schemeClr>
              </a:solidFill>
            </a:endParaRPr>
          </a:p>
        </p:txBody>
      </p:sp>
    </p:spTree>
    <p:extLst>
      <p:ext uri="{BB962C8B-B14F-4D97-AF65-F5344CB8AC3E}">
        <p14:creationId xmlns:p14="http://schemas.microsoft.com/office/powerpoint/2010/main" val="15896992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smtClean="0">
                <a:solidFill>
                  <a:schemeClr val="tx2">
                    <a:lumMod val="60000"/>
                    <a:lumOff val="40000"/>
                  </a:schemeClr>
                </a:solidFill>
              </a:rPr>
              <a:t>САТИЇВ</a:t>
            </a:r>
            <a:endParaRPr lang="uk-UA" b="1" dirty="0">
              <a:solidFill>
                <a:schemeClr val="tx2">
                  <a:lumMod val="60000"/>
                  <a:lumOff val="40000"/>
                </a:schemeClr>
              </a:solidFill>
            </a:endParaRPr>
          </a:p>
        </p:txBody>
      </p:sp>
      <p:sp>
        <p:nvSpPr>
          <p:cNvPr id="3" name="Прямоугольник 2"/>
          <p:cNvSpPr/>
          <p:nvPr/>
        </p:nvSpPr>
        <p:spPr>
          <a:xfrm>
            <a:off x="467544" y="980727"/>
            <a:ext cx="4536504" cy="5909310"/>
          </a:xfrm>
          <a:prstGeom prst="rect">
            <a:avLst/>
          </a:prstGeom>
        </p:spPr>
        <p:txBody>
          <a:bodyPr wrap="square">
            <a:spAutoFit/>
          </a:bodyPr>
          <a:lstStyle/>
          <a:p>
            <a:r>
              <a:rPr lang="uk-UA" dirty="0" smtClean="0"/>
              <a:t>Поселення </a:t>
            </a:r>
            <a:r>
              <a:rPr lang="uk-UA" dirty="0"/>
              <a:t>вперше згадується в Литовських метриках десь між 1440-42 рр. Разом з тим відомо, що на території поблизу села в урочищі Парк І. Свєшніковим у 1962 році було виявлено селище давньоруського періоду</a:t>
            </a:r>
            <a:r>
              <a:rPr lang="ru-RU" dirty="0"/>
              <a:t> </a:t>
            </a:r>
            <a:r>
              <a:rPr lang="ru-RU" dirty="0" smtClean="0"/>
              <a:t>[9]</a:t>
            </a:r>
            <a:r>
              <a:rPr lang="uk-UA" dirty="0"/>
              <a:t>.  В давнину було два поселення </a:t>
            </a:r>
            <a:r>
              <a:rPr lang="uk-UA" dirty="0" err="1"/>
              <a:t>Сатиїв</a:t>
            </a:r>
            <a:r>
              <a:rPr lang="uk-UA" dirty="0"/>
              <a:t>. Пізніше </a:t>
            </a:r>
            <a:r>
              <a:rPr lang="uk-UA" dirty="0" smtClean="0"/>
              <a:t>явилося </a:t>
            </a:r>
            <a:r>
              <a:rPr lang="uk-UA" dirty="0"/>
              <a:t>поселення Новий </a:t>
            </a:r>
            <a:r>
              <a:rPr lang="uk-UA" dirty="0" err="1"/>
              <a:t>Сатиїв</a:t>
            </a:r>
            <a:r>
              <a:rPr lang="uk-UA" dirty="0"/>
              <a:t>. </a:t>
            </a:r>
          </a:p>
          <a:p>
            <a:r>
              <a:rPr lang="uk-UA" dirty="0"/>
              <a:t>Масове розташування поселення та наявність замків у сусідніх Жорнові, </a:t>
            </a:r>
            <a:r>
              <a:rPr lang="uk-UA" dirty="0" err="1"/>
              <a:t>Заріцьку</a:t>
            </a:r>
            <a:r>
              <a:rPr lang="uk-UA" dirty="0"/>
              <a:t> та </a:t>
            </a:r>
            <a:r>
              <a:rPr lang="uk-UA" dirty="0" err="1"/>
              <a:t>Пітушках</a:t>
            </a:r>
            <a:r>
              <a:rPr lang="uk-UA" dirty="0"/>
              <a:t> сприяли його розвитку як центру торгівлі та обміну товарами. Імовірно також, що через </a:t>
            </a:r>
            <a:r>
              <a:rPr lang="uk-UA" dirty="0" err="1"/>
              <a:t>Сатиїв</a:t>
            </a:r>
            <a:r>
              <a:rPr lang="uk-UA" dirty="0"/>
              <a:t> проходила дорога від княжої </a:t>
            </a:r>
            <a:r>
              <a:rPr lang="uk-UA" dirty="0" err="1"/>
              <a:t>Пересопниці</a:t>
            </a:r>
            <a:r>
              <a:rPr lang="uk-UA" dirty="0"/>
              <a:t> до стародавнього </a:t>
            </a:r>
            <a:r>
              <a:rPr lang="uk-UA" dirty="0" err="1"/>
              <a:t>Дубена</a:t>
            </a:r>
            <a:r>
              <a:rPr lang="uk-UA" dirty="0"/>
              <a:t>. Також на ріці </a:t>
            </a:r>
            <a:r>
              <a:rPr lang="uk-UA" dirty="0" err="1"/>
              <a:t>Стублі</a:t>
            </a:r>
            <a:r>
              <a:rPr lang="uk-UA" dirty="0"/>
              <a:t> у середньовіччі була переправа, що збереглася до Нового часу. У </a:t>
            </a:r>
            <a:r>
              <a:rPr lang="en-US" dirty="0"/>
              <a:t>XVI </a:t>
            </a:r>
            <a:r>
              <a:rPr lang="uk-UA" dirty="0"/>
              <a:t>ст. князі Острозькі перетворили </a:t>
            </a:r>
            <a:r>
              <a:rPr lang="uk-UA" dirty="0" err="1"/>
              <a:t>Сатиїв</a:t>
            </a:r>
            <a:r>
              <a:rPr lang="uk-UA" dirty="0"/>
              <a:t> у місто, що стало центром </a:t>
            </a:r>
            <a:r>
              <a:rPr lang="uk-UA" dirty="0" err="1"/>
              <a:t>Сатиївського</a:t>
            </a:r>
            <a:r>
              <a:rPr lang="uk-UA" dirty="0"/>
              <a:t> ключа. </a:t>
            </a:r>
          </a:p>
          <a:p>
            <a:endParaRPr lang="uk-UA" u="sng" dirty="0" smtClean="0">
              <a:hlinkClick r:id="rId2"/>
            </a:endParaRPr>
          </a:p>
          <a:p>
            <a:r>
              <a:rPr lang="en-US" u="sng" dirty="0" smtClean="0">
                <a:hlinkClick r:id="rId2"/>
              </a:rPr>
              <a:t>http</a:t>
            </a:r>
            <a:r>
              <a:rPr lang="ru-RU" u="sng" dirty="0">
                <a:hlinkClick r:id="rId2"/>
              </a:rPr>
              <a:t>://</a:t>
            </a:r>
            <a:r>
              <a:rPr lang="en-US" u="sng" dirty="0" err="1">
                <a:hlinkClick r:id="rId2"/>
              </a:rPr>
              <a:t>zamky</a:t>
            </a:r>
            <a:r>
              <a:rPr lang="ru-RU" u="sng" dirty="0">
                <a:hlinkClick r:id="rId2"/>
              </a:rPr>
              <a:t>.</a:t>
            </a:r>
            <a:r>
              <a:rPr lang="en-US" u="sng" dirty="0">
                <a:hlinkClick r:id="rId2"/>
              </a:rPr>
              <a:t>com</a:t>
            </a:r>
            <a:r>
              <a:rPr lang="ru-RU" u="sng" dirty="0">
                <a:hlinkClick r:id="rId2"/>
              </a:rPr>
              <a:t>.</a:t>
            </a:r>
            <a:r>
              <a:rPr lang="en-US" u="sng" dirty="0" err="1">
                <a:hlinkClick r:id="rId2"/>
              </a:rPr>
              <a:t>ua</a:t>
            </a:r>
            <a:r>
              <a:rPr lang="ru-RU" u="sng" dirty="0">
                <a:hlinkClick r:id="rId2"/>
              </a:rPr>
              <a:t>/</a:t>
            </a:r>
            <a:r>
              <a:rPr lang="en-US" u="sng" dirty="0" err="1">
                <a:hlinkClick r:id="rId2"/>
              </a:rPr>
              <a:t>arheologiya</a:t>
            </a:r>
            <a:r>
              <a:rPr lang="ru-RU" u="sng" dirty="0">
                <a:hlinkClick r:id="rId2"/>
              </a:rPr>
              <a:t>-</a:t>
            </a:r>
            <a:r>
              <a:rPr lang="en-US" u="sng" dirty="0">
                <a:hlinkClick r:id="rId2"/>
              </a:rPr>
              <a:t>ta</a:t>
            </a:r>
            <a:r>
              <a:rPr lang="ru-RU" u="sng" dirty="0" smtClean="0">
                <a:hlinkClick r:id="rId2"/>
              </a:rPr>
              <a:t>-</a:t>
            </a:r>
            <a:endParaRPr lang="uk-UA"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50" y="1412776"/>
            <a:ext cx="3611605"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4860033" y="5661248"/>
            <a:ext cx="3949782" cy="646331"/>
          </a:xfrm>
          <a:prstGeom prst="rect">
            <a:avLst/>
          </a:prstGeom>
        </p:spPr>
        <p:txBody>
          <a:bodyPr wrap="square">
            <a:spAutoFit/>
          </a:bodyPr>
          <a:lstStyle/>
          <a:p>
            <a:r>
              <a:rPr lang="uk-UA" i="1" dirty="0" smtClean="0">
                <a:solidFill>
                  <a:schemeClr val="tx2">
                    <a:lumMod val="60000"/>
                    <a:lumOff val="40000"/>
                  </a:schemeClr>
                </a:solidFill>
              </a:rPr>
              <a:t>Збірник наукових праць «Культурна</a:t>
            </a:r>
          </a:p>
          <a:p>
            <a:r>
              <a:rPr lang="uk-UA" i="1" dirty="0">
                <a:solidFill>
                  <a:schemeClr val="tx2">
                    <a:lumMod val="60000"/>
                    <a:lumOff val="40000"/>
                  </a:schemeClr>
                </a:solidFill>
              </a:rPr>
              <a:t>с</a:t>
            </a:r>
            <a:r>
              <a:rPr lang="uk-UA" i="1" dirty="0" smtClean="0">
                <a:solidFill>
                  <a:schemeClr val="tx2">
                    <a:lumMod val="60000"/>
                    <a:lumOff val="40000"/>
                  </a:schemeClr>
                </a:solidFill>
              </a:rPr>
              <a:t>падщина Волині».Випуск4.2014р.</a:t>
            </a:r>
            <a:endParaRPr lang="uk-UA" i="1" dirty="0">
              <a:solidFill>
                <a:schemeClr val="tx2">
                  <a:lumMod val="60000"/>
                  <a:lumOff val="40000"/>
                </a:schemeClr>
              </a:solidFill>
            </a:endParaRPr>
          </a:p>
        </p:txBody>
      </p:sp>
    </p:spTree>
    <p:extLst>
      <p:ext uri="{BB962C8B-B14F-4D97-AF65-F5344CB8AC3E}">
        <p14:creationId xmlns:p14="http://schemas.microsoft.com/office/powerpoint/2010/main" val="42805254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smtClean="0">
                <a:solidFill>
                  <a:schemeClr val="tx2">
                    <a:lumMod val="60000"/>
                    <a:lumOff val="40000"/>
                  </a:schemeClr>
                </a:solidFill>
              </a:rPr>
              <a:t>ПЕРЕДІЛИ</a:t>
            </a:r>
            <a:endParaRPr lang="uk-UA" b="1" dirty="0">
              <a:solidFill>
                <a:schemeClr val="tx2">
                  <a:lumMod val="60000"/>
                  <a:lumOff val="40000"/>
                </a:schemeClr>
              </a:solidFill>
            </a:endParaRPr>
          </a:p>
        </p:txBody>
      </p:sp>
      <p:sp>
        <p:nvSpPr>
          <p:cNvPr id="3" name="Прямоугольник 2"/>
          <p:cNvSpPr/>
          <p:nvPr/>
        </p:nvSpPr>
        <p:spPr>
          <a:xfrm>
            <a:off x="611560" y="1196752"/>
            <a:ext cx="4968552" cy="2862322"/>
          </a:xfrm>
          <a:prstGeom prst="rect">
            <a:avLst/>
          </a:prstGeom>
        </p:spPr>
        <p:txBody>
          <a:bodyPr wrap="square">
            <a:spAutoFit/>
          </a:bodyPr>
          <a:lstStyle/>
          <a:p>
            <a:r>
              <a:rPr lang="uk-UA" b="1" i="1" dirty="0" smtClean="0"/>
              <a:t> </a:t>
            </a:r>
            <a:r>
              <a:rPr lang="uk-UA" b="1" i="1" dirty="0"/>
              <a:t>Переділи </a:t>
            </a:r>
            <a:r>
              <a:rPr lang="uk-UA" dirty="0"/>
              <a:t>Поблизу села на південному березі річки </a:t>
            </a:r>
            <a:r>
              <a:rPr lang="uk-UA" dirty="0" err="1"/>
              <a:t>Стубли</a:t>
            </a:r>
            <a:r>
              <a:rPr lang="uk-UA" dirty="0"/>
              <a:t>, в урочищі ферма виявлено поселення доби Давньої Русі. Праворуч шосейної дороги  Млинів-Рівне, знаходиться давній курган. На південно-східному схилі лівого берега річки </a:t>
            </a:r>
            <a:r>
              <a:rPr lang="uk-UA" dirty="0" err="1"/>
              <a:t>Стубли</a:t>
            </a:r>
            <a:r>
              <a:rPr lang="uk-UA" dirty="0"/>
              <a:t> поблизу хутора </a:t>
            </a:r>
            <a:r>
              <a:rPr lang="uk-UA" dirty="0" err="1"/>
              <a:t>Базильщина</a:t>
            </a:r>
            <a:r>
              <a:rPr lang="uk-UA" dirty="0"/>
              <a:t> існувало давньоруське селище, виявлене у 1963 році. </a:t>
            </a:r>
            <a:r>
              <a:rPr lang="ru-RU" dirty="0" smtClean="0"/>
              <a:t>[10]</a:t>
            </a:r>
            <a:r>
              <a:rPr lang="uk-UA" dirty="0"/>
              <a:t>.</a:t>
            </a:r>
          </a:p>
          <a:p>
            <a:r>
              <a:rPr lang="en-US" u="sng" dirty="0">
                <a:hlinkClick r:id="rId2"/>
              </a:rPr>
              <a:t>http</a:t>
            </a:r>
            <a:r>
              <a:rPr lang="ru-RU" u="sng" dirty="0">
                <a:hlinkClick r:id="rId2"/>
              </a:rPr>
              <a:t>://</a:t>
            </a:r>
            <a:r>
              <a:rPr lang="en-US" u="sng" dirty="0" err="1">
                <a:hlinkClick r:id="rId2"/>
              </a:rPr>
              <a:t>zamky</a:t>
            </a:r>
            <a:r>
              <a:rPr lang="ru-RU" u="sng" dirty="0">
                <a:hlinkClick r:id="rId2"/>
              </a:rPr>
              <a:t>.</a:t>
            </a:r>
            <a:r>
              <a:rPr lang="en-US" u="sng" dirty="0">
                <a:hlinkClick r:id="rId2"/>
              </a:rPr>
              <a:t>com</a:t>
            </a:r>
            <a:r>
              <a:rPr lang="ru-RU" u="sng" dirty="0">
                <a:hlinkClick r:id="rId2"/>
              </a:rPr>
              <a:t>.</a:t>
            </a:r>
            <a:r>
              <a:rPr lang="en-US" u="sng" dirty="0" err="1">
                <a:hlinkClick r:id="rId2"/>
              </a:rPr>
              <a:t>ua</a:t>
            </a:r>
            <a:r>
              <a:rPr lang="ru-RU" u="sng" dirty="0">
                <a:hlinkClick r:id="rId2"/>
              </a:rPr>
              <a:t>/</a:t>
            </a:r>
            <a:r>
              <a:rPr lang="en-US" u="sng" dirty="0" err="1">
                <a:hlinkClick r:id="rId2"/>
              </a:rPr>
              <a:t>istoriya</a:t>
            </a:r>
            <a:r>
              <a:rPr lang="ru-RU" u="sng" dirty="0">
                <a:hlinkClick r:id="rId2"/>
              </a:rPr>
              <a:t>/</a:t>
            </a:r>
            <a:r>
              <a:rPr lang="en-US" u="sng" dirty="0" err="1">
                <a:hlinkClick r:id="rId2"/>
              </a:rPr>
              <a:t>arheologya</a:t>
            </a:r>
            <a:r>
              <a:rPr lang="ru-RU" u="sng" dirty="0">
                <a:hlinkClick r:id="rId2"/>
              </a:rPr>
              <a:t>-</a:t>
            </a:r>
            <a:r>
              <a:rPr lang="en-US" u="sng" dirty="0">
                <a:hlinkClick r:id="rId2"/>
              </a:rPr>
              <a:t>ta</a:t>
            </a:r>
            <a:r>
              <a:rPr lang="ru-RU" u="sng" dirty="0">
                <a:hlinkClick r:id="rId2"/>
              </a:rPr>
              <a:t>-</a:t>
            </a:r>
            <a:r>
              <a:rPr lang="en-US" u="sng" dirty="0" err="1">
                <a:hlinkClick r:id="rId2"/>
              </a:rPr>
              <a:t>starodavnya</a:t>
            </a:r>
            <a:r>
              <a:rPr lang="ru-RU" u="sng" dirty="0">
                <a:hlinkClick r:id="rId2"/>
              </a:rPr>
              <a:t>-</a:t>
            </a:r>
            <a:r>
              <a:rPr lang="en-US" u="sng" dirty="0" err="1">
                <a:hlinkClick r:id="rId2"/>
              </a:rPr>
              <a:t>istoriya</a:t>
            </a:r>
            <a:r>
              <a:rPr lang="ru-RU" u="sng" dirty="0">
                <a:hlinkClick r:id="rId2"/>
              </a:rPr>
              <a:t>-</a:t>
            </a:r>
            <a:r>
              <a:rPr lang="en-US" u="sng" dirty="0" err="1">
                <a:hlinkClick r:id="rId2"/>
              </a:rPr>
              <a:t>rivnenskogo</a:t>
            </a:r>
            <a:r>
              <a:rPr lang="ru-RU" u="sng" dirty="0">
                <a:hlinkClick r:id="rId2"/>
              </a:rPr>
              <a:t>-</a:t>
            </a:r>
            <a:r>
              <a:rPr lang="en-US" u="sng" dirty="0" err="1">
                <a:hlinkClick r:id="rId2"/>
              </a:rPr>
              <a:t>rajony</a:t>
            </a:r>
            <a:r>
              <a:rPr lang="ru-RU" u="sng" dirty="0">
                <a:hlinkClick r:id="rId2"/>
              </a:rPr>
              <a:t>/</a:t>
            </a:r>
            <a:r>
              <a:rPr lang="ru-RU" dirty="0"/>
              <a:t> </a:t>
            </a:r>
            <a:endParaRPr lang="uk-UA"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2120" y="1196752"/>
            <a:ext cx="2880320"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83568" y="6093296"/>
            <a:ext cx="8856984" cy="369332"/>
          </a:xfrm>
          <a:prstGeom prst="rect">
            <a:avLst/>
          </a:prstGeom>
        </p:spPr>
        <p:txBody>
          <a:bodyPr wrap="square">
            <a:spAutoFit/>
          </a:bodyPr>
          <a:lstStyle/>
          <a:p>
            <a:r>
              <a:rPr lang="uk-UA" i="1" dirty="0" smtClean="0">
                <a:solidFill>
                  <a:schemeClr val="tx2">
                    <a:lumMod val="60000"/>
                    <a:lumOff val="40000"/>
                  </a:schemeClr>
                </a:solidFill>
              </a:rPr>
              <a:t>                    Дорога </a:t>
            </a:r>
            <a:r>
              <a:rPr lang="uk-UA" i="1" dirty="0" err="1" smtClean="0">
                <a:solidFill>
                  <a:schemeClr val="tx2">
                    <a:lumMod val="60000"/>
                    <a:lumOff val="40000"/>
                  </a:schemeClr>
                </a:solidFill>
              </a:rPr>
              <a:t>Переділи-Жорнів</a:t>
            </a:r>
            <a:r>
              <a:rPr lang="uk-UA" i="1" dirty="0" smtClean="0">
                <a:solidFill>
                  <a:schemeClr val="tx2">
                    <a:lumMod val="60000"/>
                    <a:lumOff val="40000"/>
                  </a:schemeClr>
                </a:solidFill>
              </a:rPr>
              <a:t>. Каплиця Святого Яна. Власні світлини</a:t>
            </a:r>
            <a:endParaRPr lang="uk-UA" i="1" dirty="0">
              <a:solidFill>
                <a:schemeClr val="tx2">
                  <a:lumMod val="60000"/>
                  <a:lumOff val="40000"/>
                </a:schemeClr>
              </a:solidFill>
            </a:endParaRPr>
          </a:p>
        </p:txBody>
      </p:sp>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4149080"/>
            <a:ext cx="4752528"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305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229600" cy="620688"/>
          </a:xfrm>
        </p:spPr>
        <p:txBody>
          <a:bodyPr>
            <a:normAutofit fontScale="90000"/>
          </a:bodyPr>
          <a:lstStyle/>
          <a:p>
            <a:r>
              <a:rPr lang="uk-UA" b="1" dirty="0" smtClean="0">
                <a:solidFill>
                  <a:schemeClr val="tx2">
                    <a:lumMod val="60000"/>
                    <a:lumOff val="40000"/>
                  </a:schemeClr>
                </a:solidFill>
              </a:rPr>
              <a:t>ЖОРНІВ</a:t>
            </a:r>
            <a:endParaRPr lang="uk-UA" b="1" dirty="0">
              <a:solidFill>
                <a:schemeClr val="tx2">
                  <a:lumMod val="60000"/>
                  <a:lumOff val="40000"/>
                </a:schemeClr>
              </a:solidFill>
            </a:endParaRPr>
          </a:p>
        </p:txBody>
      </p:sp>
      <p:sp>
        <p:nvSpPr>
          <p:cNvPr id="3" name="Прямоугольник 2"/>
          <p:cNvSpPr/>
          <p:nvPr/>
        </p:nvSpPr>
        <p:spPr>
          <a:xfrm>
            <a:off x="486408" y="548680"/>
            <a:ext cx="6141031" cy="5909310"/>
          </a:xfrm>
          <a:prstGeom prst="rect">
            <a:avLst/>
          </a:prstGeom>
        </p:spPr>
        <p:txBody>
          <a:bodyPr wrap="square">
            <a:spAutoFit/>
          </a:bodyPr>
          <a:lstStyle/>
          <a:p>
            <a:r>
              <a:rPr lang="uk-UA" dirty="0" smtClean="0"/>
              <a:t>На </a:t>
            </a:r>
            <a:r>
              <a:rPr lang="uk-UA" dirty="0"/>
              <a:t>високому горбі у південній </a:t>
            </a:r>
            <a:r>
              <a:rPr lang="uk-UA" dirty="0" err="1"/>
              <a:t>чвстині</a:t>
            </a:r>
            <a:r>
              <a:rPr lang="uk-UA" dirty="0"/>
              <a:t> села </a:t>
            </a:r>
            <a:r>
              <a:rPr lang="uk-UA" dirty="0" err="1"/>
              <a:t>Жорнів</a:t>
            </a:r>
            <a:r>
              <a:rPr lang="uk-UA" dirty="0"/>
              <a:t> знаходиться «давньоруське городище, що складається з укріпленого валом і ровом дитинця та посаду, укріпленого вздовж стрімкого краю горба одним валом, а з напільного боку – системою чотирьох валів і ровів. Дитинець розташований у південно-східній частині городища. Він має форму прямокутника з заокругленими краями, розмірами близько 42 на 72 метри» </a:t>
            </a:r>
            <a:r>
              <a:rPr lang="ru-RU" dirty="0" smtClean="0"/>
              <a:t>[11]. </a:t>
            </a:r>
            <a:r>
              <a:rPr lang="uk-UA" dirty="0"/>
              <a:t>Поблизу хутора </a:t>
            </a:r>
            <a:r>
              <a:rPr lang="uk-UA" dirty="0" err="1"/>
              <a:t>Суботівки</a:t>
            </a:r>
            <a:r>
              <a:rPr lang="uk-UA" dirty="0"/>
              <a:t> на північно-західному схилі р. </a:t>
            </a:r>
            <a:r>
              <a:rPr lang="uk-UA" dirty="0" err="1"/>
              <a:t>Стубла</a:t>
            </a:r>
            <a:r>
              <a:rPr lang="uk-UA" dirty="0"/>
              <a:t> поблизу Жорнова в урочищі </a:t>
            </a:r>
            <a:r>
              <a:rPr lang="uk-UA" dirty="0" err="1"/>
              <a:t>Кедовщина</a:t>
            </a:r>
            <a:r>
              <a:rPr lang="uk-UA" dirty="0"/>
              <a:t> у 1963 році було виявлено </a:t>
            </a:r>
            <a:r>
              <a:rPr lang="uk-UA" dirty="0" smtClean="0"/>
              <a:t>поселення     </a:t>
            </a:r>
            <a:r>
              <a:rPr lang="uk-UA" dirty="0"/>
              <a:t>Давньої Русі. За 2 кілометри на північний схід від Жорнова виявлено давній курган. Два інші кургани в центрі села та на лівому березі р. </a:t>
            </a:r>
            <a:r>
              <a:rPr lang="uk-UA" dirty="0" err="1"/>
              <a:t>Стубла</a:t>
            </a:r>
            <a:r>
              <a:rPr lang="uk-UA" dirty="0"/>
              <a:t> були зруйновані колгоспом.  Маємо також можливість стверджувати, що поселенню періоду Х-ХІІ ст. передували поселення різних археологічних культур середньовічного періоду та більш ранніх. В документальних дослідженнях маєтностей князів Острозьких знаходимо матеріали про існування </a:t>
            </a:r>
            <a:r>
              <a:rPr lang="uk-UA" dirty="0" err="1"/>
              <a:t>Жорнівського</a:t>
            </a:r>
            <a:r>
              <a:rPr lang="uk-UA" dirty="0"/>
              <a:t> та </a:t>
            </a:r>
            <a:r>
              <a:rPr lang="uk-UA" dirty="0" err="1"/>
              <a:t>Сатиївського</a:t>
            </a:r>
            <a:r>
              <a:rPr lang="uk-UA" dirty="0"/>
              <a:t> замків. Останній, як відомо, був збудований після 1522 року.</a:t>
            </a:r>
          </a:p>
          <a:p>
            <a:r>
              <a:rPr lang="en-US" u="sng" dirty="0">
                <a:hlinkClick r:id="rId2"/>
              </a:rPr>
              <a:t>http</a:t>
            </a:r>
            <a:r>
              <a:rPr lang="ru-RU" u="sng" dirty="0">
                <a:hlinkClick r:id="rId2"/>
              </a:rPr>
              <a:t>://</a:t>
            </a:r>
            <a:r>
              <a:rPr lang="en-US" u="sng" dirty="0" err="1">
                <a:hlinkClick r:id="rId2"/>
              </a:rPr>
              <a:t>zamky</a:t>
            </a:r>
            <a:r>
              <a:rPr lang="ru-RU" u="sng" dirty="0">
                <a:hlinkClick r:id="rId2"/>
              </a:rPr>
              <a:t>.</a:t>
            </a:r>
            <a:r>
              <a:rPr lang="en-US" u="sng" dirty="0">
                <a:hlinkClick r:id="rId2"/>
              </a:rPr>
              <a:t>com</a:t>
            </a:r>
            <a:r>
              <a:rPr lang="ru-RU" u="sng" dirty="0">
                <a:hlinkClick r:id="rId2"/>
              </a:rPr>
              <a:t>.</a:t>
            </a:r>
            <a:r>
              <a:rPr lang="en-US" u="sng" dirty="0" err="1">
                <a:hlinkClick r:id="rId2"/>
              </a:rPr>
              <a:t>ua</a:t>
            </a:r>
            <a:r>
              <a:rPr lang="ru-RU" u="sng" dirty="0">
                <a:hlinkClick r:id="rId2"/>
              </a:rPr>
              <a:t>/</a:t>
            </a:r>
            <a:r>
              <a:rPr lang="en-US" u="sng" dirty="0" err="1">
                <a:hlinkClick r:id="rId2"/>
              </a:rPr>
              <a:t>arheologiya</a:t>
            </a:r>
            <a:r>
              <a:rPr lang="ru-RU" u="sng" dirty="0">
                <a:hlinkClick r:id="rId2"/>
              </a:rPr>
              <a:t>-</a:t>
            </a:r>
            <a:r>
              <a:rPr lang="en-US" u="sng" dirty="0">
                <a:hlinkClick r:id="rId2"/>
              </a:rPr>
              <a:t>ta</a:t>
            </a:r>
            <a:r>
              <a:rPr lang="ru-RU" u="sng" dirty="0">
                <a:hlinkClick r:id="rId2"/>
              </a:rPr>
              <a:t>-</a:t>
            </a:r>
            <a:r>
              <a:rPr lang="en-US" u="sng" dirty="0" err="1">
                <a:hlinkClick r:id="rId2"/>
              </a:rPr>
              <a:t>starodavnya</a:t>
            </a:r>
            <a:r>
              <a:rPr lang="ru-RU" u="sng" dirty="0">
                <a:hlinkClick r:id="rId2"/>
              </a:rPr>
              <a:t>-</a:t>
            </a:r>
            <a:r>
              <a:rPr lang="en-US" u="sng" dirty="0" err="1">
                <a:hlinkClick r:id="rId2"/>
              </a:rPr>
              <a:t>istoriya</a:t>
            </a:r>
            <a:r>
              <a:rPr lang="ru-RU" u="sng" dirty="0">
                <a:hlinkClick r:id="rId2"/>
              </a:rPr>
              <a:t>-</a:t>
            </a:r>
            <a:r>
              <a:rPr lang="en-US" u="sng" dirty="0" err="1">
                <a:hlinkClick r:id="rId2"/>
              </a:rPr>
              <a:t>dubenskogo</a:t>
            </a:r>
            <a:r>
              <a:rPr lang="ru-RU" u="sng" dirty="0">
                <a:hlinkClick r:id="rId2"/>
              </a:rPr>
              <a:t>-</a:t>
            </a:r>
            <a:r>
              <a:rPr lang="en-US" u="sng" dirty="0" err="1">
                <a:hlinkClick r:id="rId2"/>
              </a:rPr>
              <a:t>rajony</a:t>
            </a:r>
            <a:r>
              <a:rPr lang="ru-RU" u="sng" dirty="0">
                <a:hlinkClick r:id="rId2"/>
              </a:rPr>
              <a:t>/</a:t>
            </a:r>
            <a:r>
              <a:rPr lang="ru-RU" dirty="0"/>
              <a:t> </a:t>
            </a:r>
            <a:endParaRPr lang="uk-UA"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4208" y="550911"/>
            <a:ext cx="2392288" cy="252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6391072" y="3102534"/>
            <a:ext cx="2425344" cy="307777"/>
          </a:xfrm>
          <a:prstGeom prst="rect">
            <a:avLst/>
          </a:prstGeom>
        </p:spPr>
        <p:txBody>
          <a:bodyPr wrap="none">
            <a:spAutoFit/>
          </a:bodyPr>
          <a:lstStyle/>
          <a:p>
            <a:r>
              <a:rPr lang="en-US" sz="1400" dirty="0">
                <a:hlinkClick r:id="rId4"/>
              </a:rPr>
              <a:t>https://tinyurl.com/y224n3mb</a:t>
            </a:r>
            <a:endParaRPr lang="uk-UA" sz="1400" dirty="0"/>
          </a:p>
        </p:txBody>
      </p:sp>
      <p:pic>
        <p:nvPicPr>
          <p:cNvPr id="1945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16216" y="3484877"/>
            <a:ext cx="2320280" cy="2415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6728371" y="5900128"/>
            <a:ext cx="1703864" cy="615553"/>
          </a:xfrm>
          <a:prstGeom prst="rect">
            <a:avLst/>
          </a:prstGeom>
        </p:spPr>
        <p:txBody>
          <a:bodyPr wrap="none">
            <a:spAutoFit/>
          </a:bodyPr>
          <a:lstStyle/>
          <a:p>
            <a:r>
              <a:rPr lang="en-US" sz="1600" dirty="0">
                <a:hlinkClick r:id="rId6"/>
              </a:rPr>
              <a:t>https://</a:t>
            </a:r>
            <a:r>
              <a:rPr lang="en-US" sz="1600" dirty="0" smtClean="0">
                <a:hlinkClick r:id="rId6"/>
              </a:rPr>
              <a:t>t.ly/trPFQ</a:t>
            </a:r>
            <a:endParaRPr lang="uk-UA" sz="1600" dirty="0" smtClean="0"/>
          </a:p>
          <a:p>
            <a:endParaRPr lang="uk-UA" dirty="0"/>
          </a:p>
        </p:txBody>
      </p:sp>
    </p:spTree>
    <p:extLst>
      <p:ext uri="{BB962C8B-B14F-4D97-AF65-F5344CB8AC3E}">
        <p14:creationId xmlns:p14="http://schemas.microsoft.com/office/powerpoint/2010/main" val="11365226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smtClean="0">
                <a:solidFill>
                  <a:schemeClr val="tx2">
                    <a:lumMod val="60000"/>
                    <a:lumOff val="40000"/>
                  </a:schemeClr>
                </a:solidFill>
              </a:rPr>
              <a:t>ВАРКОВИЧІ  КНЯГИНИН</a:t>
            </a:r>
            <a:endParaRPr lang="uk-UA" b="1" dirty="0">
              <a:solidFill>
                <a:schemeClr val="tx2">
                  <a:lumMod val="60000"/>
                  <a:lumOff val="40000"/>
                </a:schemeClr>
              </a:solidFill>
            </a:endParaRPr>
          </a:p>
        </p:txBody>
      </p:sp>
      <p:sp>
        <p:nvSpPr>
          <p:cNvPr id="3" name="Прямоугольник 2"/>
          <p:cNvSpPr/>
          <p:nvPr/>
        </p:nvSpPr>
        <p:spPr>
          <a:xfrm>
            <a:off x="539552" y="983037"/>
            <a:ext cx="4248472" cy="6186309"/>
          </a:xfrm>
          <a:prstGeom prst="rect">
            <a:avLst/>
          </a:prstGeom>
        </p:spPr>
        <p:txBody>
          <a:bodyPr wrap="square">
            <a:spAutoFit/>
          </a:bodyPr>
          <a:lstStyle/>
          <a:p>
            <a:r>
              <a:rPr lang="uk-UA" sz="1200" dirty="0" smtClean="0"/>
              <a:t>На </a:t>
            </a:r>
            <a:r>
              <a:rPr lang="uk-UA" sz="1200" dirty="0"/>
              <a:t>території поблизу села виявлено поселення давньоруської та черняхівської культур, виявлене у 1977 р. В.М.Коноплею </a:t>
            </a:r>
            <a:r>
              <a:rPr lang="ru-RU" sz="1200" dirty="0" smtClean="0"/>
              <a:t>[12]. </a:t>
            </a:r>
            <a:r>
              <a:rPr lang="uk-UA" sz="1200" dirty="0"/>
              <a:t>На території </a:t>
            </a:r>
            <a:r>
              <a:rPr lang="uk-UA" sz="1200" dirty="0" err="1"/>
              <a:t>пізньосередньовічного</a:t>
            </a:r>
            <a:r>
              <a:rPr lang="uk-UA" sz="1200" dirty="0"/>
              <a:t> поселення, що було зайняте колгоспною тваринницькою фермою, П.О.</a:t>
            </a:r>
            <a:r>
              <a:rPr lang="uk-UA" sz="1200" dirty="0" err="1"/>
              <a:t>Раппопортом</a:t>
            </a:r>
            <a:r>
              <a:rPr lang="uk-UA" sz="1200" dirty="0"/>
              <a:t> було виявлено сліди давньоруського поселення. Також на південно-східній околиці села, на правому березі </a:t>
            </a:r>
            <a:r>
              <a:rPr lang="uk-UA" sz="1200" dirty="0" err="1"/>
              <a:t>Стубли</a:t>
            </a:r>
            <a:r>
              <a:rPr lang="uk-UA" sz="1200" dirty="0"/>
              <a:t> було виявлено у 1977 році давньоруське селище площею близько 0,5 гектарів. Як бачимо, поселення </a:t>
            </a:r>
            <a:r>
              <a:rPr lang="uk-UA" sz="1200" dirty="0" err="1"/>
              <a:t>Варковичі</a:t>
            </a:r>
            <a:r>
              <a:rPr lang="uk-UA" sz="1200" dirty="0"/>
              <a:t> давньоруського періоду насправді було поселенським комплексом з імовірною низкою взаємопов’язаних між собою функцій та окремим поселенським центром.</a:t>
            </a:r>
          </a:p>
          <a:p>
            <a:r>
              <a:rPr lang="en-US" sz="1200" u="sng" dirty="0" smtClean="0">
                <a:hlinkClick r:id="rId2"/>
              </a:rPr>
              <a:t>http</a:t>
            </a:r>
            <a:r>
              <a:rPr lang="ru-RU" sz="1200" u="sng" dirty="0">
                <a:hlinkClick r:id="rId2"/>
              </a:rPr>
              <a:t>://</a:t>
            </a:r>
            <a:r>
              <a:rPr lang="en-US" sz="1200" u="sng" dirty="0" err="1">
                <a:hlinkClick r:id="rId2"/>
              </a:rPr>
              <a:t>zamky</a:t>
            </a:r>
            <a:r>
              <a:rPr lang="ru-RU" sz="1200" u="sng" dirty="0">
                <a:hlinkClick r:id="rId2"/>
              </a:rPr>
              <a:t>.</a:t>
            </a:r>
            <a:r>
              <a:rPr lang="en-US" sz="1200" u="sng" dirty="0">
                <a:hlinkClick r:id="rId2"/>
              </a:rPr>
              <a:t>com</a:t>
            </a:r>
            <a:r>
              <a:rPr lang="ru-RU" sz="1200" u="sng" dirty="0">
                <a:hlinkClick r:id="rId2"/>
              </a:rPr>
              <a:t>.</a:t>
            </a:r>
            <a:r>
              <a:rPr lang="en-US" sz="1200" u="sng" dirty="0" err="1">
                <a:hlinkClick r:id="rId2"/>
              </a:rPr>
              <a:t>ua</a:t>
            </a:r>
            <a:r>
              <a:rPr lang="ru-RU" sz="1200" u="sng" dirty="0">
                <a:hlinkClick r:id="rId2"/>
              </a:rPr>
              <a:t>/</a:t>
            </a:r>
            <a:r>
              <a:rPr lang="en-US" sz="1200" u="sng" dirty="0" err="1">
                <a:hlinkClick r:id="rId2"/>
              </a:rPr>
              <a:t>istoriya</a:t>
            </a:r>
            <a:r>
              <a:rPr lang="ru-RU" sz="1200" u="sng" dirty="0">
                <a:hlinkClick r:id="rId2"/>
              </a:rPr>
              <a:t>/</a:t>
            </a:r>
            <a:r>
              <a:rPr lang="en-US" sz="1200" u="sng" dirty="0" err="1">
                <a:hlinkClick r:id="rId2"/>
              </a:rPr>
              <a:t>arheologya</a:t>
            </a:r>
            <a:r>
              <a:rPr lang="ru-RU" sz="1200" u="sng" dirty="0">
                <a:hlinkClick r:id="rId2"/>
              </a:rPr>
              <a:t>-</a:t>
            </a:r>
            <a:r>
              <a:rPr lang="en-US" sz="1200" u="sng" dirty="0">
                <a:hlinkClick r:id="rId2"/>
              </a:rPr>
              <a:t>ta</a:t>
            </a:r>
            <a:r>
              <a:rPr lang="ru-RU" sz="1200" u="sng" dirty="0">
                <a:hlinkClick r:id="rId2"/>
              </a:rPr>
              <a:t>-</a:t>
            </a:r>
            <a:r>
              <a:rPr lang="en-US" sz="1200" u="sng" dirty="0" err="1">
                <a:hlinkClick r:id="rId2"/>
              </a:rPr>
              <a:t>starodavnya</a:t>
            </a:r>
            <a:r>
              <a:rPr lang="ru-RU" sz="1200" u="sng" dirty="0">
                <a:hlinkClick r:id="rId2"/>
              </a:rPr>
              <a:t>-</a:t>
            </a:r>
            <a:r>
              <a:rPr lang="en-US" sz="1200" u="sng" dirty="0" err="1">
                <a:hlinkClick r:id="rId2"/>
              </a:rPr>
              <a:t>istoriya</a:t>
            </a:r>
            <a:r>
              <a:rPr lang="ru-RU" sz="1200" u="sng" dirty="0">
                <a:hlinkClick r:id="rId2"/>
              </a:rPr>
              <a:t>-</a:t>
            </a:r>
            <a:r>
              <a:rPr lang="en-US" sz="1200" u="sng" dirty="0" err="1">
                <a:hlinkClick r:id="rId2"/>
              </a:rPr>
              <a:t>dubenskogo</a:t>
            </a:r>
            <a:r>
              <a:rPr lang="ru-RU" sz="1200" u="sng" dirty="0">
                <a:hlinkClick r:id="rId2"/>
              </a:rPr>
              <a:t>-</a:t>
            </a:r>
            <a:r>
              <a:rPr lang="en-US" sz="1200" u="sng" dirty="0" err="1">
                <a:hlinkClick r:id="rId2"/>
              </a:rPr>
              <a:t>rajony</a:t>
            </a:r>
            <a:r>
              <a:rPr lang="ru-RU" sz="1200" u="sng" dirty="0">
                <a:hlinkClick r:id="rId2"/>
              </a:rPr>
              <a:t>/#</a:t>
            </a:r>
            <a:r>
              <a:rPr lang="en-US" sz="1200" u="sng" dirty="0" err="1">
                <a:hlinkClick r:id="rId2"/>
              </a:rPr>
              <a:t>gugle</a:t>
            </a:r>
            <a:r>
              <a:rPr lang="ru-RU" sz="1200" u="sng" dirty="0">
                <a:hlinkClick r:id="rId2"/>
              </a:rPr>
              <a:t>_</a:t>
            </a:r>
            <a:r>
              <a:rPr lang="en-US" sz="1200" u="sng" dirty="0">
                <a:hlinkClick r:id="rId2"/>
              </a:rPr>
              <a:t>vignette</a:t>
            </a:r>
            <a:r>
              <a:rPr lang="en-US" sz="1200" dirty="0"/>
              <a:t> </a:t>
            </a:r>
            <a:endParaRPr lang="uk-UA" sz="1200" dirty="0"/>
          </a:p>
          <a:p>
            <a:r>
              <a:rPr lang="uk-UA" sz="1200" dirty="0" smtClean="0"/>
              <a:t>Поселення </a:t>
            </a:r>
            <a:r>
              <a:rPr lang="uk-UA" sz="1200" dirty="0"/>
              <a:t>розташоване над річкою </a:t>
            </a:r>
            <a:r>
              <a:rPr lang="uk-UA" sz="1200" dirty="0" err="1"/>
              <a:t>Стублою</a:t>
            </a:r>
            <a:r>
              <a:rPr lang="uk-UA" sz="1200" dirty="0"/>
              <a:t> (</a:t>
            </a:r>
            <a:r>
              <a:rPr lang="uk-UA" sz="1200" dirty="0" err="1"/>
              <a:t>Стубазкою</a:t>
            </a:r>
            <a:r>
              <a:rPr lang="uk-UA" sz="1200" dirty="0"/>
              <a:t>) – лівою притокою Горині. В документах село Княгинин вперше згадується в описі Кременецького замку. У 1961 році П.А. </a:t>
            </a:r>
            <a:r>
              <a:rPr lang="uk-UA" sz="1200" dirty="0" err="1"/>
              <a:t>Раппопортом</a:t>
            </a:r>
            <a:r>
              <a:rPr lang="uk-UA" sz="1200" dirty="0"/>
              <a:t> було обстежено територію колгоспної ферми, де колись був розташований замок, і виявлено там нашарування ХІІ ст. Замок був розташований на високому мисі р. </a:t>
            </a:r>
            <a:r>
              <a:rPr lang="uk-UA" sz="1200" dirty="0" err="1"/>
              <a:t>Стубли</a:t>
            </a:r>
            <a:r>
              <a:rPr lang="uk-UA" sz="1200" dirty="0"/>
              <a:t> при її крутому повороті у місці впадіння </a:t>
            </a:r>
            <a:r>
              <a:rPr lang="uk-UA" sz="1200" dirty="0" err="1"/>
              <a:t>р.Борисівки</a:t>
            </a:r>
            <a:r>
              <a:rPr lang="uk-UA" sz="1200" dirty="0"/>
              <a:t>. На сьогоднішній день від будівель замку зберігся фрагмент цегляної стіни з під’їздом та земляний вал.</a:t>
            </a:r>
          </a:p>
          <a:p>
            <a:r>
              <a:rPr lang="uk-UA" sz="1200" dirty="0"/>
              <a:t> Близько 1624 р. Анна </a:t>
            </a:r>
            <a:r>
              <a:rPr lang="uk-UA" sz="1200" dirty="0" err="1"/>
              <a:t>Алоїза</a:t>
            </a:r>
            <a:r>
              <a:rPr lang="uk-UA" sz="1200" dirty="0"/>
              <a:t> </a:t>
            </a:r>
            <a:r>
              <a:rPr lang="uk-UA" sz="1200" dirty="0" err="1"/>
              <a:t>Ходкевич</a:t>
            </a:r>
            <a:r>
              <a:rPr lang="uk-UA" sz="1200" dirty="0"/>
              <a:t> подарувала ченцям єзуїтського колегіуму с. Княгинин.</a:t>
            </a:r>
          </a:p>
          <a:p>
            <a:r>
              <a:rPr lang="uk-UA" sz="1200" dirty="0"/>
              <a:t> Ймовірно, що в цей час замок вже втратив своє первинне призначення і був використаний ченцями для власних потреб. Давньоруський замок в Княгинині залишається одним з </a:t>
            </a:r>
            <a:r>
              <a:rPr lang="uk-UA" sz="1200" dirty="0" smtClean="0"/>
              <a:t>найменш  </a:t>
            </a:r>
            <a:r>
              <a:rPr lang="uk-UA" sz="1200" dirty="0"/>
              <a:t>досліджених </a:t>
            </a:r>
            <a:r>
              <a:rPr lang="uk-UA" sz="1200" dirty="0" smtClean="0"/>
              <a:t>об’єктів середньовічної </a:t>
            </a:r>
            <a:r>
              <a:rPr lang="uk-UA" sz="1200" dirty="0"/>
              <a:t>замкової</a:t>
            </a:r>
          </a:p>
          <a:p>
            <a:r>
              <a:rPr lang="uk-UA" sz="1200" dirty="0"/>
              <a:t> архітектури Волині.</a:t>
            </a:r>
          </a:p>
          <a:p>
            <a:r>
              <a:rPr lang="uk-UA" sz="1200" b="1" i="1" dirty="0"/>
              <a:t/>
            </a:r>
            <a:br>
              <a:rPr lang="uk-UA" sz="1200" b="1" i="1" dirty="0"/>
            </a:br>
            <a:endParaRPr lang="uk-UA" sz="1200" dirty="0"/>
          </a:p>
          <a:p>
            <a:endParaRPr lang="uk-UA" sz="1200" dirty="0"/>
          </a:p>
        </p:txBody>
      </p:sp>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4638" y="1224947"/>
            <a:ext cx="1913586"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4572000" y="3313179"/>
            <a:ext cx="4032448" cy="461665"/>
          </a:xfrm>
          <a:prstGeom prst="rect">
            <a:avLst/>
          </a:prstGeom>
        </p:spPr>
        <p:txBody>
          <a:bodyPr wrap="square">
            <a:spAutoFit/>
          </a:bodyPr>
          <a:lstStyle/>
          <a:p>
            <a:r>
              <a:rPr lang="uk-UA" sz="1200" i="1" dirty="0">
                <a:solidFill>
                  <a:schemeClr val="tx2">
                    <a:lumMod val="60000"/>
                    <a:lumOff val="40000"/>
                  </a:schemeClr>
                </a:solidFill>
              </a:rPr>
              <a:t>Збірник наукових праць «Культурна</a:t>
            </a:r>
          </a:p>
          <a:p>
            <a:r>
              <a:rPr lang="uk-UA" sz="1200" i="1" dirty="0">
                <a:solidFill>
                  <a:schemeClr val="tx2">
                    <a:lumMod val="60000"/>
                    <a:lumOff val="40000"/>
                  </a:schemeClr>
                </a:solidFill>
              </a:rPr>
              <a:t>спадщина Волині».Випуск4.2014р.</a:t>
            </a:r>
          </a:p>
        </p:txBody>
      </p:sp>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1814" y="1224947"/>
            <a:ext cx="1968658"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7107088" y="2823319"/>
            <a:ext cx="3201211" cy="923330"/>
          </a:xfrm>
          <a:prstGeom prst="rect">
            <a:avLst/>
          </a:prstGeom>
        </p:spPr>
        <p:txBody>
          <a:bodyPr wrap="square">
            <a:spAutoFit/>
          </a:bodyPr>
          <a:lstStyle/>
          <a:p>
            <a:endParaRPr lang="uk-UA" i="1" dirty="0" smtClean="0">
              <a:solidFill>
                <a:schemeClr val="tx2">
                  <a:lumMod val="60000"/>
                  <a:lumOff val="40000"/>
                </a:schemeClr>
              </a:solidFill>
            </a:endParaRPr>
          </a:p>
          <a:p>
            <a:r>
              <a:rPr lang="uk-UA" sz="1200" i="1" dirty="0" smtClean="0">
                <a:solidFill>
                  <a:schemeClr val="tx2">
                    <a:lumMod val="60000"/>
                    <a:lumOff val="40000"/>
                  </a:schemeClr>
                </a:solidFill>
              </a:rPr>
              <a:t>                                                                  </a:t>
            </a:r>
            <a:r>
              <a:rPr lang="uk-UA" sz="1200" i="1" dirty="0" err="1" smtClean="0">
                <a:solidFill>
                  <a:schemeClr val="tx2">
                    <a:lumMod val="60000"/>
                    <a:lumOff val="40000"/>
                  </a:schemeClr>
                </a:solidFill>
              </a:rPr>
              <a:t>Варковицьке</a:t>
            </a:r>
            <a:r>
              <a:rPr lang="uk-UA" sz="1200" i="1" dirty="0" smtClean="0">
                <a:solidFill>
                  <a:schemeClr val="tx2">
                    <a:lumMod val="60000"/>
                    <a:lumOff val="40000"/>
                  </a:schemeClr>
                </a:solidFill>
              </a:rPr>
              <a:t> </a:t>
            </a:r>
            <a:r>
              <a:rPr lang="uk-UA" sz="1200" i="1" dirty="0" smtClean="0">
                <a:solidFill>
                  <a:schemeClr val="tx2">
                    <a:lumMod val="60000"/>
                    <a:lumOff val="40000"/>
                  </a:schemeClr>
                </a:solidFill>
              </a:rPr>
              <a:t>городище.</a:t>
            </a:r>
          </a:p>
          <a:p>
            <a:r>
              <a:rPr lang="uk-UA" sz="1200" i="1" dirty="0" smtClean="0">
                <a:solidFill>
                  <a:schemeClr val="tx2">
                    <a:lumMod val="60000"/>
                    <a:lumOff val="40000"/>
                  </a:schemeClr>
                </a:solidFill>
              </a:rPr>
              <a:t>Власна світлина</a:t>
            </a:r>
            <a:r>
              <a:rPr lang="uk-UA" sz="1200" dirty="0" smtClean="0">
                <a:solidFill>
                  <a:schemeClr val="tx2">
                    <a:lumMod val="60000"/>
                    <a:lumOff val="40000"/>
                  </a:schemeClr>
                </a:solidFill>
              </a:rPr>
              <a:t>.</a:t>
            </a:r>
            <a:endParaRPr lang="uk-UA" sz="1200" dirty="0">
              <a:solidFill>
                <a:schemeClr val="tx2">
                  <a:lumMod val="60000"/>
                  <a:lumOff val="40000"/>
                </a:schemeClr>
              </a:solidFill>
            </a:endParaRPr>
          </a:p>
        </p:txBody>
      </p:sp>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8024" y="3861048"/>
            <a:ext cx="4032448" cy="250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18067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2616" y="274638"/>
            <a:ext cx="9659416" cy="1143000"/>
          </a:xfrm>
        </p:spPr>
        <p:txBody>
          <a:bodyPr/>
          <a:lstStyle/>
          <a:p>
            <a:r>
              <a:rPr lang="uk-UA" b="1" dirty="0" smtClean="0">
                <a:solidFill>
                  <a:schemeClr val="tx2">
                    <a:lumMod val="60000"/>
                    <a:lumOff val="40000"/>
                  </a:schemeClr>
                </a:solidFill>
              </a:rPr>
              <a:t>МІЗОЧ</a:t>
            </a:r>
            <a:endParaRPr lang="uk-UA" b="1" dirty="0">
              <a:solidFill>
                <a:schemeClr val="tx2">
                  <a:lumMod val="60000"/>
                  <a:lumOff val="40000"/>
                </a:schemeClr>
              </a:solidFill>
            </a:endParaRPr>
          </a:p>
        </p:txBody>
      </p:sp>
      <p:sp>
        <p:nvSpPr>
          <p:cNvPr id="3" name="Прямоугольник 2"/>
          <p:cNvSpPr/>
          <p:nvPr/>
        </p:nvSpPr>
        <p:spPr>
          <a:xfrm>
            <a:off x="467544" y="908720"/>
            <a:ext cx="4536504" cy="5909310"/>
          </a:xfrm>
          <a:prstGeom prst="rect">
            <a:avLst/>
          </a:prstGeom>
        </p:spPr>
        <p:txBody>
          <a:bodyPr wrap="square">
            <a:spAutoFit/>
          </a:bodyPr>
          <a:lstStyle/>
          <a:p>
            <a:r>
              <a:rPr lang="uk-UA" dirty="0"/>
              <a:t>Перша письмова згадка про </a:t>
            </a:r>
            <a:r>
              <a:rPr lang="uk-UA" dirty="0" err="1"/>
              <a:t>Мізоч</a:t>
            </a:r>
            <a:r>
              <a:rPr lang="uk-UA" dirty="0"/>
              <a:t> </a:t>
            </a:r>
            <a:r>
              <a:rPr lang="uk-UA" dirty="0" smtClean="0"/>
              <a:t>Великий</a:t>
            </a:r>
          </a:p>
          <a:p>
            <a:r>
              <a:rPr lang="uk-UA" dirty="0" smtClean="0"/>
              <a:t> </a:t>
            </a:r>
            <a:r>
              <a:rPr lang="uk-UA" dirty="0"/>
              <a:t>і Малий датується 1322 роком </a:t>
            </a:r>
            <a:r>
              <a:rPr lang="ru-RU" dirty="0" smtClean="0"/>
              <a:t>[13]</a:t>
            </a:r>
            <a:r>
              <a:rPr lang="uk-UA" dirty="0"/>
              <a:t>. Поселення розташоване над річкою </a:t>
            </a:r>
            <a:r>
              <a:rPr lang="uk-UA" dirty="0" err="1"/>
              <a:t>Стубелка</a:t>
            </a:r>
            <a:r>
              <a:rPr lang="uk-UA" dirty="0"/>
              <a:t> у Межах </a:t>
            </a:r>
            <a:r>
              <a:rPr lang="uk-UA" dirty="0" err="1"/>
              <a:t>Мізоцького</a:t>
            </a:r>
            <a:r>
              <a:rPr lang="uk-UA" dirty="0"/>
              <a:t> кряжу. Деякі дослідники зазначають, що в акті 1322 року Князь Луцький і Володимирський </a:t>
            </a:r>
            <a:r>
              <a:rPr lang="uk-UA" dirty="0" err="1"/>
              <a:t>Любарт</a:t>
            </a:r>
            <a:r>
              <a:rPr lang="uk-UA" dirty="0"/>
              <a:t> </a:t>
            </a:r>
            <a:r>
              <a:rPr lang="uk-UA" dirty="0" err="1"/>
              <a:t>Гедимінович</a:t>
            </a:r>
            <a:r>
              <a:rPr lang="uk-UA" dirty="0"/>
              <a:t> згадує </a:t>
            </a:r>
            <a:r>
              <a:rPr lang="uk-UA" dirty="0" err="1"/>
              <a:t>Мезоч</a:t>
            </a:r>
            <a:r>
              <a:rPr lang="uk-UA" dirty="0"/>
              <a:t> Старий і </a:t>
            </a:r>
            <a:r>
              <a:rPr lang="uk-UA" dirty="0" err="1"/>
              <a:t>Мезоч</a:t>
            </a:r>
            <a:r>
              <a:rPr lang="uk-UA" dirty="0"/>
              <a:t> Новий. Дослідженнями встановлено, що на території, де зараз знаходиться </a:t>
            </a:r>
            <a:r>
              <a:rPr lang="uk-UA" dirty="0" err="1"/>
              <a:t>Мізоч</a:t>
            </a:r>
            <a:r>
              <a:rPr lang="uk-UA" dirty="0"/>
              <a:t>, поселення існували практично з незапам’ятних часів. Тут, зокрема, досліджено низку поселень доби палеоліту. Про давність цього поселення, та насамперед, про давність торгового шляху, що тут проходив, свідчать знахідки римських монет. Поселення також займає вигідне положення на півдорозі з Острога до Дубна. Від </a:t>
            </a:r>
            <a:r>
              <a:rPr lang="uk-UA" dirty="0" err="1"/>
              <a:t>Мізоча</a:t>
            </a:r>
            <a:r>
              <a:rPr lang="uk-UA" dirty="0"/>
              <a:t> на віддалі одного пішого переходу знаходяться також прадавні поселення </a:t>
            </a:r>
            <a:r>
              <a:rPr lang="uk-UA" dirty="0" err="1"/>
              <a:t>Варковичі</a:t>
            </a:r>
            <a:r>
              <a:rPr lang="uk-UA" dirty="0"/>
              <a:t> та </a:t>
            </a:r>
            <a:r>
              <a:rPr lang="uk-UA" dirty="0" err="1" smtClean="0"/>
              <a:t>Здовбиці</a:t>
            </a:r>
            <a:r>
              <a:rPr lang="uk-UA" dirty="0" smtClean="0"/>
              <a:t>.</a:t>
            </a:r>
            <a:endParaRPr lang="uk-UA" dirty="0"/>
          </a:p>
          <a:p>
            <a:r>
              <a:rPr lang="en-US" u="sng" dirty="0" smtClean="0">
                <a:hlinkClick r:id="rId2"/>
              </a:rPr>
              <a:t>https</a:t>
            </a:r>
            <a:r>
              <a:rPr lang="ru-RU" u="sng" dirty="0">
                <a:hlinkClick r:id="rId2"/>
              </a:rPr>
              <a:t>://</a:t>
            </a:r>
            <a:r>
              <a:rPr lang="en-US" u="sng" dirty="0" err="1">
                <a:hlinkClick r:id="rId2"/>
              </a:rPr>
              <a:t>uk</a:t>
            </a:r>
            <a:r>
              <a:rPr lang="ru-RU" u="sng" dirty="0">
                <a:hlinkClick r:id="rId2"/>
              </a:rPr>
              <a:t>.</a:t>
            </a:r>
            <a:r>
              <a:rPr lang="en-US" u="sng" dirty="0" err="1">
                <a:hlinkClick r:id="rId2"/>
              </a:rPr>
              <a:t>wikipedia</a:t>
            </a:r>
            <a:r>
              <a:rPr lang="ru-RU" u="sng" dirty="0">
                <a:hlinkClick r:id="rId2"/>
              </a:rPr>
              <a:t>.</a:t>
            </a:r>
            <a:r>
              <a:rPr lang="en-US" u="sng" dirty="0">
                <a:hlinkClick r:id="rId2"/>
              </a:rPr>
              <a:t>org</a:t>
            </a:r>
            <a:r>
              <a:rPr lang="ru-RU" u="sng" dirty="0">
                <a:hlinkClick r:id="rId2"/>
              </a:rPr>
              <a:t>/</a:t>
            </a:r>
            <a:r>
              <a:rPr lang="en-US" u="sng" dirty="0">
                <a:hlinkClick r:id="rId2"/>
              </a:rPr>
              <a:t>wiki</a:t>
            </a:r>
            <a:r>
              <a:rPr lang="ru-RU" u="sng" dirty="0">
                <a:hlinkClick r:id="rId2"/>
              </a:rPr>
              <a:t>/</a:t>
            </a:r>
            <a:r>
              <a:rPr lang="uk-UA" u="sng" dirty="0" err="1">
                <a:hlinkClick r:id="rId2"/>
              </a:rPr>
              <a:t>Мізоч</a:t>
            </a:r>
            <a:r>
              <a:rPr lang="ru-RU" u="sng" dirty="0">
                <a:hlinkClick r:id="rId2"/>
              </a:rPr>
              <a:t>#</a:t>
            </a:r>
            <a:r>
              <a:rPr lang="uk-UA" u="sng" dirty="0">
                <a:hlinkClick r:id="rId2"/>
              </a:rPr>
              <a:t>Історія</a:t>
            </a:r>
            <a:r>
              <a:rPr lang="uk-UA" dirty="0"/>
              <a:t> </a:t>
            </a:r>
          </a:p>
        </p:txBody>
      </p:sp>
      <p:pic>
        <p:nvPicPr>
          <p:cNvPr id="1229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5387" y="1124744"/>
            <a:ext cx="3913077"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4932040" y="3061211"/>
            <a:ext cx="4732987" cy="3416320"/>
          </a:xfrm>
          <a:prstGeom prst="rect">
            <a:avLst/>
          </a:prstGeom>
        </p:spPr>
        <p:txBody>
          <a:bodyPr wrap="square">
            <a:spAutoFit/>
          </a:bodyPr>
          <a:lstStyle/>
          <a:p>
            <a:endParaRPr lang="uk-UA" i="1" dirty="0" smtClean="0">
              <a:solidFill>
                <a:schemeClr val="tx2">
                  <a:lumMod val="60000"/>
                  <a:lumOff val="40000"/>
                </a:schemeClr>
              </a:solidFill>
            </a:endParaRPr>
          </a:p>
          <a:p>
            <a:endParaRPr lang="uk-UA" i="1" dirty="0">
              <a:solidFill>
                <a:schemeClr val="tx2">
                  <a:lumMod val="60000"/>
                  <a:lumOff val="40000"/>
                </a:schemeClr>
              </a:solidFill>
            </a:endParaRPr>
          </a:p>
          <a:p>
            <a:endParaRPr lang="uk-UA" i="1" dirty="0" smtClean="0">
              <a:solidFill>
                <a:schemeClr val="tx2">
                  <a:lumMod val="60000"/>
                  <a:lumOff val="40000"/>
                </a:schemeClr>
              </a:solidFill>
            </a:endParaRPr>
          </a:p>
          <a:p>
            <a:endParaRPr lang="uk-UA" i="1" dirty="0">
              <a:solidFill>
                <a:schemeClr val="tx2">
                  <a:lumMod val="60000"/>
                  <a:lumOff val="40000"/>
                </a:schemeClr>
              </a:solidFill>
            </a:endParaRPr>
          </a:p>
          <a:p>
            <a:endParaRPr lang="uk-UA" i="1" dirty="0" smtClean="0">
              <a:solidFill>
                <a:schemeClr val="tx2">
                  <a:lumMod val="60000"/>
                  <a:lumOff val="40000"/>
                </a:schemeClr>
              </a:solidFill>
            </a:endParaRPr>
          </a:p>
          <a:p>
            <a:endParaRPr lang="uk-UA" i="1" dirty="0">
              <a:solidFill>
                <a:schemeClr val="tx2">
                  <a:lumMod val="60000"/>
                  <a:lumOff val="40000"/>
                </a:schemeClr>
              </a:solidFill>
            </a:endParaRPr>
          </a:p>
          <a:p>
            <a:endParaRPr lang="uk-UA" i="1" dirty="0" smtClean="0">
              <a:solidFill>
                <a:schemeClr val="tx2">
                  <a:lumMod val="60000"/>
                  <a:lumOff val="40000"/>
                </a:schemeClr>
              </a:solidFill>
            </a:endParaRPr>
          </a:p>
          <a:p>
            <a:endParaRPr lang="uk-UA" i="1" dirty="0">
              <a:solidFill>
                <a:schemeClr val="tx2">
                  <a:lumMod val="60000"/>
                  <a:lumOff val="40000"/>
                </a:schemeClr>
              </a:solidFill>
            </a:endParaRPr>
          </a:p>
          <a:p>
            <a:endParaRPr lang="uk-UA" i="1" dirty="0" smtClean="0">
              <a:solidFill>
                <a:schemeClr val="tx2">
                  <a:lumMod val="60000"/>
                  <a:lumOff val="40000"/>
                </a:schemeClr>
              </a:solidFill>
            </a:endParaRPr>
          </a:p>
          <a:p>
            <a:endParaRPr lang="uk-UA" i="1" dirty="0">
              <a:solidFill>
                <a:schemeClr val="tx2">
                  <a:lumMod val="60000"/>
                  <a:lumOff val="40000"/>
                </a:schemeClr>
              </a:solidFill>
            </a:endParaRPr>
          </a:p>
          <a:p>
            <a:r>
              <a:rPr lang="uk-UA" i="1" dirty="0" smtClean="0">
                <a:solidFill>
                  <a:schemeClr val="tx2">
                    <a:lumMod val="60000"/>
                    <a:lumOff val="40000"/>
                  </a:schemeClr>
                </a:solidFill>
              </a:rPr>
              <a:t>Збірник </a:t>
            </a:r>
            <a:r>
              <a:rPr lang="uk-UA" i="1" dirty="0">
                <a:solidFill>
                  <a:schemeClr val="tx2">
                    <a:lumMod val="60000"/>
                    <a:lumOff val="40000"/>
                  </a:schemeClr>
                </a:solidFill>
              </a:rPr>
              <a:t>наукових праць «Культурна</a:t>
            </a:r>
          </a:p>
          <a:p>
            <a:r>
              <a:rPr lang="uk-UA" i="1" dirty="0">
                <a:solidFill>
                  <a:schemeClr val="tx2">
                    <a:lumMod val="60000"/>
                    <a:lumOff val="40000"/>
                  </a:schemeClr>
                </a:solidFill>
              </a:rPr>
              <a:t>спадщина Волині».Випуск4.2014р.</a:t>
            </a:r>
          </a:p>
        </p:txBody>
      </p:sp>
      <p:sp>
        <p:nvSpPr>
          <p:cNvPr id="5" name="Прямоугольник 4"/>
          <p:cNvSpPr/>
          <p:nvPr/>
        </p:nvSpPr>
        <p:spPr>
          <a:xfrm>
            <a:off x="4835387" y="5986737"/>
            <a:ext cx="4572000" cy="338554"/>
          </a:xfrm>
          <a:prstGeom prst="rect">
            <a:avLst/>
          </a:prstGeom>
        </p:spPr>
        <p:txBody>
          <a:bodyPr>
            <a:spAutoFit/>
          </a:bodyPr>
          <a:lstStyle/>
          <a:p>
            <a:endParaRPr lang="ru-RU" sz="1600" i="1" dirty="0">
              <a:solidFill>
                <a:schemeClr val="tx2">
                  <a:lumMod val="60000"/>
                  <a:lumOff val="40000"/>
                </a:schemeClr>
              </a:solidFill>
            </a:endParaRPr>
          </a:p>
        </p:txBody>
      </p:sp>
    </p:spTree>
    <p:extLst>
      <p:ext uri="{BB962C8B-B14F-4D97-AF65-F5344CB8AC3E}">
        <p14:creationId xmlns:p14="http://schemas.microsoft.com/office/powerpoint/2010/main" val="10441793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315416"/>
            <a:ext cx="8229600" cy="1052736"/>
          </a:xfrm>
        </p:spPr>
        <p:txBody>
          <a:bodyPr/>
          <a:lstStyle/>
          <a:p>
            <a:r>
              <a:rPr lang="uk-UA" b="1" dirty="0" smtClean="0">
                <a:solidFill>
                  <a:schemeClr val="tx2">
                    <a:lumMod val="60000"/>
                    <a:lumOff val="40000"/>
                  </a:schemeClr>
                </a:solidFill>
              </a:rPr>
              <a:t>ДЕРМАНЬ</a:t>
            </a:r>
            <a:endParaRPr lang="uk-UA" b="1" dirty="0">
              <a:solidFill>
                <a:schemeClr val="tx2">
                  <a:lumMod val="60000"/>
                  <a:lumOff val="40000"/>
                </a:schemeClr>
              </a:solidFill>
            </a:endParaRPr>
          </a:p>
        </p:txBody>
      </p:sp>
      <p:sp>
        <p:nvSpPr>
          <p:cNvPr id="3" name="Прямоугольник 2"/>
          <p:cNvSpPr/>
          <p:nvPr/>
        </p:nvSpPr>
        <p:spPr>
          <a:xfrm>
            <a:off x="467544" y="476672"/>
            <a:ext cx="5760640" cy="6186309"/>
          </a:xfrm>
          <a:prstGeom prst="rect">
            <a:avLst/>
          </a:prstGeom>
        </p:spPr>
        <p:txBody>
          <a:bodyPr wrap="square">
            <a:spAutoFit/>
          </a:bodyPr>
          <a:lstStyle/>
          <a:p>
            <a:r>
              <a:rPr lang="uk-UA" dirty="0" smtClean="0"/>
              <a:t>Вперше </a:t>
            </a:r>
            <a:r>
              <a:rPr lang="uk-UA" dirty="0"/>
              <a:t>поселення згадане в грамоті князя </a:t>
            </a:r>
            <a:r>
              <a:rPr lang="uk-UA" dirty="0" err="1"/>
              <a:t>Любарта</a:t>
            </a:r>
            <a:r>
              <a:rPr lang="uk-UA" dirty="0"/>
              <a:t> </a:t>
            </a:r>
            <a:r>
              <a:rPr lang="uk-UA" dirty="0" err="1"/>
              <a:t>Гедиміновича</a:t>
            </a:r>
            <a:r>
              <a:rPr lang="uk-UA" dirty="0"/>
              <a:t> від 8 грудня 1322 року. Саме тоді </a:t>
            </a:r>
            <a:r>
              <a:rPr lang="uk-UA" dirty="0" err="1"/>
              <a:t>Любарт</a:t>
            </a:r>
            <a:r>
              <a:rPr lang="uk-UA" dirty="0"/>
              <a:t> </a:t>
            </a:r>
            <a:r>
              <a:rPr lang="uk-UA" dirty="0" err="1"/>
              <a:t>Гедимінович</a:t>
            </a:r>
            <a:r>
              <a:rPr lang="uk-UA" dirty="0"/>
              <a:t> подарував Луцькій соборній церкві </a:t>
            </a:r>
            <a:r>
              <a:rPr lang="uk-UA" dirty="0" err="1"/>
              <a:t>Іоана</a:t>
            </a:r>
            <a:r>
              <a:rPr lang="uk-UA" dirty="0"/>
              <a:t> Богослова маєтності , серед яких згадуються </a:t>
            </a:r>
            <a:r>
              <a:rPr lang="uk-UA" dirty="0" err="1"/>
              <a:t>Будераж</a:t>
            </a:r>
            <a:r>
              <a:rPr lang="uk-UA" dirty="0"/>
              <a:t>, Півче та </a:t>
            </a:r>
            <a:r>
              <a:rPr lang="uk-UA" dirty="0" err="1"/>
              <a:t>Дермань</a:t>
            </a:r>
            <a:r>
              <a:rPr lang="uk-UA" dirty="0"/>
              <a:t>. Втім, територія </a:t>
            </a:r>
            <a:r>
              <a:rPr lang="uk-UA" dirty="0" err="1"/>
              <a:t>Дерманя</a:t>
            </a:r>
            <a:r>
              <a:rPr lang="uk-UA" dirty="0"/>
              <a:t> була заселена ще у </a:t>
            </a:r>
            <a:r>
              <a:rPr lang="en-US" dirty="0"/>
              <a:t>VIII</a:t>
            </a:r>
            <a:r>
              <a:rPr lang="ru-RU" dirty="0"/>
              <a:t>-</a:t>
            </a:r>
            <a:r>
              <a:rPr lang="en-US" dirty="0"/>
              <a:t>V </a:t>
            </a:r>
            <a:r>
              <a:rPr lang="uk-UA" dirty="0"/>
              <a:t>століттях до нашої ери. Також на території </a:t>
            </a:r>
            <a:r>
              <a:rPr lang="uk-UA" dirty="0" err="1"/>
              <a:t>Дерманя</a:t>
            </a:r>
            <a:r>
              <a:rPr lang="uk-UA" dirty="0"/>
              <a:t> досліджено залишки давньоруського городища, старовинні могильники тощо </a:t>
            </a:r>
            <a:r>
              <a:rPr lang="ru-RU" dirty="0" smtClean="0"/>
              <a:t>[14]</a:t>
            </a:r>
            <a:r>
              <a:rPr lang="uk-UA" dirty="0"/>
              <a:t>.</a:t>
            </a:r>
          </a:p>
          <a:p>
            <a:r>
              <a:rPr lang="uk-UA" dirty="0"/>
              <a:t>У вересні 1497 року великий литовський князь Олександр засвідчив дар Костянтину Острозькому маєтностей, серед яких згадується і </a:t>
            </a:r>
            <a:r>
              <a:rPr lang="uk-UA" dirty="0" err="1"/>
              <a:t>і</a:t>
            </a:r>
            <a:r>
              <a:rPr lang="uk-UA" dirty="0"/>
              <a:t> </a:t>
            </a:r>
            <a:r>
              <a:rPr lang="uk-UA" dirty="0" err="1"/>
              <a:t>Дермань</a:t>
            </a:r>
            <a:r>
              <a:rPr lang="uk-UA" dirty="0"/>
              <a:t>. А вже у 1499 р. виринає в записах і </a:t>
            </a:r>
            <a:r>
              <a:rPr lang="uk-UA" dirty="0" err="1"/>
              <a:t>Дерманський</a:t>
            </a:r>
            <a:r>
              <a:rPr lang="uk-UA" dirty="0"/>
              <a:t> монастир, що був споруджений на старовинному замчищі та мав вигляд фортеці з камінними стінами та бійницями. Монастир і церкву збудували у </a:t>
            </a:r>
            <a:r>
              <a:rPr lang="en-US" dirty="0"/>
              <a:t>XV </a:t>
            </a:r>
            <a:r>
              <a:rPr lang="uk-UA" dirty="0"/>
              <a:t>столітті на кошти князя Василя Острозького «Красного» </a:t>
            </a:r>
            <a:r>
              <a:rPr lang="ru-RU" dirty="0" smtClean="0"/>
              <a:t>[15]</a:t>
            </a:r>
            <a:r>
              <a:rPr lang="uk-UA" dirty="0"/>
              <a:t>. </a:t>
            </a:r>
          </a:p>
          <a:p>
            <a:r>
              <a:rPr lang="uk-UA" dirty="0"/>
              <a:t>В урочищі Круча також знаходиться давньоруське городище напівкруглої форми розмірами 90 на 125 м. За валами городища на плато був розташований посад. Дослідженням </a:t>
            </a:r>
            <a:r>
              <a:rPr lang="uk-UA" dirty="0" err="1"/>
              <a:t>Дерманьського</a:t>
            </a:r>
            <a:r>
              <a:rPr lang="uk-UA" dirty="0"/>
              <a:t> городища займалися Р. Чайка (1961) та В. Зварич (1973).</a:t>
            </a:r>
          </a:p>
          <a:p>
            <a:r>
              <a:rPr lang="en-US" u="sng" dirty="0">
                <a:hlinkClick r:id="rId2"/>
              </a:rPr>
              <a:t>https</a:t>
            </a:r>
            <a:r>
              <a:rPr lang="uk-UA" u="sng" dirty="0">
                <a:hlinkClick r:id="rId2"/>
              </a:rPr>
              <a:t>://</a:t>
            </a:r>
            <a:r>
              <a:rPr lang="en-US" u="sng" dirty="0" err="1">
                <a:hlinkClick r:id="rId2"/>
              </a:rPr>
              <a:t>uk</a:t>
            </a:r>
            <a:r>
              <a:rPr lang="uk-UA" u="sng" dirty="0">
                <a:hlinkClick r:id="rId2"/>
              </a:rPr>
              <a:t>.</a:t>
            </a:r>
            <a:r>
              <a:rPr lang="en-US" u="sng" dirty="0" err="1">
                <a:hlinkClick r:id="rId2"/>
              </a:rPr>
              <a:t>wikipedia</a:t>
            </a:r>
            <a:r>
              <a:rPr lang="uk-UA" u="sng" dirty="0">
                <a:hlinkClick r:id="rId2"/>
              </a:rPr>
              <a:t>.</a:t>
            </a:r>
            <a:r>
              <a:rPr lang="en-US" u="sng" dirty="0">
                <a:hlinkClick r:id="rId2"/>
              </a:rPr>
              <a:t>org</a:t>
            </a:r>
            <a:r>
              <a:rPr lang="uk-UA" u="sng" dirty="0">
                <a:hlinkClick r:id="rId2"/>
              </a:rPr>
              <a:t>/</a:t>
            </a:r>
            <a:r>
              <a:rPr lang="en-US" u="sng" dirty="0">
                <a:hlinkClick r:id="rId2"/>
              </a:rPr>
              <a:t>wiki</a:t>
            </a:r>
            <a:r>
              <a:rPr lang="uk-UA" u="sng" dirty="0">
                <a:hlinkClick r:id="rId2"/>
              </a:rPr>
              <a:t>/</a:t>
            </a:r>
            <a:r>
              <a:rPr lang="uk-UA" u="sng" dirty="0" err="1">
                <a:hlinkClick r:id="rId2"/>
              </a:rPr>
              <a:t>Дермань</a:t>
            </a:r>
            <a:r>
              <a:rPr lang="uk-UA" u="sng" dirty="0">
                <a:hlinkClick r:id="rId2"/>
              </a:rPr>
              <a:t>#Історія</a:t>
            </a:r>
            <a:r>
              <a:rPr lang="uk-UA" dirty="0"/>
              <a:t> </a:t>
            </a:r>
          </a:p>
        </p:txBody>
      </p:sp>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620688"/>
            <a:ext cx="2403583"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455626" y="5612499"/>
            <a:ext cx="2266967" cy="646331"/>
          </a:xfrm>
          <a:prstGeom prst="rect">
            <a:avLst/>
          </a:prstGeom>
        </p:spPr>
        <p:txBody>
          <a:bodyPr wrap="none">
            <a:spAutoFit/>
          </a:bodyPr>
          <a:lstStyle/>
          <a:p>
            <a:r>
              <a:rPr lang="uk-UA" i="1" dirty="0">
                <a:solidFill>
                  <a:schemeClr val="tx2">
                    <a:lumMod val="60000"/>
                    <a:lumOff val="40000"/>
                  </a:schemeClr>
                </a:solidFill>
              </a:rPr>
              <a:t>Фортеця-монастир</a:t>
            </a:r>
            <a:r>
              <a:rPr lang="uk-UA" i="1" dirty="0" smtClean="0">
                <a:solidFill>
                  <a:schemeClr val="tx2">
                    <a:lumMod val="60000"/>
                    <a:lumOff val="40000"/>
                  </a:schemeClr>
                </a:solidFill>
              </a:rPr>
              <a:t>.</a:t>
            </a:r>
          </a:p>
          <a:p>
            <a:r>
              <a:rPr lang="uk-UA" i="1" dirty="0" smtClean="0">
                <a:solidFill>
                  <a:schemeClr val="tx2">
                    <a:lumMod val="60000"/>
                    <a:lumOff val="40000"/>
                  </a:schemeClr>
                </a:solidFill>
              </a:rPr>
              <a:t>Власна </a:t>
            </a:r>
            <a:r>
              <a:rPr lang="uk-UA" i="1" dirty="0">
                <a:solidFill>
                  <a:schemeClr val="tx2">
                    <a:lumMod val="60000"/>
                    <a:lumOff val="40000"/>
                  </a:schemeClr>
                </a:solidFill>
              </a:rPr>
              <a:t>світлина.</a:t>
            </a:r>
          </a:p>
        </p:txBody>
      </p:sp>
    </p:spTree>
    <p:extLst>
      <p:ext uri="{BB962C8B-B14F-4D97-AF65-F5344CB8AC3E}">
        <p14:creationId xmlns:p14="http://schemas.microsoft.com/office/powerpoint/2010/main" val="36092388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smtClean="0">
                <a:solidFill>
                  <a:schemeClr val="tx2">
                    <a:lumMod val="60000"/>
                    <a:lumOff val="40000"/>
                  </a:schemeClr>
                </a:solidFill>
              </a:rPr>
              <a:t>БУДЕРАЖ ТОЧЕВИКИ</a:t>
            </a:r>
            <a:endParaRPr lang="uk-UA" b="1" dirty="0">
              <a:solidFill>
                <a:schemeClr val="tx2">
                  <a:lumMod val="60000"/>
                  <a:lumOff val="40000"/>
                </a:schemeClr>
              </a:solidFill>
            </a:endParaRPr>
          </a:p>
        </p:txBody>
      </p:sp>
      <p:sp>
        <p:nvSpPr>
          <p:cNvPr id="3" name="Прямоугольник 2"/>
          <p:cNvSpPr/>
          <p:nvPr/>
        </p:nvSpPr>
        <p:spPr>
          <a:xfrm>
            <a:off x="611560" y="1124744"/>
            <a:ext cx="7992888" cy="1938992"/>
          </a:xfrm>
          <a:prstGeom prst="rect">
            <a:avLst/>
          </a:prstGeom>
        </p:spPr>
        <p:txBody>
          <a:bodyPr wrap="square">
            <a:spAutoFit/>
          </a:bodyPr>
          <a:lstStyle/>
          <a:p>
            <a:r>
              <a:rPr lang="uk-UA" sz="1200" dirty="0" smtClean="0"/>
              <a:t>На </a:t>
            </a:r>
            <a:r>
              <a:rPr lang="uk-UA" sz="1200" dirty="0"/>
              <a:t>західній околиці села, в урочищі </a:t>
            </a:r>
            <a:r>
              <a:rPr lang="uk-UA" sz="1200" dirty="0" err="1"/>
              <a:t>Залуки</a:t>
            </a:r>
            <a:r>
              <a:rPr lang="uk-UA" sz="1200" dirty="0"/>
              <a:t>, на першій надзаплавній терасі похилого лівого берега </a:t>
            </a:r>
            <a:r>
              <a:rPr lang="uk-UA" sz="1200" dirty="0" err="1"/>
              <a:t>р.Збитинки</a:t>
            </a:r>
            <a:r>
              <a:rPr lang="uk-UA" sz="1200" dirty="0"/>
              <a:t> археологом В.М.Коноплею у 1977 році було виявлено давньоруське селище. Ще одне давньоруське поселення було виявлено на південь від села на другій надзаплавній терасі також лівого берега р. </a:t>
            </a:r>
            <a:r>
              <a:rPr lang="uk-UA" sz="1200" dirty="0" err="1"/>
              <a:t>Збитинки</a:t>
            </a:r>
            <a:r>
              <a:rPr lang="uk-UA" sz="1200" dirty="0"/>
              <a:t> на висоті близько 50 метрів ще одне руське городище. За 0.4 км. На північний схід від села на двох берегах річки </a:t>
            </a:r>
            <a:r>
              <a:rPr lang="uk-UA" sz="1200" dirty="0" err="1"/>
              <a:t>Зонтянка</a:t>
            </a:r>
            <a:r>
              <a:rPr lang="uk-UA" sz="1200" dirty="0"/>
              <a:t> біля впадіння в неї </a:t>
            </a:r>
            <a:r>
              <a:rPr lang="uk-UA" sz="1200" dirty="0" err="1"/>
              <a:t>безимянного</a:t>
            </a:r>
            <a:r>
              <a:rPr lang="uk-UA" sz="1200" dirty="0"/>
              <a:t> потічка виявлено давньоруське селище. На високій горі над заплавою річки </a:t>
            </a:r>
            <a:r>
              <a:rPr lang="uk-UA" sz="1200" dirty="0" err="1"/>
              <a:t>Збитинки</a:t>
            </a:r>
            <a:r>
              <a:rPr lang="uk-UA" sz="1200" dirty="0"/>
              <a:t> у західному напрямку від села знаходиться також городище ХІ-ХІІІ століть. Городище має округлу форму діаметром близько 300 метрів, воно оточене валом, а з напільного боку двома валами і ровом. В околицях села виявлено також залишки кількох давніх курганів.</a:t>
            </a:r>
          </a:p>
          <a:p>
            <a:r>
              <a:rPr lang="uk-UA" sz="1200" dirty="0"/>
              <a:t/>
            </a:r>
            <a:br>
              <a:rPr lang="uk-UA" sz="1200" dirty="0"/>
            </a:br>
            <a:endParaRPr lang="uk-UA" sz="1200" dirty="0"/>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9877" y="2614194"/>
            <a:ext cx="4052122"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187624" y="4077072"/>
            <a:ext cx="2088232" cy="646331"/>
          </a:xfrm>
          <a:prstGeom prst="rect">
            <a:avLst/>
          </a:prstGeom>
        </p:spPr>
        <p:txBody>
          <a:bodyPr wrap="square">
            <a:spAutoFit/>
          </a:bodyPr>
          <a:lstStyle/>
          <a:p>
            <a:r>
              <a:rPr lang="en-US" dirty="0">
                <a:hlinkClick r:id="rId3"/>
              </a:rPr>
              <a:t>https://</a:t>
            </a:r>
            <a:r>
              <a:rPr lang="en-US" dirty="0" smtClean="0">
                <a:hlinkClick r:id="rId3"/>
              </a:rPr>
              <a:t>t.ly/hvbry</a:t>
            </a:r>
            <a:endParaRPr lang="uk-UA" dirty="0" smtClean="0"/>
          </a:p>
          <a:p>
            <a:endParaRPr lang="uk-UA" dirty="0"/>
          </a:p>
        </p:txBody>
      </p:sp>
      <p:sp>
        <p:nvSpPr>
          <p:cNvPr id="5" name="Прямоугольник 4"/>
          <p:cNvSpPr/>
          <p:nvPr/>
        </p:nvSpPr>
        <p:spPr>
          <a:xfrm>
            <a:off x="5787009" y="4124826"/>
            <a:ext cx="2099745" cy="646331"/>
          </a:xfrm>
          <a:prstGeom prst="rect">
            <a:avLst/>
          </a:prstGeom>
        </p:spPr>
        <p:txBody>
          <a:bodyPr wrap="square">
            <a:spAutoFit/>
          </a:bodyPr>
          <a:lstStyle/>
          <a:p>
            <a:r>
              <a:rPr lang="en-US" dirty="0">
                <a:hlinkClick r:id="rId4"/>
              </a:rPr>
              <a:t>https://</a:t>
            </a:r>
            <a:r>
              <a:rPr lang="en-US" dirty="0" smtClean="0">
                <a:hlinkClick r:id="rId4"/>
              </a:rPr>
              <a:t>t.ly/mIH2z</a:t>
            </a:r>
            <a:endParaRPr lang="uk-UA" dirty="0" smtClean="0"/>
          </a:p>
          <a:p>
            <a:endParaRPr lang="uk-UA" dirty="0"/>
          </a:p>
        </p:txBody>
      </p:sp>
      <p:pic>
        <p:nvPicPr>
          <p:cNvPr id="1843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8023" y="2636912"/>
            <a:ext cx="3888431"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467544" y="4400237"/>
            <a:ext cx="8208911" cy="1384995"/>
          </a:xfrm>
          <a:prstGeom prst="rect">
            <a:avLst/>
          </a:prstGeom>
        </p:spPr>
        <p:txBody>
          <a:bodyPr wrap="square">
            <a:spAutoFit/>
          </a:bodyPr>
          <a:lstStyle/>
          <a:p>
            <a:r>
              <a:rPr lang="uk-UA" sz="1200" dirty="0"/>
              <a:t>Городище біля села </a:t>
            </a:r>
            <a:r>
              <a:rPr lang="uk-UA" sz="1200" dirty="0" err="1"/>
              <a:t>Точевики</a:t>
            </a:r>
            <a:r>
              <a:rPr lang="uk-UA" sz="1200" dirty="0"/>
              <a:t> знаходиться за 1 км. На </a:t>
            </a:r>
            <a:r>
              <a:rPr lang="uk-UA" sz="1200" dirty="0" smtClean="0"/>
              <a:t>захід </a:t>
            </a:r>
            <a:r>
              <a:rPr lang="uk-UA" sz="1200" dirty="0"/>
              <a:t>від села в лісі, на мисі правого берега струмка. Обстежили О.Бондарчук та Б.</a:t>
            </a:r>
            <a:r>
              <a:rPr lang="uk-UA" sz="1200" dirty="0" err="1"/>
              <a:t>Прищепа</a:t>
            </a:r>
            <a:r>
              <a:rPr lang="uk-UA" sz="1200" dirty="0"/>
              <a:t> у 1983 р. Укріплення мало складну систему оборони. </a:t>
            </a:r>
            <a:r>
              <a:rPr lang="uk-UA" sz="1200" dirty="0" err="1"/>
              <a:t>Мисова</a:t>
            </a:r>
            <a:r>
              <a:rPr lang="uk-UA" sz="1200" dirty="0"/>
              <a:t> площадка чотирикутна в плані, розмірами 40х30 м. підвищується над заплавою струмка на 30 м. З напільної (східної) сторони вона захищена валом заввишки до 3 м. і ровом завглибшки 5 м. Друга площадка округла в плані, діаметром 75 м. Вона оточена валом заввишки 4 м з напільної сторони, 1-2 м з інших сторін. З напільної сторони перед валом проходить рів завглибшки до 3 м. З інших сторін цей рів викопаний на схилі. З напільного боку є ще дві лінії оборони.</a:t>
            </a:r>
          </a:p>
          <a:p>
            <a:r>
              <a:rPr lang="uk-UA" sz="1200" dirty="0"/>
              <a:t> </a:t>
            </a:r>
            <a:endParaRPr lang="uk-UA" sz="1200" dirty="0"/>
          </a:p>
        </p:txBody>
      </p:sp>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01411" y="5589240"/>
            <a:ext cx="4275044" cy="115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358113" y="5860106"/>
            <a:ext cx="4572000" cy="646331"/>
          </a:xfrm>
          <a:prstGeom prst="rect">
            <a:avLst/>
          </a:prstGeom>
        </p:spPr>
        <p:txBody>
          <a:bodyPr>
            <a:spAutoFit/>
          </a:bodyPr>
          <a:lstStyle/>
          <a:p>
            <a:r>
              <a:rPr lang="uk-UA" dirty="0" smtClean="0">
                <a:hlinkClick r:id="rId7"/>
              </a:rPr>
              <a:t>Городище </a:t>
            </a:r>
            <a:r>
              <a:rPr lang="uk-UA" dirty="0" err="1" smtClean="0">
                <a:hlinkClick r:id="rId7"/>
              </a:rPr>
              <a:t>Точевики</a:t>
            </a:r>
            <a:r>
              <a:rPr lang="uk-UA" dirty="0" smtClean="0">
                <a:hlinkClick r:id="rId7"/>
              </a:rPr>
              <a:t>. </a:t>
            </a:r>
            <a:r>
              <a:rPr lang="en-US" dirty="0" smtClean="0">
                <a:hlinkClick r:id="rId7"/>
              </a:rPr>
              <a:t>https</a:t>
            </a:r>
            <a:r>
              <a:rPr lang="en-US" dirty="0">
                <a:hlinkClick r:id="rId7"/>
              </a:rPr>
              <a:t>://tinyurl.com/3n67j7aa</a:t>
            </a:r>
            <a:endParaRPr lang="uk-UA" dirty="0"/>
          </a:p>
        </p:txBody>
      </p:sp>
    </p:spTree>
    <p:extLst>
      <p:ext uri="{BB962C8B-B14F-4D97-AF65-F5344CB8AC3E}">
        <p14:creationId xmlns:p14="http://schemas.microsoft.com/office/powerpoint/2010/main" val="19847530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smtClean="0">
                <a:solidFill>
                  <a:schemeClr val="tx2">
                    <a:lumMod val="60000"/>
                    <a:lumOff val="40000"/>
                  </a:schemeClr>
                </a:solidFill>
              </a:rPr>
              <a:t>МЕЖИРІЧІ</a:t>
            </a:r>
            <a:endParaRPr lang="uk-UA" b="1" dirty="0">
              <a:solidFill>
                <a:schemeClr val="tx2">
                  <a:lumMod val="60000"/>
                  <a:lumOff val="40000"/>
                </a:schemeClr>
              </a:solidFill>
            </a:endParaRPr>
          </a:p>
        </p:txBody>
      </p:sp>
      <p:sp>
        <p:nvSpPr>
          <p:cNvPr id="3" name="Прямоугольник 2"/>
          <p:cNvSpPr/>
          <p:nvPr/>
        </p:nvSpPr>
        <p:spPr>
          <a:xfrm>
            <a:off x="539552" y="948690"/>
            <a:ext cx="4392488" cy="5909310"/>
          </a:xfrm>
          <a:prstGeom prst="rect">
            <a:avLst/>
          </a:prstGeom>
        </p:spPr>
        <p:txBody>
          <a:bodyPr wrap="square">
            <a:spAutoFit/>
          </a:bodyPr>
          <a:lstStyle/>
          <a:p>
            <a:r>
              <a:rPr lang="uk-UA" dirty="0" smtClean="0"/>
              <a:t>Село </a:t>
            </a:r>
            <a:r>
              <a:rPr lang="uk-UA" dirty="0"/>
              <a:t>знаходиться на берегах річок Вілія та </a:t>
            </a:r>
            <a:r>
              <a:rPr lang="uk-UA" dirty="0" err="1"/>
              <a:t>Збитинка</a:t>
            </a:r>
            <a:r>
              <a:rPr lang="uk-UA" dirty="0"/>
              <a:t>. Перша письмова згадка про село Межиріч має місце у грамоті Великого князя Литовського </a:t>
            </a:r>
            <a:r>
              <a:rPr lang="uk-UA" dirty="0" err="1"/>
              <a:t>Вітовта</a:t>
            </a:r>
            <a:r>
              <a:rPr lang="uk-UA" dirty="0"/>
              <a:t>, написаній 2 липня 1396 року у Луцьку. У цій грамоті </a:t>
            </a:r>
            <a:r>
              <a:rPr lang="uk-UA" dirty="0" err="1"/>
              <a:t>Вітовт</a:t>
            </a:r>
            <a:r>
              <a:rPr lang="uk-UA" dirty="0"/>
              <a:t> підтверджує своє попереднє надання для князя Федора Острозького міста Острог з прилеглими до нього землями, збільшуючи це надання кількома маєтками, серед яких був і Межиріч. Князь Федір мав у </a:t>
            </a:r>
            <a:r>
              <a:rPr lang="uk-UA" dirty="0" err="1"/>
              <a:t>Межирічі</a:t>
            </a:r>
            <a:r>
              <a:rPr lang="uk-UA" dirty="0"/>
              <a:t> свій укріплений замок, який швидше всього був дерев’яний і являв собою городище – земляні вали, поверх яких був поставлений частокіл з колод з загостреними верхами. Посеред замку стояла дерев’яна Троїцька церква, що згодом стала основою монастиря. У </a:t>
            </a:r>
            <a:r>
              <a:rPr lang="en-US" dirty="0"/>
              <a:t>XV </a:t>
            </a:r>
            <a:r>
              <a:rPr lang="uk-UA" dirty="0"/>
              <a:t>ст. після пожежі було збудовано кам’яну церкву, що збереглася донині. Поблизу села виявлено давньоруське  городище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014395"/>
            <a:ext cx="4104456" cy="5460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508104" y="6474975"/>
            <a:ext cx="2921056" cy="646331"/>
          </a:xfrm>
          <a:prstGeom prst="rect">
            <a:avLst/>
          </a:prstGeom>
        </p:spPr>
        <p:txBody>
          <a:bodyPr wrap="none">
            <a:spAutoFit/>
          </a:bodyPr>
          <a:lstStyle/>
          <a:p>
            <a:r>
              <a:rPr lang="en-US" dirty="0">
                <a:hlinkClick r:id="rId3"/>
              </a:rPr>
              <a:t>https://</a:t>
            </a:r>
            <a:r>
              <a:rPr lang="en-US" dirty="0" smtClean="0">
                <a:hlinkClick r:id="rId3"/>
              </a:rPr>
              <a:t>tinyurl.com/3j7m5dzj</a:t>
            </a:r>
            <a:endParaRPr lang="uk-UA" dirty="0" smtClean="0"/>
          </a:p>
          <a:p>
            <a:endParaRPr lang="uk-UA" dirty="0"/>
          </a:p>
        </p:txBody>
      </p:sp>
    </p:spTree>
    <p:extLst>
      <p:ext uri="{BB962C8B-B14F-4D97-AF65-F5344CB8AC3E}">
        <p14:creationId xmlns:p14="http://schemas.microsoft.com/office/powerpoint/2010/main" val="36333818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smtClean="0">
                <a:solidFill>
                  <a:schemeClr val="tx2">
                    <a:lumMod val="60000"/>
                    <a:lumOff val="40000"/>
                  </a:schemeClr>
                </a:solidFill>
              </a:rPr>
              <a:t>ОСТРОГ</a:t>
            </a:r>
            <a:endParaRPr lang="uk-UA" b="1" dirty="0">
              <a:solidFill>
                <a:schemeClr val="tx2">
                  <a:lumMod val="60000"/>
                  <a:lumOff val="40000"/>
                </a:schemeClr>
              </a:solidFill>
            </a:endParaRPr>
          </a:p>
        </p:txBody>
      </p:sp>
      <p:sp>
        <p:nvSpPr>
          <p:cNvPr id="3" name="Прямоугольник 2"/>
          <p:cNvSpPr/>
          <p:nvPr/>
        </p:nvSpPr>
        <p:spPr>
          <a:xfrm>
            <a:off x="449086" y="1205135"/>
            <a:ext cx="6499178" cy="5632311"/>
          </a:xfrm>
          <a:prstGeom prst="rect">
            <a:avLst/>
          </a:prstGeom>
        </p:spPr>
        <p:txBody>
          <a:bodyPr wrap="square">
            <a:spAutoFit/>
          </a:bodyPr>
          <a:lstStyle/>
          <a:p>
            <a:r>
              <a:rPr lang="uk-UA" dirty="0"/>
              <a:t>Про місто маємо згадки в Іпатіївському літописі під 1100 роком. Воно займало вигідне положення на краю </a:t>
            </a:r>
            <a:r>
              <a:rPr lang="uk-UA" dirty="0" err="1"/>
              <a:t>Мізоцького</a:t>
            </a:r>
            <a:r>
              <a:rPr lang="uk-UA" dirty="0"/>
              <a:t> плато та імовірно було розташоване на прикордонні </a:t>
            </a:r>
            <a:r>
              <a:rPr lang="uk-UA" dirty="0" err="1"/>
              <a:t>Дулібського</a:t>
            </a:r>
            <a:r>
              <a:rPr lang="uk-UA" dirty="0"/>
              <a:t> союзу племен. Саме це його розташування стало основою його </a:t>
            </a:r>
            <a:r>
              <a:rPr lang="uk-UA" dirty="0" err="1"/>
              <a:t>мілітарного</a:t>
            </a:r>
            <a:r>
              <a:rPr lang="uk-UA" dirty="0"/>
              <a:t>, ремісничо-торгівельного та адміністративно-політичного розвитку. В період формування давньоруської державності Острог увійшов до </a:t>
            </a:r>
            <a:r>
              <a:rPr lang="uk-UA" dirty="0" err="1"/>
              <a:t>Погоринського</a:t>
            </a:r>
            <a:r>
              <a:rPr lang="uk-UA" dirty="0"/>
              <a:t> уділу Володимиро-Волинського намісництва Київської держави. Проте вже в 1199 році підпадає під управління Галицько-Волинської держави. Імовірно, що Острог міг представляти собою племінний центр давньої </a:t>
            </a:r>
            <a:r>
              <a:rPr lang="uk-UA" dirty="0" err="1"/>
              <a:t>Погорини</a:t>
            </a:r>
            <a:r>
              <a:rPr lang="uk-UA" dirty="0"/>
              <a:t>. Дослідженнями Острога виявлено фрагменти посуду Х століття, залишки житла цього ж періоду та фрагменти оборонних валів зі слідами дерев’яних паль. Ю.Пшеничний стверджує про наявність в місті комплексу давньоруських будівель Х-ХІІІ ст. Дослідженнями Б. Прищепи задокументовано наявність поселенського матеріалу </a:t>
            </a:r>
            <a:r>
              <a:rPr lang="en-US" dirty="0"/>
              <a:t>VIII</a:t>
            </a:r>
            <a:r>
              <a:rPr lang="ru-RU" dirty="0"/>
              <a:t>-</a:t>
            </a:r>
            <a:r>
              <a:rPr lang="en-US" dirty="0"/>
              <a:t>IX </a:t>
            </a:r>
            <a:r>
              <a:rPr lang="uk-UA" dirty="0"/>
              <a:t>століть. Також було виявлено сліди вулиці Луцької, що вела до Луцької брами. Імовірно, що саме на Луцьку вулицю можна було потрапити з </a:t>
            </a:r>
            <a:r>
              <a:rPr lang="uk-UA" dirty="0" err="1"/>
              <a:t>Олицького</a:t>
            </a:r>
            <a:r>
              <a:rPr lang="uk-UA" dirty="0"/>
              <a:t> гостинця, збудованого князем </a:t>
            </a:r>
            <a:r>
              <a:rPr lang="uk-UA" dirty="0" err="1"/>
              <a:t>Любартом</a:t>
            </a:r>
            <a:r>
              <a:rPr lang="uk-UA" dirty="0"/>
              <a:t>.</a:t>
            </a:r>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4248" y="116632"/>
            <a:ext cx="2237548" cy="2380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410854" y="2552852"/>
            <a:ext cx="3024336" cy="584775"/>
          </a:xfrm>
          <a:prstGeom prst="rect">
            <a:avLst/>
          </a:prstGeom>
        </p:spPr>
        <p:txBody>
          <a:bodyPr wrap="square">
            <a:spAutoFit/>
          </a:bodyPr>
          <a:lstStyle/>
          <a:p>
            <a:r>
              <a:rPr lang="en-US" sz="1400" dirty="0">
                <a:hlinkClick r:id="rId3"/>
              </a:rPr>
              <a:t>https://</a:t>
            </a:r>
            <a:r>
              <a:rPr lang="en-US" sz="1400" dirty="0" smtClean="0">
                <a:hlinkClick r:id="rId3"/>
              </a:rPr>
              <a:t>tinyurl.com/4utn9f2b</a:t>
            </a:r>
            <a:endParaRPr lang="uk-UA" sz="1400" dirty="0" smtClean="0"/>
          </a:p>
          <a:p>
            <a:endParaRPr lang="uk-UA" dirty="0"/>
          </a:p>
        </p:txBody>
      </p:sp>
      <p:sp>
        <p:nvSpPr>
          <p:cNvPr id="5" name="AutoShape 4" descr="https://ostrog.rayon.in.ua/storage/cache/images/upload/topics/8/2016-11/147853384359/700x371-t_1_421.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6" name="AutoShape 6" descr="https://ostrog.rayon.in.ua/storage/cache/images/upload/topics/8/2016-11/147853384359/700x371-t_1_421.web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1024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248" y="2996951"/>
            <a:ext cx="2237548" cy="302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6383039" y="6055283"/>
            <a:ext cx="2559996" cy="523220"/>
          </a:xfrm>
          <a:prstGeom prst="rect">
            <a:avLst/>
          </a:prstGeom>
        </p:spPr>
        <p:txBody>
          <a:bodyPr wrap="none">
            <a:spAutoFit/>
          </a:bodyPr>
          <a:lstStyle/>
          <a:p>
            <a:r>
              <a:rPr lang="uk-UA" sz="1400" dirty="0" smtClean="0"/>
              <a:t>    </a:t>
            </a:r>
            <a:r>
              <a:rPr lang="en-US" sz="1400" dirty="0" smtClean="0">
                <a:hlinkClick r:id="rId5"/>
              </a:rPr>
              <a:t>https</a:t>
            </a:r>
            <a:r>
              <a:rPr lang="en-US" sz="1400" dirty="0">
                <a:hlinkClick r:id="rId5"/>
              </a:rPr>
              <a:t>://</a:t>
            </a:r>
            <a:r>
              <a:rPr lang="en-US" sz="1400" dirty="0" smtClean="0">
                <a:hlinkClick r:id="rId5"/>
              </a:rPr>
              <a:t>tinyurl.com/y8dhmrh4</a:t>
            </a:r>
            <a:endParaRPr lang="uk-UA" sz="1400" dirty="0" smtClean="0"/>
          </a:p>
          <a:p>
            <a:endParaRPr lang="uk-UA" sz="1400" dirty="0"/>
          </a:p>
        </p:txBody>
      </p:sp>
    </p:spTree>
    <p:extLst>
      <p:ext uri="{BB962C8B-B14F-4D97-AF65-F5344CB8AC3E}">
        <p14:creationId xmlns:p14="http://schemas.microsoft.com/office/powerpoint/2010/main" val="1117182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738" y="476671"/>
            <a:ext cx="8037709" cy="6048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8782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3408"/>
            <a:ext cx="8229600" cy="936104"/>
          </a:xfrm>
        </p:spPr>
        <p:txBody>
          <a:bodyPr/>
          <a:lstStyle/>
          <a:p>
            <a:r>
              <a:rPr lang="uk-UA" b="1" dirty="0" smtClean="0">
                <a:solidFill>
                  <a:schemeClr val="tx2">
                    <a:lumMod val="60000"/>
                    <a:lumOff val="40000"/>
                  </a:schemeClr>
                </a:solidFill>
              </a:rPr>
              <a:t>ВИСНОВКИ</a:t>
            </a:r>
            <a:endParaRPr lang="uk-UA" b="1" dirty="0">
              <a:solidFill>
                <a:schemeClr val="tx2">
                  <a:lumMod val="60000"/>
                  <a:lumOff val="40000"/>
                </a:schemeClr>
              </a:solidFill>
            </a:endParaRPr>
          </a:p>
        </p:txBody>
      </p:sp>
      <p:sp>
        <p:nvSpPr>
          <p:cNvPr id="3" name="Прямоугольник 2"/>
          <p:cNvSpPr/>
          <p:nvPr/>
        </p:nvSpPr>
        <p:spPr>
          <a:xfrm>
            <a:off x="522920" y="620688"/>
            <a:ext cx="8136904" cy="6442789"/>
          </a:xfrm>
          <a:prstGeom prst="rect">
            <a:avLst/>
          </a:prstGeom>
        </p:spPr>
        <p:txBody>
          <a:bodyPr wrap="square">
            <a:spAutoFit/>
          </a:bodyPr>
          <a:lstStyle/>
          <a:p>
            <a:pPr lvl="0"/>
            <a:r>
              <a:rPr lang="uk-UA" sz="1200" dirty="0">
                <a:latin typeface="Times New Roman" pitchFamily="18" charset="0"/>
                <a:cs typeface="Times New Roman" pitchFamily="18" charset="0"/>
              </a:rPr>
              <a:t>Історичне значення </a:t>
            </a:r>
            <a:r>
              <a:rPr lang="uk-UA" sz="1200" dirty="0" err="1">
                <a:latin typeface="Times New Roman" pitchFamily="18" charset="0"/>
                <a:cs typeface="Times New Roman" pitchFamily="18" charset="0"/>
              </a:rPr>
              <a:t>Олицького</a:t>
            </a:r>
            <a:r>
              <a:rPr lang="uk-UA" sz="1200" dirty="0">
                <a:latin typeface="Times New Roman" pitchFamily="18" charset="0"/>
                <a:cs typeface="Times New Roman" pitchFamily="18" charset="0"/>
              </a:rPr>
              <a:t> </a:t>
            </a:r>
            <a:r>
              <a:rPr lang="uk-UA" sz="1200" dirty="0" smtClean="0">
                <a:latin typeface="Times New Roman" pitchFamily="18" charset="0"/>
                <a:cs typeface="Times New Roman" pitchFamily="18" charset="0"/>
              </a:rPr>
              <a:t>гостинця </a:t>
            </a:r>
            <a:r>
              <a:rPr lang="uk-UA" sz="1200" dirty="0">
                <a:latin typeface="Times New Roman" pitchFamily="18" charset="0"/>
                <a:cs typeface="Times New Roman" pitchFamily="18" charset="0"/>
              </a:rPr>
              <a:t>полягає:</a:t>
            </a:r>
          </a:p>
          <a:p>
            <a:pPr lvl="0"/>
            <a:r>
              <a:rPr lang="uk-UA" sz="1200" dirty="0" smtClean="0">
                <a:latin typeface="Times New Roman" pitchFamily="18" charset="0"/>
                <a:cs typeface="Times New Roman" pitchFamily="18" charset="0"/>
              </a:rPr>
              <a:t>-в </a:t>
            </a:r>
            <a:r>
              <a:rPr lang="uk-UA" sz="1200" dirty="0">
                <a:latin typeface="Times New Roman" pitchFamily="18" charset="0"/>
                <a:cs typeface="Times New Roman" pitchFamily="18" charset="0"/>
              </a:rPr>
              <a:t>організації транспортного сполучення між столичним Луцьком та східним форпостом Волинської держави – містом </a:t>
            </a:r>
            <a:r>
              <a:rPr lang="uk-UA" sz="1200" dirty="0" err="1">
                <a:latin typeface="Times New Roman" pitchFamily="18" charset="0"/>
                <a:cs typeface="Times New Roman" pitchFamily="18" charset="0"/>
              </a:rPr>
              <a:t>Остріг</a:t>
            </a:r>
            <a:r>
              <a:rPr lang="uk-UA" sz="1200" dirty="0">
                <a:latin typeface="Times New Roman" pitchFamily="18" charset="0"/>
                <a:cs typeface="Times New Roman" pitchFamily="18" charset="0"/>
              </a:rPr>
              <a:t>;</a:t>
            </a:r>
          </a:p>
          <a:p>
            <a:pPr lvl="0"/>
            <a:r>
              <a:rPr lang="uk-UA" sz="1200" dirty="0" smtClean="0">
                <a:latin typeface="Times New Roman" pitchFamily="18" charset="0"/>
                <a:cs typeface="Times New Roman" pitchFamily="18" charset="0"/>
              </a:rPr>
              <a:t>-в </a:t>
            </a:r>
            <a:r>
              <a:rPr lang="uk-UA" sz="1200" dirty="0">
                <a:latin typeface="Times New Roman" pitchFamily="18" charset="0"/>
                <a:cs typeface="Times New Roman" pitchFamily="18" charset="0"/>
              </a:rPr>
              <a:t>зростанні зовнішньої та збільшенні обсягів внутрішньої торгівлі в торгово-урбаністичних осередках, наближених до споруджуваного шляху;</a:t>
            </a:r>
          </a:p>
          <a:p>
            <a:pPr lvl="0"/>
            <a:r>
              <a:rPr lang="uk-UA" sz="1200" dirty="0" smtClean="0">
                <a:latin typeface="Times New Roman" pitchFamily="18" charset="0"/>
                <a:cs typeface="Times New Roman" pitchFamily="18" charset="0"/>
              </a:rPr>
              <a:t>-в </a:t>
            </a:r>
            <a:r>
              <a:rPr lang="uk-UA" sz="1200" dirty="0">
                <a:latin typeface="Times New Roman" pitchFamily="18" charset="0"/>
                <a:cs typeface="Times New Roman" pitchFamily="18" charset="0"/>
              </a:rPr>
              <a:t>уможливленні розвитку єдиної цілісної системи оборони краю та швидкому перекиданню військових контингентів в зони воєнних конфліктів;</a:t>
            </a:r>
          </a:p>
          <a:p>
            <a:pPr lvl="0"/>
            <a:r>
              <a:rPr lang="uk-UA" sz="1200" dirty="0" smtClean="0">
                <a:latin typeface="Times New Roman" pitchFamily="18" charset="0"/>
                <a:cs typeface="Times New Roman" pitchFamily="18" charset="0"/>
              </a:rPr>
              <a:t>-у </a:t>
            </a:r>
            <a:r>
              <a:rPr lang="uk-UA" sz="1200" dirty="0">
                <a:latin typeface="Times New Roman" pitchFamily="18" charset="0"/>
                <a:cs typeface="Times New Roman" pitchFamily="18" charset="0"/>
              </a:rPr>
              <a:t>вдосконаленні системи адміністративного управління краєм завдяки формуванню вздовж торгових шляхів також і системи поштових сполучень, аналогічних ямській службі золотоординської держави;</a:t>
            </a:r>
          </a:p>
          <a:p>
            <a:pPr lvl="0"/>
            <a:r>
              <a:rPr lang="uk-UA" sz="1200" dirty="0" smtClean="0">
                <a:latin typeface="Times New Roman" pitchFamily="18" charset="0"/>
                <a:cs typeface="Times New Roman" pitchFamily="18" charset="0"/>
              </a:rPr>
              <a:t>-у </a:t>
            </a:r>
            <a:r>
              <a:rPr lang="uk-UA" sz="1200" dirty="0">
                <a:latin typeface="Times New Roman" pitchFamily="18" charset="0"/>
                <a:cs typeface="Times New Roman" pitchFamily="18" charset="0"/>
              </a:rPr>
              <a:t>збільшенні обсягів </a:t>
            </a:r>
            <a:r>
              <a:rPr lang="uk-UA" sz="1200" dirty="0" err="1">
                <a:latin typeface="Times New Roman" pitchFamily="18" charset="0"/>
                <a:cs typeface="Times New Roman" pitchFamily="18" charset="0"/>
              </a:rPr>
              <a:t>позамілітарних</a:t>
            </a:r>
            <a:r>
              <a:rPr lang="uk-UA" sz="1200" dirty="0">
                <a:latin typeface="Times New Roman" pitchFamily="18" charset="0"/>
                <a:cs typeface="Times New Roman" pitchFamily="18" charset="0"/>
              </a:rPr>
              <a:t> міжнародних зв’язків та зростанні впливів західного, насамперед торгового, містобудівного, але також і іншого законодавства, знайомого верхівці волинської шляхти через зростання обсягів міжнародних контактів.</a:t>
            </a:r>
          </a:p>
          <a:p>
            <a:pPr lvl="0"/>
            <a:r>
              <a:rPr lang="uk-UA" sz="1200" dirty="0" err="1" smtClean="0">
                <a:latin typeface="Times New Roman" pitchFamily="18" charset="0"/>
                <a:cs typeface="Times New Roman" pitchFamily="18" charset="0"/>
              </a:rPr>
              <a:t>-Будівництво</a:t>
            </a:r>
            <a:r>
              <a:rPr lang="uk-UA" sz="1200" dirty="0" smtClean="0">
                <a:latin typeface="Times New Roman" pitchFamily="18" charset="0"/>
                <a:cs typeface="Times New Roman" pitchFamily="18" charset="0"/>
              </a:rPr>
              <a:t> </a:t>
            </a:r>
            <a:r>
              <a:rPr lang="uk-UA" sz="1200" dirty="0">
                <a:latin typeface="Times New Roman" pitchFamily="18" charset="0"/>
                <a:cs typeface="Times New Roman" pitchFamily="18" charset="0"/>
              </a:rPr>
              <a:t>шляхів, що було викликане потребами часу, призвело до змін системи торгівельних відносин, звичаїв та правил урбанізаційного розвитку краю, адміністративно-територіального устрою, військових наступальних та оборонних стратегій, зростанню перспектив господарського освоєння </a:t>
            </a:r>
            <a:r>
              <a:rPr lang="uk-UA" sz="1200" dirty="0" smtClean="0">
                <a:latin typeface="Times New Roman" pitchFamily="18" charset="0"/>
                <a:cs typeface="Times New Roman" pitchFamily="18" charset="0"/>
              </a:rPr>
              <a:t>краю</a:t>
            </a:r>
            <a:r>
              <a:rPr lang="uk-UA" sz="1200" dirty="0" smtClean="0">
                <a:latin typeface="Times New Roman" pitchFamily="18" charset="0"/>
                <a:cs typeface="Times New Roman" pitchFamily="18" charset="0"/>
              </a:rPr>
              <a:t>.</a:t>
            </a:r>
          </a:p>
          <a:p>
            <a:pPr lvl="0"/>
            <a:r>
              <a:rPr lang="uk-UA" sz="1200" b="1" dirty="0" smtClean="0">
                <a:solidFill>
                  <a:schemeClr val="tx2">
                    <a:lumMod val="60000"/>
                    <a:lumOff val="40000"/>
                  </a:schemeClr>
                </a:solidFill>
                <a:latin typeface="Times New Roman" pitchFamily="18" charset="0"/>
                <a:cs typeface="Times New Roman" pitchFamily="18" charset="0"/>
              </a:rPr>
              <a:t>СПИСОК </a:t>
            </a:r>
            <a:r>
              <a:rPr lang="uk-UA" sz="1200" b="1" dirty="0">
                <a:solidFill>
                  <a:schemeClr val="tx2">
                    <a:lumMod val="60000"/>
                    <a:lumOff val="40000"/>
                  </a:schemeClr>
                </a:solidFill>
                <a:latin typeface="Times New Roman" pitchFamily="18" charset="0"/>
                <a:cs typeface="Times New Roman" pitchFamily="18" charset="0"/>
              </a:rPr>
              <a:t>ВИКОРИСТАНОЇ ЛІТЕРАТУРИ</a:t>
            </a:r>
            <a:endParaRPr lang="uk-UA" sz="1200" dirty="0" smtClean="0">
              <a:latin typeface="Times New Roman" pitchFamily="18" charset="0"/>
              <a:cs typeface="Times New Roman" pitchFamily="18" charset="0"/>
            </a:endParaRPr>
          </a:p>
          <a:p>
            <a:r>
              <a:rPr lang="uk-UA" sz="1200" u="sng" baseline="30000" dirty="0" smtClean="0">
                <a:latin typeface="Times New Roman" pitchFamily="18" charset="0"/>
                <a:cs typeface="Times New Roman" pitchFamily="18" charset="0"/>
                <a:hlinkClick r:id="rId2"/>
              </a:rPr>
              <a:t>1.https</a:t>
            </a:r>
            <a:r>
              <a:rPr lang="uk-UA" sz="1200" u="sng" baseline="30000" dirty="0">
                <a:latin typeface="Times New Roman" pitchFamily="18" charset="0"/>
                <a:cs typeface="Times New Roman" pitchFamily="18" charset="0"/>
                <a:hlinkClick r:id="rId2"/>
              </a:rPr>
              <a:t>://</a:t>
            </a:r>
            <a:r>
              <a:rPr lang="en-US" sz="1200" u="sng" baseline="30000" dirty="0" err="1">
                <a:latin typeface="Times New Roman" pitchFamily="18" charset="0"/>
                <a:cs typeface="Times New Roman" pitchFamily="18" charset="0"/>
                <a:hlinkClick r:id="rId2"/>
              </a:rPr>
              <a:t>uk</a:t>
            </a:r>
            <a:r>
              <a:rPr lang="uk-UA" sz="1200" u="sng" baseline="30000" dirty="0">
                <a:latin typeface="Times New Roman" pitchFamily="18" charset="0"/>
                <a:cs typeface="Times New Roman" pitchFamily="18" charset="0"/>
                <a:hlinkClick r:id="rId2"/>
              </a:rPr>
              <a:t>.</a:t>
            </a:r>
            <a:r>
              <a:rPr lang="en-US" sz="1200" u="sng" baseline="30000" dirty="0" err="1">
                <a:latin typeface="Times New Roman" pitchFamily="18" charset="0"/>
                <a:cs typeface="Times New Roman" pitchFamily="18" charset="0"/>
                <a:hlinkClick r:id="rId2"/>
              </a:rPr>
              <a:t>wikipedia</a:t>
            </a:r>
            <a:r>
              <a:rPr lang="uk-UA" sz="1200" u="sng" baseline="30000" dirty="0">
                <a:latin typeface="Times New Roman" pitchFamily="18" charset="0"/>
                <a:cs typeface="Times New Roman" pitchFamily="18" charset="0"/>
                <a:hlinkClick r:id="rId2"/>
              </a:rPr>
              <a:t>.</a:t>
            </a:r>
            <a:r>
              <a:rPr lang="en-US" sz="1200" u="sng" baseline="30000" dirty="0">
                <a:latin typeface="Times New Roman" pitchFamily="18" charset="0"/>
                <a:cs typeface="Times New Roman" pitchFamily="18" charset="0"/>
                <a:hlinkClick r:id="rId2"/>
              </a:rPr>
              <a:t>org</a:t>
            </a:r>
            <a:r>
              <a:rPr lang="uk-UA" sz="1200" u="sng" baseline="30000" dirty="0">
                <a:latin typeface="Times New Roman" pitchFamily="18" charset="0"/>
                <a:cs typeface="Times New Roman" pitchFamily="18" charset="0"/>
                <a:hlinkClick r:id="rId2"/>
              </a:rPr>
              <a:t>/</a:t>
            </a:r>
            <a:r>
              <a:rPr lang="en-US" sz="1200" u="sng" baseline="30000" dirty="0">
                <a:latin typeface="Times New Roman" pitchFamily="18" charset="0"/>
                <a:cs typeface="Times New Roman" pitchFamily="18" charset="0"/>
                <a:hlinkClick r:id="rId2"/>
              </a:rPr>
              <a:t>wiki</a:t>
            </a:r>
            <a:r>
              <a:rPr lang="uk-UA" sz="1200" u="sng" baseline="30000" dirty="0">
                <a:latin typeface="Times New Roman" pitchFamily="18" charset="0"/>
                <a:cs typeface="Times New Roman" pitchFamily="18" charset="0"/>
                <a:hlinkClick r:id="rId2"/>
              </a:rPr>
              <a:t>/Луцьк#Історія</a:t>
            </a:r>
            <a:endParaRPr lang="ru-RU" sz="1200" baseline="30000" dirty="0">
              <a:latin typeface="Times New Roman" pitchFamily="18" charset="0"/>
              <a:cs typeface="Times New Roman" pitchFamily="18" charset="0"/>
              <a:hlinkClick r:id="rId2"/>
            </a:endParaRPr>
          </a:p>
          <a:p>
            <a:r>
              <a:rPr lang="uk-UA" sz="1200" u="sng" dirty="0">
                <a:latin typeface="Times New Roman" pitchFamily="18" charset="0"/>
                <a:cs typeface="Times New Roman" pitchFamily="18" charset="0"/>
                <a:hlinkClick r:id="rId2"/>
              </a:rPr>
              <a:t>2.https://</a:t>
            </a:r>
            <a:r>
              <a:rPr lang="en-US" sz="1200" u="sng" dirty="0" err="1">
                <a:latin typeface="Times New Roman" pitchFamily="18" charset="0"/>
                <a:cs typeface="Times New Roman" pitchFamily="18" charset="0"/>
                <a:hlinkClick r:id="rId2"/>
              </a:rPr>
              <a:t>uk</a:t>
            </a:r>
            <a:r>
              <a:rPr lang="uk-UA" sz="1200" u="sng" dirty="0">
                <a:latin typeface="Times New Roman" pitchFamily="18" charset="0"/>
                <a:cs typeface="Times New Roman" pitchFamily="18" charset="0"/>
                <a:hlinkClick r:id="rId2"/>
              </a:rPr>
              <a:t>.</a:t>
            </a:r>
            <a:r>
              <a:rPr lang="en-US" sz="1200" u="sng" dirty="0" err="1">
                <a:latin typeface="Times New Roman" pitchFamily="18" charset="0"/>
                <a:cs typeface="Times New Roman" pitchFamily="18" charset="0"/>
                <a:hlinkClick r:id="rId2"/>
              </a:rPr>
              <a:t>wikipedia</a:t>
            </a:r>
            <a:r>
              <a:rPr lang="uk-UA" sz="1200" u="sng" dirty="0">
                <a:latin typeface="Times New Roman" pitchFamily="18" charset="0"/>
                <a:cs typeface="Times New Roman" pitchFamily="18" charset="0"/>
                <a:hlinkClick r:id="rId2"/>
              </a:rPr>
              <a:t>.</a:t>
            </a:r>
            <a:r>
              <a:rPr lang="en-US" sz="1200" u="sng" dirty="0">
                <a:latin typeface="Times New Roman" pitchFamily="18" charset="0"/>
                <a:cs typeface="Times New Roman" pitchFamily="18" charset="0"/>
                <a:hlinkClick r:id="rId2"/>
              </a:rPr>
              <a:t>org</a:t>
            </a:r>
            <a:r>
              <a:rPr lang="uk-UA" sz="1200" u="sng" dirty="0">
                <a:latin typeface="Times New Roman" pitchFamily="18" charset="0"/>
                <a:cs typeface="Times New Roman" pitchFamily="18" charset="0"/>
                <a:hlinkClick r:id="rId2"/>
              </a:rPr>
              <a:t>/</a:t>
            </a:r>
            <a:r>
              <a:rPr lang="en-US" sz="1200" u="sng" dirty="0">
                <a:latin typeface="Times New Roman" pitchFamily="18" charset="0"/>
                <a:cs typeface="Times New Roman" pitchFamily="18" charset="0"/>
                <a:hlinkClick r:id="rId2"/>
              </a:rPr>
              <a:t>wiki</a:t>
            </a:r>
            <a:r>
              <a:rPr lang="uk-UA" sz="1200" u="sng" dirty="0">
                <a:latin typeface="Times New Roman" pitchFamily="18" charset="0"/>
                <a:cs typeface="Times New Roman" pitchFamily="18" charset="0"/>
                <a:hlinkClick r:id="rId2"/>
              </a:rPr>
              <a:t>/Луцьк#Історія</a:t>
            </a:r>
            <a:r>
              <a:rPr lang="uk-UA" sz="1200" dirty="0">
                <a:latin typeface="Times New Roman" pitchFamily="18" charset="0"/>
                <a:cs typeface="Times New Roman" pitchFamily="18" charset="0"/>
              </a:rPr>
              <a:t> </a:t>
            </a:r>
          </a:p>
          <a:p>
            <a:r>
              <a:rPr lang="uk-UA" sz="1200" dirty="0">
                <a:latin typeface="Times New Roman" pitchFamily="18" charset="0"/>
                <a:cs typeface="Times New Roman" pitchFamily="18" charset="0"/>
              </a:rPr>
              <a:t>3.Терський Святослав. Т 35. </a:t>
            </a:r>
            <a:r>
              <a:rPr lang="uk-UA" sz="1200" dirty="0" err="1">
                <a:latin typeface="Times New Roman" pitchFamily="18" charset="0"/>
                <a:cs typeface="Times New Roman" pitchFamily="18" charset="0"/>
              </a:rPr>
              <a:t>Олика</a:t>
            </a:r>
            <a:r>
              <a:rPr lang="uk-UA" sz="1200" dirty="0">
                <a:latin typeface="Times New Roman" pitchFamily="18" charset="0"/>
                <a:cs typeface="Times New Roman" pitchFamily="18" charset="0"/>
              </a:rPr>
              <a:t>: Історичний нарис. – Львів. Новий час. 2001. – 52 с.</a:t>
            </a:r>
          </a:p>
          <a:p>
            <a:r>
              <a:rPr lang="ru-RU" sz="1600" baseline="30000" dirty="0">
                <a:latin typeface="Times New Roman" pitchFamily="18" charset="0"/>
                <a:cs typeface="Times New Roman" pitchFamily="18" charset="0"/>
              </a:rPr>
              <a:t>4.Терський Святослав. Т 35. </a:t>
            </a:r>
            <a:r>
              <a:rPr lang="ru-RU" sz="1600" baseline="30000" dirty="0" err="1">
                <a:latin typeface="Times New Roman" pitchFamily="18" charset="0"/>
                <a:cs typeface="Times New Roman" pitchFamily="18" charset="0"/>
              </a:rPr>
              <a:t>Олика</a:t>
            </a:r>
            <a:r>
              <a:rPr lang="ru-RU" sz="1600" baseline="30000" dirty="0">
                <a:latin typeface="Times New Roman" pitchFamily="18" charset="0"/>
                <a:cs typeface="Times New Roman" pitchFamily="18" charset="0"/>
              </a:rPr>
              <a:t>: </a:t>
            </a:r>
            <a:r>
              <a:rPr lang="ru-RU" sz="1600" baseline="30000" dirty="0" err="1">
                <a:latin typeface="Times New Roman" pitchFamily="18" charset="0"/>
                <a:cs typeface="Times New Roman" pitchFamily="18" charset="0"/>
              </a:rPr>
              <a:t>Історичний</a:t>
            </a:r>
            <a:r>
              <a:rPr lang="ru-RU" sz="1600" baseline="30000" dirty="0">
                <a:latin typeface="Times New Roman" pitchFamily="18" charset="0"/>
                <a:cs typeface="Times New Roman" pitchFamily="18" charset="0"/>
              </a:rPr>
              <a:t> </a:t>
            </a:r>
            <a:r>
              <a:rPr lang="ru-RU" sz="1600" baseline="30000" dirty="0" err="1">
                <a:latin typeface="Times New Roman" pitchFamily="18" charset="0"/>
                <a:cs typeface="Times New Roman" pitchFamily="18" charset="0"/>
              </a:rPr>
              <a:t>нарис</a:t>
            </a:r>
            <a:r>
              <a:rPr lang="ru-RU" sz="1600" baseline="30000" dirty="0">
                <a:latin typeface="Times New Roman" pitchFamily="18" charset="0"/>
                <a:cs typeface="Times New Roman" pitchFamily="18" charset="0"/>
              </a:rPr>
              <a:t>. – </a:t>
            </a:r>
            <a:r>
              <a:rPr lang="ru-RU" sz="1600" baseline="30000" dirty="0" err="1">
                <a:latin typeface="Times New Roman" pitchFamily="18" charset="0"/>
                <a:cs typeface="Times New Roman" pitchFamily="18" charset="0"/>
              </a:rPr>
              <a:t>Львів</a:t>
            </a:r>
            <a:r>
              <a:rPr lang="ru-RU" sz="1600" baseline="30000" dirty="0">
                <a:latin typeface="Times New Roman" pitchFamily="18" charset="0"/>
                <a:cs typeface="Times New Roman" pitchFamily="18" charset="0"/>
              </a:rPr>
              <a:t>. </a:t>
            </a:r>
            <a:r>
              <a:rPr lang="ru-RU" sz="1600" baseline="30000" dirty="0" err="1">
                <a:latin typeface="Times New Roman" pitchFamily="18" charset="0"/>
                <a:cs typeface="Times New Roman" pitchFamily="18" charset="0"/>
              </a:rPr>
              <a:t>Новий</a:t>
            </a:r>
            <a:r>
              <a:rPr lang="ru-RU" sz="1600" baseline="30000" dirty="0">
                <a:latin typeface="Times New Roman" pitchFamily="18" charset="0"/>
                <a:cs typeface="Times New Roman" pitchFamily="18" charset="0"/>
              </a:rPr>
              <a:t> час. 2001. – 52 </a:t>
            </a:r>
            <a:r>
              <a:rPr lang="ru-RU" sz="1600" baseline="30000" dirty="0" smtClean="0">
                <a:latin typeface="Times New Roman" pitchFamily="18" charset="0"/>
                <a:cs typeface="Times New Roman" pitchFamily="18" charset="0"/>
              </a:rPr>
              <a:t>с.</a:t>
            </a:r>
            <a:endParaRPr lang="uk-UA" sz="1600" dirty="0">
              <a:latin typeface="Times New Roman" pitchFamily="18" charset="0"/>
              <a:cs typeface="Times New Roman" pitchFamily="18" charset="0"/>
            </a:endParaRPr>
          </a:p>
          <a:p>
            <a:r>
              <a:rPr lang="uk-UA" sz="1200" dirty="0" smtClean="0">
                <a:latin typeface="Times New Roman" pitchFamily="18" charset="0"/>
                <a:cs typeface="Times New Roman" pitchFamily="18" charset="0"/>
              </a:rPr>
              <a:t>5.Вортман </a:t>
            </a:r>
            <a:r>
              <a:rPr lang="uk-UA" sz="1200" dirty="0">
                <a:latin typeface="Times New Roman" pitchFamily="18" charset="0"/>
                <a:cs typeface="Times New Roman" pitchFamily="18" charset="0"/>
              </a:rPr>
              <a:t>Д. Я. </a:t>
            </a:r>
            <a:r>
              <a:rPr lang="uk-UA" sz="1200" dirty="0" err="1">
                <a:latin typeface="Times New Roman" pitchFamily="18" charset="0"/>
                <a:cs typeface="Times New Roman" pitchFamily="18" charset="0"/>
              </a:rPr>
              <a:t>Олика</a:t>
            </a:r>
            <a:r>
              <a:rPr lang="uk-UA" sz="1200" dirty="0">
                <a:latin typeface="Times New Roman" pitchFamily="18" charset="0"/>
                <a:cs typeface="Times New Roman" pitchFamily="18" charset="0"/>
              </a:rPr>
              <a:t> </a:t>
            </a:r>
            <a:r>
              <a:rPr lang="ru-RU" sz="1200" dirty="0">
                <a:latin typeface="Times New Roman" pitchFamily="18" charset="0"/>
                <a:cs typeface="Times New Roman" pitchFamily="18" charset="0"/>
              </a:rPr>
              <a:t>[</a:t>
            </a:r>
            <a:r>
              <a:rPr lang="uk-UA" sz="1200" dirty="0">
                <a:latin typeface="Times New Roman" pitchFamily="18" charset="0"/>
                <a:cs typeface="Times New Roman" pitchFamily="18" charset="0"/>
              </a:rPr>
              <a:t>Електронний ресурс</a:t>
            </a:r>
            <a:r>
              <a:rPr lang="ru-RU" sz="1200" dirty="0">
                <a:latin typeface="Times New Roman" pitchFamily="18" charset="0"/>
                <a:cs typeface="Times New Roman" pitchFamily="18" charset="0"/>
              </a:rPr>
              <a:t>] </a:t>
            </a:r>
            <a:r>
              <a:rPr lang="en-US" sz="1200" dirty="0">
                <a:latin typeface="Times New Roman" pitchFamily="18" charset="0"/>
                <a:cs typeface="Times New Roman" pitchFamily="18" charset="0"/>
              </a:rPr>
              <a:t>URL</a:t>
            </a:r>
            <a:r>
              <a:rPr lang="ru-RU" sz="1200" dirty="0">
                <a:latin typeface="Times New Roman" pitchFamily="18" charset="0"/>
                <a:cs typeface="Times New Roman" pitchFamily="18" charset="0"/>
              </a:rPr>
              <a:t>:</a:t>
            </a:r>
            <a:r>
              <a:rPr lang="en-US" sz="1200" u="sng" dirty="0">
                <a:latin typeface="Times New Roman" pitchFamily="18" charset="0"/>
                <a:cs typeface="Times New Roman" pitchFamily="18" charset="0"/>
                <a:hlinkClick r:id="rId3"/>
              </a:rPr>
              <a:t>http</a:t>
            </a:r>
            <a:r>
              <a:rPr lang="ru-RU" sz="1200" u="sng" dirty="0">
                <a:latin typeface="Times New Roman" pitchFamily="18" charset="0"/>
                <a:cs typeface="Times New Roman" pitchFamily="18" charset="0"/>
                <a:hlinkClick r:id="rId3"/>
              </a:rPr>
              <a:t>://</a:t>
            </a:r>
            <a:r>
              <a:rPr lang="en-US" sz="1200" u="sng" dirty="0">
                <a:latin typeface="Times New Roman" pitchFamily="18" charset="0"/>
                <a:cs typeface="Times New Roman" pitchFamily="18" charset="0"/>
                <a:hlinkClick r:id="rId3"/>
              </a:rPr>
              <a:t>www</a:t>
            </a:r>
            <a:r>
              <a:rPr lang="ru-RU" sz="1200" u="sng" dirty="0">
                <a:latin typeface="Times New Roman" pitchFamily="18" charset="0"/>
                <a:cs typeface="Times New Roman" pitchFamily="18" charset="0"/>
                <a:hlinkClick r:id="rId3"/>
              </a:rPr>
              <a:t>/</a:t>
            </a:r>
            <a:r>
              <a:rPr lang="en-US" sz="1200" u="sng" dirty="0">
                <a:latin typeface="Times New Roman" pitchFamily="18" charset="0"/>
                <a:cs typeface="Times New Roman" pitchFamily="18" charset="0"/>
                <a:hlinkClick r:id="rId3"/>
              </a:rPr>
              <a:t>history</a:t>
            </a:r>
            <a:r>
              <a:rPr lang="ru-RU" sz="1200" u="sng" dirty="0">
                <a:latin typeface="Times New Roman" pitchFamily="18" charset="0"/>
                <a:cs typeface="Times New Roman" pitchFamily="18" charset="0"/>
                <a:hlinkClick r:id="rId3"/>
              </a:rPr>
              <a:t>.</a:t>
            </a:r>
            <a:r>
              <a:rPr lang="en-US" sz="1200" u="sng" dirty="0">
                <a:latin typeface="Times New Roman" pitchFamily="18" charset="0"/>
                <a:cs typeface="Times New Roman" pitchFamily="18" charset="0"/>
                <a:hlinkClick r:id="rId3"/>
              </a:rPr>
              <a:t>org</a:t>
            </a:r>
            <a:r>
              <a:rPr lang="ru-RU" sz="1200" u="sng" dirty="0">
                <a:latin typeface="Times New Roman" pitchFamily="18" charset="0"/>
                <a:cs typeface="Times New Roman" pitchFamily="18" charset="0"/>
                <a:hlinkClick r:id="rId3"/>
              </a:rPr>
              <a:t>.</a:t>
            </a:r>
            <a:r>
              <a:rPr lang="en-US" sz="1200" u="sng" dirty="0" err="1">
                <a:latin typeface="Times New Roman" pitchFamily="18" charset="0"/>
                <a:cs typeface="Times New Roman" pitchFamily="18" charset="0"/>
                <a:hlinkClick r:id="rId3"/>
              </a:rPr>
              <a:t>ua</a:t>
            </a:r>
            <a:r>
              <a:rPr lang="ru-RU" sz="1200" u="sng" dirty="0">
                <a:latin typeface="Times New Roman" pitchFamily="18" charset="0"/>
                <a:cs typeface="Times New Roman" pitchFamily="18" charset="0"/>
                <a:hlinkClick r:id="rId3"/>
              </a:rPr>
              <a:t>/?</a:t>
            </a:r>
            <a:r>
              <a:rPr lang="en-US" sz="1200" u="sng" dirty="0" err="1">
                <a:latin typeface="Times New Roman" pitchFamily="18" charset="0"/>
                <a:cs typeface="Times New Roman" pitchFamily="18" charset="0"/>
                <a:hlinkClick r:id="rId3"/>
              </a:rPr>
              <a:t>termin</a:t>
            </a:r>
            <a:r>
              <a:rPr lang="ru-RU" sz="1200" u="sng" dirty="0">
                <a:latin typeface="Times New Roman" pitchFamily="18" charset="0"/>
                <a:cs typeface="Times New Roman" pitchFamily="18" charset="0"/>
                <a:hlinkClick r:id="rId3"/>
              </a:rPr>
              <a:t>=</a:t>
            </a:r>
            <a:r>
              <a:rPr lang="en-US" sz="1200" u="sng" dirty="0" err="1">
                <a:latin typeface="Times New Roman" pitchFamily="18" charset="0"/>
                <a:cs typeface="Times New Roman" pitchFamily="18" charset="0"/>
                <a:hlinkClick r:id="rId3"/>
              </a:rPr>
              <a:t>Olyka</a:t>
            </a:r>
            <a:r>
              <a:rPr lang="ru-RU" sz="1200" u="sng" dirty="0">
                <a:latin typeface="Times New Roman" pitchFamily="18" charset="0"/>
                <a:cs typeface="Times New Roman" pitchFamily="18" charset="0"/>
                <a:hlinkClick r:id="rId3"/>
              </a:rPr>
              <a:t>_</a:t>
            </a:r>
            <a:r>
              <a:rPr lang="en-US" sz="1200" u="sng" dirty="0" err="1">
                <a:latin typeface="Times New Roman" pitchFamily="18" charset="0"/>
                <a:cs typeface="Times New Roman" pitchFamily="18" charset="0"/>
                <a:hlinkClick r:id="rId3"/>
              </a:rPr>
              <a:t>smt</a:t>
            </a:r>
            <a:r>
              <a:rPr lang="en-US" sz="1200" dirty="0">
                <a:latin typeface="Times New Roman" pitchFamily="18" charset="0"/>
                <a:cs typeface="Times New Roman" pitchFamily="18" charset="0"/>
              </a:rPr>
              <a:t> </a:t>
            </a:r>
            <a:endParaRPr lang="uk-UA" sz="1200" dirty="0">
              <a:latin typeface="Times New Roman" pitchFamily="18" charset="0"/>
              <a:cs typeface="Times New Roman" pitchFamily="18" charset="0"/>
            </a:endParaRPr>
          </a:p>
          <a:p>
            <a:r>
              <a:rPr lang="ru-RU" sz="1200" u="sng" dirty="0">
                <a:latin typeface="Times New Roman" pitchFamily="18" charset="0"/>
                <a:cs typeface="Times New Roman" pitchFamily="18" charset="0"/>
                <a:hlinkClick r:id="rId4"/>
              </a:rPr>
              <a:t>6.https://</a:t>
            </a:r>
            <a:r>
              <a:rPr lang="en-US" sz="1200" u="sng" dirty="0" err="1">
                <a:latin typeface="Times New Roman" pitchFamily="18" charset="0"/>
                <a:cs typeface="Times New Roman" pitchFamily="18" charset="0"/>
                <a:hlinkClick r:id="rId4"/>
              </a:rPr>
              <a:t>uk</a:t>
            </a:r>
            <a:r>
              <a:rPr lang="uk-UA" sz="1200" u="sng" dirty="0">
                <a:latin typeface="Times New Roman" pitchFamily="18" charset="0"/>
                <a:cs typeface="Times New Roman" pitchFamily="18" charset="0"/>
                <a:hlinkClick r:id="rId4"/>
              </a:rPr>
              <a:t>.</a:t>
            </a:r>
            <a:r>
              <a:rPr lang="en-US" sz="1200" u="sng" dirty="0" err="1">
                <a:latin typeface="Times New Roman" pitchFamily="18" charset="0"/>
                <a:cs typeface="Times New Roman" pitchFamily="18" charset="0"/>
                <a:hlinkClick r:id="rId4"/>
              </a:rPr>
              <a:t>wikipedia</a:t>
            </a:r>
            <a:r>
              <a:rPr lang="uk-UA" sz="1200" u="sng" dirty="0">
                <a:latin typeface="Times New Roman" pitchFamily="18" charset="0"/>
                <a:cs typeface="Times New Roman" pitchFamily="18" charset="0"/>
                <a:hlinkClick r:id="rId4"/>
              </a:rPr>
              <a:t>.</a:t>
            </a:r>
            <a:r>
              <a:rPr lang="en-US" sz="1200" u="sng" dirty="0">
                <a:latin typeface="Times New Roman" pitchFamily="18" charset="0"/>
                <a:cs typeface="Times New Roman" pitchFamily="18" charset="0"/>
                <a:hlinkClick r:id="rId4"/>
              </a:rPr>
              <a:t>org</a:t>
            </a:r>
            <a:r>
              <a:rPr lang="uk-UA" sz="1200" u="sng" dirty="0">
                <a:latin typeface="Times New Roman" pitchFamily="18" charset="0"/>
                <a:cs typeface="Times New Roman" pitchFamily="18" charset="0"/>
                <a:hlinkClick r:id="rId4"/>
              </a:rPr>
              <a:t>/</a:t>
            </a:r>
            <a:r>
              <a:rPr lang="en-US" sz="1200" u="sng" dirty="0">
                <a:latin typeface="Times New Roman" pitchFamily="18" charset="0"/>
                <a:cs typeface="Times New Roman" pitchFamily="18" charset="0"/>
                <a:hlinkClick r:id="rId4"/>
              </a:rPr>
              <a:t>wiki</a:t>
            </a:r>
            <a:r>
              <a:rPr lang="uk-UA" sz="1200" u="sng" dirty="0">
                <a:latin typeface="Times New Roman" pitchFamily="18" charset="0"/>
                <a:cs typeface="Times New Roman" pitchFamily="18" charset="0"/>
                <a:hlinkClick r:id="rId4"/>
              </a:rPr>
              <a:t>/</a:t>
            </a:r>
            <a:r>
              <a:rPr lang="en-US" sz="1200" u="sng" dirty="0">
                <a:latin typeface="Times New Roman" pitchFamily="18" charset="0"/>
                <a:cs typeface="Times New Roman" pitchFamily="18" charset="0"/>
                <a:hlinkClick r:id="rId4"/>
              </a:rPr>
              <a:t>C</a:t>
            </a:r>
            <a:r>
              <a:rPr lang="uk-UA" sz="1200" u="sng" dirty="0">
                <a:latin typeface="Times New Roman" pitchFamily="18" charset="0"/>
                <a:cs typeface="Times New Roman" pitchFamily="18" charset="0"/>
                <a:hlinkClick r:id="rId4"/>
              </a:rPr>
              <a:t>ухівці_(Рівненський_район)#Історія_села</a:t>
            </a:r>
            <a:r>
              <a:rPr lang="uk-UA" sz="1200" dirty="0">
                <a:latin typeface="Times New Roman" pitchFamily="18" charset="0"/>
                <a:cs typeface="Times New Roman" pitchFamily="18" charset="0"/>
              </a:rPr>
              <a:t> </a:t>
            </a:r>
          </a:p>
          <a:p>
            <a:r>
              <a:rPr lang="ru-RU" sz="1200" u="sng" dirty="0">
                <a:latin typeface="Times New Roman" pitchFamily="18" charset="0"/>
                <a:cs typeface="Times New Roman" pitchFamily="18" charset="0"/>
                <a:hlinkClick r:id="rId5"/>
              </a:rPr>
              <a:t>7.https://</a:t>
            </a:r>
            <a:r>
              <a:rPr lang="en-US" sz="1200" u="sng" dirty="0" err="1">
                <a:latin typeface="Times New Roman" pitchFamily="18" charset="0"/>
                <a:cs typeface="Times New Roman" pitchFamily="18" charset="0"/>
                <a:hlinkClick r:id="rId5"/>
              </a:rPr>
              <a:t>uk</a:t>
            </a:r>
            <a:r>
              <a:rPr lang="uk-UA" sz="1200" u="sng" dirty="0">
                <a:latin typeface="Times New Roman" pitchFamily="18" charset="0"/>
                <a:cs typeface="Times New Roman" pitchFamily="18" charset="0"/>
                <a:hlinkClick r:id="rId5"/>
              </a:rPr>
              <a:t>.</a:t>
            </a:r>
            <a:r>
              <a:rPr lang="en-US" sz="1200" u="sng" dirty="0" err="1">
                <a:latin typeface="Times New Roman" pitchFamily="18" charset="0"/>
                <a:cs typeface="Times New Roman" pitchFamily="18" charset="0"/>
                <a:hlinkClick r:id="rId5"/>
              </a:rPr>
              <a:t>wikipedia</a:t>
            </a:r>
            <a:r>
              <a:rPr lang="uk-UA" sz="1200" u="sng" dirty="0">
                <a:latin typeface="Times New Roman" pitchFamily="18" charset="0"/>
                <a:cs typeface="Times New Roman" pitchFamily="18" charset="0"/>
                <a:hlinkClick r:id="rId5"/>
              </a:rPr>
              <a:t>.</a:t>
            </a:r>
            <a:r>
              <a:rPr lang="en-US" sz="1200" u="sng" dirty="0">
                <a:latin typeface="Times New Roman" pitchFamily="18" charset="0"/>
                <a:cs typeface="Times New Roman" pitchFamily="18" charset="0"/>
                <a:hlinkClick r:id="rId5"/>
              </a:rPr>
              <a:t>org</a:t>
            </a:r>
            <a:r>
              <a:rPr lang="uk-UA" sz="1200" u="sng" dirty="0">
                <a:latin typeface="Times New Roman" pitchFamily="18" charset="0"/>
                <a:cs typeface="Times New Roman" pitchFamily="18" charset="0"/>
                <a:hlinkClick r:id="rId5"/>
              </a:rPr>
              <a:t>/</a:t>
            </a:r>
            <a:r>
              <a:rPr lang="en-US" sz="1200" u="sng" dirty="0">
                <a:latin typeface="Times New Roman" pitchFamily="18" charset="0"/>
                <a:cs typeface="Times New Roman" pitchFamily="18" charset="0"/>
                <a:hlinkClick r:id="rId5"/>
              </a:rPr>
              <a:t>wiki</a:t>
            </a:r>
            <a:r>
              <a:rPr lang="uk-UA" sz="1200" u="sng" dirty="0">
                <a:latin typeface="Times New Roman" pitchFamily="18" charset="0"/>
                <a:cs typeface="Times New Roman" pitchFamily="18" charset="0"/>
                <a:hlinkClick r:id="rId5"/>
              </a:rPr>
              <a:t>/</a:t>
            </a:r>
            <a:r>
              <a:rPr lang="uk-UA" sz="1200" u="sng" dirty="0" err="1">
                <a:latin typeface="Times New Roman" pitchFamily="18" charset="0"/>
                <a:cs typeface="Times New Roman" pitchFamily="18" charset="0"/>
                <a:hlinkClick r:id="rId5"/>
              </a:rPr>
              <a:t>Заріцьк</a:t>
            </a:r>
            <a:r>
              <a:rPr lang="uk-UA" sz="1200" dirty="0">
                <a:latin typeface="Times New Roman" pitchFamily="18" charset="0"/>
                <a:cs typeface="Times New Roman" pitchFamily="18" charset="0"/>
              </a:rPr>
              <a:t> </a:t>
            </a:r>
          </a:p>
          <a:p>
            <a:r>
              <a:rPr lang="ru-RU" sz="1200" u="sng" dirty="0">
                <a:latin typeface="Times New Roman" pitchFamily="18" charset="0"/>
                <a:cs typeface="Times New Roman" pitchFamily="18" charset="0"/>
                <a:hlinkClick r:id="rId5"/>
              </a:rPr>
              <a:t>8.https://</a:t>
            </a:r>
            <a:r>
              <a:rPr lang="en-US" sz="1200" u="sng" dirty="0" err="1">
                <a:latin typeface="Times New Roman" pitchFamily="18" charset="0"/>
                <a:cs typeface="Times New Roman" pitchFamily="18" charset="0"/>
                <a:hlinkClick r:id="rId5"/>
              </a:rPr>
              <a:t>uk</a:t>
            </a:r>
            <a:r>
              <a:rPr lang="uk-UA" sz="1200" u="sng" dirty="0">
                <a:latin typeface="Times New Roman" pitchFamily="18" charset="0"/>
                <a:cs typeface="Times New Roman" pitchFamily="18" charset="0"/>
                <a:hlinkClick r:id="rId5"/>
              </a:rPr>
              <a:t>.</a:t>
            </a:r>
            <a:r>
              <a:rPr lang="en-US" sz="1200" u="sng" dirty="0" err="1">
                <a:latin typeface="Times New Roman" pitchFamily="18" charset="0"/>
                <a:cs typeface="Times New Roman" pitchFamily="18" charset="0"/>
                <a:hlinkClick r:id="rId5"/>
              </a:rPr>
              <a:t>wikipedia</a:t>
            </a:r>
            <a:r>
              <a:rPr lang="uk-UA" sz="1200" u="sng" dirty="0">
                <a:latin typeface="Times New Roman" pitchFamily="18" charset="0"/>
                <a:cs typeface="Times New Roman" pitchFamily="18" charset="0"/>
                <a:hlinkClick r:id="rId5"/>
              </a:rPr>
              <a:t>.</a:t>
            </a:r>
            <a:r>
              <a:rPr lang="en-US" sz="1200" u="sng" dirty="0">
                <a:latin typeface="Times New Roman" pitchFamily="18" charset="0"/>
                <a:cs typeface="Times New Roman" pitchFamily="18" charset="0"/>
                <a:hlinkClick r:id="rId5"/>
              </a:rPr>
              <a:t>org</a:t>
            </a:r>
            <a:r>
              <a:rPr lang="uk-UA" sz="1200" u="sng" dirty="0">
                <a:latin typeface="Times New Roman" pitchFamily="18" charset="0"/>
                <a:cs typeface="Times New Roman" pitchFamily="18" charset="0"/>
                <a:hlinkClick r:id="rId5"/>
              </a:rPr>
              <a:t>/</a:t>
            </a:r>
            <a:r>
              <a:rPr lang="en-US" sz="1200" u="sng" dirty="0">
                <a:latin typeface="Times New Roman" pitchFamily="18" charset="0"/>
                <a:cs typeface="Times New Roman" pitchFamily="18" charset="0"/>
                <a:hlinkClick r:id="rId5"/>
              </a:rPr>
              <a:t>wiki</a:t>
            </a:r>
            <a:r>
              <a:rPr lang="uk-UA" sz="1200" u="sng" dirty="0">
                <a:latin typeface="Times New Roman" pitchFamily="18" charset="0"/>
                <a:cs typeface="Times New Roman" pitchFamily="18" charset="0"/>
                <a:hlinkClick r:id="rId5"/>
              </a:rPr>
              <a:t>/</a:t>
            </a:r>
            <a:r>
              <a:rPr lang="uk-UA" sz="1200" u="sng" dirty="0" err="1">
                <a:latin typeface="Times New Roman" pitchFamily="18" charset="0"/>
                <a:cs typeface="Times New Roman" pitchFamily="18" charset="0"/>
                <a:hlinkClick r:id="rId5"/>
              </a:rPr>
              <a:t>Заріцьк</a:t>
            </a:r>
            <a:r>
              <a:rPr lang="uk-UA" sz="1200" dirty="0">
                <a:latin typeface="Times New Roman" pitchFamily="18" charset="0"/>
                <a:cs typeface="Times New Roman" pitchFamily="18" charset="0"/>
              </a:rPr>
              <a:t> </a:t>
            </a:r>
          </a:p>
          <a:p>
            <a:r>
              <a:rPr lang="uk-UA" sz="1200" u="sng" dirty="0">
                <a:latin typeface="Times New Roman" pitchFamily="18" charset="0"/>
                <a:cs typeface="Times New Roman" pitchFamily="18" charset="0"/>
                <a:hlinkClick r:id="rId6"/>
              </a:rPr>
              <a:t>9.</a:t>
            </a:r>
            <a:r>
              <a:rPr lang="en-US" sz="1200" u="sng" dirty="0">
                <a:latin typeface="Times New Roman" pitchFamily="18" charset="0"/>
                <a:cs typeface="Times New Roman" pitchFamily="18" charset="0"/>
                <a:hlinkClick r:id="rId6"/>
              </a:rPr>
              <a:t>http</a:t>
            </a:r>
            <a:r>
              <a:rPr lang="ru-RU" sz="1200" u="sng" dirty="0">
                <a:latin typeface="Times New Roman" pitchFamily="18" charset="0"/>
                <a:cs typeface="Times New Roman" pitchFamily="18" charset="0"/>
                <a:hlinkClick r:id="rId6"/>
              </a:rPr>
              <a:t>://</a:t>
            </a:r>
            <a:r>
              <a:rPr lang="en-US" sz="1200" u="sng" dirty="0" err="1">
                <a:latin typeface="Times New Roman" pitchFamily="18" charset="0"/>
                <a:cs typeface="Times New Roman" pitchFamily="18" charset="0"/>
                <a:hlinkClick r:id="rId6"/>
              </a:rPr>
              <a:t>zamky</a:t>
            </a:r>
            <a:r>
              <a:rPr lang="ru-RU" sz="1200" u="sng" dirty="0">
                <a:latin typeface="Times New Roman" pitchFamily="18" charset="0"/>
                <a:cs typeface="Times New Roman" pitchFamily="18" charset="0"/>
                <a:hlinkClick r:id="rId6"/>
              </a:rPr>
              <a:t>.</a:t>
            </a:r>
            <a:r>
              <a:rPr lang="en-US" sz="1200" u="sng" dirty="0">
                <a:latin typeface="Times New Roman" pitchFamily="18" charset="0"/>
                <a:cs typeface="Times New Roman" pitchFamily="18" charset="0"/>
                <a:hlinkClick r:id="rId6"/>
              </a:rPr>
              <a:t>com</a:t>
            </a:r>
            <a:r>
              <a:rPr lang="ru-RU" sz="1200" u="sng" dirty="0">
                <a:latin typeface="Times New Roman" pitchFamily="18" charset="0"/>
                <a:cs typeface="Times New Roman" pitchFamily="18" charset="0"/>
                <a:hlinkClick r:id="rId6"/>
              </a:rPr>
              <a:t>.</a:t>
            </a:r>
            <a:r>
              <a:rPr lang="en-US" sz="1200" u="sng" dirty="0" err="1">
                <a:latin typeface="Times New Roman" pitchFamily="18" charset="0"/>
                <a:cs typeface="Times New Roman" pitchFamily="18" charset="0"/>
                <a:hlinkClick r:id="rId6"/>
              </a:rPr>
              <a:t>ua</a:t>
            </a:r>
            <a:r>
              <a:rPr lang="ru-RU" sz="1200" u="sng" dirty="0">
                <a:latin typeface="Times New Roman" pitchFamily="18" charset="0"/>
                <a:cs typeface="Times New Roman" pitchFamily="18" charset="0"/>
                <a:hlinkClick r:id="rId6"/>
              </a:rPr>
              <a:t>/</a:t>
            </a:r>
            <a:r>
              <a:rPr lang="en-US" sz="1200" u="sng" dirty="0" err="1">
                <a:latin typeface="Times New Roman" pitchFamily="18" charset="0"/>
                <a:cs typeface="Times New Roman" pitchFamily="18" charset="0"/>
                <a:hlinkClick r:id="rId6"/>
              </a:rPr>
              <a:t>arheologiya</a:t>
            </a:r>
            <a:r>
              <a:rPr lang="ru-RU" sz="1200" u="sng" dirty="0">
                <a:latin typeface="Times New Roman" pitchFamily="18" charset="0"/>
                <a:cs typeface="Times New Roman" pitchFamily="18" charset="0"/>
                <a:hlinkClick r:id="rId6"/>
              </a:rPr>
              <a:t>-</a:t>
            </a:r>
            <a:r>
              <a:rPr lang="en-US" sz="1200" u="sng" dirty="0">
                <a:latin typeface="Times New Roman" pitchFamily="18" charset="0"/>
                <a:cs typeface="Times New Roman" pitchFamily="18" charset="0"/>
                <a:hlinkClick r:id="rId6"/>
              </a:rPr>
              <a:t>ta</a:t>
            </a:r>
            <a:r>
              <a:rPr lang="ru-RU" sz="1200" u="sng" dirty="0">
                <a:latin typeface="Times New Roman" pitchFamily="18" charset="0"/>
                <a:cs typeface="Times New Roman" pitchFamily="18" charset="0"/>
                <a:hlinkClick r:id="rId6"/>
              </a:rPr>
              <a:t>-</a:t>
            </a:r>
            <a:r>
              <a:rPr lang="en-US" sz="1200" u="sng" dirty="0" err="1">
                <a:latin typeface="Times New Roman" pitchFamily="18" charset="0"/>
                <a:cs typeface="Times New Roman" pitchFamily="18" charset="0"/>
                <a:hlinkClick r:id="rId6"/>
              </a:rPr>
              <a:t>starodavnya</a:t>
            </a:r>
            <a:r>
              <a:rPr lang="ru-RU" sz="1200" u="sng" dirty="0">
                <a:latin typeface="Times New Roman" pitchFamily="18" charset="0"/>
                <a:cs typeface="Times New Roman" pitchFamily="18" charset="0"/>
                <a:hlinkClick r:id="rId6"/>
              </a:rPr>
              <a:t>-</a:t>
            </a:r>
            <a:r>
              <a:rPr lang="en-US" sz="1200" u="sng" dirty="0" err="1">
                <a:latin typeface="Times New Roman" pitchFamily="18" charset="0"/>
                <a:cs typeface="Times New Roman" pitchFamily="18" charset="0"/>
                <a:hlinkClick r:id="rId6"/>
              </a:rPr>
              <a:t>istoriya</a:t>
            </a:r>
            <a:r>
              <a:rPr lang="ru-RU" sz="1200" u="sng" dirty="0">
                <a:latin typeface="Times New Roman" pitchFamily="18" charset="0"/>
                <a:cs typeface="Times New Roman" pitchFamily="18" charset="0"/>
                <a:hlinkClick r:id="rId6"/>
              </a:rPr>
              <a:t>-</a:t>
            </a:r>
            <a:r>
              <a:rPr lang="en-US" sz="1200" u="sng" dirty="0" err="1">
                <a:latin typeface="Times New Roman" pitchFamily="18" charset="0"/>
                <a:cs typeface="Times New Roman" pitchFamily="18" charset="0"/>
                <a:hlinkClick r:id="rId6"/>
              </a:rPr>
              <a:t>dubenskogo</a:t>
            </a:r>
            <a:r>
              <a:rPr lang="ru-RU" sz="1200" u="sng" dirty="0">
                <a:latin typeface="Times New Roman" pitchFamily="18" charset="0"/>
                <a:cs typeface="Times New Roman" pitchFamily="18" charset="0"/>
                <a:hlinkClick r:id="rId6"/>
              </a:rPr>
              <a:t>-</a:t>
            </a:r>
            <a:r>
              <a:rPr lang="en-US" sz="1200" u="sng" dirty="0" err="1">
                <a:latin typeface="Times New Roman" pitchFamily="18" charset="0"/>
                <a:cs typeface="Times New Roman" pitchFamily="18" charset="0"/>
                <a:hlinkClick r:id="rId6"/>
              </a:rPr>
              <a:t>rajony</a:t>
            </a:r>
            <a:r>
              <a:rPr lang="ru-RU" sz="1200" u="sng" dirty="0">
                <a:latin typeface="Times New Roman" pitchFamily="18" charset="0"/>
                <a:cs typeface="Times New Roman" pitchFamily="18" charset="0"/>
                <a:hlinkClick r:id="rId6"/>
              </a:rPr>
              <a:t>/</a:t>
            </a:r>
            <a:endParaRPr lang="uk-UA" sz="1200" dirty="0">
              <a:latin typeface="Times New Roman" pitchFamily="18" charset="0"/>
              <a:cs typeface="Times New Roman" pitchFamily="18" charset="0"/>
            </a:endParaRPr>
          </a:p>
          <a:p>
            <a:r>
              <a:rPr lang="uk-UA" sz="1200" u="sng" dirty="0">
                <a:latin typeface="Times New Roman" pitchFamily="18" charset="0"/>
                <a:cs typeface="Times New Roman" pitchFamily="18" charset="0"/>
                <a:hlinkClick r:id="rId7"/>
              </a:rPr>
              <a:t>10.</a:t>
            </a:r>
            <a:r>
              <a:rPr lang="en-US" sz="1200" u="sng" dirty="0">
                <a:latin typeface="Times New Roman" pitchFamily="18" charset="0"/>
                <a:cs typeface="Times New Roman" pitchFamily="18" charset="0"/>
                <a:hlinkClick r:id="rId7"/>
              </a:rPr>
              <a:t>http</a:t>
            </a:r>
            <a:r>
              <a:rPr lang="ru-RU" sz="1200" u="sng" dirty="0">
                <a:latin typeface="Times New Roman" pitchFamily="18" charset="0"/>
                <a:cs typeface="Times New Roman" pitchFamily="18" charset="0"/>
                <a:hlinkClick r:id="rId7"/>
              </a:rPr>
              <a:t>://</a:t>
            </a:r>
            <a:r>
              <a:rPr lang="en-US" sz="1200" u="sng" dirty="0" err="1">
                <a:latin typeface="Times New Roman" pitchFamily="18" charset="0"/>
                <a:cs typeface="Times New Roman" pitchFamily="18" charset="0"/>
                <a:hlinkClick r:id="rId7"/>
              </a:rPr>
              <a:t>zamky</a:t>
            </a:r>
            <a:r>
              <a:rPr lang="ru-RU" sz="1200" u="sng" dirty="0">
                <a:latin typeface="Times New Roman" pitchFamily="18" charset="0"/>
                <a:cs typeface="Times New Roman" pitchFamily="18" charset="0"/>
                <a:hlinkClick r:id="rId7"/>
              </a:rPr>
              <a:t>.</a:t>
            </a:r>
            <a:r>
              <a:rPr lang="en-US" sz="1200" u="sng" dirty="0">
                <a:latin typeface="Times New Roman" pitchFamily="18" charset="0"/>
                <a:cs typeface="Times New Roman" pitchFamily="18" charset="0"/>
                <a:hlinkClick r:id="rId7"/>
              </a:rPr>
              <a:t>com</a:t>
            </a:r>
            <a:r>
              <a:rPr lang="ru-RU" sz="1200" u="sng" dirty="0">
                <a:latin typeface="Times New Roman" pitchFamily="18" charset="0"/>
                <a:cs typeface="Times New Roman" pitchFamily="18" charset="0"/>
                <a:hlinkClick r:id="rId7"/>
              </a:rPr>
              <a:t>.</a:t>
            </a:r>
            <a:r>
              <a:rPr lang="en-US" sz="1200" u="sng" dirty="0" err="1">
                <a:latin typeface="Times New Roman" pitchFamily="18" charset="0"/>
                <a:cs typeface="Times New Roman" pitchFamily="18" charset="0"/>
                <a:hlinkClick r:id="rId7"/>
              </a:rPr>
              <a:t>ua</a:t>
            </a:r>
            <a:r>
              <a:rPr lang="ru-RU" sz="1200" u="sng" dirty="0">
                <a:latin typeface="Times New Roman" pitchFamily="18" charset="0"/>
                <a:cs typeface="Times New Roman" pitchFamily="18" charset="0"/>
                <a:hlinkClick r:id="rId7"/>
              </a:rPr>
              <a:t>/</a:t>
            </a:r>
            <a:r>
              <a:rPr lang="en-US" sz="1200" u="sng" dirty="0" err="1">
                <a:latin typeface="Times New Roman" pitchFamily="18" charset="0"/>
                <a:cs typeface="Times New Roman" pitchFamily="18" charset="0"/>
                <a:hlinkClick r:id="rId7"/>
              </a:rPr>
              <a:t>istoriya</a:t>
            </a:r>
            <a:r>
              <a:rPr lang="ru-RU" sz="1200" u="sng" dirty="0">
                <a:latin typeface="Times New Roman" pitchFamily="18" charset="0"/>
                <a:cs typeface="Times New Roman" pitchFamily="18" charset="0"/>
                <a:hlinkClick r:id="rId7"/>
              </a:rPr>
              <a:t>/</a:t>
            </a:r>
            <a:r>
              <a:rPr lang="en-US" sz="1200" u="sng" dirty="0" err="1">
                <a:latin typeface="Times New Roman" pitchFamily="18" charset="0"/>
                <a:cs typeface="Times New Roman" pitchFamily="18" charset="0"/>
                <a:hlinkClick r:id="rId7"/>
              </a:rPr>
              <a:t>arheologya</a:t>
            </a:r>
            <a:r>
              <a:rPr lang="ru-RU" sz="1200" u="sng" dirty="0">
                <a:latin typeface="Times New Roman" pitchFamily="18" charset="0"/>
                <a:cs typeface="Times New Roman" pitchFamily="18" charset="0"/>
                <a:hlinkClick r:id="rId7"/>
              </a:rPr>
              <a:t>-</a:t>
            </a:r>
            <a:r>
              <a:rPr lang="en-US" sz="1200" u="sng" dirty="0">
                <a:latin typeface="Times New Roman" pitchFamily="18" charset="0"/>
                <a:cs typeface="Times New Roman" pitchFamily="18" charset="0"/>
                <a:hlinkClick r:id="rId7"/>
              </a:rPr>
              <a:t>ta</a:t>
            </a:r>
            <a:r>
              <a:rPr lang="ru-RU" sz="1200" u="sng" dirty="0">
                <a:latin typeface="Times New Roman" pitchFamily="18" charset="0"/>
                <a:cs typeface="Times New Roman" pitchFamily="18" charset="0"/>
                <a:hlinkClick r:id="rId7"/>
              </a:rPr>
              <a:t>-</a:t>
            </a:r>
            <a:r>
              <a:rPr lang="en-US" sz="1200" u="sng" dirty="0" err="1">
                <a:latin typeface="Times New Roman" pitchFamily="18" charset="0"/>
                <a:cs typeface="Times New Roman" pitchFamily="18" charset="0"/>
                <a:hlinkClick r:id="rId7"/>
              </a:rPr>
              <a:t>starodavnya</a:t>
            </a:r>
            <a:r>
              <a:rPr lang="ru-RU" sz="1200" u="sng" dirty="0">
                <a:latin typeface="Times New Roman" pitchFamily="18" charset="0"/>
                <a:cs typeface="Times New Roman" pitchFamily="18" charset="0"/>
                <a:hlinkClick r:id="rId7"/>
              </a:rPr>
              <a:t>-</a:t>
            </a:r>
            <a:r>
              <a:rPr lang="en-US" sz="1200" u="sng" dirty="0" err="1">
                <a:latin typeface="Times New Roman" pitchFamily="18" charset="0"/>
                <a:cs typeface="Times New Roman" pitchFamily="18" charset="0"/>
                <a:hlinkClick r:id="rId7"/>
              </a:rPr>
              <a:t>istoriya</a:t>
            </a:r>
            <a:r>
              <a:rPr lang="ru-RU" sz="1200" u="sng" dirty="0">
                <a:latin typeface="Times New Roman" pitchFamily="18" charset="0"/>
                <a:cs typeface="Times New Roman" pitchFamily="18" charset="0"/>
                <a:hlinkClick r:id="rId7"/>
              </a:rPr>
              <a:t>-</a:t>
            </a:r>
            <a:r>
              <a:rPr lang="en-US" sz="1200" u="sng" dirty="0" err="1">
                <a:latin typeface="Times New Roman" pitchFamily="18" charset="0"/>
                <a:cs typeface="Times New Roman" pitchFamily="18" charset="0"/>
                <a:hlinkClick r:id="rId7"/>
              </a:rPr>
              <a:t>rivnenskogo</a:t>
            </a:r>
            <a:r>
              <a:rPr lang="ru-RU" sz="1200" u="sng" dirty="0">
                <a:latin typeface="Times New Roman" pitchFamily="18" charset="0"/>
                <a:cs typeface="Times New Roman" pitchFamily="18" charset="0"/>
                <a:hlinkClick r:id="rId7"/>
              </a:rPr>
              <a:t>-</a:t>
            </a:r>
            <a:r>
              <a:rPr lang="en-US" sz="1200" u="sng" dirty="0" err="1">
                <a:latin typeface="Times New Roman" pitchFamily="18" charset="0"/>
                <a:cs typeface="Times New Roman" pitchFamily="18" charset="0"/>
                <a:hlinkClick r:id="rId7"/>
              </a:rPr>
              <a:t>rajony</a:t>
            </a:r>
            <a:r>
              <a:rPr lang="ru-RU" sz="1200" u="sng" dirty="0">
                <a:latin typeface="Times New Roman" pitchFamily="18" charset="0"/>
                <a:cs typeface="Times New Roman" pitchFamily="18" charset="0"/>
                <a:hlinkClick r:id="rId7"/>
              </a:rPr>
              <a:t>/</a:t>
            </a:r>
            <a:r>
              <a:rPr lang="ru-RU" sz="1200" dirty="0">
                <a:latin typeface="Times New Roman" pitchFamily="18" charset="0"/>
                <a:cs typeface="Times New Roman" pitchFamily="18" charset="0"/>
              </a:rPr>
              <a:t> </a:t>
            </a:r>
            <a:endParaRPr lang="uk-UA" sz="1200" dirty="0">
              <a:latin typeface="Times New Roman" pitchFamily="18" charset="0"/>
              <a:cs typeface="Times New Roman" pitchFamily="18" charset="0"/>
            </a:endParaRPr>
          </a:p>
          <a:p>
            <a:r>
              <a:rPr lang="uk-UA" sz="1200" u="sng" dirty="0">
                <a:latin typeface="Times New Roman" pitchFamily="18" charset="0"/>
                <a:cs typeface="Times New Roman" pitchFamily="18" charset="0"/>
                <a:hlinkClick r:id="rId6"/>
              </a:rPr>
              <a:t>11.</a:t>
            </a:r>
            <a:r>
              <a:rPr lang="en-US" sz="1200" u="sng" dirty="0">
                <a:latin typeface="Times New Roman" pitchFamily="18" charset="0"/>
                <a:cs typeface="Times New Roman" pitchFamily="18" charset="0"/>
                <a:hlinkClick r:id="rId6"/>
              </a:rPr>
              <a:t>http</a:t>
            </a:r>
            <a:r>
              <a:rPr lang="ru-RU" sz="1200" u="sng" dirty="0">
                <a:latin typeface="Times New Roman" pitchFamily="18" charset="0"/>
                <a:cs typeface="Times New Roman" pitchFamily="18" charset="0"/>
                <a:hlinkClick r:id="rId6"/>
              </a:rPr>
              <a:t>://</a:t>
            </a:r>
            <a:r>
              <a:rPr lang="en-US" sz="1200" u="sng" dirty="0" err="1">
                <a:latin typeface="Times New Roman" pitchFamily="18" charset="0"/>
                <a:cs typeface="Times New Roman" pitchFamily="18" charset="0"/>
                <a:hlinkClick r:id="rId6"/>
              </a:rPr>
              <a:t>zamky</a:t>
            </a:r>
            <a:r>
              <a:rPr lang="ru-RU" sz="1200" u="sng" dirty="0">
                <a:latin typeface="Times New Roman" pitchFamily="18" charset="0"/>
                <a:cs typeface="Times New Roman" pitchFamily="18" charset="0"/>
                <a:hlinkClick r:id="rId6"/>
              </a:rPr>
              <a:t>.</a:t>
            </a:r>
            <a:r>
              <a:rPr lang="en-US" sz="1200" u="sng" dirty="0">
                <a:latin typeface="Times New Roman" pitchFamily="18" charset="0"/>
                <a:cs typeface="Times New Roman" pitchFamily="18" charset="0"/>
                <a:hlinkClick r:id="rId6"/>
              </a:rPr>
              <a:t>com</a:t>
            </a:r>
            <a:r>
              <a:rPr lang="ru-RU" sz="1200" u="sng" dirty="0">
                <a:latin typeface="Times New Roman" pitchFamily="18" charset="0"/>
                <a:cs typeface="Times New Roman" pitchFamily="18" charset="0"/>
                <a:hlinkClick r:id="rId6"/>
              </a:rPr>
              <a:t>.</a:t>
            </a:r>
            <a:r>
              <a:rPr lang="en-US" sz="1200" u="sng" dirty="0" err="1">
                <a:latin typeface="Times New Roman" pitchFamily="18" charset="0"/>
                <a:cs typeface="Times New Roman" pitchFamily="18" charset="0"/>
                <a:hlinkClick r:id="rId6"/>
              </a:rPr>
              <a:t>ua</a:t>
            </a:r>
            <a:r>
              <a:rPr lang="ru-RU" sz="1200" u="sng" dirty="0">
                <a:latin typeface="Times New Roman" pitchFamily="18" charset="0"/>
                <a:cs typeface="Times New Roman" pitchFamily="18" charset="0"/>
                <a:hlinkClick r:id="rId6"/>
              </a:rPr>
              <a:t>/</a:t>
            </a:r>
            <a:r>
              <a:rPr lang="en-US" sz="1200" u="sng" dirty="0" err="1">
                <a:latin typeface="Times New Roman" pitchFamily="18" charset="0"/>
                <a:cs typeface="Times New Roman" pitchFamily="18" charset="0"/>
                <a:hlinkClick r:id="rId6"/>
              </a:rPr>
              <a:t>arheologiya</a:t>
            </a:r>
            <a:r>
              <a:rPr lang="ru-RU" sz="1200" u="sng" dirty="0">
                <a:latin typeface="Times New Roman" pitchFamily="18" charset="0"/>
                <a:cs typeface="Times New Roman" pitchFamily="18" charset="0"/>
                <a:hlinkClick r:id="rId6"/>
              </a:rPr>
              <a:t>-</a:t>
            </a:r>
            <a:r>
              <a:rPr lang="en-US" sz="1200" u="sng" dirty="0">
                <a:latin typeface="Times New Roman" pitchFamily="18" charset="0"/>
                <a:cs typeface="Times New Roman" pitchFamily="18" charset="0"/>
                <a:hlinkClick r:id="rId6"/>
              </a:rPr>
              <a:t>ta</a:t>
            </a:r>
            <a:r>
              <a:rPr lang="ru-RU" sz="1200" u="sng" dirty="0">
                <a:latin typeface="Times New Roman" pitchFamily="18" charset="0"/>
                <a:cs typeface="Times New Roman" pitchFamily="18" charset="0"/>
                <a:hlinkClick r:id="rId6"/>
              </a:rPr>
              <a:t>-</a:t>
            </a:r>
            <a:r>
              <a:rPr lang="en-US" sz="1200" u="sng" dirty="0" err="1">
                <a:latin typeface="Times New Roman" pitchFamily="18" charset="0"/>
                <a:cs typeface="Times New Roman" pitchFamily="18" charset="0"/>
                <a:hlinkClick r:id="rId6"/>
              </a:rPr>
              <a:t>starodavnya</a:t>
            </a:r>
            <a:r>
              <a:rPr lang="ru-RU" sz="1200" u="sng" dirty="0">
                <a:latin typeface="Times New Roman" pitchFamily="18" charset="0"/>
                <a:cs typeface="Times New Roman" pitchFamily="18" charset="0"/>
                <a:hlinkClick r:id="rId6"/>
              </a:rPr>
              <a:t>-</a:t>
            </a:r>
            <a:r>
              <a:rPr lang="en-US" sz="1200" u="sng" dirty="0" err="1">
                <a:latin typeface="Times New Roman" pitchFamily="18" charset="0"/>
                <a:cs typeface="Times New Roman" pitchFamily="18" charset="0"/>
                <a:hlinkClick r:id="rId6"/>
              </a:rPr>
              <a:t>istoriya</a:t>
            </a:r>
            <a:r>
              <a:rPr lang="ru-RU" sz="1200" u="sng" dirty="0">
                <a:latin typeface="Times New Roman" pitchFamily="18" charset="0"/>
                <a:cs typeface="Times New Roman" pitchFamily="18" charset="0"/>
                <a:hlinkClick r:id="rId6"/>
              </a:rPr>
              <a:t>-</a:t>
            </a:r>
            <a:r>
              <a:rPr lang="en-US" sz="1200" u="sng" dirty="0" err="1">
                <a:latin typeface="Times New Roman" pitchFamily="18" charset="0"/>
                <a:cs typeface="Times New Roman" pitchFamily="18" charset="0"/>
                <a:hlinkClick r:id="rId6"/>
              </a:rPr>
              <a:t>dubenskogo</a:t>
            </a:r>
            <a:r>
              <a:rPr lang="ru-RU" sz="1200" u="sng" dirty="0">
                <a:latin typeface="Times New Roman" pitchFamily="18" charset="0"/>
                <a:cs typeface="Times New Roman" pitchFamily="18" charset="0"/>
                <a:hlinkClick r:id="rId6"/>
              </a:rPr>
              <a:t>-</a:t>
            </a:r>
            <a:r>
              <a:rPr lang="en-US" sz="1200" u="sng" dirty="0" err="1">
                <a:latin typeface="Times New Roman" pitchFamily="18" charset="0"/>
                <a:cs typeface="Times New Roman" pitchFamily="18" charset="0"/>
                <a:hlinkClick r:id="rId6"/>
              </a:rPr>
              <a:t>rajony</a:t>
            </a:r>
            <a:r>
              <a:rPr lang="ru-RU" sz="1200" u="sng" dirty="0">
                <a:latin typeface="Times New Roman" pitchFamily="18" charset="0"/>
                <a:cs typeface="Times New Roman" pitchFamily="18" charset="0"/>
                <a:hlinkClick r:id="rId6"/>
              </a:rPr>
              <a:t>/</a:t>
            </a:r>
            <a:r>
              <a:rPr lang="ru-RU" sz="1200" dirty="0">
                <a:latin typeface="Times New Roman" pitchFamily="18" charset="0"/>
                <a:cs typeface="Times New Roman" pitchFamily="18" charset="0"/>
              </a:rPr>
              <a:t> </a:t>
            </a:r>
            <a:endParaRPr lang="uk-UA" sz="1200" dirty="0">
              <a:latin typeface="Times New Roman" pitchFamily="18" charset="0"/>
              <a:cs typeface="Times New Roman" pitchFamily="18" charset="0"/>
            </a:endParaRPr>
          </a:p>
          <a:p>
            <a:r>
              <a:rPr lang="uk-UA" sz="1200" u="sng" dirty="0">
                <a:latin typeface="Times New Roman" pitchFamily="18" charset="0"/>
                <a:cs typeface="Times New Roman" pitchFamily="18" charset="0"/>
                <a:hlinkClick r:id="rId8"/>
              </a:rPr>
              <a:t>12.</a:t>
            </a:r>
            <a:r>
              <a:rPr lang="en-US" sz="1200" u="sng" dirty="0">
                <a:latin typeface="Times New Roman" pitchFamily="18" charset="0"/>
                <a:cs typeface="Times New Roman" pitchFamily="18" charset="0"/>
                <a:hlinkClick r:id="rId8"/>
              </a:rPr>
              <a:t>http</a:t>
            </a:r>
            <a:r>
              <a:rPr lang="ru-RU" sz="1200" u="sng" dirty="0">
                <a:latin typeface="Times New Roman" pitchFamily="18" charset="0"/>
                <a:cs typeface="Times New Roman" pitchFamily="18" charset="0"/>
                <a:hlinkClick r:id="rId8"/>
              </a:rPr>
              <a:t>://</a:t>
            </a:r>
            <a:r>
              <a:rPr lang="en-US" sz="1200" u="sng" dirty="0" err="1">
                <a:latin typeface="Times New Roman" pitchFamily="18" charset="0"/>
                <a:cs typeface="Times New Roman" pitchFamily="18" charset="0"/>
                <a:hlinkClick r:id="rId8"/>
              </a:rPr>
              <a:t>zamky</a:t>
            </a:r>
            <a:r>
              <a:rPr lang="ru-RU" sz="1200" u="sng" dirty="0">
                <a:latin typeface="Times New Roman" pitchFamily="18" charset="0"/>
                <a:cs typeface="Times New Roman" pitchFamily="18" charset="0"/>
                <a:hlinkClick r:id="rId8"/>
              </a:rPr>
              <a:t>.</a:t>
            </a:r>
            <a:r>
              <a:rPr lang="en-US" sz="1200" u="sng" dirty="0">
                <a:latin typeface="Times New Roman" pitchFamily="18" charset="0"/>
                <a:cs typeface="Times New Roman" pitchFamily="18" charset="0"/>
                <a:hlinkClick r:id="rId8"/>
              </a:rPr>
              <a:t>com</a:t>
            </a:r>
            <a:r>
              <a:rPr lang="ru-RU" sz="1200" u="sng" dirty="0">
                <a:latin typeface="Times New Roman" pitchFamily="18" charset="0"/>
                <a:cs typeface="Times New Roman" pitchFamily="18" charset="0"/>
                <a:hlinkClick r:id="rId8"/>
              </a:rPr>
              <a:t>.</a:t>
            </a:r>
            <a:r>
              <a:rPr lang="en-US" sz="1200" u="sng" dirty="0" err="1">
                <a:latin typeface="Times New Roman" pitchFamily="18" charset="0"/>
                <a:cs typeface="Times New Roman" pitchFamily="18" charset="0"/>
                <a:hlinkClick r:id="rId8"/>
              </a:rPr>
              <a:t>ua</a:t>
            </a:r>
            <a:r>
              <a:rPr lang="ru-RU" sz="1200" u="sng" dirty="0">
                <a:latin typeface="Times New Roman" pitchFamily="18" charset="0"/>
                <a:cs typeface="Times New Roman" pitchFamily="18" charset="0"/>
                <a:hlinkClick r:id="rId8"/>
              </a:rPr>
              <a:t>/</a:t>
            </a:r>
            <a:r>
              <a:rPr lang="en-US" sz="1200" u="sng" dirty="0" err="1">
                <a:latin typeface="Times New Roman" pitchFamily="18" charset="0"/>
                <a:cs typeface="Times New Roman" pitchFamily="18" charset="0"/>
                <a:hlinkClick r:id="rId8"/>
              </a:rPr>
              <a:t>istoriya</a:t>
            </a:r>
            <a:r>
              <a:rPr lang="ru-RU" sz="1200" u="sng" dirty="0">
                <a:latin typeface="Times New Roman" pitchFamily="18" charset="0"/>
                <a:cs typeface="Times New Roman" pitchFamily="18" charset="0"/>
                <a:hlinkClick r:id="rId8"/>
              </a:rPr>
              <a:t>/</a:t>
            </a:r>
            <a:r>
              <a:rPr lang="en-US" sz="1200" u="sng" dirty="0" err="1">
                <a:latin typeface="Times New Roman" pitchFamily="18" charset="0"/>
                <a:cs typeface="Times New Roman" pitchFamily="18" charset="0"/>
                <a:hlinkClick r:id="rId8"/>
              </a:rPr>
              <a:t>arheologya</a:t>
            </a:r>
            <a:r>
              <a:rPr lang="ru-RU" sz="1200" u="sng" dirty="0">
                <a:latin typeface="Times New Roman" pitchFamily="18" charset="0"/>
                <a:cs typeface="Times New Roman" pitchFamily="18" charset="0"/>
                <a:hlinkClick r:id="rId8"/>
              </a:rPr>
              <a:t>-</a:t>
            </a:r>
            <a:r>
              <a:rPr lang="en-US" sz="1200" u="sng" dirty="0">
                <a:latin typeface="Times New Roman" pitchFamily="18" charset="0"/>
                <a:cs typeface="Times New Roman" pitchFamily="18" charset="0"/>
                <a:hlinkClick r:id="rId8"/>
              </a:rPr>
              <a:t>ta</a:t>
            </a:r>
            <a:r>
              <a:rPr lang="ru-RU" sz="1200" u="sng" dirty="0">
                <a:latin typeface="Times New Roman" pitchFamily="18" charset="0"/>
                <a:cs typeface="Times New Roman" pitchFamily="18" charset="0"/>
                <a:hlinkClick r:id="rId8"/>
              </a:rPr>
              <a:t>-</a:t>
            </a:r>
            <a:r>
              <a:rPr lang="en-US" sz="1200" u="sng" dirty="0" err="1">
                <a:latin typeface="Times New Roman" pitchFamily="18" charset="0"/>
                <a:cs typeface="Times New Roman" pitchFamily="18" charset="0"/>
                <a:hlinkClick r:id="rId8"/>
              </a:rPr>
              <a:t>starodavnya</a:t>
            </a:r>
            <a:r>
              <a:rPr lang="ru-RU" sz="1200" u="sng" dirty="0">
                <a:latin typeface="Times New Roman" pitchFamily="18" charset="0"/>
                <a:cs typeface="Times New Roman" pitchFamily="18" charset="0"/>
                <a:hlinkClick r:id="rId8"/>
              </a:rPr>
              <a:t>-</a:t>
            </a:r>
            <a:r>
              <a:rPr lang="en-US" sz="1200" u="sng" dirty="0" err="1">
                <a:latin typeface="Times New Roman" pitchFamily="18" charset="0"/>
                <a:cs typeface="Times New Roman" pitchFamily="18" charset="0"/>
                <a:hlinkClick r:id="rId8"/>
              </a:rPr>
              <a:t>istoriya</a:t>
            </a:r>
            <a:r>
              <a:rPr lang="ru-RU" sz="1200" u="sng" dirty="0">
                <a:latin typeface="Times New Roman" pitchFamily="18" charset="0"/>
                <a:cs typeface="Times New Roman" pitchFamily="18" charset="0"/>
                <a:hlinkClick r:id="rId8"/>
              </a:rPr>
              <a:t>-</a:t>
            </a:r>
            <a:r>
              <a:rPr lang="en-US" sz="1200" u="sng" dirty="0" err="1">
                <a:latin typeface="Times New Roman" pitchFamily="18" charset="0"/>
                <a:cs typeface="Times New Roman" pitchFamily="18" charset="0"/>
                <a:hlinkClick r:id="rId8"/>
              </a:rPr>
              <a:t>dubenskogo</a:t>
            </a:r>
            <a:r>
              <a:rPr lang="ru-RU" sz="1200" u="sng" dirty="0">
                <a:latin typeface="Times New Roman" pitchFamily="18" charset="0"/>
                <a:cs typeface="Times New Roman" pitchFamily="18" charset="0"/>
                <a:hlinkClick r:id="rId8"/>
              </a:rPr>
              <a:t>-</a:t>
            </a:r>
            <a:r>
              <a:rPr lang="en-US" sz="1200" u="sng" dirty="0" err="1">
                <a:latin typeface="Times New Roman" pitchFamily="18" charset="0"/>
                <a:cs typeface="Times New Roman" pitchFamily="18" charset="0"/>
                <a:hlinkClick r:id="rId8"/>
              </a:rPr>
              <a:t>rajony</a:t>
            </a:r>
            <a:r>
              <a:rPr lang="ru-RU" sz="1200" u="sng" dirty="0">
                <a:latin typeface="Times New Roman" pitchFamily="18" charset="0"/>
                <a:cs typeface="Times New Roman" pitchFamily="18" charset="0"/>
                <a:hlinkClick r:id="rId8"/>
              </a:rPr>
              <a:t>/#</a:t>
            </a:r>
            <a:r>
              <a:rPr lang="en-US" sz="1200" u="sng" dirty="0" err="1">
                <a:latin typeface="Times New Roman" pitchFamily="18" charset="0"/>
                <a:cs typeface="Times New Roman" pitchFamily="18" charset="0"/>
                <a:hlinkClick r:id="rId8"/>
              </a:rPr>
              <a:t>gugle</a:t>
            </a:r>
            <a:r>
              <a:rPr lang="ru-RU" sz="1200" u="sng" dirty="0">
                <a:latin typeface="Times New Roman" pitchFamily="18" charset="0"/>
                <a:cs typeface="Times New Roman" pitchFamily="18" charset="0"/>
                <a:hlinkClick r:id="rId8"/>
              </a:rPr>
              <a:t>_</a:t>
            </a:r>
            <a:r>
              <a:rPr lang="en-US" sz="1200" u="sng" dirty="0">
                <a:latin typeface="Times New Roman" pitchFamily="18" charset="0"/>
                <a:cs typeface="Times New Roman" pitchFamily="18" charset="0"/>
                <a:hlinkClick r:id="rId8"/>
              </a:rPr>
              <a:t>vignette</a:t>
            </a:r>
            <a:r>
              <a:rPr lang="en-US" sz="1200" dirty="0">
                <a:latin typeface="Times New Roman" pitchFamily="18" charset="0"/>
                <a:cs typeface="Times New Roman" pitchFamily="18" charset="0"/>
              </a:rPr>
              <a:t> </a:t>
            </a:r>
            <a:endParaRPr lang="uk-UA" sz="1200" dirty="0">
              <a:latin typeface="Times New Roman" pitchFamily="18" charset="0"/>
              <a:cs typeface="Times New Roman" pitchFamily="18" charset="0"/>
            </a:endParaRPr>
          </a:p>
          <a:p>
            <a:r>
              <a:rPr lang="uk-UA" sz="1200" u="sng" dirty="0">
                <a:latin typeface="Times New Roman" pitchFamily="18" charset="0"/>
                <a:cs typeface="Times New Roman" pitchFamily="18" charset="0"/>
                <a:hlinkClick r:id="rId9"/>
              </a:rPr>
              <a:t>13.</a:t>
            </a:r>
            <a:r>
              <a:rPr lang="en-US" sz="1200" u="sng" dirty="0">
                <a:latin typeface="Times New Roman" pitchFamily="18" charset="0"/>
                <a:cs typeface="Times New Roman" pitchFamily="18" charset="0"/>
                <a:hlinkClick r:id="rId9"/>
              </a:rPr>
              <a:t>https</a:t>
            </a:r>
            <a:r>
              <a:rPr lang="ru-RU" sz="1200" u="sng" dirty="0">
                <a:latin typeface="Times New Roman" pitchFamily="18" charset="0"/>
                <a:cs typeface="Times New Roman" pitchFamily="18" charset="0"/>
                <a:hlinkClick r:id="rId9"/>
              </a:rPr>
              <a:t>://</a:t>
            </a:r>
            <a:r>
              <a:rPr lang="en-US" sz="1200" u="sng" dirty="0" err="1">
                <a:latin typeface="Times New Roman" pitchFamily="18" charset="0"/>
                <a:cs typeface="Times New Roman" pitchFamily="18" charset="0"/>
                <a:hlinkClick r:id="rId9"/>
              </a:rPr>
              <a:t>uk</a:t>
            </a:r>
            <a:r>
              <a:rPr lang="ru-RU" sz="1200" u="sng" dirty="0">
                <a:latin typeface="Times New Roman" pitchFamily="18" charset="0"/>
                <a:cs typeface="Times New Roman" pitchFamily="18" charset="0"/>
                <a:hlinkClick r:id="rId9"/>
              </a:rPr>
              <a:t>.</a:t>
            </a:r>
            <a:r>
              <a:rPr lang="en-US" sz="1200" u="sng" dirty="0" err="1">
                <a:latin typeface="Times New Roman" pitchFamily="18" charset="0"/>
                <a:cs typeface="Times New Roman" pitchFamily="18" charset="0"/>
                <a:hlinkClick r:id="rId9"/>
              </a:rPr>
              <a:t>wikipedia</a:t>
            </a:r>
            <a:r>
              <a:rPr lang="ru-RU" sz="1200" u="sng" dirty="0">
                <a:latin typeface="Times New Roman" pitchFamily="18" charset="0"/>
                <a:cs typeface="Times New Roman" pitchFamily="18" charset="0"/>
                <a:hlinkClick r:id="rId9"/>
              </a:rPr>
              <a:t>.</a:t>
            </a:r>
            <a:r>
              <a:rPr lang="en-US" sz="1200" u="sng" dirty="0">
                <a:latin typeface="Times New Roman" pitchFamily="18" charset="0"/>
                <a:cs typeface="Times New Roman" pitchFamily="18" charset="0"/>
                <a:hlinkClick r:id="rId9"/>
              </a:rPr>
              <a:t>org</a:t>
            </a:r>
            <a:r>
              <a:rPr lang="ru-RU" sz="1200" u="sng" dirty="0">
                <a:latin typeface="Times New Roman" pitchFamily="18" charset="0"/>
                <a:cs typeface="Times New Roman" pitchFamily="18" charset="0"/>
                <a:hlinkClick r:id="rId9"/>
              </a:rPr>
              <a:t>/</a:t>
            </a:r>
            <a:r>
              <a:rPr lang="en-US" sz="1200" u="sng" dirty="0">
                <a:latin typeface="Times New Roman" pitchFamily="18" charset="0"/>
                <a:cs typeface="Times New Roman" pitchFamily="18" charset="0"/>
                <a:hlinkClick r:id="rId9"/>
              </a:rPr>
              <a:t>wiki</a:t>
            </a:r>
            <a:r>
              <a:rPr lang="ru-RU" sz="1200" u="sng" dirty="0">
                <a:latin typeface="Times New Roman" pitchFamily="18" charset="0"/>
                <a:cs typeface="Times New Roman" pitchFamily="18" charset="0"/>
                <a:hlinkClick r:id="rId9"/>
              </a:rPr>
              <a:t>/</a:t>
            </a:r>
            <a:r>
              <a:rPr lang="uk-UA" sz="1200" u="sng" dirty="0" err="1">
                <a:latin typeface="Times New Roman" pitchFamily="18" charset="0"/>
                <a:cs typeface="Times New Roman" pitchFamily="18" charset="0"/>
                <a:hlinkClick r:id="rId9"/>
              </a:rPr>
              <a:t>Мізоч</a:t>
            </a:r>
            <a:r>
              <a:rPr lang="ru-RU" sz="1200" u="sng" dirty="0">
                <a:latin typeface="Times New Roman" pitchFamily="18" charset="0"/>
                <a:cs typeface="Times New Roman" pitchFamily="18" charset="0"/>
                <a:hlinkClick r:id="rId9"/>
              </a:rPr>
              <a:t>#</a:t>
            </a:r>
            <a:r>
              <a:rPr lang="uk-UA" sz="1200" u="sng" dirty="0">
                <a:latin typeface="Times New Roman" pitchFamily="18" charset="0"/>
                <a:cs typeface="Times New Roman" pitchFamily="18" charset="0"/>
                <a:hlinkClick r:id="rId9"/>
              </a:rPr>
              <a:t>Історія</a:t>
            </a:r>
            <a:r>
              <a:rPr lang="uk-UA" sz="1200" dirty="0">
                <a:latin typeface="Times New Roman" pitchFamily="18" charset="0"/>
                <a:cs typeface="Times New Roman" pitchFamily="18" charset="0"/>
              </a:rPr>
              <a:t> </a:t>
            </a:r>
          </a:p>
          <a:p>
            <a:r>
              <a:rPr lang="uk-UA" sz="1600" u="sng" baseline="30000" dirty="0">
                <a:solidFill>
                  <a:srgbClr val="0000FF"/>
                </a:solidFill>
                <a:latin typeface="Times New Roman" pitchFamily="18" charset="0"/>
                <a:ea typeface="Calibri"/>
                <a:cs typeface="Times New Roman" pitchFamily="18" charset="0"/>
                <a:hlinkClick r:id="rId10"/>
              </a:rPr>
              <a:t>14.</a:t>
            </a:r>
            <a:r>
              <a:rPr lang="en-US" sz="1600" u="sng" baseline="30000" dirty="0">
                <a:solidFill>
                  <a:srgbClr val="0000FF"/>
                </a:solidFill>
                <a:latin typeface="Times New Roman" pitchFamily="18" charset="0"/>
                <a:ea typeface="Calibri"/>
                <a:cs typeface="Times New Roman" pitchFamily="18" charset="0"/>
                <a:hlinkClick r:id="rId10"/>
              </a:rPr>
              <a:t>https</a:t>
            </a:r>
            <a:r>
              <a:rPr lang="uk-UA" sz="1600" u="sng" baseline="30000" dirty="0">
                <a:solidFill>
                  <a:srgbClr val="0000FF"/>
                </a:solidFill>
                <a:latin typeface="Times New Roman" pitchFamily="18" charset="0"/>
                <a:ea typeface="Calibri"/>
                <a:cs typeface="Times New Roman" pitchFamily="18" charset="0"/>
                <a:hlinkClick r:id="rId10"/>
              </a:rPr>
              <a:t>://</a:t>
            </a:r>
            <a:r>
              <a:rPr lang="en-US" sz="1600" u="sng" baseline="30000" dirty="0" err="1">
                <a:solidFill>
                  <a:srgbClr val="0000FF"/>
                </a:solidFill>
                <a:latin typeface="Times New Roman" pitchFamily="18" charset="0"/>
                <a:ea typeface="Calibri"/>
                <a:cs typeface="Times New Roman" pitchFamily="18" charset="0"/>
                <a:hlinkClick r:id="rId10"/>
              </a:rPr>
              <a:t>uk</a:t>
            </a:r>
            <a:r>
              <a:rPr lang="uk-UA" sz="1600" u="sng" baseline="30000" dirty="0">
                <a:solidFill>
                  <a:srgbClr val="0000FF"/>
                </a:solidFill>
                <a:latin typeface="Times New Roman" pitchFamily="18" charset="0"/>
                <a:ea typeface="Calibri"/>
                <a:cs typeface="Times New Roman" pitchFamily="18" charset="0"/>
                <a:hlinkClick r:id="rId10"/>
              </a:rPr>
              <a:t>.</a:t>
            </a:r>
            <a:r>
              <a:rPr lang="en-US" sz="1600" u="sng" baseline="30000" dirty="0" err="1">
                <a:solidFill>
                  <a:srgbClr val="0000FF"/>
                </a:solidFill>
                <a:latin typeface="Times New Roman" pitchFamily="18" charset="0"/>
                <a:ea typeface="Calibri"/>
                <a:cs typeface="Times New Roman" pitchFamily="18" charset="0"/>
                <a:hlinkClick r:id="rId10"/>
              </a:rPr>
              <a:t>wikipedia</a:t>
            </a:r>
            <a:r>
              <a:rPr lang="uk-UA" sz="1600" u="sng" baseline="30000" dirty="0">
                <a:solidFill>
                  <a:srgbClr val="0000FF"/>
                </a:solidFill>
                <a:latin typeface="Times New Roman" pitchFamily="18" charset="0"/>
                <a:ea typeface="Calibri"/>
                <a:cs typeface="Times New Roman" pitchFamily="18" charset="0"/>
                <a:hlinkClick r:id="rId10"/>
              </a:rPr>
              <a:t>.</a:t>
            </a:r>
            <a:r>
              <a:rPr lang="en-US" sz="1600" u="sng" baseline="30000" dirty="0">
                <a:solidFill>
                  <a:srgbClr val="0000FF"/>
                </a:solidFill>
                <a:latin typeface="Times New Roman" pitchFamily="18" charset="0"/>
                <a:ea typeface="Calibri"/>
                <a:cs typeface="Times New Roman" pitchFamily="18" charset="0"/>
                <a:hlinkClick r:id="rId10"/>
              </a:rPr>
              <a:t>org</a:t>
            </a:r>
            <a:r>
              <a:rPr lang="uk-UA" sz="1600" u="sng" baseline="30000" dirty="0">
                <a:solidFill>
                  <a:srgbClr val="0000FF"/>
                </a:solidFill>
                <a:latin typeface="Times New Roman" pitchFamily="18" charset="0"/>
                <a:ea typeface="Calibri"/>
                <a:cs typeface="Times New Roman" pitchFamily="18" charset="0"/>
                <a:hlinkClick r:id="rId10"/>
              </a:rPr>
              <a:t>/</a:t>
            </a:r>
            <a:r>
              <a:rPr lang="en-US" sz="1600" u="sng" baseline="30000" dirty="0">
                <a:solidFill>
                  <a:srgbClr val="0000FF"/>
                </a:solidFill>
                <a:latin typeface="Times New Roman" pitchFamily="18" charset="0"/>
                <a:ea typeface="Calibri"/>
                <a:cs typeface="Times New Roman" pitchFamily="18" charset="0"/>
                <a:hlinkClick r:id="rId10"/>
              </a:rPr>
              <a:t>wiki</a:t>
            </a:r>
            <a:r>
              <a:rPr lang="uk-UA" sz="1600" u="sng" baseline="30000" dirty="0">
                <a:solidFill>
                  <a:srgbClr val="0000FF"/>
                </a:solidFill>
                <a:latin typeface="Times New Roman" pitchFamily="18" charset="0"/>
                <a:ea typeface="Calibri"/>
                <a:cs typeface="Times New Roman" pitchFamily="18" charset="0"/>
                <a:hlinkClick r:id="rId10"/>
              </a:rPr>
              <a:t>/</a:t>
            </a:r>
            <a:r>
              <a:rPr lang="uk-UA" sz="1600" u="sng" baseline="30000" dirty="0" err="1">
                <a:solidFill>
                  <a:srgbClr val="0000FF"/>
                </a:solidFill>
                <a:latin typeface="Times New Roman" pitchFamily="18" charset="0"/>
                <a:ea typeface="Calibri"/>
                <a:cs typeface="Times New Roman" pitchFamily="18" charset="0"/>
                <a:hlinkClick r:id="rId10"/>
              </a:rPr>
              <a:t>Дермань</a:t>
            </a:r>
            <a:r>
              <a:rPr lang="uk-UA" sz="1600" u="sng" baseline="30000" dirty="0">
                <a:solidFill>
                  <a:srgbClr val="0000FF"/>
                </a:solidFill>
                <a:latin typeface="Times New Roman" pitchFamily="18" charset="0"/>
                <a:ea typeface="Calibri"/>
                <a:cs typeface="Times New Roman" pitchFamily="18" charset="0"/>
                <a:hlinkClick r:id="rId10"/>
              </a:rPr>
              <a:t>#Історія</a:t>
            </a:r>
            <a:r>
              <a:rPr lang="ru-RU" sz="1600" baseline="30000" dirty="0">
                <a:latin typeface="Times New Roman" pitchFamily="18" charset="0"/>
                <a:ea typeface="Calibri"/>
                <a:cs typeface="Times New Roman" pitchFamily="18" charset="0"/>
              </a:rPr>
              <a:t> </a:t>
            </a:r>
            <a:endParaRPr lang="uk-UA" sz="1600" dirty="0">
              <a:latin typeface="Times New Roman" pitchFamily="18" charset="0"/>
              <a:cs typeface="Times New Roman" pitchFamily="18" charset="0"/>
            </a:endParaRPr>
          </a:p>
          <a:p>
            <a:r>
              <a:rPr lang="uk-UA" sz="1200" u="sng" dirty="0">
                <a:latin typeface="Times New Roman" pitchFamily="18" charset="0"/>
                <a:cs typeface="Times New Roman" pitchFamily="18" charset="0"/>
                <a:hlinkClick r:id="rId10"/>
              </a:rPr>
              <a:t>15.</a:t>
            </a:r>
            <a:r>
              <a:rPr lang="en-US" sz="1200" u="sng" dirty="0">
                <a:latin typeface="Times New Roman" pitchFamily="18" charset="0"/>
                <a:cs typeface="Times New Roman" pitchFamily="18" charset="0"/>
                <a:hlinkClick r:id="rId10"/>
              </a:rPr>
              <a:t>https</a:t>
            </a:r>
            <a:r>
              <a:rPr lang="uk-UA" sz="1200" u="sng" dirty="0">
                <a:latin typeface="Times New Roman" pitchFamily="18" charset="0"/>
                <a:cs typeface="Times New Roman" pitchFamily="18" charset="0"/>
                <a:hlinkClick r:id="rId10"/>
              </a:rPr>
              <a:t>://</a:t>
            </a:r>
            <a:r>
              <a:rPr lang="en-US" sz="1200" u="sng" dirty="0" err="1">
                <a:latin typeface="Times New Roman" pitchFamily="18" charset="0"/>
                <a:cs typeface="Times New Roman" pitchFamily="18" charset="0"/>
                <a:hlinkClick r:id="rId10"/>
              </a:rPr>
              <a:t>uk</a:t>
            </a:r>
            <a:r>
              <a:rPr lang="uk-UA" sz="1200" u="sng" dirty="0">
                <a:latin typeface="Times New Roman" pitchFamily="18" charset="0"/>
                <a:cs typeface="Times New Roman" pitchFamily="18" charset="0"/>
                <a:hlinkClick r:id="rId10"/>
              </a:rPr>
              <a:t>.</a:t>
            </a:r>
            <a:r>
              <a:rPr lang="en-US" sz="1200" u="sng" dirty="0" err="1">
                <a:latin typeface="Times New Roman" pitchFamily="18" charset="0"/>
                <a:cs typeface="Times New Roman" pitchFamily="18" charset="0"/>
                <a:hlinkClick r:id="rId10"/>
              </a:rPr>
              <a:t>wikipedia</a:t>
            </a:r>
            <a:r>
              <a:rPr lang="uk-UA" sz="1200" u="sng" dirty="0">
                <a:latin typeface="Times New Roman" pitchFamily="18" charset="0"/>
                <a:cs typeface="Times New Roman" pitchFamily="18" charset="0"/>
                <a:hlinkClick r:id="rId10"/>
              </a:rPr>
              <a:t>.</a:t>
            </a:r>
            <a:r>
              <a:rPr lang="en-US" sz="1200" u="sng" dirty="0">
                <a:latin typeface="Times New Roman" pitchFamily="18" charset="0"/>
                <a:cs typeface="Times New Roman" pitchFamily="18" charset="0"/>
                <a:hlinkClick r:id="rId10"/>
              </a:rPr>
              <a:t>org</a:t>
            </a:r>
            <a:r>
              <a:rPr lang="uk-UA" sz="1200" u="sng" dirty="0">
                <a:latin typeface="Times New Roman" pitchFamily="18" charset="0"/>
                <a:cs typeface="Times New Roman" pitchFamily="18" charset="0"/>
                <a:hlinkClick r:id="rId10"/>
              </a:rPr>
              <a:t>/</a:t>
            </a:r>
            <a:r>
              <a:rPr lang="en-US" sz="1200" u="sng" dirty="0">
                <a:latin typeface="Times New Roman" pitchFamily="18" charset="0"/>
                <a:cs typeface="Times New Roman" pitchFamily="18" charset="0"/>
                <a:hlinkClick r:id="rId10"/>
              </a:rPr>
              <a:t>wiki</a:t>
            </a:r>
            <a:r>
              <a:rPr lang="uk-UA" sz="1200" u="sng" dirty="0">
                <a:latin typeface="Times New Roman" pitchFamily="18" charset="0"/>
                <a:cs typeface="Times New Roman" pitchFamily="18" charset="0"/>
                <a:hlinkClick r:id="rId10"/>
              </a:rPr>
              <a:t>/</a:t>
            </a:r>
            <a:r>
              <a:rPr lang="uk-UA" sz="1200" u="sng" dirty="0" err="1">
                <a:latin typeface="Times New Roman" pitchFamily="18" charset="0"/>
                <a:cs typeface="Times New Roman" pitchFamily="18" charset="0"/>
                <a:hlinkClick r:id="rId10"/>
              </a:rPr>
              <a:t>Дермань</a:t>
            </a:r>
            <a:r>
              <a:rPr lang="uk-UA" sz="1200" u="sng" dirty="0">
                <a:latin typeface="Times New Roman" pitchFamily="18" charset="0"/>
                <a:cs typeface="Times New Roman" pitchFamily="18" charset="0"/>
                <a:hlinkClick r:id="rId10"/>
              </a:rPr>
              <a:t>#Історія</a:t>
            </a:r>
            <a:r>
              <a:rPr lang="uk-UA" sz="1200" dirty="0">
                <a:latin typeface="Times New Roman" pitchFamily="18" charset="0"/>
                <a:cs typeface="Times New Roman" pitchFamily="18" charset="0"/>
              </a:rPr>
              <a:t> </a:t>
            </a:r>
          </a:p>
          <a:p>
            <a:pPr lvl="0"/>
            <a:endParaRPr lang="uk-UA" sz="1200" dirty="0">
              <a:latin typeface="Times New Roman" pitchFamily="18" charset="0"/>
              <a:cs typeface="Times New Roman" pitchFamily="18" charset="0"/>
            </a:endParaRPr>
          </a:p>
          <a:p>
            <a:r>
              <a:rPr lang="uk-UA" sz="1200" dirty="0">
                <a:latin typeface="Times New Roman" pitchFamily="18" charset="0"/>
                <a:cs typeface="Times New Roman" pitchFamily="18" charset="0"/>
              </a:rPr>
              <a:t/>
            </a:r>
            <a:br>
              <a:rPr lang="uk-UA" sz="1200" dirty="0">
                <a:latin typeface="Times New Roman" pitchFamily="18" charset="0"/>
                <a:cs typeface="Times New Roman" pitchFamily="18" charset="0"/>
              </a:rPr>
            </a:br>
            <a:endParaRPr lang="uk-UA" sz="1200" dirty="0">
              <a:latin typeface="Times New Roman" pitchFamily="18" charset="0"/>
              <a:cs typeface="Times New Roman" pitchFamily="18" charset="0"/>
            </a:endParaRPr>
          </a:p>
        </p:txBody>
      </p:sp>
    </p:spTree>
    <p:extLst>
      <p:ext uri="{BB962C8B-B14F-4D97-AF65-F5344CB8AC3E}">
        <p14:creationId xmlns:p14="http://schemas.microsoft.com/office/powerpoint/2010/main" val="255318338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460</TotalTime>
  <Words>2926</Words>
  <Application>Microsoft Office PowerPoint</Application>
  <PresentationFormat>Экран (4:3)</PresentationFormat>
  <Paragraphs>125</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 «Історичні мандри Олицьким гостинцем XIV-XVI ст.» </vt:lpstr>
      <vt:lpstr>Луцький замок</vt:lpstr>
      <vt:lpstr>Хорлупи Чемерин</vt:lpstr>
      <vt:lpstr>ОЛИЦЬКИЙ ЗАМОК</vt:lpstr>
      <vt:lpstr>СУХІВЦІ  ЗАРІЦЬК</vt:lpstr>
      <vt:lpstr>САТИЇВ</vt:lpstr>
      <vt:lpstr>ПЕРЕДІЛИ</vt:lpstr>
      <vt:lpstr>ЖОРНІВ</vt:lpstr>
      <vt:lpstr>ВАРКОВИЧІ  КНЯГИНИН</vt:lpstr>
      <vt:lpstr>МІЗОЧ</vt:lpstr>
      <vt:lpstr>ДЕРМАНЬ</vt:lpstr>
      <vt:lpstr>БУДЕРАЖ ТОЧЕВИКИ</vt:lpstr>
      <vt:lpstr>МЕЖИРІЧІ</vt:lpstr>
      <vt:lpstr>ОСТРОГ</vt:lpstr>
      <vt:lpstr>Презентация PowerPoint</vt:lpstr>
      <vt:lpstr>ВИСНОВКИ</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Луцький замок</dc:title>
  <dc:creator>1</dc:creator>
  <cp:lastModifiedBy>1</cp:lastModifiedBy>
  <cp:revision>43</cp:revision>
  <dcterms:created xsi:type="dcterms:W3CDTF">2025-04-06T08:04:26Z</dcterms:created>
  <dcterms:modified xsi:type="dcterms:W3CDTF">2025-04-11T17:01:59Z</dcterms:modified>
</cp:coreProperties>
</file>