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5" r:id="rId4"/>
    <p:sldId id="274" r:id="rId5"/>
    <p:sldId id="275" r:id="rId6"/>
    <p:sldId id="277" r:id="rId7"/>
    <p:sldId id="276" r:id="rId8"/>
    <p:sldId id="273" r:id="rId9"/>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07823CAA-3338-4DD8-B769-46D45A7D8464}"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2870778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07823CAA-3338-4DD8-B769-46D45A7D8464}"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232675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07823CAA-3338-4DD8-B769-46D45A7D8464}"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3836287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07823CAA-3338-4DD8-B769-46D45A7D8464}" type="datetimeFigureOut">
              <a:rPr lang="uk-UA" smtClean="0"/>
              <a:t>15.04.2025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821839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07823CAA-3338-4DD8-B769-46D45A7D8464}" type="datetimeFigureOut">
              <a:rPr lang="uk-UA" smtClean="0"/>
              <a:t>15.04.2025</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1386218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07823CAA-3338-4DD8-B769-46D45A7D8464}" type="datetimeFigureOut">
              <a:rPr lang="uk-UA" smtClean="0"/>
              <a:t>15.04.2025</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243799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7823CAA-3338-4DD8-B769-46D45A7D8464}" type="datetimeFigureOut">
              <a:rPr lang="uk-UA" smtClean="0"/>
              <a:t>15.04.2025</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7881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7823CAA-3338-4DD8-B769-46D45A7D8464}" type="datetimeFigureOut">
              <a:rPr lang="uk-UA" smtClean="0"/>
              <a:t>15.04.2025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784027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7823CAA-3338-4DD8-B769-46D45A7D8464}" type="datetimeFigureOut">
              <a:rPr lang="uk-UA" smtClean="0"/>
              <a:t>15.04.2025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4018810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07823CAA-3338-4DD8-B769-46D45A7D8464}"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2772868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07823CAA-3338-4DD8-B769-46D45A7D8464}"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70C66DFC-A7A0-4DEF-9076-0E3CA802F354}" type="slidenum">
              <a:rPr lang="uk-UA" smtClean="0"/>
              <a:t>‹№›</a:t>
            </a:fld>
            <a:endParaRPr lang="uk-UA"/>
          </a:p>
        </p:txBody>
      </p:sp>
    </p:spTree>
    <p:extLst>
      <p:ext uri="{BB962C8B-B14F-4D97-AF65-F5344CB8AC3E}">
        <p14:creationId xmlns:p14="http://schemas.microsoft.com/office/powerpoint/2010/main" val="2329298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823CAA-3338-4DD8-B769-46D45A7D8464}" type="datetimeFigureOut">
              <a:rPr lang="uk-UA" smtClean="0"/>
              <a:t>15.04.2025</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C66DFC-A7A0-4DEF-9076-0E3CA802F354}" type="slidenum">
              <a:rPr lang="uk-UA" smtClean="0"/>
              <a:t>‹№›</a:t>
            </a:fld>
            <a:endParaRPr lang="uk-UA"/>
          </a:p>
        </p:txBody>
      </p:sp>
    </p:spTree>
    <p:extLst>
      <p:ext uri="{BB962C8B-B14F-4D97-AF65-F5344CB8AC3E}">
        <p14:creationId xmlns:p14="http://schemas.microsoft.com/office/powerpoint/2010/main" val="4022306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hyperlink" Target="https://drive.google.com/file/d/1Y8GwCmqVKYiyeyphKPE02Z2MtThkrPhj/view?usp=sharing" TargetMode="External"/><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gi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ua.izzi.digital/DOS/816560/816575.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5CF5FA1-54D2-45E9-A22E-4A807CEC0C78}"/>
              </a:ext>
            </a:extLst>
          </p:cNvPr>
          <p:cNvPicPr>
            <a:picLocks noChangeAspect="1"/>
          </p:cNvPicPr>
          <p:nvPr/>
        </p:nvPicPr>
        <p:blipFill rotWithShape="1">
          <a:blip r:embed="rId2"/>
          <a:srcRect t="20065" r="898" b="39806"/>
          <a:stretch/>
        </p:blipFill>
        <p:spPr>
          <a:xfrm>
            <a:off x="0" y="0"/>
            <a:ext cx="6178858" cy="1407382"/>
          </a:xfrm>
          <a:prstGeom prst="rect">
            <a:avLst/>
          </a:prstGeom>
        </p:spPr>
      </p:pic>
      <p:pic>
        <p:nvPicPr>
          <p:cNvPr id="3" name="Рисунок 2">
            <a:extLst>
              <a:ext uri="{FF2B5EF4-FFF2-40B4-BE49-F238E27FC236}">
                <a16:creationId xmlns:a16="http://schemas.microsoft.com/office/drawing/2014/main" id="{B789BC8A-3A22-42F6-8D54-3B6CEC86AA11}"/>
              </a:ext>
            </a:extLst>
          </p:cNvPr>
          <p:cNvPicPr>
            <a:picLocks noChangeAspect="1"/>
          </p:cNvPicPr>
          <p:nvPr/>
        </p:nvPicPr>
        <p:blipFill rotWithShape="1">
          <a:blip r:embed="rId2"/>
          <a:srcRect t="20065" r="898" b="39806"/>
          <a:stretch/>
        </p:blipFill>
        <p:spPr>
          <a:xfrm flipH="1">
            <a:off x="6178858" y="0"/>
            <a:ext cx="6013142" cy="1407382"/>
          </a:xfrm>
          <a:prstGeom prst="rect">
            <a:avLst/>
          </a:prstGeom>
        </p:spPr>
      </p:pic>
      <p:sp>
        <p:nvSpPr>
          <p:cNvPr id="4" name="Прямокутник 3">
            <a:extLst>
              <a:ext uri="{FF2B5EF4-FFF2-40B4-BE49-F238E27FC236}">
                <a16:creationId xmlns:a16="http://schemas.microsoft.com/office/drawing/2014/main" id="{48E8D276-1735-42B5-A61A-97E4849D94DE}"/>
              </a:ext>
            </a:extLst>
          </p:cNvPr>
          <p:cNvSpPr/>
          <p:nvPr/>
        </p:nvSpPr>
        <p:spPr>
          <a:xfrm>
            <a:off x="0" y="1407382"/>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ВФМЛ №17">
            <a:extLst>
              <a:ext uri="{FF2B5EF4-FFF2-40B4-BE49-F238E27FC236}">
                <a16:creationId xmlns:a16="http://schemas.microsoft.com/office/drawing/2014/main" id="{0A4EF79C-28CC-4C07-B036-2BE548625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6060" y="1180729"/>
            <a:ext cx="4597977" cy="816746"/>
          </a:xfrm>
          <a:prstGeom prst="rect">
            <a:avLst/>
          </a:prstGeom>
          <a:noFill/>
          <a:extLst>
            <a:ext uri="{909E8E84-426E-40DD-AFC4-6F175D3DCCD1}">
              <a14:hiddenFill xmlns:a14="http://schemas.microsoft.com/office/drawing/2010/main">
                <a:solidFill>
                  <a:srgbClr val="FFFFFF"/>
                </a:solidFill>
              </a14:hiddenFill>
            </a:ext>
          </a:extLst>
        </p:spPr>
      </p:pic>
      <p:sp>
        <p:nvSpPr>
          <p:cNvPr id="6" name="Подзаголовок 2">
            <a:extLst>
              <a:ext uri="{FF2B5EF4-FFF2-40B4-BE49-F238E27FC236}">
                <a16:creationId xmlns:a16="http://schemas.microsoft.com/office/drawing/2014/main" id="{9163BD6B-82C3-4EA7-8F39-9606960B1EDC}"/>
              </a:ext>
            </a:extLst>
          </p:cNvPr>
          <p:cNvSpPr txBox="1">
            <a:spLocks/>
          </p:cNvSpPr>
          <p:nvPr/>
        </p:nvSpPr>
        <p:spPr>
          <a:xfrm>
            <a:off x="2265341" y="574240"/>
            <a:ext cx="8089072" cy="886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uk-UA"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МІНІСТЕРСТВО ОСВІТИ І НАУКИ УКРАЇНИ</a:t>
            </a:r>
          </a:p>
          <a:p>
            <a:pPr marL="0" indent="0" algn="ctr">
              <a:lnSpc>
                <a:spcPct val="100000"/>
              </a:lnSpc>
              <a:spcBef>
                <a:spcPts val="0"/>
              </a:spcBef>
              <a:buNone/>
            </a:pPr>
            <a:r>
              <a:rPr lang="uk-UA"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ВІННИЦЬКЕ ТЕРИТОРІАЛЬНЕ ВІДДІЛЕННЯ МАЛОЇ АКАДЕМІЇ НАУК</a:t>
            </a:r>
          </a:p>
        </p:txBody>
      </p:sp>
      <p:sp>
        <p:nvSpPr>
          <p:cNvPr id="7" name="Title 1">
            <a:extLst>
              <a:ext uri="{FF2B5EF4-FFF2-40B4-BE49-F238E27FC236}">
                <a16:creationId xmlns:a16="http://schemas.microsoft.com/office/drawing/2014/main" id="{9F7E1176-5634-4188-8DCE-30E224629C47}"/>
              </a:ext>
            </a:extLst>
          </p:cNvPr>
          <p:cNvSpPr txBox="1">
            <a:spLocks/>
          </p:cNvSpPr>
          <p:nvPr/>
        </p:nvSpPr>
        <p:spPr>
          <a:xfrm>
            <a:off x="332508" y="2158165"/>
            <a:ext cx="11859491" cy="1020039"/>
          </a:xfrm>
          <a:prstGeom prst="rect">
            <a:avLst/>
          </a:prstGeom>
          <a:no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90000"/>
              </a:lnSpc>
              <a:spcBef>
                <a:spcPct val="0"/>
              </a:spcBef>
              <a:defRPr/>
            </a:pPr>
            <a:r>
              <a:rPr lang="ru-RU" sz="4400" dirty="0" err="1">
                <a:latin typeface="Times New Roman" pitchFamily="18" charset="0"/>
                <a:cs typeface="Times New Roman" pitchFamily="18" charset="0"/>
              </a:rPr>
              <a:t>Магія</a:t>
            </a:r>
            <a:r>
              <a:rPr lang="ru-RU" sz="4400" dirty="0">
                <a:latin typeface="Times New Roman" pitchFamily="18" charset="0"/>
                <a:cs typeface="Times New Roman" pitchFamily="18" charset="0"/>
              </a:rPr>
              <a:t> </a:t>
            </a:r>
            <a:r>
              <a:rPr lang="ru-RU" sz="4400" dirty="0" err="1">
                <a:latin typeface="Times New Roman" pitchFamily="18" charset="0"/>
                <a:cs typeface="Times New Roman" pitchFamily="18" charset="0"/>
              </a:rPr>
              <a:t>поверхневого</a:t>
            </a:r>
            <a:r>
              <a:rPr lang="ru-RU" sz="4400" dirty="0">
                <a:latin typeface="Times New Roman" pitchFamily="18" charset="0"/>
                <a:cs typeface="Times New Roman" pitchFamily="18" charset="0"/>
              </a:rPr>
              <a:t> натягу: </a:t>
            </a:r>
            <a:r>
              <a:rPr lang="ru-RU" sz="4400" dirty="0" err="1">
                <a:latin typeface="Times New Roman" pitchFamily="18" charset="0"/>
                <a:cs typeface="Times New Roman" pitchFamily="18" charset="0"/>
              </a:rPr>
              <a:t>чому</a:t>
            </a:r>
            <a:r>
              <a:rPr lang="ru-RU" sz="4400" dirty="0">
                <a:latin typeface="Times New Roman" pitchFamily="18" charset="0"/>
                <a:cs typeface="Times New Roman" pitchFamily="18" charset="0"/>
              </a:rPr>
              <a:t> вода «</a:t>
            </a:r>
            <a:r>
              <a:rPr lang="ru-RU" sz="4400" dirty="0" err="1">
                <a:latin typeface="Times New Roman" pitchFamily="18" charset="0"/>
                <a:cs typeface="Times New Roman" pitchFamily="18" charset="0"/>
              </a:rPr>
              <a:t>стрибає</a:t>
            </a:r>
            <a:r>
              <a:rPr lang="ru-RU" sz="4400" dirty="0">
                <a:latin typeface="Times New Roman" pitchFamily="18" charset="0"/>
                <a:cs typeface="Times New Roman" pitchFamily="18" charset="0"/>
              </a:rPr>
              <a:t>» на </a:t>
            </a:r>
            <a:r>
              <a:rPr lang="ru-RU" sz="4400" dirty="0" err="1">
                <a:latin typeface="Times New Roman" pitchFamily="18" charset="0"/>
                <a:cs typeface="Times New Roman" pitchFamily="18" charset="0"/>
              </a:rPr>
              <a:t>гарячій</a:t>
            </a:r>
            <a:r>
              <a:rPr lang="ru-RU" sz="4400" dirty="0">
                <a:latin typeface="Times New Roman" pitchFamily="18" charset="0"/>
                <a:cs typeface="Times New Roman" pitchFamily="18" charset="0"/>
              </a:rPr>
              <a:t> </a:t>
            </a:r>
            <a:r>
              <a:rPr lang="uk-UA" sz="4400" dirty="0">
                <a:latin typeface="Times New Roman" pitchFamily="18" charset="0"/>
                <a:cs typeface="Times New Roman" pitchFamily="18" charset="0"/>
              </a:rPr>
              <a:t>поверхні</a:t>
            </a:r>
            <a:r>
              <a:rPr lang="ru-RU" sz="4400" dirty="0">
                <a:latin typeface="Times New Roman" pitchFamily="18" charset="0"/>
                <a:cs typeface="Times New Roman" pitchFamily="18" charset="0"/>
              </a:rPr>
              <a:t>?</a:t>
            </a:r>
            <a:endParaRPr kumimoji="0" lang="en-GB" sz="4400" b="1" i="0" u="none" strike="noStrike" kern="1200" cap="none" spc="50" normalizeH="0" baseline="0" noProof="0" dirty="0">
              <a:ln w="11430"/>
              <a:solidFill>
                <a:srgbClr val="C00000"/>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5711F7C-A2A4-41EF-954B-FD474ED1FE9E}"/>
              </a:ext>
            </a:extLst>
          </p:cNvPr>
          <p:cNvSpPr txBox="1"/>
          <p:nvPr/>
        </p:nvSpPr>
        <p:spPr>
          <a:xfrm>
            <a:off x="5934269" y="3705688"/>
            <a:ext cx="6166966" cy="2339102"/>
          </a:xfrm>
          <a:prstGeom prst="rect">
            <a:avLst/>
          </a:prstGeom>
          <a:noFill/>
        </p:spPr>
        <p:txBody>
          <a:bodyPr wrap="square" rtlCol="0">
            <a:spAutoFit/>
          </a:bodyPr>
          <a:lstStyle/>
          <a:p>
            <a:r>
              <a:rPr lang="uk-UA" sz="1600" b="1" dirty="0">
                <a:latin typeface="Times New Roman" panose="02020603050405020304" pitchFamily="18" charset="0"/>
                <a:cs typeface="Times New Roman" panose="02020603050405020304" pitchFamily="18" charset="0"/>
              </a:rPr>
              <a:t>Виконавець:</a:t>
            </a:r>
          </a:p>
          <a:p>
            <a:r>
              <a:rPr lang="uk-UA" sz="1600" dirty="0">
                <a:latin typeface="Times New Roman" panose="02020603050405020304" pitchFamily="18" charset="0"/>
                <a:cs typeface="Times New Roman" panose="02020603050405020304" pitchFamily="18" charset="0"/>
              </a:rPr>
              <a:t>Учень 5В класу</a:t>
            </a:r>
          </a:p>
          <a:p>
            <a:r>
              <a:rPr lang="uk-UA" sz="1600" dirty="0">
                <a:latin typeface="Times New Roman" panose="02020603050405020304" pitchFamily="18" charset="0"/>
                <a:cs typeface="Times New Roman" panose="02020603050405020304" pitchFamily="18" charset="0"/>
              </a:rPr>
              <a:t>КЗ “Вінницького фізико-математичного ліцею № 17”</a:t>
            </a:r>
          </a:p>
          <a:p>
            <a:r>
              <a:rPr lang="uk-UA" sz="1600" dirty="0" err="1">
                <a:latin typeface="Times New Roman" pitchFamily="18" charset="0"/>
                <a:cs typeface="Times New Roman" pitchFamily="18" charset="0"/>
              </a:rPr>
              <a:t>Таєнчук</a:t>
            </a:r>
            <a:r>
              <a:rPr lang="uk-UA" sz="1600" dirty="0">
                <a:latin typeface="Times New Roman" pitchFamily="18" charset="0"/>
                <a:cs typeface="Times New Roman" pitchFamily="18" charset="0"/>
              </a:rPr>
              <a:t> </a:t>
            </a:r>
            <a:r>
              <a:rPr lang="uk-UA" sz="1600" dirty="0" err="1">
                <a:latin typeface="Times New Roman" pitchFamily="18" charset="0"/>
                <a:cs typeface="Times New Roman" pitchFamily="18" charset="0"/>
              </a:rPr>
              <a:t>Дамір</a:t>
            </a:r>
            <a:r>
              <a:rPr lang="uk-UA" sz="1600" dirty="0">
                <a:latin typeface="Times New Roman" pitchFamily="18" charset="0"/>
                <a:cs typeface="Times New Roman" pitchFamily="18" charset="0"/>
              </a:rPr>
              <a:t> Сергійович</a:t>
            </a:r>
          </a:p>
          <a:p>
            <a:r>
              <a:rPr lang="uk-UA" sz="1600" b="1" dirty="0">
                <a:latin typeface="Times New Roman" panose="02020603050405020304" pitchFamily="18" charset="0"/>
                <a:cs typeface="Times New Roman" panose="02020603050405020304" pitchFamily="18" charset="0"/>
              </a:rPr>
              <a:t>Науковий керівник:</a:t>
            </a:r>
          </a:p>
          <a:p>
            <a:r>
              <a:rPr lang="ru-RU" sz="1600" dirty="0" err="1">
                <a:latin typeface="Times New Roman" panose="02020603050405020304" pitchFamily="18" charset="0"/>
                <a:cs typeface="Times New Roman" panose="02020603050405020304" pitchFamily="18" charset="0"/>
              </a:rPr>
              <a:t>викладач</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біології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вчитель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категорії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магістр</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сфери</a:t>
            </a:r>
            <a:r>
              <a:rPr lang="ru-RU" sz="1600" dirty="0">
                <a:latin typeface="Times New Roman" panose="02020603050405020304" pitchFamily="18" charset="0"/>
                <a:cs typeface="Times New Roman" panose="02020603050405020304" pitchFamily="18" charset="0"/>
              </a:rPr>
              <a:t> менеджменту </a:t>
            </a:r>
            <a:r>
              <a:rPr lang="ru-RU" sz="1600" dirty="0" err="1">
                <a:latin typeface="Times New Roman" panose="02020603050405020304" pitchFamily="18" charset="0"/>
                <a:cs typeface="Times New Roman" panose="02020603050405020304" pitchFamily="18" charset="0"/>
              </a:rPr>
              <a:t>управління</a:t>
            </a:r>
            <a:r>
              <a:rPr lang="ru-RU" sz="1600" dirty="0">
                <a:latin typeface="Times New Roman" panose="02020603050405020304" pitchFamily="18" charset="0"/>
                <a:cs typeface="Times New Roman" panose="02020603050405020304" pitchFamily="18" charset="0"/>
              </a:rPr>
              <a:t> закладами </a:t>
            </a:r>
            <a:r>
              <a:rPr lang="ru-RU" sz="1600" dirty="0" err="1">
                <a:latin typeface="Times New Roman" panose="02020603050405020304" pitchFamily="18" charset="0"/>
                <a:cs typeface="Times New Roman" panose="02020603050405020304" pitchFamily="18" charset="0"/>
              </a:rPr>
              <a:t>освіти</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виробничого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навчання</a:t>
            </a:r>
            <a:r>
              <a:rPr lang="ru-RU" sz="1600" dirty="0">
                <a:latin typeface="Times New Roman" panose="02020603050405020304" pitchFamily="18" charset="0"/>
                <a:cs typeface="Times New Roman" panose="02020603050405020304" pitchFamily="18" charset="0"/>
              </a:rPr>
              <a:t>,  заступник директора з НВР, </a:t>
            </a:r>
            <a:r>
              <a:rPr lang="ru-RU" sz="1600" dirty="0" err="1">
                <a:latin typeface="Times New Roman" panose="02020603050405020304" pitchFamily="18" charset="0"/>
                <a:cs typeface="Times New Roman" panose="02020603050405020304" pitchFamily="18" charset="0"/>
              </a:rPr>
              <a:t>вчитель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біології</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природознавства</a:t>
            </a:r>
            <a:endParaRPr lang="ru-RU" sz="1600" dirty="0">
              <a:latin typeface="Times New Roman" panose="02020603050405020304" pitchFamily="18" charset="0"/>
              <a:cs typeface="Times New Roman" panose="02020603050405020304" pitchFamily="18" charset="0"/>
            </a:endParaRPr>
          </a:p>
          <a:p>
            <a:r>
              <a:rPr lang="ru-RU" sz="1600" b="1" dirty="0" err="1">
                <a:latin typeface="Times New Roman" panose="02020603050405020304" pitchFamily="18" charset="0"/>
                <a:cs typeface="Times New Roman" panose="02020603050405020304" pitchFamily="18" charset="0"/>
              </a:rPr>
              <a:t>Дубчак</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Олена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Дмитрівна</a:t>
            </a:r>
            <a:endParaRPr lang="uk-UA" sz="1600" b="1"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D58A572D-F41E-472B-8F72-1B55E9A8A892}"/>
              </a:ext>
            </a:extLst>
          </p:cNvPr>
          <p:cNvSpPr/>
          <p:nvPr/>
        </p:nvSpPr>
        <p:spPr>
          <a:xfrm>
            <a:off x="5757555" y="6318358"/>
            <a:ext cx="1955985" cy="507831"/>
          </a:xfrm>
          <a:prstGeom prst="rect">
            <a:avLst/>
          </a:prstGeom>
        </p:spPr>
        <p:txBody>
          <a:bodyPr wrap="none">
            <a:spAutoFit/>
          </a:bodyPr>
          <a:lstStyle/>
          <a:p>
            <a:pPr algn="ctr">
              <a:lnSpc>
                <a:spcPct val="150000"/>
              </a:lnSpc>
              <a:spcAft>
                <a:spcPts val="0"/>
              </a:spcAft>
            </a:pPr>
            <a:r>
              <a:rPr lang="ru-RU" dirty="0">
                <a:effectLst/>
                <a:latin typeface="Times New Roman" panose="02020603050405020304" pitchFamily="18" charset="0"/>
                <a:ea typeface="Calibri" panose="020F0502020204030204" pitchFamily="34" charset="0"/>
                <a:cs typeface="Times New Roman" panose="02020603050405020304" pitchFamily="18" charset="0"/>
              </a:rPr>
              <a:t>м. </a:t>
            </a:r>
            <a:r>
              <a:rPr lang="ru-RU" dirty="0" err="1">
                <a:effectLst/>
                <a:latin typeface="Times New Roman" panose="02020603050405020304" pitchFamily="18" charset="0"/>
                <a:ea typeface="Calibri" panose="020F0502020204030204" pitchFamily="34" charset="0"/>
                <a:cs typeface="Times New Roman" panose="02020603050405020304" pitchFamily="18" charset="0"/>
              </a:rPr>
              <a:t>Вінниця</a:t>
            </a:r>
            <a:r>
              <a:rPr lang="ru-RU" dirty="0">
                <a:effectLst/>
                <a:latin typeface="Times New Roman" panose="02020603050405020304" pitchFamily="18" charset="0"/>
                <a:ea typeface="Calibri" panose="020F0502020204030204" pitchFamily="34" charset="0"/>
                <a:cs typeface="Times New Roman" panose="02020603050405020304" pitchFamily="18" charset="0"/>
              </a:rPr>
              <a:t> – 2025</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33D4815-6843-45BC-AB52-72970FCD2417}"/>
              </a:ext>
            </a:extLst>
          </p:cNvPr>
          <p:cNvPicPr>
            <a:picLocks noChangeAspect="1"/>
          </p:cNvPicPr>
          <p:nvPr/>
        </p:nvPicPr>
        <p:blipFill>
          <a:blip r:embed="rId4"/>
          <a:stretch>
            <a:fillRect/>
          </a:stretch>
        </p:blipFill>
        <p:spPr>
          <a:xfrm>
            <a:off x="2997722" y="3269576"/>
            <a:ext cx="2539311" cy="3385748"/>
          </a:xfrm>
          <a:prstGeom prst="rect">
            <a:avLst/>
          </a:prstGeom>
        </p:spPr>
      </p:pic>
      <p:pic>
        <p:nvPicPr>
          <p:cNvPr id="10" name="Рисунок 9">
            <a:extLst>
              <a:ext uri="{FF2B5EF4-FFF2-40B4-BE49-F238E27FC236}">
                <a16:creationId xmlns:a16="http://schemas.microsoft.com/office/drawing/2014/main" id="{7619304B-C9DA-4752-AABB-6BA438AC5E84}"/>
              </a:ext>
            </a:extLst>
          </p:cNvPr>
          <p:cNvPicPr>
            <a:picLocks noChangeAspect="1"/>
          </p:cNvPicPr>
          <p:nvPr/>
        </p:nvPicPr>
        <p:blipFill>
          <a:blip r:embed="rId5"/>
          <a:stretch>
            <a:fillRect/>
          </a:stretch>
        </p:blipFill>
        <p:spPr>
          <a:xfrm>
            <a:off x="363255" y="3269576"/>
            <a:ext cx="2539311" cy="3385748"/>
          </a:xfrm>
          <a:prstGeom prst="rect">
            <a:avLst/>
          </a:prstGeom>
        </p:spPr>
      </p:pic>
    </p:spTree>
    <p:extLst>
      <p:ext uri="{BB962C8B-B14F-4D97-AF65-F5344CB8AC3E}">
        <p14:creationId xmlns:p14="http://schemas.microsoft.com/office/powerpoint/2010/main" val="1871620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C7B24AB-B650-4A35-ABF8-31544BE55BDB}"/>
              </a:ext>
            </a:extLst>
          </p:cNvPr>
          <p:cNvPicPr>
            <a:picLocks noChangeAspect="1"/>
          </p:cNvPicPr>
          <p:nvPr/>
        </p:nvPicPr>
        <p:blipFill rotWithShape="1">
          <a:blip r:embed="rId2">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1F4B80B0-454C-45B4-9C32-4835F25972F4}"/>
              </a:ext>
            </a:extLst>
          </p:cNvPr>
          <p:cNvPicPr>
            <a:picLocks noChangeAspect="1"/>
          </p:cNvPicPr>
          <p:nvPr/>
        </p:nvPicPr>
        <p:blipFill rotWithShape="1">
          <a:blip r:embed="rId2">
            <a:lum bright="70000" contrast="-70000"/>
          </a:blip>
          <a:srcRect t="20065" r="898" b="39806"/>
          <a:stretch/>
        </p:blipFill>
        <p:spPr>
          <a:xfrm flipH="1">
            <a:off x="3045041" y="0"/>
            <a:ext cx="3045040" cy="712695"/>
          </a:xfrm>
          <a:prstGeom prst="rect">
            <a:avLst/>
          </a:prstGeom>
        </p:spPr>
      </p:pic>
      <p:pic>
        <p:nvPicPr>
          <p:cNvPr id="8" name="Рисунок 7">
            <a:extLst>
              <a:ext uri="{FF2B5EF4-FFF2-40B4-BE49-F238E27FC236}">
                <a16:creationId xmlns:a16="http://schemas.microsoft.com/office/drawing/2014/main" id="{AC49B97B-8076-47E3-BAAC-DF66A11313EF}"/>
              </a:ext>
            </a:extLst>
          </p:cNvPr>
          <p:cNvPicPr>
            <a:picLocks noChangeAspect="1"/>
          </p:cNvPicPr>
          <p:nvPr/>
        </p:nvPicPr>
        <p:blipFill rotWithShape="1">
          <a:blip r:embed="rId2">
            <a:lum bright="70000" contrast="-70000"/>
          </a:blip>
          <a:srcRect t="20065" r="898" b="39806"/>
          <a:stretch/>
        </p:blipFill>
        <p:spPr>
          <a:xfrm>
            <a:off x="6101918" y="0"/>
            <a:ext cx="3045041" cy="693581"/>
          </a:xfrm>
          <a:prstGeom prst="rect">
            <a:avLst/>
          </a:prstGeom>
        </p:spPr>
      </p:pic>
      <p:pic>
        <p:nvPicPr>
          <p:cNvPr id="9" name="Рисунок 8">
            <a:extLst>
              <a:ext uri="{FF2B5EF4-FFF2-40B4-BE49-F238E27FC236}">
                <a16:creationId xmlns:a16="http://schemas.microsoft.com/office/drawing/2014/main" id="{FC5B7F2A-AE90-44C4-9EF7-49AAE68FA891}"/>
              </a:ext>
            </a:extLst>
          </p:cNvPr>
          <p:cNvPicPr>
            <a:picLocks noChangeAspect="1"/>
          </p:cNvPicPr>
          <p:nvPr/>
        </p:nvPicPr>
        <p:blipFill rotWithShape="1">
          <a:blip r:embed="rId2">
            <a:lum bright="70000" contrast="-70000"/>
          </a:blip>
          <a:srcRect t="20065" r="898" b="39806"/>
          <a:stretch/>
        </p:blipFill>
        <p:spPr>
          <a:xfrm flipH="1">
            <a:off x="9146959" y="0"/>
            <a:ext cx="3045040" cy="712695"/>
          </a:xfrm>
          <a:prstGeom prst="rect">
            <a:avLst/>
          </a:prstGeom>
        </p:spPr>
      </p:pic>
      <p:sp>
        <p:nvSpPr>
          <p:cNvPr id="2" name="Прямокутник 1">
            <a:extLst>
              <a:ext uri="{FF2B5EF4-FFF2-40B4-BE49-F238E27FC236}">
                <a16:creationId xmlns:a16="http://schemas.microsoft.com/office/drawing/2014/main" id="{4C945DB7-4702-445B-985D-1668EC29582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4DC3DCC1-8953-4CA9-9E13-2FA16D25F833}"/>
              </a:ext>
            </a:extLst>
          </p:cNvPr>
          <p:cNvSpPr/>
          <p:nvPr/>
        </p:nvSpPr>
        <p:spPr>
          <a:xfrm>
            <a:off x="-264245" y="546077"/>
            <a:ext cx="6090081" cy="523220"/>
          </a:xfrm>
          <a:prstGeom prst="rect">
            <a:avLst/>
          </a:prstGeom>
        </p:spPr>
        <p:txBody>
          <a:bodyPr wrap="square">
            <a:spAutoFit/>
          </a:bodyPr>
          <a:lstStyle/>
          <a:p>
            <a:pPr algn="ctr">
              <a:spcAft>
                <a:spcPts val="0"/>
              </a:spcAft>
            </a:pPr>
            <a:r>
              <a:rPr lang="ru-RU" sz="2800" b="1" dirty="0">
                <a:solidFill>
                  <a:schemeClr val="bg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НАУКОВИЙ АПАРАТ  РОБОТИ</a:t>
            </a:r>
            <a:endParaRPr lang="uk-UA" sz="2800" b="1" dirty="0">
              <a:solidFill>
                <a:schemeClr val="bg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endParaRPr>
          </a:p>
        </p:txBody>
      </p:sp>
      <p:pic>
        <p:nvPicPr>
          <p:cNvPr id="3" name="Picture 2" descr="ВФМЛ №17">
            <a:extLst>
              <a:ext uri="{FF2B5EF4-FFF2-40B4-BE49-F238E27FC236}">
                <a16:creationId xmlns:a16="http://schemas.microsoft.com/office/drawing/2014/main" id="{CEED3E03-4081-41C3-9A47-6E4A4A61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43345" y="1097593"/>
            <a:ext cx="10764982" cy="5816977"/>
          </a:xfrm>
          <a:prstGeom prst="rect">
            <a:avLst/>
          </a:prstGeom>
        </p:spPr>
        <p:txBody>
          <a:bodyPr wrap="square">
            <a:spAutoFit/>
          </a:bodyPr>
          <a:lstStyle/>
          <a:p>
            <a:pPr algn="just">
              <a:lnSpc>
                <a:spcPct val="150000"/>
              </a:lnSpc>
            </a:pPr>
            <a:r>
              <a:rPr lang="uk-UA" sz="2400" b="1" dirty="0">
                <a:latin typeface="Times New Roman" pitchFamily="18" charset="0"/>
                <a:cs typeface="Times New Roman" pitchFamily="18" charset="0"/>
              </a:rPr>
              <a:t>Мета дослідження:</a:t>
            </a:r>
            <a:r>
              <a:rPr lang="uk-UA" sz="2400" dirty="0">
                <a:latin typeface="Times New Roman" pitchFamily="18" charset="0"/>
                <a:cs typeface="Times New Roman" pitchFamily="18" charset="0"/>
              </a:rPr>
              <a:t> пояснити явище «стрибання» води на гарячій сковорідці?</a:t>
            </a:r>
          </a:p>
          <a:p>
            <a:pPr algn="just"/>
            <a:r>
              <a:rPr lang="uk-UA" sz="2400" b="1" dirty="0">
                <a:latin typeface="Times New Roman" pitchFamily="18" charset="0"/>
                <a:cs typeface="Times New Roman" pitchFamily="18" charset="0"/>
              </a:rPr>
              <a:t>Об'єкт дослідження:</a:t>
            </a:r>
            <a:r>
              <a:rPr lang="uk-UA" sz="2400" dirty="0">
                <a:latin typeface="Times New Roman" pitchFamily="18" charset="0"/>
                <a:cs typeface="Times New Roman" pitchFamily="18" charset="0"/>
              </a:rPr>
              <a:t> фізичні властивості води при контакті з гарячими поверхнями.</a:t>
            </a:r>
          </a:p>
          <a:p>
            <a:pPr algn="just"/>
            <a:r>
              <a:rPr lang="uk-UA" sz="2400" b="1" dirty="0">
                <a:latin typeface="Times New Roman" pitchFamily="18" charset="0"/>
                <a:cs typeface="Times New Roman" pitchFamily="18" charset="0"/>
              </a:rPr>
              <a:t>Предмет дослідження:</a:t>
            </a:r>
            <a:r>
              <a:rPr lang="uk-UA" sz="2400" dirty="0">
                <a:latin typeface="Times New Roman" pitchFamily="18" charset="0"/>
                <a:cs typeface="Times New Roman" pitchFamily="18" charset="0"/>
              </a:rPr>
              <a:t> ефект </a:t>
            </a:r>
            <a:r>
              <a:rPr lang="uk-UA" sz="2400" dirty="0" err="1">
                <a:latin typeface="Times New Roman" pitchFamily="18" charset="0"/>
                <a:cs typeface="Times New Roman" pitchFamily="18" charset="0"/>
              </a:rPr>
              <a:t>Лейденфроста</a:t>
            </a:r>
            <a:r>
              <a:rPr lang="uk-UA" sz="2400" dirty="0">
                <a:latin typeface="Times New Roman" pitchFamily="18" charset="0"/>
                <a:cs typeface="Times New Roman" pitchFamily="18" charset="0"/>
              </a:rPr>
              <a:t>, роль поверхневого натягу та теплопередачі у поведінці крапель води на розпеченій сковороді.</a:t>
            </a:r>
          </a:p>
          <a:p>
            <a:pPr algn="just">
              <a:lnSpc>
                <a:spcPct val="150000"/>
              </a:lnSpc>
            </a:pPr>
            <a:r>
              <a:rPr lang="uk-UA" sz="2400" b="1" dirty="0">
                <a:latin typeface="Times New Roman" pitchFamily="18" charset="0"/>
                <a:cs typeface="Times New Roman" pitchFamily="18" charset="0"/>
              </a:rPr>
              <a:t>Завдання дослідження: </a:t>
            </a:r>
            <a:endParaRPr lang="uk-UA" sz="2400" dirty="0">
              <a:latin typeface="Times New Roman" pitchFamily="18" charset="0"/>
              <a:cs typeface="Times New Roman" pitchFamily="18" charset="0"/>
            </a:endParaRPr>
          </a:p>
          <a:p>
            <a:pPr marL="342900" lvl="0" indent="-342900" algn="just">
              <a:lnSpc>
                <a:spcPct val="150000"/>
              </a:lnSpc>
              <a:buFont typeface="Wingdings" pitchFamily="2" charset="2"/>
              <a:buChar char="ü"/>
            </a:pPr>
            <a:r>
              <a:rPr lang="uk-UA" sz="2400" dirty="0">
                <a:latin typeface="Times New Roman" pitchFamily="18" charset="0"/>
                <a:cs typeface="Times New Roman" pitchFamily="18" charset="0"/>
              </a:rPr>
              <a:t>Опрацювати наукову літературу. </a:t>
            </a:r>
          </a:p>
          <a:p>
            <a:pPr marL="342900" lvl="0" indent="-342900" algn="just">
              <a:lnSpc>
                <a:spcPct val="150000"/>
              </a:lnSpc>
              <a:buFont typeface="Wingdings" pitchFamily="2" charset="2"/>
              <a:buChar char="ü"/>
            </a:pPr>
            <a:r>
              <a:rPr lang="uk-UA" sz="2400" dirty="0">
                <a:latin typeface="Times New Roman" pitchFamily="18" charset="0"/>
                <a:cs typeface="Times New Roman" pitchFamily="18" charset="0"/>
              </a:rPr>
              <a:t>З’ясувати роль поверхневого натягу та теплопередачі у поведінці крапель води на розпеченій сковороді.</a:t>
            </a:r>
          </a:p>
          <a:p>
            <a:pPr marL="342900" lvl="0" indent="-342900" algn="just">
              <a:lnSpc>
                <a:spcPct val="150000"/>
              </a:lnSpc>
              <a:buFont typeface="Wingdings" pitchFamily="2" charset="2"/>
              <a:buChar char="ü"/>
            </a:pPr>
            <a:r>
              <a:rPr lang="uk-UA" sz="2400" dirty="0">
                <a:latin typeface="Times New Roman" pitchFamily="18" charset="0"/>
                <a:cs typeface="Times New Roman" pitchFamily="18" charset="0"/>
              </a:rPr>
              <a:t>Пояснити природу явища «стрибання» краплі води на гарячій поверхні.</a:t>
            </a:r>
          </a:p>
          <a:p>
            <a:pPr marL="342900" lvl="0" indent="-342900" algn="just">
              <a:lnSpc>
                <a:spcPct val="150000"/>
              </a:lnSpc>
              <a:buFont typeface="Wingdings" pitchFamily="2" charset="2"/>
              <a:buChar char="ü"/>
            </a:pPr>
            <a:r>
              <a:rPr lang="uk-UA" sz="2400" dirty="0">
                <a:latin typeface="Times New Roman" pitchFamily="18" charset="0"/>
                <a:cs typeface="Times New Roman" pitchFamily="18" charset="0"/>
              </a:rPr>
              <a:t>Змоделювати дане явище.</a:t>
            </a:r>
          </a:p>
          <a:p>
            <a:endParaRPr lang="uk-UA" sz="2400" dirty="0">
              <a:latin typeface="Times New Roman" pitchFamily="18" charset="0"/>
              <a:cs typeface="Times New Roman" pitchFamily="18" charset="0"/>
            </a:endParaRPr>
          </a:p>
        </p:txBody>
      </p:sp>
    </p:spTree>
    <p:extLst>
      <p:ext uri="{BB962C8B-B14F-4D97-AF65-F5344CB8AC3E}">
        <p14:creationId xmlns:p14="http://schemas.microsoft.com/office/powerpoint/2010/main" val="3171814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C7B24AB-B650-4A35-ABF8-31544BE55BDB}"/>
              </a:ext>
            </a:extLst>
          </p:cNvPr>
          <p:cNvPicPr>
            <a:picLocks noChangeAspect="1"/>
          </p:cNvPicPr>
          <p:nvPr/>
        </p:nvPicPr>
        <p:blipFill rotWithShape="1">
          <a:blip r:embed="rId2">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1F4B80B0-454C-45B4-9C32-4835F25972F4}"/>
              </a:ext>
            </a:extLst>
          </p:cNvPr>
          <p:cNvPicPr>
            <a:picLocks noChangeAspect="1"/>
          </p:cNvPicPr>
          <p:nvPr/>
        </p:nvPicPr>
        <p:blipFill rotWithShape="1">
          <a:blip r:embed="rId2">
            <a:lum bright="70000" contrast="-70000"/>
          </a:blip>
          <a:srcRect t="20065" r="898" b="39806"/>
          <a:stretch/>
        </p:blipFill>
        <p:spPr>
          <a:xfrm flipH="1">
            <a:off x="3045041" y="0"/>
            <a:ext cx="3045040" cy="712695"/>
          </a:xfrm>
          <a:prstGeom prst="rect">
            <a:avLst/>
          </a:prstGeom>
        </p:spPr>
      </p:pic>
      <p:pic>
        <p:nvPicPr>
          <p:cNvPr id="8" name="Рисунок 7">
            <a:extLst>
              <a:ext uri="{FF2B5EF4-FFF2-40B4-BE49-F238E27FC236}">
                <a16:creationId xmlns:a16="http://schemas.microsoft.com/office/drawing/2014/main" id="{AC49B97B-8076-47E3-BAAC-DF66A11313EF}"/>
              </a:ext>
            </a:extLst>
          </p:cNvPr>
          <p:cNvPicPr>
            <a:picLocks noChangeAspect="1"/>
          </p:cNvPicPr>
          <p:nvPr/>
        </p:nvPicPr>
        <p:blipFill rotWithShape="1">
          <a:blip r:embed="rId2">
            <a:lum bright="70000" contrast="-70000"/>
          </a:blip>
          <a:srcRect t="20065" r="898" b="39806"/>
          <a:stretch/>
        </p:blipFill>
        <p:spPr>
          <a:xfrm>
            <a:off x="6101918" y="0"/>
            <a:ext cx="3045041" cy="693581"/>
          </a:xfrm>
          <a:prstGeom prst="rect">
            <a:avLst/>
          </a:prstGeom>
        </p:spPr>
      </p:pic>
      <p:pic>
        <p:nvPicPr>
          <p:cNvPr id="9" name="Рисунок 8">
            <a:extLst>
              <a:ext uri="{FF2B5EF4-FFF2-40B4-BE49-F238E27FC236}">
                <a16:creationId xmlns:a16="http://schemas.microsoft.com/office/drawing/2014/main" id="{FC5B7F2A-AE90-44C4-9EF7-49AAE68FA891}"/>
              </a:ext>
            </a:extLst>
          </p:cNvPr>
          <p:cNvPicPr>
            <a:picLocks noChangeAspect="1"/>
          </p:cNvPicPr>
          <p:nvPr/>
        </p:nvPicPr>
        <p:blipFill rotWithShape="1">
          <a:blip r:embed="rId2">
            <a:lum bright="70000" contrast="-70000"/>
          </a:blip>
          <a:srcRect t="20065" r="898" b="39806"/>
          <a:stretch/>
        </p:blipFill>
        <p:spPr>
          <a:xfrm flipH="1">
            <a:off x="9146959" y="0"/>
            <a:ext cx="3045040" cy="712695"/>
          </a:xfrm>
          <a:prstGeom prst="rect">
            <a:avLst/>
          </a:prstGeom>
        </p:spPr>
      </p:pic>
      <p:sp>
        <p:nvSpPr>
          <p:cNvPr id="2" name="Прямокутник 1">
            <a:extLst>
              <a:ext uri="{FF2B5EF4-FFF2-40B4-BE49-F238E27FC236}">
                <a16:creationId xmlns:a16="http://schemas.microsoft.com/office/drawing/2014/main" id="{4C945DB7-4702-445B-985D-1668EC29582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4DC3DCC1-8953-4CA9-9E13-2FA16D25F833}"/>
              </a:ext>
            </a:extLst>
          </p:cNvPr>
          <p:cNvSpPr/>
          <p:nvPr/>
        </p:nvSpPr>
        <p:spPr>
          <a:xfrm>
            <a:off x="135526" y="463106"/>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3" name="Picture 2" descr="ВФМЛ №17">
            <a:extLst>
              <a:ext uri="{FF2B5EF4-FFF2-40B4-BE49-F238E27FC236}">
                <a16:creationId xmlns:a16="http://schemas.microsoft.com/office/drawing/2014/main" id="{CEED3E03-4081-41C3-9A47-6E4A4A61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513626" y="1231269"/>
            <a:ext cx="11152909" cy="461665"/>
          </a:xfrm>
          <a:prstGeom prst="rect">
            <a:avLst/>
          </a:prstGeom>
        </p:spPr>
        <p:txBody>
          <a:bodyPr wrap="square">
            <a:spAutoFit/>
          </a:bodyPr>
          <a:lstStyle/>
          <a:p>
            <a:r>
              <a:rPr lang="uk-UA" sz="2400" dirty="0">
                <a:latin typeface="Times New Roman" pitchFamily="18" charset="0"/>
                <a:cs typeface="Times New Roman" pitchFamily="18" charset="0"/>
              </a:rPr>
              <a:t>Силу, яка зумовлює стягування поверхні рідини, називають </a:t>
            </a:r>
            <a:r>
              <a:rPr lang="uk-UA" sz="2400" b="1" dirty="0">
                <a:latin typeface="Times New Roman" pitchFamily="18" charset="0"/>
                <a:cs typeface="Times New Roman" pitchFamily="18" charset="0"/>
              </a:rPr>
              <a:t>поверхневим натягом</a:t>
            </a:r>
            <a:r>
              <a:rPr lang="uk-UA" sz="2400" dirty="0">
                <a:latin typeface="Times New Roman" pitchFamily="18" charset="0"/>
                <a:cs typeface="Times New Roman" pitchFamily="18" charset="0"/>
              </a:rPr>
              <a:t>. </a:t>
            </a:r>
          </a:p>
        </p:txBody>
      </p:sp>
      <p:pic>
        <p:nvPicPr>
          <p:cNvPr id="12" name="Рисунок 11"/>
          <p:cNvPicPr/>
          <p:nvPr/>
        </p:nvPicPr>
        <p:blipFill>
          <a:blip r:embed="rId4" cstate="print">
            <a:extLst>
              <a:ext uri="{28A0092B-C50C-407E-A947-70E740481C1C}">
                <a14:useLocalDpi xmlns:a14="http://schemas.microsoft.com/office/drawing/2010/main" val="0"/>
              </a:ext>
            </a:extLst>
          </a:blip>
          <a:stretch>
            <a:fillRect/>
          </a:stretch>
        </p:blipFill>
        <p:spPr>
          <a:xfrm>
            <a:off x="6187983" y="2014810"/>
            <a:ext cx="2958976" cy="1997974"/>
          </a:xfrm>
          <a:prstGeom prst="rect">
            <a:avLst/>
          </a:prstGeom>
        </p:spPr>
      </p:pic>
      <p:pic>
        <p:nvPicPr>
          <p:cNvPr id="13" name="Рисунок 12"/>
          <p:cNvPicPr/>
          <p:nvPr/>
        </p:nvPicPr>
        <p:blipFill rotWithShape="1">
          <a:blip r:embed="rId5" cstate="print">
            <a:extLst>
              <a:ext uri="{28A0092B-C50C-407E-A947-70E740481C1C}">
                <a14:useLocalDpi xmlns:a14="http://schemas.microsoft.com/office/drawing/2010/main" val="0"/>
              </a:ext>
            </a:extLst>
          </a:blip>
          <a:srcRect b="12459"/>
          <a:stretch/>
        </p:blipFill>
        <p:spPr>
          <a:xfrm>
            <a:off x="9244750" y="4387493"/>
            <a:ext cx="2421785" cy="2057724"/>
          </a:xfrm>
          <a:prstGeom prst="rect">
            <a:avLst/>
          </a:prstGeom>
        </p:spPr>
      </p:pic>
      <p:sp>
        <p:nvSpPr>
          <p:cNvPr id="4" name="Прямокутник 3"/>
          <p:cNvSpPr/>
          <p:nvPr/>
        </p:nvSpPr>
        <p:spPr>
          <a:xfrm>
            <a:off x="513626" y="1930738"/>
            <a:ext cx="4678860" cy="3046988"/>
          </a:xfrm>
          <a:prstGeom prst="rect">
            <a:avLst/>
          </a:prstGeom>
        </p:spPr>
        <p:txBody>
          <a:bodyPr wrap="square">
            <a:spAutoFit/>
          </a:bodyPr>
          <a:lstStyle/>
          <a:p>
            <a:r>
              <a:rPr lang="ru-RU" sz="2400" b="1" dirty="0" err="1">
                <a:latin typeface="Times New Roman" pitchFamily="18" charset="0"/>
                <a:cs typeface="Times New Roman" pitchFamily="18" charset="0"/>
              </a:rPr>
              <a:t>Поверхневий</a:t>
            </a:r>
            <a:r>
              <a:rPr lang="ru-RU" sz="2400" b="1" dirty="0">
                <a:latin typeface="Times New Roman" pitchFamily="18" charset="0"/>
                <a:cs typeface="Times New Roman" pitchFamily="18" charset="0"/>
              </a:rPr>
              <a:t> натяг </a:t>
            </a:r>
            <a:r>
              <a:rPr lang="ru-RU" sz="2400" b="1" dirty="0" err="1">
                <a:latin typeface="Times New Roman" pitchFamily="18" charset="0"/>
                <a:cs typeface="Times New Roman" pitchFamily="18" charset="0"/>
              </a:rPr>
              <a:t>залежить</a:t>
            </a:r>
            <a:r>
              <a:rPr lang="ru-RU" sz="2400" b="1" dirty="0">
                <a:latin typeface="Times New Roman" pitchFamily="18" charset="0"/>
                <a:cs typeface="Times New Roman" pitchFamily="18" charset="0"/>
              </a:rPr>
              <a:t>:</a:t>
            </a:r>
            <a:endParaRPr lang="uk-UA" sz="2400" dirty="0">
              <a:latin typeface="Times New Roman" pitchFamily="18" charset="0"/>
              <a:cs typeface="Times New Roman" pitchFamily="18" charset="0"/>
            </a:endParaRPr>
          </a:p>
          <a:p>
            <a:pPr marL="342900" indent="-342900">
              <a:buFont typeface="Wingdings" pitchFamily="2" charset="2"/>
              <a:buChar char="ü"/>
            </a:pPr>
            <a:r>
              <a:rPr lang="ru-RU" sz="2400" dirty="0" err="1">
                <a:latin typeface="Times New Roman" pitchFamily="18" charset="0"/>
                <a:cs typeface="Times New Roman" pitchFamily="18" charset="0"/>
              </a:rPr>
              <a:t>від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природи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рідини</a:t>
            </a:r>
            <a:r>
              <a:rPr lang="ru-RU" sz="2400" dirty="0">
                <a:latin typeface="Times New Roman" pitchFamily="18" charset="0"/>
                <a:cs typeface="Times New Roman" pitchFamily="18" charset="0"/>
              </a:rPr>
              <a:t>;</a:t>
            </a:r>
            <a:endParaRPr lang="uk-UA" sz="2400" dirty="0">
              <a:latin typeface="Times New Roman" pitchFamily="18" charset="0"/>
              <a:cs typeface="Times New Roman" pitchFamily="18" charset="0"/>
            </a:endParaRPr>
          </a:p>
          <a:p>
            <a:pPr marL="342900" indent="-342900">
              <a:buFont typeface="Wingdings" pitchFamily="2" charset="2"/>
              <a:buChar char="ü"/>
            </a:pPr>
            <a:r>
              <a:rPr lang="ru-RU" sz="2400" dirty="0" err="1">
                <a:latin typeface="Times New Roman" pitchFamily="18" charset="0"/>
                <a:cs typeface="Times New Roman" pitchFamily="18" charset="0"/>
              </a:rPr>
              <a:t>від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температури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рідини</a:t>
            </a:r>
            <a:r>
              <a:rPr lang="ru-RU" sz="2400" dirty="0">
                <a:latin typeface="Times New Roman" pitchFamily="18" charset="0"/>
                <a:cs typeface="Times New Roman" pitchFamily="18" charset="0"/>
              </a:rPr>
              <a:t>;</a:t>
            </a:r>
            <a:endParaRPr lang="uk-UA" sz="2400" dirty="0">
              <a:latin typeface="Times New Roman" pitchFamily="18" charset="0"/>
              <a:cs typeface="Times New Roman" pitchFamily="18" charset="0"/>
            </a:endParaRPr>
          </a:p>
          <a:p>
            <a:pPr marL="342900" indent="-342900">
              <a:buFont typeface="Wingdings" pitchFamily="2" charset="2"/>
              <a:buChar char="ü"/>
            </a:pPr>
            <a:r>
              <a:rPr lang="ru-RU" sz="2400" dirty="0" err="1">
                <a:latin typeface="Times New Roman" pitchFamily="18" charset="0"/>
                <a:cs typeface="Times New Roman" pitchFamily="18" charset="0"/>
              </a:rPr>
              <a:t>від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наявності</a:t>
            </a:r>
            <a:r>
              <a:rPr lang="ru-RU" sz="2400" dirty="0">
                <a:latin typeface="Times New Roman" pitchFamily="18" charset="0"/>
                <a:cs typeface="Times New Roman" pitchFamily="18" charset="0"/>
              </a:rPr>
              <a:t> в </a:t>
            </a:r>
            <a:r>
              <a:rPr lang="ru-RU" sz="2400" dirty="0" err="1">
                <a:latin typeface="Times New Roman" pitchFamily="18" charset="0"/>
                <a:cs typeface="Times New Roman" pitchFamily="18" charset="0"/>
              </a:rPr>
              <a:t>складі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рідини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поверхнево</a:t>
            </a:r>
            <a:endParaRPr lang="uk-UA" sz="2400" dirty="0">
              <a:latin typeface="Times New Roman" pitchFamily="18" charset="0"/>
              <a:cs typeface="Times New Roman" pitchFamily="18" charset="0"/>
            </a:endParaRPr>
          </a:p>
          <a:p>
            <a:pPr marL="342900" indent="-342900">
              <a:buFont typeface="Wingdings" pitchFamily="2" charset="2"/>
              <a:buChar char="ü"/>
            </a:pP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активних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речовин</a:t>
            </a:r>
            <a:r>
              <a:rPr lang="ru-RU" sz="2400" dirty="0">
                <a:latin typeface="Times New Roman" pitchFamily="18" charset="0"/>
                <a:cs typeface="Times New Roman" pitchFamily="18" charset="0"/>
              </a:rPr>
              <a:t>;</a:t>
            </a:r>
            <a:endParaRPr lang="uk-UA" sz="2400" dirty="0">
              <a:latin typeface="Times New Roman" pitchFamily="18" charset="0"/>
              <a:cs typeface="Times New Roman" pitchFamily="18" charset="0"/>
            </a:endParaRPr>
          </a:p>
          <a:p>
            <a:pPr marL="342900" indent="-342900">
              <a:buFont typeface="Wingdings" pitchFamily="2" charset="2"/>
              <a:buChar char="ü"/>
            </a:pPr>
            <a:r>
              <a:rPr lang="ru-RU" sz="2400" dirty="0" err="1">
                <a:latin typeface="Times New Roman" pitchFamily="18" charset="0"/>
                <a:cs typeface="Times New Roman" pitchFamily="18" charset="0"/>
              </a:rPr>
              <a:t>від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властивостей</a:t>
            </a:r>
            <a:r>
              <a:rPr lang="ru-RU" sz="2400" dirty="0">
                <a:latin typeface="Times New Roman" pitchFamily="18" charset="0"/>
                <a:cs typeface="Times New Roman" pitchFamily="18" charset="0"/>
              </a:rPr>
              <a:t> газу, з </a:t>
            </a:r>
            <a:r>
              <a:rPr lang="ru-RU" sz="2400" dirty="0" err="1">
                <a:latin typeface="Times New Roman" pitchFamily="18" charset="0"/>
                <a:cs typeface="Times New Roman" pitchFamily="18" charset="0"/>
              </a:rPr>
              <a:t>якими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рідина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межує</a:t>
            </a:r>
            <a:endParaRPr lang="uk-UA" sz="2400" dirty="0">
              <a:latin typeface="Times New Roman" pitchFamily="18" charset="0"/>
              <a:cs typeface="Times New Roman" pitchFamily="18" charset="0"/>
            </a:endParaRPr>
          </a:p>
        </p:txBody>
      </p:sp>
      <p:pic>
        <p:nvPicPr>
          <p:cNvPr id="11" name="Picture 2" descr="Поверхневий натяг рідини. Змочування. Капілярні явища — урок. Фізика, 10  клас."/>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44750" y="2014810"/>
            <a:ext cx="2421785" cy="1997974"/>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4" descr="Поверхневий натяг вод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5" name="AutoShape 6" descr="Поверхневий натяг вод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6" name="AutoShape 8" descr="Поверхневий натяг води"/>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34" name="Picture 10" descr="Майстер-клас застосування технології «перевернутого навчання» на занятті з  фізики (відкрите заняття) на тему: «Властивості рідин»"/>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87983" y="4387492"/>
            <a:ext cx="2958976" cy="2057725"/>
          </a:xfrm>
          <a:prstGeom prst="rect">
            <a:avLst/>
          </a:prstGeom>
          <a:noFill/>
          <a:extLst>
            <a:ext uri="{909E8E84-426E-40DD-AFC4-6F175D3DCCD1}">
              <a14:hiddenFill xmlns:a14="http://schemas.microsoft.com/office/drawing/2010/main">
                <a:solidFill>
                  <a:srgbClr val="FFFFFF"/>
                </a:solidFill>
              </a14:hiddenFill>
            </a:ext>
          </a:extLst>
        </p:spPr>
      </p:pic>
      <p:sp>
        <p:nvSpPr>
          <p:cNvPr id="17" name="Прямокутник 16"/>
          <p:cNvSpPr/>
          <p:nvPr/>
        </p:nvSpPr>
        <p:spPr>
          <a:xfrm>
            <a:off x="330096" y="5275666"/>
            <a:ext cx="5700939" cy="1169551"/>
          </a:xfrm>
          <a:prstGeom prst="rect">
            <a:avLst/>
          </a:prstGeom>
        </p:spPr>
        <p:txBody>
          <a:bodyPr wrap="square">
            <a:spAutoFit/>
          </a:bodyPr>
          <a:lstStyle/>
          <a:p>
            <a:pPr algn="just"/>
            <a:r>
              <a:rPr lang="uk-UA" sz="1400" b="1" dirty="0">
                <a:solidFill>
                  <a:srgbClr val="FF0000"/>
                </a:solidFill>
                <a:latin typeface="Times New Roman" pitchFamily="18" charset="0"/>
                <a:cs typeface="Times New Roman" pitchFamily="18" charset="0"/>
              </a:rPr>
              <a:t>Поверхнева енергія тісно пов’язана із силою поверхневого натягу. Така сила завжди виникає на межі поверхні рідини (наприклад, уздовж лінії дотику поверхні зі стінками посудини). Поверхня рідини, намагаючись скоротитися, «тягне» на себе те тіло, з яким вона межує.</a:t>
            </a:r>
          </a:p>
        </p:txBody>
      </p:sp>
    </p:spTree>
    <p:extLst>
      <p:ext uri="{BB962C8B-B14F-4D97-AF65-F5344CB8AC3E}">
        <p14:creationId xmlns:p14="http://schemas.microsoft.com/office/powerpoint/2010/main" val="1861823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C7B24AB-B650-4A35-ABF8-31544BE55BDB}"/>
              </a:ext>
            </a:extLst>
          </p:cNvPr>
          <p:cNvPicPr>
            <a:picLocks noChangeAspect="1"/>
          </p:cNvPicPr>
          <p:nvPr/>
        </p:nvPicPr>
        <p:blipFill rotWithShape="1">
          <a:blip r:embed="rId2">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1F4B80B0-454C-45B4-9C32-4835F25972F4}"/>
              </a:ext>
            </a:extLst>
          </p:cNvPr>
          <p:cNvPicPr>
            <a:picLocks noChangeAspect="1"/>
          </p:cNvPicPr>
          <p:nvPr/>
        </p:nvPicPr>
        <p:blipFill rotWithShape="1">
          <a:blip r:embed="rId2">
            <a:lum bright="70000" contrast="-70000"/>
          </a:blip>
          <a:srcRect t="20065" r="898" b="39806"/>
          <a:stretch/>
        </p:blipFill>
        <p:spPr>
          <a:xfrm flipH="1">
            <a:off x="3045041" y="0"/>
            <a:ext cx="3045040" cy="712695"/>
          </a:xfrm>
          <a:prstGeom prst="rect">
            <a:avLst/>
          </a:prstGeom>
        </p:spPr>
      </p:pic>
      <p:pic>
        <p:nvPicPr>
          <p:cNvPr id="8" name="Рисунок 7">
            <a:extLst>
              <a:ext uri="{FF2B5EF4-FFF2-40B4-BE49-F238E27FC236}">
                <a16:creationId xmlns:a16="http://schemas.microsoft.com/office/drawing/2014/main" id="{AC49B97B-8076-47E3-BAAC-DF66A11313EF}"/>
              </a:ext>
            </a:extLst>
          </p:cNvPr>
          <p:cNvPicPr>
            <a:picLocks noChangeAspect="1"/>
          </p:cNvPicPr>
          <p:nvPr/>
        </p:nvPicPr>
        <p:blipFill rotWithShape="1">
          <a:blip r:embed="rId2">
            <a:lum bright="70000" contrast="-70000"/>
          </a:blip>
          <a:srcRect t="20065" r="898" b="39806"/>
          <a:stretch/>
        </p:blipFill>
        <p:spPr>
          <a:xfrm>
            <a:off x="6101918" y="0"/>
            <a:ext cx="3045041" cy="693581"/>
          </a:xfrm>
          <a:prstGeom prst="rect">
            <a:avLst/>
          </a:prstGeom>
        </p:spPr>
      </p:pic>
      <p:pic>
        <p:nvPicPr>
          <p:cNvPr id="9" name="Рисунок 8">
            <a:extLst>
              <a:ext uri="{FF2B5EF4-FFF2-40B4-BE49-F238E27FC236}">
                <a16:creationId xmlns:a16="http://schemas.microsoft.com/office/drawing/2014/main" id="{FC5B7F2A-AE90-44C4-9EF7-49AAE68FA891}"/>
              </a:ext>
            </a:extLst>
          </p:cNvPr>
          <p:cNvPicPr>
            <a:picLocks noChangeAspect="1"/>
          </p:cNvPicPr>
          <p:nvPr/>
        </p:nvPicPr>
        <p:blipFill rotWithShape="1">
          <a:blip r:embed="rId2">
            <a:lum bright="70000" contrast="-70000"/>
          </a:blip>
          <a:srcRect t="20065" r="898" b="39806"/>
          <a:stretch/>
        </p:blipFill>
        <p:spPr>
          <a:xfrm flipH="1">
            <a:off x="9146959" y="0"/>
            <a:ext cx="3045040" cy="712695"/>
          </a:xfrm>
          <a:prstGeom prst="rect">
            <a:avLst/>
          </a:prstGeom>
        </p:spPr>
      </p:pic>
      <p:sp>
        <p:nvSpPr>
          <p:cNvPr id="2" name="Прямокутник 1">
            <a:extLst>
              <a:ext uri="{FF2B5EF4-FFF2-40B4-BE49-F238E27FC236}">
                <a16:creationId xmlns:a16="http://schemas.microsoft.com/office/drawing/2014/main" id="{4C945DB7-4702-445B-985D-1668EC29582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4DC3DCC1-8953-4CA9-9E13-2FA16D25F833}"/>
              </a:ext>
            </a:extLst>
          </p:cNvPr>
          <p:cNvSpPr/>
          <p:nvPr/>
        </p:nvSpPr>
        <p:spPr>
          <a:xfrm>
            <a:off x="135526" y="463106"/>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3" name="Picture 2" descr="ВФМЛ №17">
            <a:extLst>
              <a:ext uri="{FF2B5EF4-FFF2-40B4-BE49-F238E27FC236}">
                <a16:creationId xmlns:a16="http://schemas.microsoft.com/office/drawing/2014/main" id="{CEED3E03-4081-41C3-9A47-6E4A4A61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513625" y="1231269"/>
            <a:ext cx="11242945" cy="1569660"/>
          </a:xfrm>
          <a:prstGeom prst="rect">
            <a:avLst/>
          </a:prstGeom>
        </p:spPr>
        <p:txBody>
          <a:bodyPr wrap="square">
            <a:spAutoFit/>
          </a:bodyPr>
          <a:lstStyle/>
          <a:p>
            <a:pPr algn="just"/>
            <a:r>
              <a:rPr lang="uk-UA" sz="2400" b="1" dirty="0">
                <a:latin typeface="Times New Roman" pitchFamily="18" charset="0"/>
                <a:cs typeface="Times New Roman" pitchFamily="18" charset="0"/>
              </a:rPr>
              <a:t>Ефект   </a:t>
            </a:r>
            <a:r>
              <a:rPr lang="uk-UA" sz="2400" b="1" dirty="0" err="1">
                <a:latin typeface="Times New Roman" pitchFamily="18" charset="0"/>
                <a:cs typeface="Times New Roman" pitchFamily="18" charset="0"/>
              </a:rPr>
              <a:t>Лейденфроста</a:t>
            </a:r>
            <a:r>
              <a:rPr lang="uk-UA" sz="2400" dirty="0">
                <a:latin typeface="Times New Roman" pitchFamily="18" charset="0"/>
                <a:cs typeface="Times New Roman" pitchFamily="18" charset="0"/>
              </a:rPr>
              <a:t> – це  явище  при  якому  крапля  утворює  навколо себе  шар пари, який працює  як подушка.   Це  запобігає  миттєвому  випаровуванню  і забезпечує  легке  ковзання краплі по гарячій поверхні. Утворена крапля називається краплею </a:t>
            </a:r>
            <a:r>
              <a:rPr lang="uk-UA" sz="2400" dirty="0" err="1">
                <a:latin typeface="Times New Roman" pitchFamily="18" charset="0"/>
                <a:cs typeface="Times New Roman" pitchFamily="18" charset="0"/>
              </a:rPr>
              <a:t>Лейденфроста</a:t>
            </a:r>
            <a:r>
              <a:rPr lang="uk-UA" sz="2400" dirty="0">
                <a:latin typeface="Times New Roman" pitchFamily="18" charset="0"/>
                <a:cs typeface="Times New Roman" pitchFamily="18" charset="0"/>
              </a:rPr>
              <a:t>. </a:t>
            </a:r>
          </a:p>
        </p:txBody>
      </p:sp>
      <p:sp>
        <p:nvSpPr>
          <p:cNvPr id="14" name="AutoShape 4" descr="Поверхневий натяг вод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5" name="AutoShape 6" descr="Поверхневий натяг вод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6" name="AutoShape 8" descr="Поверхневий натяг води"/>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8" name="Рисунок 17"/>
          <p:cNvPicPr/>
          <p:nvPr/>
        </p:nvPicPr>
        <p:blipFill>
          <a:blip r:embed="rId4">
            <a:extLst>
              <a:ext uri="{28A0092B-C50C-407E-A947-70E740481C1C}">
                <a14:useLocalDpi xmlns:a14="http://schemas.microsoft.com/office/drawing/2010/main" val="0"/>
              </a:ext>
            </a:extLst>
          </a:blip>
          <a:stretch>
            <a:fillRect/>
          </a:stretch>
        </p:blipFill>
        <p:spPr>
          <a:xfrm>
            <a:off x="612775" y="2989422"/>
            <a:ext cx="5280660" cy="3153410"/>
          </a:xfrm>
          <a:prstGeom prst="rect">
            <a:avLst/>
          </a:prstGeom>
        </p:spPr>
      </p:pic>
      <p:sp>
        <p:nvSpPr>
          <p:cNvPr id="17" name="Прямокутник 16"/>
          <p:cNvSpPr/>
          <p:nvPr/>
        </p:nvSpPr>
        <p:spPr>
          <a:xfrm>
            <a:off x="381475" y="5681167"/>
            <a:ext cx="11440886" cy="923330"/>
          </a:xfrm>
          <a:prstGeom prst="rect">
            <a:avLst/>
          </a:prstGeom>
        </p:spPr>
        <p:txBody>
          <a:bodyPr wrap="square">
            <a:spAutoFit/>
          </a:bodyPr>
          <a:lstStyle/>
          <a:p>
            <a:pPr algn="just"/>
            <a:r>
              <a:rPr lang="uk-UA" dirty="0">
                <a:latin typeface="Times New Roman" pitchFamily="18" charset="0"/>
                <a:cs typeface="Times New Roman" pitchFamily="18" charset="0"/>
              </a:rPr>
              <a:t>При температурах, що вищі точки </a:t>
            </a:r>
            <a:r>
              <a:rPr lang="uk-UA" dirty="0" err="1">
                <a:latin typeface="Times New Roman" pitchFamily="18" charset="0"/>
                <a:cs typeface="Times New Roman" pitchFamily="18" charset="0"/>
              </a:rPr>
              <a:t>Лейденфроста</a:t>
            </a:r>
            <a:r>
              <a:rPr lang="uk-UA" dirty="0">
                <a:latin typeface="Times New Roman" pitchFamily="18" charset="0"/>
                <a:cs typeface="Times New Roman" pitchFamily="18" charset="0"/>
              </a:rPr>
              <a:t>, нижня частина краплі миттєво випаровується при контакті з гарячою поверхнею. Отриманий в результаті газ </a:t>
            </a:r>
            <a:r>
              <a:rPr lang="uk-UA" b="1" dirty="0">
                <a:solidFill>
                  <a:srgbClr val="FF0000"/>
                </a:solidFill>
                <a:latin typeface="Times New Roman" pitchFamily="18" charset="0"/>
                <a:cs typeface="Times New Roman" pitchFamily="18" charset="0"/>
              </a:rPr>
              <a:t>підтримує частину краплі над нею</a:t>
            </a:r>
            <a:r>
              <a:rPr lang="uk-UA" dirty="0">
                <a:latin typeface="Times New Roman" pitchFamily="18" charset="0"/>
                <a:cs typeface="Times New Roman" pitchFamily="18" charset="0"/>
              </a:rPr>
              <a:t>, запобігаючи подальшому прямому контакту між рідкою водою і гарячим тілом. </a:t>
            </a:r>
          </a:p>
        </p:txBody>
      </p:sp>
      <p:pic>
        <p:nvPicPr>
          <p:cNvPr id="3074" name="Picture 2" descr="Сформированное изображение"/>
          <p:cNvPicPr>
            <a:picLocks noChangeAspect="1" noChangeArrowheads="1"/>
          </p:cNvPicPr>
          <p:nvPr/>
        </p:nvPicPr>
        <p:blipFill rotWithShape="1">
          <a:blip r:embed="rId5">
            <a:extLst>
              <a:ext uri="{28A0092B-C50C-407E-A947-70E740481C1C}">
                <a14:useLocalDpi xmlns:a14="http://schemas.microsoft.com/office/drawing/2010/main" val="0"/>
              </a:ext>
            </a:extLst>
          </a:blip>
          <a:srcRect t="22233" b="21684"/>
          <a:stretch/>
        </p:blipFill>
        <p:spPr bwMode="auto">
          <a:xfrm>
            <a:off x="6101918" y="2762399"/>
            <a:ext cx="5018313" cy="2814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994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C7B24AB-B650-4A35-ABF8-31544BE55BDB}"/>
              </a:ext>
            </a:extLst>
          </p:cNvPr>
          <p:cNvPicPr>
            <a:picLocks noChangeAspect="1"/>
          </p:cNvPicPr>
          <p:nvPr/>
        </p:nvPicPr>
        <p:blipFill rotWithShape="1">
          <a:blip r:embed="rId2">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1F4B80B0-454C-45B4-9C32-4835F25972F4}"/>
              </a:ext>
            </a:extLst>
          </p:cNvPr>
          <p:cNvPicPr>
            <a:picLocks noChangeAspect="1"/>
          </p:cNvPicPr>
          <p:nvPr/>
        </p:nvPicPr>
        <p:blipFill rotWithShape="1">
          <a:blip r:embed="rId2">
            <a:lum bright="70000" contrast="-70000"/>
          </a:blip>
          <a:srcRect t="20065" r="898" b="39806"/>
          <a:stretch/>
        </p:blipFill>
        <p:spPr>
          <a:xfrm flipH="1">
            <a:off x="3045041" y="0"/>
            <a:ext cx="3045040" cy="712695"/>
          </a:xfrm>
          <a:prstGeom prst="rect">
            <a:avLst/>
          </a:prstGeom>
        </p:spPr>
      </p:pic>
      <p:pic>
        <p:nvPicPr>
          <p:cNvPr id="8" name="Рисунок 7">
            <a:extLst>
              <a:ext uri="{FF2B5EF4-FFF2-40B4-BE49-F238E27FC236}">
                <a16:creationId xmlns:a16="http://schemas.microsoft.com/office/drawing/2014/main" id="{AC49B97B-8076-47E3-BAAC-DF66A11313EF}"/>
              </a:ext>
            </a:extLst>
          </p:cNvPr>
          <p:cNvPicPr>
            <a:picLocks noChangeAspect="1"/>
          </p:cNvPicPr>
          <p:nvPr/>
        </p:nvPicPr>
        <p:blipFill rotWithShape="1">
          <a:blip r:embed="rId2">
            <a:lum bright="70000" contrast="-70000"/>
          </a:blip>
          <a:srcRect t="20065" r="898" b="39806"/>
          <a:stretch/>
        </p:blipFill>
        <p:spPr>
          <a:xfrm>
            <a:off x="6101918" y="0"/>
            <a:ext cx="3045041" cy="693581"/>
          </a:xfrm>
          <a:prstGeom prst="rect">
            <a:avLst/>
          </a:prstGeom>
        </p:spPr>
      </p:pic>
      <p:pic>
        <p:nvPicPr>
          <p:cNvPr id="9" name="Рисунок 8">
            <a:extLst>
              <a:ext uri="{FF2B5EF4-FFF2-40B4-BE49-F238E27FC236}">
                <a16:creationId xmlns:a16="http://schemas.microsoft.com/office/drawing/2014/main" id="{FC5B7F2A-AE90-44C4-9EF7-49AAE68FA891}"/>
              </a:ext>
            </a:extLst>
          </p:cNvPr>
          <p:cNvPicPr>
            <a:picLocks noChangeAspect="1"/>
          </p:cNvPicPr>
          <p:nvPr/>
        </p:nvPicPr>
        <p:blipFill rotWithShape="1">
          <a:blip r:embed="rId2">
            <a:lum bright="70000" contrast="-70000"/>
          </a:blip>
          <a:srcRect t="20065" r="898" b="39806"/>
          <a:stretch/>
        </p:blipFill>
        <p:spPr>
          <a:xfrm flipH="1">
            <a:off x="9146959" y="0"/>
            <a:ext cx="3045040" cy="712695"/>
          </a:xfrm>
          <a:prstGeom prst="rect">
            <a:avLst/>
          </a:prstGeom>
        </p:spPr>
      </p:pic>
      <p:sp>
        <p:nvSpPr>
          <p:cNvPr id="2" name="Прямокутник 1">
            <a:extLst>
              <a:ext uri="{FF2B5EF4-FFF2-40B4-BE49-F238E27FC236}">
                <a16:creationId xmlns:a16="http://schemas.microsoft.com/office/drawing/2014/main" id="{4C945DB7-4702-445B-985D-1668EC29582B}"/>
              </a:ext>
            </a:extLst>
          </p:cNvPr>
          <p:cNvSpPr/>
          <p:nvPr/>
        </p:nvSpPr>
        <p:spPr>
          <a:xfrm>
            <a:off x="-642258" y="614869"/>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4DC3DCC1-8953-4CA9-9E13-2FA16D25F833}"/>
              </a:ext>
            </a:extLst>
          </p:cNvPr>
          <p:cNvSpPr/>
          <p:nvPr/>
        </p:nvSpPr>
        <p:spPr>
          <a:xfrm>
            <a:off x="135526" y="463106"/>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ЗМОДЕЛЮЄМО ЯВИЩЕ</a:t>
            </a:r>
          </a:p>
        </p:txBody>
      </p:sp>
      <p:pic>
        <p:nvPicPr>
          <p:cNvPr id="3" name="Picture 2" descr="ВФМЛ №17">
            <a:extLst>
              <a:ext uri="{FF2B5EF4-FFF2-40B4-BE49-F238E27FC236}">
                <a16:creationId xmlns:a16="http://schemas.microsoft.com/office/drawing/2014/main" id="{CEED3E03-4081-41C3-9A47-6E4A4A61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4" descr="Поверхневий натяг вод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5" name="AutoShape 6" descr="Поверхневий натяг вод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6" name="AutoShape 8" descr="Поверхневий натяг води"/>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204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175" y="1235715"/>
            <a:ext cx="3487615" cy="2615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2850" y="1225887"/>
            <a:ext cx="1961783" cy="2615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43546" y="1216060"/>
            <a:ext cx="1961784" cy="2615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75574" y="1225887"/>
            <a:ext cx="1947042" cy="2596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Рисунок 20"/>
          <p:cNvPicPr/>
          <p:nvPr/>
        </p:nvPicPr>
        <p:blipFill>
          <a:blip r:embed="rId8" cstate="print">
            <a:extLst>
              <a:ext uri="{28A0092B-C50C-407E-A947-70E740481C1C}">
                <a14:useLocalDpi xmlns:a14="http://schemas.microsoft.com/office/drawing/2010/main" val="0"/>
              </a:ext>
            </a:extLst>
          </a:blip>
          <a:stretch>
            <a:fillRect/>
          </a:stretch>
        </p:blipFill>
        <p:spPr>
          <a:xfrm>
            <a:off x="765175" y="3960086"/>
            <a:ext cx="1988820" cy="2268855"/>
          </a:xfrm>
          <a:prstGeom prst="rect">
            <a:avLst/>
          </a:prstGeom>
        </p:spPr>
      </p:pic>
      <p:pic>
        <p:nvPicPr>
          <p:cNvPr id="22" name="Рисунок 21"/>
          <p:cNvPicPr/>
          <p:nvPr/>
        </p:nvPicPr>
        <p:blipFill>
          <a:blip r:embed="rId9" cstate="print">
            <a:extLst>
              <a:ext uri="{28A0092B-C50C-407E-A947-70E740481C1C}">
                <a14:useLocalDpi xmlns:a14="http://schemas.microsoft.com/office/drawing/2010/main" val="0"/>
              </a:ext>
            </a:extLst>
          </a:blip>
          <a:stretch>
            <a:fillRect/>
          </a:stretch>
        </p:blipFill>
        <p:spPr>
          <a:xfrm>
            <a:off x="2889069" y="3960086"/>
            <a:ext cx="1878874" cy="2268855"/>
          </a:xfrm>
          <a:prstGeom prst="rect">
            <a:avLst/>
          </a:prstGeom>
        </p:spPr>
      </p:pic>
      <p:pic>
        <p:nvPicPr>
          <p:cNvPr id="23" name="Рисунок 22"/>
          <p:cNvPicPr/>
          <p:nvPr/>
        </p:nvPicPr>
        <p:blipFill>
          <a:blip r:embed="rId10" cstate="print">
            <a:extLst>
              <a:ext uri="{28A0092B-C50C-407E-A947-70E740481C1C}">
                <a14:useLocalDpi xmlns:a14="http://schemas.microsoft.com/office/drawing/2010/main" val="0"/>
              </a:ext>
            </a:extLst>
          </a:blip>
          <a:stretch>
            <a:fillRect/>
          </a:stretch>
        </p:blipFill>
        <p:spPr>
          <a:xfrm>
            <a:off x="4837202" y="3959027"/>
            <a:ext cx="1918063" cy="2269914"/>
          </a:xfrm>
          <a:prstGeom prst="rect">
            <a:avLst/>
          </a:prstGeom>
        </p:spPr>
      </p:pic>
      <p:sp>
        <p:nvSpPr>
          <p:cNvPr id="11" name="Прямокутник 10"/>
          <p:cNvSpPr/>
          <p:nvPr/>
        </p:nvSpPr>
        <p:spPr>
          <a:xfrm>
            <a:off x="765175" y="6228941"/>
            <a:ext cx="1988820" cy="646331"/>
          </a:xfrm>
          <a:prstGeom prst="rect">
            <a:avLst/>
          </a:prstGeom>
        </p:spPr>
        <p:txBody>
          <a:bodyPr wrap="square">
            <a:spAutoFit/>
          </a:bodyPr>
          <a:lstStyle/>
          <a:p>
            <a:r>
              <a:rPr lang="uk-UA" sz="1200" b="1" dirty="0"/>
              <a:t>Низька температура </a:t>
            </a:r>
            <a:r>
              <a:rPr lang="ru-RU" sz="1200" b="1" dirty="0"/>
              <a:t>(~100°C)</a:t>
            </a:r>
            <a:r>
              <a:rPr lang="uk-UA" sz="1200" b="1" dirty="0"/>
              <a:t> </a:t>
            </a:r>
            <a:r>
              <a:rPr lang="uk-UA" sz="1200" dirty="0"/>
              <a:t>Вода одразу випаровується </a:t>
            </a:r>
          </a:p>
        </p:txBody>
      </p:sp>
      <p:sp>
        <p:nvSpPr>
          <p:cNvPr id="12" name="Прямокутник 11"/>
          <p:cNvSpPr/>
          <p:nvPr/>
        </p:nvSpPr>
        <p:spPr>
          <a:xfrm>
            <a:off x="2753995" y="6211669"/>
            <a:ext cx="2290593" cy="646331"/>
          </a:xfrm>
          <a:prstGeom prst="rect">
            <a:avLst/>
          </a:prstGeom>
        </p:spPr>
        <p:txBody>
          <a:bodyPr wrap="square">
            <a:spAutoFit/>
          </a:bodyPr>
          <a:lstStyle/>
          <a:p>
            <a:r>
              <a:rPr lang="uk-UA" sz="1200" b="1" dirty="0"/>
              <a:t>Середня температура ( </a:t>
            </a:r>
            <a:r>
              <a:rPr lang="ru-RU" sz="1200" b="1" dirty="0"/>
              <a:t>~1</a:t>
            </a:r>
            <a:r>
              <a:rPr lang="uk-UA" sz="1200" b="1" dirty="0"/>
              <a:t>5</a:t>
            </a:r>
            <a:r>
              <a:rPr lang="ru-RU" sz="1200" b="1" dirty="0"/>
              <a:t>0</a:t>
            </a:r>
            <a:r>
              <a:rPr lang="uk-UA" sz="1200" b="1" dirty="0"/>
              <a:t>-180</a:t>
            </a:r>
            <a:r>
              <a:rPr lang="ru-RU" sz="1200" b="1" dirty="0"/>
              <a:t>°C</a:t>
            </a:r>
            <a:r>
              <a:rPr lang="uk-UA" sz="1200" b="1" dirty="0"/>
              <a:t>) </a:t>
            </a:r>
            <a:r>
              <a:rPr lang="uk-UA" sz="1200" dirty="0"/>
              <a:t>Вода шипить і одразу випаровується</a:t>
            </a:r>
          </a:p>
        </p:txBody>
      </p:sp>
      <p:sp>
        <p:nvSpPr>
          <p:cNvPr id="13" name="Прямокутник 12"/>
          <p:cNvSpPr/>
          <p:nvPr/>
        </p:nvSpPr>
        <p:spPr>
          <a:xfrm>
            <a:off x="4837202" y="6228941"/>
            <a:ext cx="2706597" cy="646331"/>
          </a:xfrm>
          <a:prstGeom prst="rect">
            <a:avLst/>
          </a:prstGeom>
        </p:spPr>
        <p:txBody>
          <a:bodyPr wrap="square">
            <a:spAutoFit/>
          </a:bodyPr>
          <a:lstStyle/>
          <a:p>
            <a:r>
              <a:rPr lang="uk-UA" sz="1200" b="1" dirty="0"/>
              <a:t>Висока температура (</a:t>
            </a:r>
            <a:r>
              <a:rPr lang="ru-RU" sz="1200" b="1" dirty="0"/>
              <a:t>~</a:t>
            </a:r>
            <a:r>
              <a:rPr lang="uk-UA" sz="1200" b="1" dirty="0"/>
              <a:t>2</a:t>
            </a:r>
            <a:r>
              <a:rPr lang="ru-RU" sz="1200" b="1" dirty="0"/>
              <a:t>00</a:t>
            </a:r>
            <a:r>
              <a:rPr lang="uk-UA" sz="1200" b="1" dirty="0"/>
              <a:t> - 250</a:t>
            </a:r>
            <a:r>
              <a:rPr lang="ru-RU" sz="1200" b="1" dirty="0"/>
              <a:t>°C</a:t>
            </a:r>
            <a:r>
              <a:rPr lang="uk-UA" sz="1200" b="1" dirty="0"/>
              <a:t> і більше) </a:t>
            </a:r>
            <a:r>
              <a:rPr lang="uk-UA" sz="1200" dirty="0"/>
              <a:t>Крапля води починає бігати по гарячій поверхні</a:t>
            </a:r>
          </a:p>
        </p:txBody>
      </p:sp>
      <p:sp>
        <p:nvSpPr>
          <p:cNvPr id="20" name="TextBox 19"/>
          <p:cNvSpPr txBox="1"/>
          <p:nvPr/>
        </p:nvSpPr>
        <p:spPr>
          <a:xfrm>
            <a:off x="7011994" y="3970972"/>
            <a:ext cx="3710622" cy="1477328"/>
          </a:xfrm>
          <a:prstGeom prst="rect">
            <a:avLst/>
          </a:prstGeom>
          <a:noFill/>
        </p:spPr>
        <p:txBody>
          <a:bodyPr wrap="square" rtlCol="0">
            <a:spAutoFit/>
          </a:bodyPr>
          <a:lstStyle/>
          <a:p>
            <a:r>
              <a:rPr lang="uk-UA" b="1" dirty="0">
                <a:solidFill>
                  <a:srgbClr val="FF0000"/>
                </a:solidFill>
                <a:latin typeface="Times New Roman" pitchFamily="18" charset="0"/>
                <a:cs typeface="Times New Roman" pitchFamily="18" charset="0"/>
              </a:rPr>
              <a:t>Відео досліду можна переглянути за </a:t>
            </a:r>
            <a:r>
              <a:rPr lang="uk-UA" b="1" dirty="0" err="1">
                <a:solidFill>
                  <a:srgbClr val="FF0000"/>
                </a:solidFill>
                <a:latin typeface="Times New Roman" pitchFamily="18" charset="0"/>
                <a:cs typeface="Times New Roman" pitchFamily="18" charset="0"/>
              </a:rPr>
              <a:t>лінком</a:t>
            </a:r>
            <a:r>
              <a:rPr lang="uk-UA" b="1" dirty="0">
                <a:solidFill>
                  <a:srgbClr val="FF0000"/>
                </a:solidFill>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hlinkClick r:id="rId11"/>
              </a:rPr>
              <a:t>https://drive.google.com/file/d/1Y8GwCmqVKYiyeyphKPE02Z2MtThkrPhj/view?usp=sharing</a:t>
            </a:r>
            <a:r>
              <a:rPr lang="uk-UA" b="1" dirty="0">
                <a:solidFill>
                  <a:srgbClr val="FF0000"/>
                </a:solidFill>
                <a:latin typeface="Times New Roman" pitchFamily="18" charset="0"/>
                <a:cs typeface="Times New Roman" pitchFamily="18" charset="0"/>
              </a:rPr>
              <a:t> </a:t>
            </a:r>
          </a:p>
        </p:txBody>
      </p:sp>
    </p:spTree>
    <p:extLst>
      <p:ext uri="{BB962C8B-B14F-4D97-AF65-F5344CB8AC3E}">
        <p14:creationId xmlns:p14="http://schemas.microsoft.com/office/powerpoint/2010/main" val="199295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C7B24AB-B650-4A35-ABF8-31544BE55BDB}"/>
              </a:ext>
            </a:extLst>
          </p:cNvPr>
          <p:cNvPicPr>
            <a:picLocks noChangeAspect="1"/>
          </p:cNvPicPr>
          <p:nvPr/>
        </p:nvPicPr>
        <p:blipFill rotWithShape="1">
          <a:blip r:embed="rId2">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1F4B80B0-454C-45B4-9C32-4835F25972F4}"/>
              </a:ext>
            </a:extLst>
          </p:cNvPr>
          <p:cNvPicPr>
            <a:picLocks noChangeAspect="1"/>
          </p:cNvPicPr>
          <p:nvPr/>
        </p:nvPicPr>
        <p:blipFill rotWithShape="1">
          <a:blip r:embed="rId2">
            <a:lum bright="70000" contrast="-70000"/>
          </a:blip>
          <a:srcRect t="20065" r="898" b="39806"/>
          <a:stretch/>
        </p:blipFill>
        <p:spPr>
          <a:xfrm flipH="1">
            <a:off x="3045041" y="0"/>
            <a:ext cx="3045040" cy="712695"/>
          </a:xfrm>
          <a:prstGeom prst="rect">
            <a:avLst/>
          </a:prstGeom>
        </p:spPr>
      </p:pic>
      <p:pic>
        <p:nvPicPr>
          <p:cNvPr id="8" name="Рисунок 7">
            <a:extLst>
              <a:ext uri="{FF2B5EF4-FFF2-40B4-BE49-F238E27FC236}">
                <a16:creationId xmlns:a16="http://schemas.microsoft.com/office/drawing/2014/main" id="{AC49B97B-8076-47E3-BAAC-DF66A11313EF}"/>
              </a:ext>
            </a:extLst>
          </p:cNvPr>
          <p:cNvPicPr>
            <a:picLocks noChangeAspect="1"/>
          </p:cNvPicPr>
          <p:nvPr/>
        </p:nvPicPr>
        <p:blipFill rotWithShape="1">
          <a:blip r:embed="rId2">
            <a:lum bright="70000" contrast="-70000"/>
          </a:blip>
          <a:srcRect t="20065" r="898" b="39806"/>
          <a:stretch/>
        </p:blipFill>
        <p:spPr>
          <a:xfrm>
            <a:off x="6101918" y="0"/>
            <a:ext cx="3045041" cy="693581"/>
          </a:xfrm>
          <a:prstGeom prst="rect">
            <a:avLst/>
          </a:prstGeom>
        </p:spPr>
      </p:pic>
      <p:pic>
        <p:nvPicPr>
          <p:cNvPr id="9" name="Рисунок 8">
            <a:extLst>
              <a:ext uri="{FF2B5EF4-FFF2-40B4-BE49-F238E27FC236}">
                <a16:creationId xmlns:a16="http://schemas.microsoft.com/office/drawing/2014/main" id="{FC5B7F2A-AE90-44C4-9EF7-49AAE68FA891}"/>
              </a:ext>
            </a:extLst>
          </p:cNvPr>
          <p:cNvPicPr>
            <a:picLocks noChangeAspect="1"/>
          </p:cNvPicPr>
          <p:nvPr/>
        </p:nvPicPr>
        <p:blipFill rotWithShape="1">
          <a:blip r:embed="rId2">
            <a:lum bright="70000" contrast="-70000"/>
          </a:blip>
          <a:srcRect t="20065" r="898" b="39806"/>
          <a:stretch/>
        </p:blipFill>
        <p:spPr>
          <a:xfrm flipH="1">
            <a:off x="9146959" y="0"/>
            <a:ext cx="3045040" cy="712695"/>
          </a:xfrm>
          <a:prstGeom prst="rect">
            <a:avLst/>
          </a:prstGeom>
        </p:spPr>
      </p:pic>
      <p:sp>
        <p:nvSpPr>
          <p:cNvPr id="2" name="Прямокутник 1">
            <a:extLst>
              <a:ext uri="{FF2B5EF4-FFF2-40B4-BE49-F238E27FC236}">
                <a16:creationId xmlns:a16="http://schemas.microsoft.com/office/drawing/2014/main" id="{4C945DB7-4702-445B-985D-1668EC29582B}"/>
              </a:ext>
            </a:extLst>
          </p:cNvPr>
          <p:cNvSpPr/>
          <p:nvPr/>
        </p:nvSpPr>
        <p:spPr>
          <a:xfrm>
            <a:off x="-5919" y="614869"/>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4DC3DCC1-8953-4CA9-9E13-2FA16D25F833}"/>
              </a:ext>
            </a:extLst>
          </p:cNvPr>
          <p:cNvSpPr/>
          <p:nvPr/>
        </p:nvSpPr>
        <p:spPr>
          <a:xfrm>
            <a:off x="-239223" y="465138"/>
            <a:ext cx="8392624"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ПРАКТИЧНЕ ЗНАЧЕННЯ ЕФЕКТУ</a:t>
            </a:r>
          </a:p>
        </p:txBody>
      </p:sp>
      <p:pic>
        <p:nvPicPr>
          <p:cNvPr id="3" name="Picture 2" descr="ВФМЛ №17">
            <a:extLst>
              <a:ext uri="{FF2B5EF4-FFF2-40B4-BE49-F238E27FC236}">
                <a16:creationId xmlns:a16="http://schemas.microsoft.com/office/drawing/2014/main" id="{CEED3E03-4081-41C3-9A47-6E4A4A61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4" descr="Поверхневий натяг вод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5" name="AutoShape 6" descr="Поверхневий натяг вод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6" name="AutoShape 8" descr="Поверхневий натяг води"/>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4" name="Прямокутник 3"/>
          <p:cNvSpPr/>
          <p:nvPr/>
        </p:nvSpPr>
        <p:spPr>
          <a:xfrm>
            <a:off x="362404" y="1216060"/>
            <a:ext cx="5864224" cy="923330"/>
          </a:xfrm>
          <a:prstGeom prst="rect">
            <a:avLst/>
          </a:prstGeom>
        </p:spPr>
        <p:txBody>
          <a:bodyPr wrap="square">
            <a:spAutoFit/>
          </a:bodyPr>
          <a:lstStyle/>
          <a:p>
            <a:pPr algn="just"/>
            <a:r>
              <a:rPr lang="uk-UA" dirty="0">
                <a:latin typeface="Times New Roman" pitchFamily="18" charset="0"/>
                <a:cs typeface="Times New Roman" pitchFamily="18" charset="0"/>
              </a:rPr>
              <a:t>Деякі </a:t>
            </a:r>
            <a:r>
              <a:rPr lang="uk-UA" dirty="0" err="1">
                <a:latin typeface="Times New Roman" pitchFamily="18" charset="0"/>
                <a:cs typeface="Times New Roman" pitchFamily="18" charset="0"/>
              </a:rPr>
              <a:t>антипригарні</a:t>
            </a:r>
            <a:r>
              <a:rPr lang="uk-UA" dirty="0">
                <a:latin typeface="Times New Roman" pitchFamily="18" charset="0"/>
                <a:cs typeface="Times New Roman" pitchFamily="18" charset="0"/>
              </a:rPr>
              <a:t> покриття використовують цей ефект, щоб створити «паровий буфер» між їжею та сковорідкою, зменшуючи пригорання.</a:t>
            </a:r>
          </a:p>
        </p:txBody>
      </p:sp>
      <p:sp>
        <p:nvSpPr>
          <p:cNvPr id="10" name="Прямокутник 9"/>
          <p:cNvSpPr/>
          <p:nvPr/>
        </p:nvSpPr>
        <p:spPr>
          <a:xfrm>
            <a:off x="3364690" y="4068627"/>
            <a:ext cx="2405742" cy="2031325"/>
          </a:xfrm>
          <a:prstGeom prst="rect">
            <a:avLst/>
          </a:prstGeom>
        </p:spPr>
        <p:txBody>
          <a:bodyPr wrap="square">
            <a:spAutoFit/>
          </a:bodyPr>
          <a:lstStyle/>
          <a:p>
            <a:pPr algn="just"/>
            <a:r>
              <a:rPr lang="ru-RU" dirty="0" err="1">
                <a:latin typeface="Times New Roman" pitchFamily="18" charset="0"/>
                <a:cs typeface="Times New Roman" pitchFamily="18" charset="0"/>
              </a:rPr>
              <a:t>Ефект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можна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використовувати</a:t>
            </a:r>
            <a:r>
              <a:rPr lang="ru-RU" dirty="0">
                <a:latin typeface="Times New Roman" pitchFamily="18" charset="0"/>
                <a:cs typeface="Times New Roman" pitchFamily="18" charset="0"/>
              </a:rPr>
              <a:t> як </a:t>
            </a:r>
            <a:r>
              <a:rPr lang="ru-RU" dirty="0" err="1">
                <a:latin typeface="Times New Roman" pitchFamily="18" charset="0"/>
                <a:cs typeface="Times New Roman" pitchFamily="18" charset="0"/>
              </a:rPr>
              <a:t>візуальний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індикатор</a:t>
            </a:r>
            <a:r>
              <a:rPr lang="ru-RU" dirty="0">
                <a:latin typeface="Times New Roman" pitchFamily="18" charset="0"/>
                <a:cs typeface="Times New Roman" pitchFamily="18" charset="0"/>
              </a:rPr>
              <a:t> того, </a:t>
            </a:r>
            <a:r>
              <a:rPr lang="ru-RU" dirty="0" err="1">
                <a:latin typeface="Times New Roman" pitchFamily="18" charset="0"/>
                <a:cs typeface="Times New Roman" pitchFamily="18" charset="0"/>
              </a:rPr>
              <a:t>що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поверхня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досягла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певної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критичної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температури</a:t>
            </a:r>
            <a:r>
              <a:rPr lang="ru-RU" dirty="0">
                <a:latin typeface="Times New Roman" pitchFamily="18" charset="0"/>
                <a:cs typeface="Times New Roman" pitchFamily="18" charset="0"/>
              </a:rPr>
              <a:t>.</a:t>
            </a:r>
            <a:endParaRPr lang="uk-UA" dirty="0">
              <a:latin typeface="Times New Roman" pitchFamily="18" charset="0"/>
              <a:cs typeface="Times New Roman" pitchFamily="18" charset="0"/>
            </a:endParaRPr>
          </a:p>
        </p:txBody>
      </p:sp>
      <p:sp>
        <p:nvSpPr>
          <p:cNvPr id="17" name="Прямокутник 16"/>
          <p:cNvSpPr/>
          <p:nvPr/>
        </p:nvSpPr>
        <p:spPr>
          <a:xfrm>
            <a:off x="6226628" y="1216060"/>
            <a:ext cx="5508171" cy="1477328"/>
          </a:xfrm>
          <a:prstGeom prst="rect">
            <a:avLst/>
          </a:prstGeom>
        </p:spPr>
        <p:txBody>
          <a:bodyPr wrap="square">
            <a:spAutoFit/>
          </a:bodyPr>
          <a:lstStyle/>
          <a:p>
            <a:pPr algn="just"/>
            <a:r>
              <a:rPr lang="uk-UA" dirty="0">
                <a:latin typeface="Times New Roman" pitchFamily="18" charset="0"/>
                <a:cs typeface="Times New Roman" pitchFamily="18" charset="0"/>
              </a:rPr>
              <a:t>У деяких системах охолодження (наприклад, в атомних реакторах чи турбінах), розуміння ефекту </a:t>
            </a:r>
            <a:r>
              <a:rPr lang="uk-UA" dirty="0" err="1">
                <a:latin typeface="Times New Roman" pitchFamily="18" charset="0"/>
                <a:cs typeface="Times New Roman" pitchFamily="18" charset="0"/>
              </a:rPr>
              <a:t>Лейденфроста</a:t>
            </a:r>
            <a:r>
              <a:rPr lang="uk-UA" dirty="0">
                <a:latin typeface="Times New Roman" pitchFamily="18" charset="0"/>
                <a:cs typeface="Times New Roman" pitchFamily="18" charset="0"/>
              </a:rPr>
              <a:t> допомагає уникнути перегріву, оскільки при досягненні певної температури рідина втрачає ефективність охолодження</a:t>
            </a:r>
          </a:p>
        </p:txBody>
      </p:sp>
      <p:sp>
        <p:nvSpPr>
          <p:cNvPr id="18" name="Прямокутник 17"/>
          <p:cNvSpPr/>
          <p:nvPr/>
        </p:nvSpPr>
        <p:spPr>
          <a:xfrm>
            <a:off x="6337525" y="4930455"/>
            <a:ext cx="5431973" cy="1200329"/>
          </a:xfrm>
          <a:prstGeom prst="rect">
            <a:avLst/>
          </a:prstGeom>
        </p:spPr>
        <p:txBody>
          <a:bodyPr wrap="square">
            <a:spAutoFit/>
          </a:bodyPr>
          <a:lstStyle/>
          <a:p>
            <a:pPr algn="just"/>
            <a:r>
              <a:rPr lang="ru-RU" dirty="0">
                <a:latin typeface="Times New Roman" pitchFamily="18" charset="0"/>
                <a:cs typeface="Times New Roman" pitchFamily="18" charset="0"/>
              </a:rPr>
              <a:t>У </a:t>
            </a:r>
            <a:r>
              <a:rPr lang="ru-RU" dirty="0" err="1">
                <a:latin typeface="Times New Roman" pitchFamily="18" charset="0"/>
                <a:cs typeface="Times New Roman" pitchFamily="18" charset="0"/>
              </a:rPr>
              <a:t>деяких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виробничих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процесах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металургія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хімічна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промисловість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краплі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рідини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можуть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використовуватись</a:t>
            </a:r>
            <a:r>
              <a:rPr lang="ru-RU" dirty="0">
                <a:latin typeface="Times New Roman" pitchFamily="18" charset="0"/>
                <a:cs typeface="Times New Roman" pitchFamily="18" charset="0"/>
              </a:rPr>
              <a:t> для </a:t>
            </a:r>
            <a:r>
              <a:rPr lang="ru-RU" dirty="0" err="1">
                <a:latin typeface="Times New Roman" pitchFamily="18" charset="0"/>
                <a:cs typeface="Times New Roman" pitchFamily="18" charset="0"/>
              </a:rPr>
              <a:t>видалення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забруднень</a:t>
            </a:r>
            <a:r>
              <a:rPr lang="ru-RU" dirty="0">
                <a:latin typeface="Times New Roman" pitchFamily="18" charset="0"/>
                <a:cs typeface="Times New Roman" pitchFamily="18" charset="0"/>
              </a:rPr>
              <a:t> без прямого контакту — </a:t>
            </a:r>
            <a:r>
              <a:rPr lang="ru-RU" dirty="0" err="1">
                <a:latin typeface="Times New Roman" pitchFamily="18" charset="0"/>
                <a:cs typeface="Times New Roman" pitchFamily="18" charset="0"/>
              </a:rPr>
              <a:t>це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зменшує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зношування</a:t>
            </a:r>
            <a:r>
              <a:rPr lang="ru-RU" dirty="0">
                <a:latin typeface="Times New Roman" pitchFamily="18" charset="0"/>
                <a:cs typeface="Times New Roman" pitchFamily="18" charset="0"/>
              </a:rPr>
              <a:t>.</a:t>
            </a:r>
            <a:endParaRPr lang="uk-UA" dirty="0">
              <a:latin typeface="Times New Roman" pitchFamily="18" charset="0"/>
              <a:cs typeface="Times New Roman" pitchFamily="18" charset="0"/>
            </a:endParaRPr>
          </a:p>
        </p:txBody>
      </p:sp>
      <p:pic>
        <p:nvPicPr>
          <p:cNvPr id="1026" name="Picture 2" descr="Види антипригарного покриття, їх переваги та недоліки - інструкція з вибору  сковорідки"/>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404" y="2229466"/>
            <a:ext cx="2017032" cy="13438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Про Антипригарне Покриття — Novafl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6975" y="2186951"/>
            <a:ext cx="2540227" cy="14288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Цвета каления — Википедия"/>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043" y="4054334"/>
            <a:ext cx="285750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Як працює ядерний реактор? Нетішин | perspekt.org.u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7524" y="2730003"/>
            <a:ext cx="5286375"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27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C7B24AB-B650-4A35-ABF8-31544BE55BDB}"/>
              </a:ext>
            </a:extLst>
          </p:cNvPr>
          <p:cNvPicPr>
            <a:picLocks noChangeAspect="1"/>
          </p:cNvPicPr>
          <p:nvPr/>
        </p:nvPicPr>
        <p:blipFill rotWithShape="1">
          <a:blip r:embed="rId2">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1F4B80B0-454C-45B4-9C32-4835F25972F4}"/>
              </a:ext>
            </a:extLst>
          </p:cNvPr>
          <p:cNvPicPr>
            <a:picLocks noChangeAspect="1"/>
          </p:cNvPicPr>
          <p:nvPr/>
        </p:nvPicPr>
        <p:blipFill rotWithShape="1">
          <a:blip r:embed="rId2">
            <a:lum bright="70000" contrast="-70000"/>
          </a:blip>
          <a:srcRect t="20065" r="898" b="39806"/>
          <a:stretch/>
        </p:blipFill>
        <p:spPr>
          <a:xfrm flipH="1">
            <a:off x="3045041" y="0"/>
            <a:ext cx="3045040" cy="712695"/>
          </a:xfrm>
          <a:prstGeom prst="rect">
            <a:avLst/>
          </a:prstGeom>
        </p:spPr>
      </p:pic>
      <p:pic>
        <p:nvPicPr>
          <p:cNvPr id="8" name="Рисунок 7">
            <a:extLst>
              <a:ext uri="{FF2B5EF4-FFF2-40B4-BE49-F238E27FC236}">
                <a16:creationId xmlns:a16="http://schemas.microsoft.com/office/drawing/2014/main" id="{AC49B97B-8076-47E3-BAAC-DF66A11313EF}"/>
              </a:ext>
            </a:extLst>
          </p:cNvPr>
          <p:cNvPicPr>
            <a:picLocks noChangeAspect="1"/>
          </p:cNvPicPr>
          <p:nvPr/>
        </p:nvPicPr>
        <p:blipFill rotWithShape="1">
          <a:blip r:embed="rId2">
            <a:lum bright="70000" contrast="-70000"/>
          </a:blip>
          <a:srcRect t="20065" r="898" b="39806"/>
          <a:stretch/>
        </p:blipFill>
        <p:spPr>
          <a:xfrm>
            <a:off x="6101918" y="0"/>
            <a:ext cx="3045041" cy="693581"/>
          </a:xfrm>
          <a:prstGeom prst="rect">
            <a:avLst/>
          </a:prstGeom>
        </p:spPr>
      </p:pic>
      <p:pic>
        <p:nvPicPr>
          <p:cNvPr id="9" name="Рисунок 8">
            <a:extLst>
              <a:ext uri="{FF2B5EF4-FFF2-40B4-BE49-F238E27FC236}">
                <a16:creationId xmlns:a16="http://schemas.microsoft.com/office/drawing/2014/main" id="{FC5B7F2A-AE90-44C4-9EF7-49AAE68FA891}"/>
              </a:ext>
            </a:extLst>
          </p:cNvPr>
          <p:cNvPicPr>
            <a:picLocks noChangeAspect="1"/>
          </p:cNvPicPr>
          <p:nvPr/>
        </p:nvPicPr>
        <p:blipFill rotWithShape="1">
          <a:blip r:embed="rId2">
            <a:lum bright="70000" contrast="-70000"/>
          </a:blip>
          <a:srcRect t="20065" r="898" b="39806"/>
          <a:stretch/>
        </p:blipFill>
        <p:spPr>
          <a:xfrm flipH="1">
            <a:off x="9146959" y="0"/>
            <a:ext cx="3045040" cy="712695"/>
          </a:xfrm>
          <a:prstGeom prst="rect">
            <a:avLst/>
          </a:prstGeom>
        </p:spPr>
      </p:pic>
      <p:sp>
        <p:nvSpPr>
          <p:cNvPr id="2" name="Прямокутник 1">
            <a:extLst>
              <a:ext uri="{FF2B5EF4-FFF2-40B4-BE49-F238E27FC236}">
                <a16:creationId xmlns:a16="http://schemas.microsoft.com/office/drawing/2014/main" id="{4C945DB7-4702-445B-985D-1668EC29582B}"/>
              </a:ext>
            </a:extLst>
          </p:cNvPr>
          <p:cNvSpPr/>
          <p:nvPr/>
        </p:nvSpPr>
        <p:spPr>
          <a:xfrm>
            <a:off x="-5919" y="571417"/>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4DC3DCC1-8953-4CA9-9E13-2FA16D25F833}"/>
              </a:ext>
            </a:extLst>
          </p:cNvPr>
          <p:cNvSpPr/>
          <p:nvPr/>
        </p:nvSpPr>
        <p:spPr>
          <a:xfrm>
            <a:off x="135526" y="463106"/>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ВИСНОВКИ</a:t>
            </a:r>
          </a:p>
        </p:txBody>
      </p:sp>
      <p:pic>
        <p:nvPicPr>
          <p:cNvPr id="3" name="Picture 2" descr="ВФМЛ №17">
            <a:extLst>
              <a:ext uri="{FF2B5EF4-FFF2-40B4-BE49-F238E27FC236}">
                <a16:creationId xmlns:a16="http://schemas.microsoft.com/office/drawing/2014/main" id="{CEED3E03-4081-41C3-9A47-6E4A4A61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4" descr="Поверхневий натяг вод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5" name="AutoShape 6" descr="Поверхневий натяг вод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6" name="AutoShape 8" descr="Поверхневий натяг води"/>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4" name="Прямокутник 3"/>
          <p:cNvSpPr/>
          <p:nvPr/>
        </p:nvSpPr>
        <p:spPr>
          <a:xfrm>
            <a:off x="599825" y="1392970"/>
            <a:ext cx="10980511" cy="2677656"/>
          </a:xfrm>
          <a:prstGeom prst="rect">
            <a:avLst/>
          </a:prstGeom>
        </p:spPr>
        <p:txBody>
          <a:bodyPr wrap="square">
            <a:spAutoFit/>
          </a:bodyPr>
          <a:lstStyle/>
          <a:p>
            <a:pPr algn="just"/>
            <a:r>
              <a:rPr lang="uk-UA" sz="2400" dirty="0">
                <a:latin typeface="Times New Roman" pitchFamily="18" charset="0"/>
                <a:cs typeface="Times New Roman" pitchFamily="18" charset="0"/>
              </a:rPr>
              <a:t>	Отже, поверхневий натяг відіграє важливу роль </a:t>
            </a:r>
            <a:r>
              <a:rPr lang="uk-UA" sz="2400" b="1" dirty="0">
                <a:latin typeface="Times New Roman" pitchFamily="18" charset="0"/>
                <a:cs typeface="Times New Roman" pitchFamily="18" charset="0"/>
              </a:rPr>
              <a:t>у багатьох природних явищах.</a:t>
            </a:r>
            <a:r>
              <a:rPr lang="uk-UA" sz="2400" dirty="0">
                <a:latin typeface="Times New Roman" pitchFamily="18" charset="0"/>
                <a:cs typeface="Times New Roman" pitchFamily="18" charset="0"/>
              </a:rPr>
              <a:t> При температурі вище 200°C вода не випаровується одразу, а зависає на шарі пари, який діє як ізолятор.</a:t>
            </a:r>
            <a:br>
              <a:rPr lang="uk-UA" sz="2400" dirty="0">
                <a:latin typeface="Times New Roman" pitchFamily="18" charset="0"/>
                <a:cs typeface="Times New Roman" pitchFamily="18" charset="0"/>
              </a:rPr>
            </a:br>
            <a:r>
              <a:rPr lang="uk-UA" sz="2400" dirty="0">
                <a:latin typeface="Times New Roman" pitchFamily="18" charset="0"/>
                <a:cs typeface="Times New Roman" pitchFamily="18" charset="0"/>
              </a:rPr>
              <a:t>	Це явище пояснює, чому рідина може залишатися на дуже гарячих поверхнях без миттєвого випаровування.</a:t>
            </a:r>
            <a:r>
              <a:rPr lang="en-US" sz="2400" dirty="0">
                <a:latin typeface="Times New Roman" pitchFamily="18" charset="0"/>
                <a:cs typeface="Times New Roman" pitchFamily="18" charset="0"/>
              </a:rPr>
              <a:t> </a:t>
            </a:r>
            <a:r>
              <a:rPr lang="uk-UA" sz="2400" dirty="0">
                <a:latin typeface="Times New Roman" pitchFamily="18" charset="0"/>
                <a:cs typeface="Times New Roman" pitchFamily="18" charset="0"/>
              </a:rPr>
              <a:t>Ефект </a:t>
            </a:r>
            <a:r>
              <a:rPr lang="uk-UA" sz="2400" dirty="0" err="1">
                <a:latin typeface="Times New Roman" pitchFamily="18" charset="0"/>
                <a:cs typeface="Times New Roman" pitchFamily="18" charset="0"/>
              </a:rPr>
              <a:t>Лейденфроста</a:t>
            </a:r>
            <a:r>
              <a:rPr lang="uk-UA" sz="2400" dirty="0">
                <a:latin typeface="Times New Roman" pitchFamily="18" charset="0"/>
                <a:cs typeface="Times New Roman" pitchFamily="18" charset="0"/>
              </a:rPr>
              <a:t> має практичне застосування, наприклад, у розробці жаротривких матеріалів і в охолодженні ядерних реакторів</a:t>
            </a:r>
          </a:p>
        </p:txBody>
      </p:sp>
    </p:spTree>
    <p:extLst>
      <p:ext uri="{BB962C8B-B14F-4D97-AF65-F5344CB8AC3E}">
        <p14:creationId xmlns:p14="http://schemas.microsoft.com/office/powerpoint/2010/main" val="857227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C7B24AB-B650-4A35-ABF8-31544BE55BDB}"/>
              </a:ext>
            </a:extLst>
          </p:cNvPr>
          <p:cNvPicPr>
            <a:picLocks noChangeAspect="1"/>
          </p:cNvPicPr>
          <p:nvPr/>
        </p:nvPicPr>
        <p:blipFill rotWithShape="1">
          <a:blip r:embed="rId2">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id="{1F4B80B0-454C-45B4-9C32-4835F25972F4}"/>
              </a:ext>
            </a:extLst>
          </p:cNvPr>
          <p:cNvPicPr>
            <a:picLocks noChangeAspect="1"/>
          </p:cNvPicPr>
          <p:nvPr/>
        </p:nvPicPr>
        <p:blipFill rotWithShape="1">
          <a:blip r:embed="rId2">
            <a:lum bright="70000" contrast="-70000"/>
          </a:blip>
          <a:srcRect t="20065" r="898" b="39806"/>
          <a:stretch/>
        </p:blipFill>
        <p:spPr>
          <a:xfrm flipH="1">
            <a:off x="3045041" y="0"/>
            <a:ext cx="3045040" cy="712695"/>
          </a:xfrm>
          <a:prstGeom prst="rect">
            <a:avLst/>
          </a:prstGeom>
        </p:spPr>
      </p:pic>
      <p:pic>
        <p:nvPicPr>
          <p:cNvPr id="8" name="Рисунок 7">
            <a:extLst>
              <a:ext uri="{FF2B5EF4-FFF2-40B4-BE49-F238E27FC236}">
                <a16:creationId xmlns:a16="http://schemas.microsoft.com/office/drawing/2014/main" id="{AC49B97B-8076-47E3-BAAC-DF66A11313EF}"/>
              </a:ext>
            </a:extLst>
          </p:cNvPr>
          <p:cNvPicPr>
            <a:picLocks noChangeAspect="1"/>
          </p:cNvPicPr>
          <p:nvPr/>
        </p:nvPicPr>
        <p:blipFill rotWithShape="1">
          <a:blip r:embed="rId2">
            <a:lum bright="70000" contrast="-70000"/>
          </a:blip>
          <a:srcRect t="20065" r="898" b="39806"/>
          <a:stretch/>
        </p:blipFill>
        <p:spPr>
          <a:xfrm>
            <a:off x="6101918" y="0"/>
            <a:ext cx="3045041" cy="693581"/>
          </a:xfrm>
          <a:prstGeom prst="rect">
            <a:avLst/>
          </a:prstGeom>
        </p:spPr>
      </p:pic>
      <p:pic>
        <p:nvPicPr>
          <p:cNvPr id="9" name="Рисунок 8">
            <a:extLst>
              <a:ext uri="{FF2B5EF4-FFF2-40B4-BE49-F238E27FC236}">
                <a16:creationId xmlns:a16="http://schemas.microsoft.com/office/drawing/2014/main" id="{FC5B7F2A-AE90-44C4-9EF7-49AAE68FA891}"/>
              </a:ext>
            </a:extLst>
          </p:cNvPr>
          <p:cNvPicPr>
            <a:picLocks noChangeAspect="1"/>
          </p:cNvPicPr>
          <p:nvPr/>
        </p:nvPicPr>
        <p:blipFill rotWithShape="1">
          <a:blip r:embed="rId2">
            <a:lum bright="70000" contrast="-70000"/>
          </a:blip>
          <a:srcRect t="20065" r="898" b="39806"/>
          <a:stretch/>
        </p:blipFill>
        <p:spPr>
          <a:xfrm flipH="1">
            <a:off x="9146959" y="0"/>
            <a:ext cx="3045040" cy="712695"/>
          </a:xfrm>
          <a:prstGeom prst="rect">
            <a:avLst/>
          </a:prstGeom>
        </p:spPr>
      </p:pic>
      <p:sp>
        <p:nvSpPr>
          <p:cNvPr id="2" name="Прямокутник 1">
            <a:extLst>
              <a:ext uri="{FF2B5EF4-FFF2-40B4-BE49-F238E27FC236}">
                <a16:creationId xmlns:a16="http://schemas.microsoft.com/office/drawing/2014/main" id="{4C945DB7-4702-445B-985D-1668EC29582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2" descr="ВФМЛ №17">
            <a:extLst>
              <a:ext uri="{FF2B5EF4-FFF2-40B4-BE49-F238E27FC236}">
                <a16:creationId xmlns:a16="http://schemas.microsoft.com/office/drawing/2014/main" id="{CEED3E03-4081-41C3-9A47-6E4A4A61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3" name="Прямокутник 6">
            <a:extLst>
              <a:ext uri="{FF2B5EF4-FFF2-40B4-BE49-F238E27FC236}">
                <a16:creationId xmlns:a16="http://schemas.microsoft.com/office/drawing/2014/main" id="{4DC3DCC1-8953-4CA9-9E13-2FA16D25F833}"/>
              </a:ext>
            </a:extLst>
          </p:cNvPr>
          <p:cNvSpPr/>
          <p:nvPr/>
        </p:nvSpPr>
        <p:spPr>
          <a:xfrm>
            <a:off x="37183" y="515299"/>
            <a:ext cx="7240010"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СПИСОК ВИКОРИСТАНОЇ ЛІТЕРАТУРИ</a:t>
            </a:r>
          </a:p>
        </p:txBody>
      </p:sp>
      <p:sp>
        <p:nvSpPr>
          <p:cNvPr id="7" name="Прямоугольник 6"/>
          <p:cNvSpPr/>
          <p:nvPr/>
        </p:nvSpPr>
        <p:spPr>
          <a:xfrm>
            <a:off x="416644" y="1339347"/>
            <a:ext cx="11346873" cy="5252592"/>
          </a:xfrm>
          <a:prstGeom prst="rect">
            <a:avLst/>
          </a:prstGeom>
        </p:spPr>
        <p:txBody>
          <a:bodyPr wrap="square">
            <a:spAutoFit/>
          </a:bodyPr>
          <a:lstStyle/>
          <a:p>
            <a:pPr marL="457200" indent="-457200">
              <a:buFont typeface="+mj-lt"/>
              <a:buAutoNum type="arabicPeriod"/>
            </a:pPr>
            <a:r>
              <a:rPr lang="uk-UA" sz="2400" dirty="0">
                <a:latin typeface="Times New Roman" pitchFamily="18" charset="0"/>
                <a:cs typeface="Times New Roman" pitchFamily="18" charset="0"/>
              </a:rPr>
              <a:t>Федів В. І., </a:t>
            </a:r>
            <a:r>
              <a:rPr lang="uk-UA" sz="2400" dirty="0" err="1">
                <a:latin typeface="Times New Roman" pitchFamily="18" charset="0"/>
                <a:cs typeface="Times New Roman" pitchFamily="18" charset="0"/>
              </a:rPr>
              <a:t>Олар</a:t>
            </a:r>
            <a:r>
              <a:rPr lang="uk-UA" sz="2400" dirty="0">
                <a:latin typeface="Times New Roman" pitchFamily="18" charset="0"/>
                <a:cs typeface="Times New Roman" pitchFamily="18" charset="0"/>
              </a:rPr>
              <a:t> О. І., Бірюкова Т. В . Матеріали V Всеукраїнської науково-методичної конференції «</a:t>
            </a:r>
            <a:r>
              <a:rPr lang="uk-UA" sz="2400" dirty="0" err="1">
                <a:latin typeface="Times New Roman" pitchFamily="18" charset="0"/>
                <a:cs typeface="Times New Roman" pitchFamily="18" charset="0"/>
              </a:rPr>
              <a:t>Теоретико-методичні</a:t>
            </a:r>
            <a:r>
              <a:rPr lang="uk-UA" sz="2400" dirty="0">
                <a:latin typeface="Times New Roman" pitchFamily="18" charset="0"/>
                <a:cs typeface="Times New Roman" pitchFamily="18" charset="0"/>
              </a:rPr>
              <a:t> засади вивчення сучасної фізики та нанотехнологій у загальноосвітніх та вищих навчальних закладах». Буковинський державний медичний університет.</a:t>
            </a:r>
          </a:p>
          <a:p>
            <a:pPr marL="457200" lvl="0" indent="-457200">
              <a:buFont typeface="+mj-lt"/>
              <a:buAutoNum type="arabicPeriod"/>
            </a:pPr>
            <a:r>
              <a:rPr lang="uk-UA" sz="2400" dirty="0">
                <a:latin typeface="Times New Roman" pitchFamily="18" charset="0"/>
                <a:cs typeface="Times New Roman" pitchFamily="18" charset="0"/>
              </a:rPr>
              <a:t>Бар’яхтар В. Г., Довгий С. О., </a:t>
            </a:r>
            <a:r>
              <a:rPr lang="uk-UA" sz="2400" dirty="0" err="1">
                <a:latin typeface="Times New Roman" pitchFamily="18" charset="0"/>
                <a:cs typeface="Times New Roman" pitchFamily="18" charset="0"/>
              </a:rPr>
              <a:t>Божинова</a:t>
            </a:r>
            <a:r>
              <a:rPr lang="uk-UA" sz="2400" dirty="0">
                <a:latin typeface="Times New Roman" pitchFamily="18" charset="0"/>
                <a:cs typeface="Times New Roman" pitchFamily="18" charset="0"/>
              </a:rPr>
              <a:t> Ф. Я., </a:t>
            </a:r>
            <a:r>
              <a:rPr lang="uk-UA" sz="2400" dirty="0" err="1">
                <a:latin typeface="Times New Roman" pitchFamily="18" charset="0"/>
                <a:cs typeface="Times New Roman" pitchFamily="18" charset="0"/>
              </a:rPr>
              <a:t>Кірюхіна</a:t>
            </a:r>
            <a:r>
              <a:rPr lang="uk-UA" sz="2400" dirty="0">
                <a:latin typeface="Times New Roman" pitchFamily="18" charset="0"/>
                <a:cs typeface="Times New Roman" pitchFamily="18" charset="0"/>
              </a:rPr>
              <a:t> О. </a:t>
            </a:r>
            <a:r>
              <a:rPr lang="uk-UA" sz="2400" dirty="0" err="1">
                <a:latin typeface="Times New Roman" pitchFamily="18" charset="0"/>
                <a:cs typeface="Times New Roman" pitchFamily="18" charset="0"/>
              </a:rPr>
              <a:t>О«Фізика</a:t>
            </a:r>
            <a:r>
              <a:rPr lang="uk-UA" sz="2400" dirty="0">
                <a:latin typeface="Times New Roman" pitchFamily="18" charset="0"/>
                <a:cs typeface="Times New Roman" pitchFamily="18" charset="0"/>
              </a:rPr>
              <a:t> (рівень стандарту, за навчальною програмою авторського колективу під керівництвом </a:t>
            </a:r>
            <a:r>
              <a:rPr lang="uk-UA" sz="2400" dirty="0" err="1">
                <a:latin typeface="Times New Roman" pitchFamily="18" charset="0"/>
                <a:cs typeface="Times New Roman" pitchFamily="18" charset="0"/>
              </a:rPr>
              <a:t>Локтєва</a:t>
            </a:r>
            <a:r>
              <a:rPr lang="uk-UA" sz="2400" dirty="0">
                <a:latin typeface="Times New Roman" pitchFamily="18" charset="0"/>
                <a:cs typeface="Times New Roman" pitchFamily="18" charset="0"/>
              </a:rPr>
              <a:t> В.М.)» підручник для 10 класу закладів загальної середньої освіти</a:t>
            </a:r>
          </a:p>
          <a:p>
            <a:pPr marL="457200" lvl="0" indent="-457200">
              <a:buFont typeface="+mj-lt"/>
              <a:buAutoNum type="arabicPeriod"/>
            </a:pPr>
            <a:r>
              <a:rPr lang="uk-UA" sz="2400" dirty="0">
                <a:latin typeface="Times New Roman" pitchFamily="18" charset="0"/>
                <a:cs typeface="Times New Roman" pitchFamily="18" charset="0"/>
              </a:rPr>
              <a:t>Водна поверхня [Електронний ресурс]. – Режим доступу: </a:t>
            </a:r>
            <a:r>
              <a:rPr lang="uk-UA" sz="2400" u="sng" dirty="0">
                <a:latin typeface="Times New Roman" pitchFamily="18" charset="0"/>
                <a:cs typeface="Times New Roman" pitchFamily="18" charset="0"/>
                <a:hlinkClick r:id="rId4"/>
              </a:rPr>
              <a:t>https://ua.izzi.digital/DOS/816560/816575.html</a:t>
            </a:r>
            <a:r>
              <a:rPr lang="uk-UA" sz="2400" dirty="0">
                <a:latin typeface="Times New Roman" pitchFamily="18" charset="0"/>
                <a:cs typeface="Times New Roman" pitchFamily="18" charset="0"/>
              </a:rPr>
              <a:t> (дата звернення: 27.03.2025).</a:t>
            </a:r>
          </a:p>
          <a:p>
            <a:pPr marL="457200" lvl="0" indent="-457200">
              <a:buFont typeface="+mj-lt"/>
              <a:buAutoNum type="arabicPeriod"/>
            </a:pPr>
            <a:r>
              <a:rPr lang="uk-UA" sz="2400" dirty="0" err="1">
                <a:latin typeface="Times New Roman" pitchFamily="18" charset="0"/>
                <a:cs typeface="Times New Roman" pitchFamily="18" charset="0"/>
              </a:rPr>
              <a:t>Гельфгат</a:t>
            </a:r>
            <a:r>
              <a:rPr lang="uk-UA" sz="2400" dirty="0">
                <a:latin typeface="Times New Roman" pitchFamily="18" charset="0"/>
                <a:cs typeface="Times New Roman" pitchFamily="18" charset="0"/>
              </a:rPr>
              <a:t> І. М. Фізика: підручник для 10 класу закладів загальної середньої освіти (профільний рівень). — Харків: Ранок, 2018. — 272 с. Електронна версія доступна за посиланням:</a:t>
            </a:r>
          </a:p>
          <a:p>
            <a:pPr algn="just">
              <a:lnSpc>
                <a:spcPct val="107000"/>
              </a:lnSpc>
              <a:spcAft>
                <a:spcPts val="800"/>
              </a:spcAft>
            </a:pPr>
            <a:endParaRPr lang="uk-UA" sz="2000" dirty="0">
              <a:latin typeface="Times New Roman" panose="02020603050405020304" pitchFamily="18" charset="0"/>
              <a:cs typeface="Times New Roman" panose="02020603050405020304" pitchFamily="18" charset="0"/>
            </a:endParaRPr>
          </a:p>
          <a:p>
            <a:pPr>
              <a:lnSpc>
                <a:spcPct val="107000"/>
              </a:lnSpc>
              <a:spcAft>
                <a:spcPts val="800"/>
              </a:spcAft>
            </a:pPr>
            <a:r>
              <a:rPr lang="uk-UA" dirty="0">
                <a:latin typeface="Times New Roman" panose="02020603050405020304" pitchFamily="18" charset="0"/>
                <a:ea typeface="Times New Roman" panose="02020603050405020304" pitchFamily="18" charset="0"/>
              </a:rPr>
              <a:t> </a:t>
            </a:r>
            <a:endParaRPr lang="uk-UA"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8366629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TotalTime>
  <Words>727</Words>
  <Application>Microsoft Office PowerPoint</Application>
  <PresentationFormat>Широкий екран</PresentationFormat>
  <Paragraphs>51</Paragraphs>
  <Slides>8</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8</vt:i4>
      </vt:variant>
    </vt:vector>
  </HeadingPairs>
  <TitlesOfParts>
    <vt:vector size="14" baseType="lpstr">
      <vt:lpstr>Arial</vt:lpstr>
      <vt:lpstr>Calibri</vt:lpstr>
      <vt:lpstr>Calibri Light</vt:lpstr>
      <vt:lpstr>Times New Roman</vt:lpstr>
      <vt:lpstr>Wingdings</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User 07 (admin)</cp:lastModifiedBy>
  <cp:revision>14</cp:revision>
  <dcterms:created xsi:type="dcterms:W3CDTF">2023-04-14T14:33:29Z</dcterms:created>
  <dcterms:modified xsi:type="dcterms:W3CDTF">2025-04-15T18:37:21Z</dcterms:modified>
</cp:coreProperties>
</file>