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Montserrat" pitchFamily="2" charset="-52"/>
      <p:regular r:id="rId20"/>
      <p:bold r:id="rId21"/>
      <p:italic r:id="rId22"/>
      <p:boldItalic r:id="rId23"/>
    </p:embeddedFont>
    <p:embeddedFont>
      <p:font typeface="Montserrat Bold" pitchFamily="2" charset="-52"/>
      <p:regular r:id="rId24"/>
      <p:bold r:id="rId25"/>
    </p:embeddedFont>
    <p:embeddedFont>
      <p:font typeface="Open Sans" panose="020B0604020202020204" charset="0"/>
      <p:regular r:id="rId26"/>
    </p:embeddedFont>
    <p:embeddedFont>
      <p:font typeface="Open Sans Bold" panose="020B0604020202020204" charset="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654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8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sv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sch2.edu.vn.ua/history/" TargetMode="External"/><Relationship Id="rId13" Type="http://schemas.openxmlformats.org/officeDocument/2006/relationships/hyperlink" Target="https://vinnitsa.info/article/budynok-u-yakomu-zhyv-mis-kyy-holova-vinnytsi-mykola-ovodov" TargetMode="External"/><Relationship Id="rId18" Type="http://schemas.openxmlformats.org/officeDocument/2006/relationships/hyperlink" Target="https://vinnytsia.city/vinnytski-budivli-istorychna-epoha/" TargetMode="External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hyperlink" Target="https://vezha.ua/reshtky-davnoyi-velychi-ta-naskelnyj-zhyvopys-shho-vseredyni-budynku-figmana-ta-hasina-v-tsentri-vinnytsi-fotoreportazh/" TargetMode="External"/><Relationship Id="rId17" Type="http://schemas.openxmlformats.org/officeDocument/2006/relationships/hyperlink" Target="https://vinnitsa.info/article/koloritniy-tsentr-vinnitsi-starovinni-budinki-parkani-i-nogi-shcho-stirchat-zi-stini-fotoreportazh-z-vulitsi-artinova" TargetMode="External"/><Relationship Id="rId2" Type="http://schemas.openxmlformats.org/officeDocument/2006/relationships/image" Target="../media/image1.png"/><Relationship Id="rId16" Type="http://schemas.openxmlformats.org/officeDocument/2006/relationships/hyperlink" Target="https://vinnitsa.info/article/100-richniy-osobnyak-u-tsentri-vinnitsi-vid-budinku-sofiyi-do-maybutnoyi-likarni-fotofakt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hyperlink" Target="https://vn.20minut.ua/Podii/potomkinski-shodi-veli-do-paromnoyi-perepravi-rozpovidaemo-pro-maetok--11714106.html" TargetMode="External"/><Relationship Id="rId5" Type="http://schemas.openxmlformats.org/officeDocument/2006/relationships/image" Target="../media/image4.svg"/><Relationship Id="rId15" Type="http://schemas.openxmlformats.org/officeDocument/2006/relationships/hyperlink" Target="https://vn.20minut.ua/Podii/arhitekturna-perlina-vinnitsi--gotel-savoy-yaka-istoriya-tsieyi-legend-11910755.html" TargetMode="External"/><Relationship Id="rId10" Type="http://schemas.openxmlformats.org/officeDocument/2006/relationships/hyperlink" Target="https://vinnitsa.info/article/u-vinnitsi-zberigsya-budinok-generala-yakiy-zminiv-hid-pershoyi-svitovoyi" TargetMode="External"/><Relationship Id="rId19" Type="http://schemas.openxmlformats.org/officeDocument/2006/relationships/hyperlink" Target="https://vn.20minut.ua/Podii/erusalimka-evreyske-mistechko-scho-shovalosya-u-tsentri-vinnitsi-11421645.html" TargetMode="External"/><Relationship Id="rId4" Type="http://schemas.openxmlformats.org/officeDocument/2006/relationships/image" Target="../media/image3.png"/><Relationship Id="rId9" Type="http://schemas.openxmlformats.org/officeDocument/2006/relationships/hyperlink" Target="https://teatr.vn.ua/istoriya-teatru" TargetMode="External"/><Relationship Id="rId14" Type="http://schemas.openxmlformats.org/officeDocument/2006/relationships/hyperlink" Target="https://www.townpass.com.ua/uk/interesting/gostyam-goroda/usadyba-stahovskogo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6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593643" y="556785"/>
            <a:ext cx="12983734" cy="41798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781"/>
              </a:lnSpc>
            </a:pPr>
            <a:r>
              <a:rPr lang="en-US" sz="5977" b="1" dirty="0">
                <a:solidFill>
                  <a:srgbClr val="2529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НОМІНАЦІЯ «ІСТОРИК-ЮНІОР»</a:t>
            </a:r>
            <a:endParaRPr lang="uk-UA" sz="5977" dirty="0">
              <a:solidFill>
                <a:srgbClr val="25293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r">
              <a:spcBef>
                <a:spcPts val="600"/>
              </a:spcBef>
              <a:spcAft>
                <a:spcPts val="600"/>
              </a:spcAft>
            </a:pPr>
            <a:r>
              <a:rPr lang="en-US" sz="5977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«ІСТОРІЯ РІДНОГО МІСТА, СЕЛИЩА, СЕЛА АБО ЙОГО ОКОЛИЦІ»</a:t>
            </a:r>
          </a:p>
          <a:p>
            <a:pPr algn="r">
              <a:lnSpc>
                <a:spcPts val="4781"/>
              </a:lnSpc>
            </a:pPr>
            <a:endParaRPr lang="en-US" sz="5977" b="1" dirty="0">
              <a:solidFill>
                <a:srgbClr val="25293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3" name="Freeform 3"/>
          <p:cNvSpPr/>
          <p:nvPr/>
        </p:nvSpPr>
        <p:spPr>
          <a:xfrm flipH="1">
            <a:off x="-211950" y="-104775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4114800" y="0"/>
                </a:moveTo>
                <a:lnTo>
                  <a:pt x="0" y="0"/>
                </a:lnTo>
                <a:lnTo>
                  <a:pt x="0" y="4114800"/>
                </a:lnTo>
                <a:lnTo>
                  <a:pt x="4114800" y="4114800"/>
                </a:lnTo>
                <a:lnTo>
                  <a:pt x="411480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V="1">
            <a:off x="14297025" y="6296025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4114800"/>
                </a:moveTo>
                <a:lnTo>
                  <a:pt x="4114800" y="4114800"/>
                </a:lnTo>
                <a:lnTo>
                  <a:pt x="4114800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0" y="8039083"/>
            <a:ext cx="516220" cy="2057400"/>
          </a:xfrm>
          <a:custGeom>
            <a:avLst/>
            <a:gdLst/>
            <a:ahLst/>
            <a:cxnLst/>
            <a:rect l="l" t="t" r="r" b="b"/>
            <a:pathLst>
              <a:path w="516220" h="2057400">
                <a:moveTo>
                  <a:pt x="0" y="0"/>
                </a:moveTo>
                <a:lnTo>
                  <a:pt x="516220" y="0"/>
                </a:lnTo>
                <a:lnTo>
                  <a:pt x="51622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657548" y="293921"/>
            <a:ext cx="516220" cy="2057400"/>
          </a:xfrm>
          <a:custGeom>
            <a:avLst/>
            <a:gdLst/>
            <a:ahLst/>
            <a:cxnLst/>
            <a:rect l="l" t="t" r="r" b="b"/>
            <a:pathLst>
              <a:path w="516220" h="2057400">
                <a:moveTo>
                  <a:pt x="0" y="0"/>
                </a:moveTo>
                <a:lnTo>
                  <a:pt x="516220" y="0"/>
                </a:lnTo>
                <a:lnTo>
                  <a:pt x="51622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299389" y="8928841"/>
            <a:ext cx="2716317" cy="1358159"/>
          </a:xfrm>
          <a:custGeom>
            <a:avLst/>
            <a:gdLst/>
            <a:ahLst/>
            <a:cxnLst/>
            <a:rect l="l" t="t" r="r" b="b"/>
            <a:pathLst>
              <a:path w="2716317" h="1358159">
                <a:moveTo>
                  <a:pt x="0" y="0"/>
                </a:moveTo>
                <a:lnTo>
                  <a:pt x="2716317" y="0"/>
                </a:lnTo>
                <a:lnTo>
                  <a:pt x="2716317" y="1358159"/>
                </a:lnTo>
                <a:lnTo>
                  <a:pt x="0" y="13581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V="1">
            <a:off x="16557499" y="-329459"/>
            <a:ext cx="2716317" cy="1358159"/>
          </a:xfrm>
          <a:custGeom>
            <a:avLst/>
            <a:gdLst/>
            <a:ahLst/>
            <a:cxnLst/>
            <a:rect l="l" t="t" r="r" b="b"/>
            <a:pathLst>
              <a:path w="2716317" h="1358159">
                <a:moveTo>
                  <a:pt x="0" y="1358159"/>
                </a:moveTo>
                <a:lnTo>
                  <a:pt x="2716318" y="1358159"/>
                </a:lnTo>
                <a:lnTo>
                  <a:pt x="2716318" y="0"/>
                </a:lnTo>
                <a:lnTo>
                  <a:pt x="0" y="0"/>
                </a:lnTo>
                <a:lnTo>
                  <a:pt x="0" y="135815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28700" y="4075145"/>
            <a:ext cx="15081001" cy="6021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97"/>
              </a:lnSpc>
            </a:pPr>
            <a:r>
              <a:rPr lang="en-US" sz="3783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Автор: Тарасовська Аліна Сергіївна учениця 9 класу  загальноосвітньої школи І-ІІІ ступенів №2  м. Вінниця, Вінницької області.</a:t>
            </a:r>
          </a:p>
          <a:p>
            <a:pPr algn="l">
              <a:lnSpc>
                <a:spcPts val="5297"/>
              </a:lnSpc>
            </a:pPr>
            <a:r>
              <a:rPr lang="en-US" sz="3783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Вінницьке територіальне відділення Малої академії наук України  </a:t>
            </a:r>
          </a:p>
          <a:p>
            <a:pPr algn="l">
              <a:lnSpc>
                <a:spcPts val="5297"/>
              </a:lnSpc>
            </a:pPr>
            <a:r>
              <a:rPr lang="en-US" sz="3783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Керівник проєкту: Рябошапка Леся Василівна, учителька історії, мистецтва та правознавства загальноосвітньої школи І-ІІІ ступенів №2  м. Вінниця Вінницької області</a:t>
            </a:r>
          </a:p>
          <a:p>
            <a:pPr algn="l">
              <a:lnSpc>
                <a:spcPts val="5297"/>
              </a:lnSpc>
            </a:pPr>
            <a:endParaRPr lang="en-US" sz="3783">
              <a:solidFill>
                <a:srgbClr val="25293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6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211950" y="-104775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4114800" y="0"/>
                </a:moveTo>
                <a:lnTo>
                  <a:pt x="0" y="0"/>
                </a:lnTo>
                <a:lnTo>
                  <a:pt x="0" y="4114800"/>
                </a:lnTo>
                <a:lnTo>
                  <a:pt x="4114800" y="4114800"/>
                </a:lnTo>
                <a:lnTo>
                  <a:pt x="411480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160009" y="2667779"/>
            <a:ext cx="14793816" cy="6029494"/>
            <a:chOff x="0" y="0"/>
            <a:chExt cx="3896314" cy="158801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6314" cy="1588015"/>
            </a:xfrm>
            <a:custGeom>
              <a:avLst/>
              <a:gdLst/>
              <a:ahLst/>
              <a:cxnLst/>
              <a:rect l="l" t="t" r="r" b="b"/>
              <a:pathLst>
                <a:path w="3896314" h="1588015">
                  <a:moveTo>
                    <a:pt x="26689" y="0"/>
                  </a:moveTo>
                  <a:lnTo>
                    <a:pt x="3869624" y="0"/>
                  </a:lnTo>
                  <a:cubicBezTo>
                    <a:pt x="3884364" y="0"/>
                    <a:pt x="3896314" y="11949"/>
                    <a:pt x="3896314" y="26689"/>
                  </a:cubicBezTo>
                  <a:lnTo>
                    <a:pt x="3896314" y="1561326"/>
                  </a:lnTo>
                  <a:cubicBezTo>
                    <a:pt x="3896314" y="1576066"/>
                    <a:pt x="3884364" y="1588015"/>
                    <a:pt x="3869624" y="1588015"/>
                  </a:cubicBezTo>
                  <a:lnTo>
                    <a:pt x="26689" y="1588015"/>
                  </a:lnTo>
                  <a:cubicBezTo>
                    <a:pt x="11949" y="1588015"/>
                    <a:pt x="0" y="1576066"/>
                    <a:pt x="0" y="1561326"/>
                  </a:cubicBezTo>
                  <a:lnTo>
                    <a:pt x="0" y="26689"/>
                  </a:lnTo>
                  <a:cubicBezTo>
                    <a:pt x="0" y="11949"/>
                    <a:pt x="11949" y="0"/>
                    <a:pt x="26689" y="0"/>
                  </a:cubicBezTo>
                  <a:close/>
                </a:path>
              </a:pathLst>
            </a:custGeom>
            <a:solidFill>
              <a:srgbClr val="C0B3A0">
                <a:alpha val="20784"/>
              </a:srgbClr>
            </a:solidFill>
            <a:ln w="47625" cap="rnd">
              <a:solidFill>
                <a:srgbClr val="000000">
                  <a:alpha val="20784"/>
                </a:srgbClr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896314" cy="16261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11376" y="702267"/>
            <a:ext cx="8297704" cy="1561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41"/>
              </a:lnSpc>
            </a:pPr>
            <a:r>
              <a:rPr lang="en-US" sz="7301" b="1">
                <a:solidFill>
                  <a:srgbClr val="252D3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МЕТА ДОСЛІДЖЕННЯ </a:t>
            </a:r>
          </a:p>
        </p:txBody>
      </p:sp>
      <p:sp>
        <p:nvSpPr>
          <p:cNvPr id="7" name="Freeform 7"/>
          <p:cNvSpPr/>
          <p:nvPr/>
        </p:nvSpPr>
        <p:spPr>
          <a:xfrm>
            <a:off x="17773650" y="8229600"/>
            <a:ext cx="516220" cy="2057400"/>
          </a:xfrm>
          <a:custGeom>
            <a:avLst/>
            <a:gdLst/>
            <a:ahLst/>
            <a:cxnLst/>
            <a:rect l="l" t="t" r="r" b="b"/>
            <a:pathLst>
              <a:path w="516220" h="2057400">
                <a:moveTo>
                  <a:pt x="0" y="0"/>
                </a:moveTo>
                <a:lnTo>
                  <a:pt x="516220" y="0"/>
                </a:lnTo>
                <a:lnTo>
                  <a:pt x="51622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542983" y="9077308"/>
            <a:ext cx="2716317" cy="1358159"/>
          </a:xfrm>
          <a:custGeom>
            <a:avLst/>
            <a:gdLst/>
            <a:ahLst/>
            <a:cxnLst/>
            <a:rect l="l" t="t" r="r" b="b"/>
            <a:pathLst>
              <a:path w="2716317" h="1358159">
                <a:moveTo>
                  <a:pt x="0" y="0"/>
                </a:moveTo>
                <a:lnTo>
                  <a:pt x="2716317" y="0"/>
                </a:lnTo>
                <a:lnTo>
                  <a:pt x="2716317" y="1358159"/>
                </a:lnTo>
                <a:lnTo>
                  <a:pt x="0" y="13581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768389" y="3157587"/>
            <a:ext cx="13577054" cy="5712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61"/>
              </a:lnSpc>
            </a:pPr>
            <a:r>
              <a:rPr lang="en-US" sz="4044">
                <a:solidFill>
                  <a:srgbClr val="252D37"/>
                </a:solidFill>
                <a:latin typeface="Montserrat"/>
                <a:ea typeface="Montserrat"/>
                <a:cs typeface="Montserrat"/>
                <a:sym typeface="Montserrat"/>
              </a:rPr>
              <a:t>Створення екскурсійного маршруту містом Вінниця, який включає в себе ознайомлення з історичними  пам’ятками, відомий місцями та історичними подіями, що відбувались на території рідного міста в минулому, на основі власного аналізу та досліджень історичних пам'яток та визначних місць.</a:t>
            </a:r>
          </a:p>
          <a:p>
            <a:pPr algn="ctr">
              <a:lnSpc>
                <a:spcPts val="5661"/>
              </a:lnSpc>
            </a:pPr>
            <a:endParaRPr lang="en-US" sz="4044">
              <a:solidFill>
                <a:srgbClr val="252D3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6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77173" y="870092"/>
            <a:ext cx="12915360" cy="2724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1"/>
              </a:lnSpc>
            </a:pPr>
            <a:r>
              <a:rPr lang="en-US" sz="6501" b="1">
                <a:solidFill>
                  <a:srgbClr val="252D3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КОНКРЕТНІ ЗАВДАННЯ, ЯКІ НЕОБХІДНО ВИКОНАТИ ДЛЯ ДОСЯГНЕННЯ МЕТИ.</a:t>
            </a:r>
          </a:p>
          <a:p>
            <a:pPr algn="l">
              <a:lnSpc>
                <a:spcPts val="5201"/>
              </a:lnSpc>
            </a:pPr>
            <a:endParaRPr lang="en-US" sz="6501" b="1">
              <a:solidFill>
                <a:srgbClr val="252D37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-1302294" y="-123825"/>
            <a:ext cx="2604587" cy="10380600"/>
          </a:xfrm>
          <a:custGeom>
            <a:avLst/>
            <a:gdLst/>
            <a:ahLst/>
            <a:cxnLst/>
            <a:rect l="l" t="t" r="r" b="b"/>
            <a:pathLst>
              <a:path w="2604587" h="10380600">
                <a:moveTo>
                  <a:pt x="0" y="0"/>
                </a:moveTo>
                <a:lnTo>
                  <a:pt x="2604588" y="0"/>
                </a:lnTo>
                <a:lnTo>
                  <a:pt x="2604588" y="10380600"/>
                </a:lnTo>
                <a:lnTo>
                  <a:pt x="0" y="10380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19015" y="8928841"/>
            <a:ext cx="2716317" cy="1358159"/>
          </a:xfrm>
          <a:custGeom>
            <a:avLst/>
            <a:gdLst/>
            <a:ahLst/>
            <a:cxnLst/>
            <a:rect l="l" t="t" r="r" b="b"/>
            <a:pathLst>
              <a:path w="2716317" h="1358159">
                <a:moveTo>
                  <a:pt x="0" y="0"/>
                </a:moveTo>
                <a:lnTo>
                  <a:pt x="2716317" y="0"/>
                </a:lnTo>
                <a:lnTo>
                  <a:pt x="2716317" y="1358159"/>
                </a:lnTo>
                <a:lnTo>
                  <a:pt x="0" y="13581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354175" y="-123825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945783" y="3217152"/>
            <a:ext cx="14025658" cy="7385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3474">
                <a:solidFill>
                  <a:srgbClr val="252D37"/>
                </a:solidFill>
                <a:latin typeface="Montserrat"/>
                <a:ea typeface="Montserrat"/>
                <a:cs typeface="Montserrat"/>
                <a:sym typeface="Montserrat"/>
              </a:rPr>
              <a:t>1. Знайти інформаційну базу, що стосується історичних пам'яток та з'ясувати ключові історичні події на території Вінниці.</a:t>
            </a:r>
          </a:p>
          <a:p>
            <a:pPr algn="l">
              <a:lnSpc>
                <a:spcPts val="4863"/>
              </a:lnSpc>
            </a:pPr>
            <a:r>
              <a:rPr lang="en-US" sz="3474">
                <a:solidFill>
                  <a:srgbClr val="252D37"/>
                </a:solidFill>
                <a:latin typeface="Montserrat"/>
                <a:ea typeface="Montserrat"/>
                <a:cs typeface="Montserrat"/>
                <a:sym typeface="Montserrat"/>
              </a:rPr>
              <a:t>2. Проаналізувати та визначити основні туристичні маршрути міста.</a:t>
            </a:r>
          </a:p>
          <a:p>
            <a:pPr algn="l">
              <a:lnSpc>
                <a:spcPts val="4863"/>
              </a:lnSpc>
            </a:pPr>
            <a:r>
              <a:rPr lang="en-US" sz="3474">
                <a:solidFill>
                  <a:srgbClr val="252D37"/>
                </a:solidFill>
                <a:latin typeface="Montserrat"/>
                <a:ea typeface="Montserrat"/>
                <a:cs typeface="Montserrat"/>
                <a:sym typeface="Montserrat"/>
              </a:rPr>
              <a:t>3. Дослідити стан та перспективи історичних пам'яток в туристичному плані.</a:t>
            </a:r>
          </a:p>
          <a:p>
            <a:pPr algn="l">
              <a:lnSpc>
                <a:spcPts val="4863"/>
              </a:lnSpc>
            </a:pPr>
            <a:r>
              <a:rPr lang="en-US" sz="3474">
                <a:solidFill>
                  <a:srgbClr val="252D37"/>
                </a:solidFill>
                <a:latin typeface="Montserrat"/>
                <a:ea typeface="Montserrat"/>
                <a:cs typeface="Montserrat"/>
                <a:sym typeface="Montserrat"/>
              </a:rPr>
              <a:t>4. З'ясувати рівень обізнаності цільової аудиторії щодо історичних пам'яток Вінниччини.</a:t>
            </a:r>
          </a:p>
          <a:p>
            <a:pPr algn="l">
              <a:lnSpc>
                <a:spcPts val="4863"/>
              </a:lnSpc>
            </a:pPr>
            <a:r>
              <a:rPr lang="en-US" sz="3474">
                <a:solidFill>
                  <a:srgbClr val="252D37"/>
                </a:solidFill>
                <a:latin typeface="Montserrat"/>
                <a:ea typeface="Montserrat"/>
                <a:cs typeface="Montserrat"/>
                <a:sym typeface="Montserrat"/>
              </a:rPr>
              <a:t>5. Визначити оптимальний варіант маршруту для екскурсії містом Вінниця. </a:t>
            </a:r>
          </a:p>
          <a:p>
            <a:pPr algn="l">
              <a:lnSpc>
                <a:spcPts val="4863"/>
              </a:lnSpc>
            </a:pPr>
            <a:endParaRPr lang="en-US" sz="3474">
              <a:solidFill>
                <a:srgbClr val="252D3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6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211950" y="-104775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4114800" y="0"/>
                </a:moveTo>
                <a:lnTo>
                  <a:pt x="0" y="0"/>
                </a:lnTo>
                <a:lnTo>
                  <a:pt x="0" y="4114800"/>
                </a:lnTo>
                <a:lnTo>
                  <a:pt x="4114800" y="4114800"/>
                </a:lnTo>
                <a:lnTo>
                  <a:pt x="411480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14350" y="3833235"/>
            <a:ext cx="13297277" cy="2380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759"/>
              </a:lnSpc>
            </a:pPr>
            <a:r>
              <a:rPr lang="en-US" sz="3399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Інформаційна база: Було опрацьовано понад 10 джерел, зокрема:офіційні туристичні портали Вінниці, архівні матеріали, наукові публікації з історії регіону, екскурсійні путівники, книги з шкільної бібліотеки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4350" y="695325"/>
            <a:ext cx="17259300" cy="2857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9000" b="1">
                <a:solidFill>
                  <a:srgbClr val="2529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ВЛАСНІ СПОСТЕРЕЖЕННЯ ТА ПОШУКОВО-АНАЛІТИЧНА РОБОТА</a:t>
            </a:r>
          </a:p>
        </p:txBody>
      </p:sp>
      <p:sp>
        <p:nvSpPr>
          <p:cNvPr id="5" name="Freeform 5"/>
          <p:cNvSpPr/>
          <p:nvPr/>
        </p:nvSpPr>
        <p:spPr>
          <a:xfrm>
            <a:off x="17773650" y="8229600"/>
            <a:ext cx="516220" cy="2057400"/>
          </a:xfrm>
          <a:custGeom>
            <a:avLst/>
            <a:gdLst/>
            <a:ahLst/>
            <a:cxnLst/>
            <a:rect l="l" t="t" r="r" b="b"/>
            <a:pathLst>
              <a:path w="516220" h="2057400">
                <a:moveTo>
                  <a:pt x="0" y="0"/>
                </a:moveTo>
                <a:lnTo>
                  <a:pt x="516220" y="0"/>
                </a:lnTo>
                <a:lnTo>
                  <a:pt x="51622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542983" y="9077308"/>
            <a:ext cx="2716317" cy="1358159"/>
          </a:xfrm>
          <a:custGeom>
            <a:avLst/>
            <a:gdLst/>
            <a:ahLst/>
            <a:cxnLst/>
            <a:rect l="l" t="t" r="r" b="b"/>
            <a:pathLst>
              <a:path w="2716317" h="1358159">
                <a:moveTo>
                  <a:pt x="0" y="0"/>
                </a:moveTo>
                <a:lnTo>
                  <a:pt x="2716317" y="0"/>
                </a:lnTo>
                <a:lnTo>
                  <a:pt x="2716317" y="1358159"/>
                </a:lnTo>
                <a:lnTo>
                  <a:pt x="0" y="13581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14350" y="6494259"/>
            <a:ext cx="13297277" cy="2980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759"/>
              </a:lnSpc>
            </a:pPr>
            <a:r>
              <a:rPr lang="en-US" sz="3399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Власне польове дослідження: Було проведено особисті візити до 17 пам’яток, під час яких здійснено:</a:t>
            </a:r>
          </a:p>
          <a:p>
            <a:pPr algn="just">
              <a:lnSpc>
                <a:spcPts val="4759"/>
              </a:lnSpc>
            </a:pPr>
            <a:r>
              <a:rPr lang="en-US" sz="3399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Фотофіксацію </a:t>
            </a:r>
          </a:p>
          <a:p>
            <a:pPr algn="just">
              <a:lnSpc>
                <a:spcPts val="4759"/>
              </a:lnSpc>
            </a:pPr>
            <a:r>
              <a:rPr lang="en-US" sz="3399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Оцінку технічного стану об'єктів;</a:t>
            </a:r>
          </a:p>
          <a:p>
            <a:pPr algn="just">
              <a:lnSpc>
                <a:spcPts val="4759"/>
              </a:lnSpc>
            </a:pPr>
            <a:r>
              <a:rPr lang="en-US" sz="3399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Аналіз доступності для туристів.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6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0580" y="7207529"/>
            <a:ext cx="809919" cy="3227938"/>
          </a:xfrm>
          <a:custGeom>
            <a:avLst/>
            <a:gdLst/>
            <a:ahLst/>
            <a:cxnLst/>
            <a:rect l="l" t="t" r="r" b="b"/>
            <a:pathLst>
              <a:path w="809919" h="3227938">
                <a:moveTo>
                  <a:pt x="0" y="0"/>
                </a:moveTo>
                <a:lnTo>
                  <a:pt x="809919" y="0"/>
                </a:lnTo>
                <a:lnTo>
                  <a:pt x="809919" y="3227938"/>
                </a:lnTo>
                <a:lnTo>
                  <a:pt x="0" y="32279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59455" y="8192865"/>
            <a:ext cx="4261740" cy="2130870"/>
          </a:xfrm>
          <a:custGeom>
            <a:avLst/>
            <a:gdLst/>
            <a:ahLst/>
            <a:cxnLst/>
            <a:rect l="l" t="t" r="r" b="b"/>
            <a:pathLst>
              <a:path w="4261740" h="2130870">
                <a:moveTo>
                  <a:pt x="0" y="0"/>
                </a:moveTo>
                <a:lnTo>
                  <a:pt x="4261740" y="0"/>
                </a:lnTo>
                <a:lnTo>
                  <a:pt x="4261740" y="2130870"/>
                </a:lnTo>
                <a:lnTo>
                  <a:pt x="0" y="21308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17582856" y="118636"/>
            <a:ext cx="809919" cy="3227938"/>
          </a:xfrm>
          <a:custGeom>
            <a:avLst/>
            <a:gdLst/>
            <a:ahLst/>
            <a:cxnLst/>
            <a:rect l="l" t="t" r="r" b="b"/>
            <a:pathLst>
              <a:path w="809919" h="3227938">
                <a:moveTo>
                  <a:pt x="0" y="0"/>
                </a:moveTo>
                <a:lnTo>
                  <a:pt x="809919" y="0"/>
                </a:lnTo>
                <a:lnTo>
                  <a:pt x="809919" y="3227938"/>
                </a:lnTo>
                <a:lnTo>
                  <a:pt x="0" y="32279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2517066" y="-114300"/>
            <a:ext cx="4261740" cy="2130870"/>
          </a:xfrm>
          <a:custGeom>
            <a:avLst/>
            <a:gdLst/>
            <a:ahLst/>
            <a:cxnLst/>
            <a:rect l="l" t="t" r="r" b="b"/>
            <a:pathLst>
              <a:path w="4261740" h="2130870">
                <a:moveTo>
                  <a:pt x="0" y="0"/>
                </a:moveTo>
                <a:lnTo>
                  <a:pt x="4261740" y="0"/>
                </a:lnTo>
                <a:lnTo>
                  <a:pt x="4261740" y="2130870"/>
                </a:lnTo>
                <a:lnTo>
                  <a:pt x="0" y="21308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6351311" y="6411726"/>
            <a:ext cx="5246370" cy="3175574"/>
            <a:chOff x="0" y="0"/>
            <a:chExt cx="812800" cy="4919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491980"/>
            </a:xfrm>
            <a:custGeom>
              <a:avLst/>
              <a:gdLst/>
              <a:ahLst/>
              <a:cxnLst/>
              <a:rect l="l" t="t" r="r" b="b"/>
              <a:pathLst>
                <a:path w="812800" h="491980">
                  <a:moveTo>
                    <a:pt x="0" y="0"/>
                  </a:moveTo>
                  <a:lnTo>
                    <a:pt x="812800" y="0"/>
                  </a:lnTo>
                  <a:lnTo>
                    <a:pt x="812800" y="491980"/>
                  </a:lnTo>
                  <a:lnTo>
                    <a:pt x="0" y="491980"/>
                  </a:lnTo>
                  <a:close/>
                </a:path>
              </a:pathLst>
            </a:custGeom>
            <a:blipFill>
              <a:blip r:embed="rId6"/>
              <a:stretch>
                <a:fillRect t="-4969" b="-4969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6350662" y="723389"/>
            <a:ext cx="5246370" cy="5246370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7"/>
              <a:stretch>
                <a:fillRect l="-23037" r="-23037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629339" y="723389"/>
            <a:ext cx="5246370" cy="6023458"/>
            <a:chOff x="0" y="0"/>
            <a:chExt cx="812800" cy="93319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933191"/>
            </a:xfrm>
            <a:custGeom>
              <a:avLst/>
              <a:gdLst/>
              <a:ahLst/>
              <a:cxnLst/>
              <a:rect l="l" t="t" r="r" b="b"/>
              <a:pathLst>
                <a:path w="812800" h="933191">
                  <a:moveTo>
                    <a:pt x="0" y="0"/>
                  </a:moveTo>
                  <a:lnTo>
                    <a:pt x="812800" y="0"/>
                  </a:lnTo>
                  <a:lnTo>
                    <a:pt x="812800" y="933191"/>
                  </a:lnTo>
                  <a:lnTo>
                    <a:pt x="0" y="933191"/>
                  </a:lnTo>
                  <a:close/>
                </a:path>
              </a:pathLst>
            </a:custGeom>
            <a:blipFill>
              <a:blip r:embed="rId8"/>
              <a:stretch>
                <a:fillRect t="-19679" b="-19679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12073282" y="4123662"/>
            <a:ext cx="5246370" cy="5246370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9"/>
              <a:stretch>
                <a:fillRect t="-27777" b="-27777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6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54732" y="2053510"/>
            <a:ext cx="16578537" cy="8747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57"/>
              </a:lnSpc>
            </a:pP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Ключові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події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міста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Вінниця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</a:p>
          <a:p>
            <a:pPr algn="just">
              <a:lnSpc>
                <a:spcPts val="3457"/>
              </a:lnSpc>
            </a:pPr>
            <a:r>
              <a:rPr lang="en-US" sz="2469" b="1" dirty="0">
                <a:solidFill>
                  <a:srgbClr val="2529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•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Заснування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Вінниці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у 1363 р. (У IX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столітті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тут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селилися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племена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уличів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та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тиверців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які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входили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до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складу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Київської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Русі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Згодом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цей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край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відійшов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до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Галицько-Волинського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князівства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Більше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ста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років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тут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панувала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Золота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орда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</a:p>
          <a:p>
            <a:pPr algn="just">
              <a:lnSpc>
                <a:spcPts val="3457"/>
              </a:lnSpc>
            </a:pPr>
            <a:r>
              <a:rPr lang="en-US" sz="2469" b="1" dirty="0">
                <a:solidFill>
                  <a:srgbClr val="2529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• 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Перша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літописна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згадка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(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перша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документальна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звістка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про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Вінницю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відноситься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до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1396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року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коли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Владислав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Ягайло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передаючи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західне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Поділля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Спитку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з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Мельштина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виділив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Вінницю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і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залишив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її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у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своєму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віданні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</a:p>
          <a:p>
            <a:pPr algn="just">
              <a:lnSpc>
                <a:spcPts val="3457"/>
              </a:lnSpc>
            </a:pPr>
            <a:r>
              <a:rPr lang="en-US" sz="2469" b="1" dirty="0">
                <a:solidFill>
                  <a:srgbClr val="2529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•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Магдебурзьке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право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(1530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року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королівські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комісари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визначили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межі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Вінницького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староства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;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місто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вже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користувалося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магдебурзьким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правом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ймовірно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наданим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йому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Великим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князем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Олександро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</a:p>
          <a:p>
            <a:pPr algn="just">
              <a:lnSpc>
                <a:spcPts val="3457"/>
              </a:lnSpc>
            </a:pPr>
            <a:r>
              <a:rPr lang="en-US" sz="2469" b="1" dirty="0">
                <a:solidFill>
                  <a:srgbClr val="2529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• 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Хмельниччина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(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Вінниця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часто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згадується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у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подіях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національно-визвольної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війни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1648–1654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років.У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1652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році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після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битви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під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Батогом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Хмельницький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стояв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табором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у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Вінниці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чекаючи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звісток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від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сина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Тимофія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з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Молдови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. 1652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року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Вінницю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зайняв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Тимофій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Хмельницький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Через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два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роки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Вінниця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була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взята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поляками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які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володіли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нею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до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1674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року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algn="just">
              <a:lnSpc>
                <a:spcPts val="3457"/>
              </a:lnSpc>
            </a:pPr>
            <a:r>
              <a:rPr lang="en-US" sz="2469" b="1" dirty="0">
                <a:solidFill>
                  <a:srgbClr val="2529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•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Німецько-радянська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війна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(19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липня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1941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року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німецько-фашистські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війська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з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боєм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зайняли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Вінницю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Діяльність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підпільників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та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партизанів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була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ускладнена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тим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що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окупантами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в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місті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було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встановлено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особливий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режим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у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зв'язку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з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розміщенням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під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Вінницею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ставки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Гітлера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«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Вервольф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».  20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березня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1944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року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військами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1-го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Українського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фронту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Вінниця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була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6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визволена</a:t>
            </a:r>
            <a:r>
              <a:rPr lang="en-US" sz="246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. )</a:t>
            </a:r>
          </a:p>
          <a:p>
            <a:pPr algn="just">
              <a:lnSpc>
                <a:spcPts val="3457"/>
              </a:lnSpc>
            </a:pPr>
            <a:endParaRPr lang="en-US" sz="2469" dirty="0">
              <a:solidFill>
                <a:srgbClr val="25293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just">
              <a:lnSpc>
                <a:spcPts val="3457"/>
              </a:lnSpc>
            </a:pPr>
            <a:endParaRPr lang="en-US" sz="2469" dirty="0">
              <a:solidFill>
                <a:srgbClr val="25293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just">
              <a:lnSpc>
                <a:spcPts val="3457"/>
              </a:lnSpc>
            </a:pPr>
            <a:endParaRPr lang="en-US" sz="2469" dirty="0">
              <a:solidFill>
                <a:srgbClr val="25293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0" y="8229600"/>
            <a:ext cx="516220" cy="2057400"/>
          </a:xfrm>
          <a:custGeom>
            <a:avLst/>
            <a:gdLst/>
            <a:ahLst/>
            <a:cxnLst/>
            <a:rect l="l" t="t" r="r" b="b"/>
            <a:pathLst>
              <a:path w="516220" h="2057400">
                <a:moveTo>
                  <a:pt x="0" y="0"/>
                </a:moveTo>
                <a:lnTo>
                  <a:pt x="516220" y="0"/>
                </a:lnTo>
                <a:lnTo>
                  <a:pt x="51622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571683" y="9275141"/>
            <a:ext cx="2716317" cy="1358159"/>
          </a:xfrm>
          <a:custGeom>
            <a:avLst/>
            <a:gdLst/>
            <a:ahLst/>
            <a:cxnLst/>
            <a:rect l="l" t="t" r="r" b="b"/>
            <a:pathLst>
              <a:path w="2716317" h="1358159">
                <a:moveTo>
                  <a:pt x="0" y="0"/>
                </a:moveTo>
                <a:lnTo>
                  <a:pt x="2716317" y="0"/>
                </a:lnTo>
                <a:lnTo>
                  <a:pt x="2716317" y="1358159"/>
                </a:lnTo>
                <a:lnTo>
                  <a:pt x="0" y="13581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629453" y="-578632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16220" y="502664"/>
            <a:ext cx="14545214" cy="1271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93"/>
              </a:lnSpc>
            </a:pPr>
            <a:r>
              <a:rPr lang="en-US" sz="5867" b="1">
                <a:solidFill>
                  <a:srgbClr val="2529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ВЛАСНІ СПОСТЕРЕЖЕННЯ ТА ПОШУКОВО-АНАЛІТИЧНА РОБОТА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6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300665" y="712179"/>
            <a:ext cx="12958635" cy="1185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7"/>
              </a:lnSpc>
            </a:pPr>
            <a:r>
              <a:rPr lang="en-US" sz="5471" b="1">
                <a:solidFill>
                  <a:srgbClr val="252D3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АНАЛІЗ ТУРИСТИЧНИХ МАРШРУТІВ ТА СТАНУ ПАМ’ЯТОК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39986" y="2244623"/>
            <a:ext cx="14808027" cy="409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900">
                <a:solidFill>
                  <a:srgbClr val="252D37"/>
                </a:solidFill>
                <a:latin typeface="Montserrat"/>
                <a:ea typeface="Montserrat"/>
                <a:cs typeface="Montserrat"/>
                <a:sym typeface="Montserrat"/>
              </a:rPr>
              <a:t>Стан маршрутів:</a:t>
            </a:r>
          </a:p>
          <a:p>
            <a:pPr algn="just">
              <a:lnSpc>
                <a:spcPts val="5459"/>
              </a:lnSpc>
            </a:pPr>
            <a:r>
              <a:rPr lang="en-US" sz="3900" b="1">
                <a:solidFill>
                  <a:srgbClr val="252D3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• </a:t>
            </a:r>
            <a:r>
              <a:rPr lang="en-US" sz="3900">
                <a:solidFill>
                  <a:srgbClr val="252D37"/>
                </a:solidFill>
                <a:latin typeface="Montserrat"/>
                <a:ea typeface="Montserrat"/>
                <a:cs typeface="Montserrat"/>
                <a:sym typeface="Montserrat"/>
              </a:rPr>
              <a:t>Існуючі маршрути не включають маловідомі, але значущі об'єкти (наприклад, садибу Стаховського чи будинок лікаря Новінського);</a:t>
            </a:r>
          </a:p>
          <a:p>
            <a:pPr algn="just">
              <a:lnSpc>
                <a:spcPts val="5459"/>
              </a:lnSpc>
            </a:pPr>
            <a:r>
              <a:rPr lang="en-US" sz="3900" b="1">
                <a:solidFill>
                  <a:srgbClr val="252D3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• </a:t>
            </a:r>
            <a:r>
              <a:rPr lang="en-US" sz="3900">
                <a:solidFill>
                  <a:srgbClr val="252D37"/>
                </a:solidFill>
                <a:latin typeface="Montserrat"/>
                <a:ea typeface="Montserrat"/>
                <a:cs typeface="Montserrat"/>
                <a:sym typeface="Montserrat"/>
              </a:rPr>
              <a:t>Відсутність якісної навігації та інформаційних табличок на деяких об'єктах.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845450" y="6488430"/>
            <a:ext cx="15413850" cy="3406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900">
                <a:solidFill>
                  <a:srgbClr val="252D37"/>
                </a:solidFill>
                <a:latin typeface="Montserrat"/>
                <a:ea typeface="Montserrat"/>
                <a:cs typeface="Montserrat"/>
                <a:sym typeface="Montserrat"/>
              </a:rPr>
              <a:t>Перспективність пам’яток:</a:t>
            </a:r>
          </a:p>
          <a:p>
            <a:pPr algn="just">
              <a:lnSpc>
                <a:spcPts val="5459"/>
              </a:lnSpc>
            </a:pPr>
            <a:r>
              <a:rPr lang="en-US" sz="3900" b="1">
                <a:solidFill>
                  <a:srgbClr val="252D3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•  </a:t>
            </a:r>
            <a:r>
              <a:rPr lang="en-US" sz="3900">
                <a:solidFill>
                  <a:srgbClr val="252D37"/>
                </a:solidFill>
                <a:latin typeface="Montserrat"/>
                <a:ea typeface="Montserrat"/>
                <a:cs typeface="Montserrat"/>
                <a:sym typeface="Montserrat"/>
              </a:rPr>
              <a:t>Готель "Савой", Вежа Артинова, Вінницькі мури мають високий потенціал для приваблення туристів;</a:t>
            </a:r>
          </a:p>
          <a:p>
            <a:pPr algn="just">
              <a:lnSpc>
                <a:spcPts val="5459"/>
              </a:lnSpc>
            </a:pPr>
            <a:r>
              <a:rPr lang="en-US" sz="3900" b="1">
                <a:solidFill>
                  <a:srgbClr val="252D3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• </a:t>
            </a:r>
            <a:r>
              <a:rPr lang="en-US" sz="3900">
                <a:solidFill>
                  <a:srgbClr val="252D37"/>
                </a:solidFill>
                <a:latin typeface="Montserrat"/>
                <a:ea typeface="Montserrat"/>
                <a:cs typeface="Montserrat"/>
                <a:sym typeface="Montserrat"/>
              </a:rPr>
              <a:t>Потрібне оновлення інформаційних матеріалів на локаціях.</a:t>
            </a:r>
          </a:p>
        </p:txBody>
      </p:sp>
      <p:sp>
        <p:nvSpPr>
          <p:cNvPr id="5" name="Freeform 5"/>
          <p:cNvSpPr/>
          <p:nvPr/>
        </p:nvSpPr>
        <p:spPr>
          <a:xfrm flipH="1">
            <a:off x="-211950" y="-104775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4114800" y="0"/>
                </a:moveTo>
                <a:lnTo>
                  <a:pt x="0" y="0"/>
                </a:lnTo>
                <a:lnTo>
                  <a:pt x="0" y="4114800"/>
                </a:lnTo>
                <a:lnTo>
                  <a:pt x="4114800" y="4114800"/>
                </a:lnTo>
                <a:lnTo>
                  <a:pt x="411480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773650" y="8229600"/>
            <a:ext cx="516220" cy="2057400"/>
          </a:xfrm>
          <a:custGeom>
            <a:avLst/>
            <a:gdLst/>
            <a:ahLst/>
            <a:cxnLst/>
            <a:rect l="l" t="t" r="r" b="b"/>
            <a:pathLst>
              <a:path w="516220" h="2057400">
                <a:moveTo>
                  <a:pt x="0" y="0"/>
                </a:moveTo>
                <a:lnTo>
                  <a:pt x="516220" y="0"/>
                </a:lnTo>
                <a:lnTo>
                  <a:pt x="51622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0800000">
            <a:off x="1186533" y="0"/>
            <a:ext cx="2716317" cy="1358159"/>
          </a:xfrm>
          <a:custGeom>
            <a:avLst/>
            <a:gdLst/>
            <a:ahLst/>
            <a:cxnLst/>
            <a:rect l="l" t="t" r="r" b="b"/>
            <a:pathLst>
              <a:path w="2716317" h="1358159">
                <a:moveTo>
                  <a:pt x="0" y="0"/>
                </a:moveTo>
                <a:lnTo>
                  <a:pt x="2716317" y="0"/>
                </a:lnTo>
                <a:lnTo>
                  <a:pt x="2716317" y="1358159"/>
                </a:lnTo>
                <a:lnTo>
                  <a:pt x="0" y="13581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512480" y="7200900"/>
            <a:ext cx="516220" cy="2057400"/>
          </a:xfrm>
          <a:custGeom>
            <a:avLst/>
            <a:gdLst/>
            <a:ahLst/>
            <a:cxnLst/>
            <a:rect l="l" t="t" r="r" b="b"/>
            <a:pathLst>
              <a:path w="516220" h="2057400">
                <a:moveTo>
                  <a:pt x="0" y="0"/>
                </a:moveTo>
                <a:lnTo>
                  <a:pt x="516220" y="0"/>
                </a:lnTo>
                <a:lnTo>
                  <a:pt x="51622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6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405765"/>
            <a:ext cx="10337306" cy="691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Соціальне опитування проводилося в форматі Гугл форм. Загалом було опитано 50 респондентів віком від 12 до 60 років, різних професій та посад.</a:t>
            </a:r>
          </a:p>
          <a:p>
            <a:pPr algn="just">
              <a:lnSpc>
                <a:spcPts val="4200"/>
              </a:lnSpc>
            </a:pPr>
            <a:endParaRPr lang="en-US" sz="3000">
              <a:solidFill>
                <a:srgbClr val="25293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Результати:</a:t>
            </a:r>
          </a:p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• 79% респондентів знають про Вежу Артинова та театр ім. Садовського, сходи Артинова.</a:t>
            </a:r>
          </a:p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•  Лише 15 % чули про Свято-Преображенський кафедральний собор, Готель "Савой", Вінницький ліцей номер 2</a:t>
            </a:r>
          </a:p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• Лише 6% чули про будинок Миколи Оводова, Будинок лікаря Костянтина Новінського, Будинок Натана Альтмана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0" y="517067"/>
            <a:ext cx="9818946" cy="1720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00"/>
              </a:lnSpc>
            </a:pPr>
            <a:r>
              <a:rPr lang="en-US" sz="8000" b="1" dirty="0">
                <a:solidFill>
                  <a:srgbClr val="2529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СОЦІОЛОГІЧНЕ ОПИТУВАННЯ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1822" y="2196065"/>
            <a:ext cx="6839417" cy="6663709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0" y="8229600"/>
            <a:ext cx="516220" cy="2057400"/>
          </a:xfrm>
          <a:custGeom>
            <a:avLst/>
            <a:gdLst/>
            <a:ahLst/>
            <a:cxnLst/>
            <a:rect l="l" t="t" r="r" b="b"/>
            <a:pathLst>
              <a:path w="516220" h="2057400">
                <a:moveTo>
                  <a:pt x="0" y="0"/>
                </a:moveTo>
                <a:lnTo>
                  <a:pt x="516220" y="0"/>
                </a:lnTo>
                <a:lnTo>
                  <a:pt x="51622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354175" y="-123825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400000">
            <a:off x="1799290" y="9000190"/>
            <a:ext cx="516220" cy="2057400"/>
          </a:xfrm>
          <a:custGeom>
            <a:avLst/>
            <a:gdLst/>
            <a:ahLst/>
            <a:cxnLst/>
            <a:rect l="l" t="t" r="r" b="b"/>
            <a:pathLst>
              <a:path w="516220" h="2057400">
                <a:moveTo>
                  <a:pt x="0" y="0"/>
                </a:moveTo>
                <a:lnTo>
                  <a:pt x="516220" y="0"/>
                </a:lnTo>
                <a:lnTo>
                  <a:pt x="51622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6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244243" y="528404"/>
            <a:ext cx="13646847" cy="91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26"/>
              </a:lnSpc>
            </a:pPr>
            <a:r>
              <a:rPr lang="en-US" sz="8033" b="1">
                <a:solidFill>
                  <a:srgbClr val="2529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ІСТОРИЧНІ ПАМ'ЯТКИ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1771935"/>
            <a:ext cx="15578056" cy="8150798"/>
            <a:chOff x="0" y="0"/>
            <a:chExt cx="4102863" cy="214671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02862" cy="2146712"/>
            </a:xfrm>
            <a:custGeom>
              <a:avLst/>
              <a:gdLst/>
              <a:ahLst/>
              <a:cxnLst/>
              <a:rect l="l" t="t" r="r" b="b"/>
              <a:pathLst>
                <a:path w="4102862" h="2146712">
                  <a:moveTo>
                    <a:pt x="25346" y="0"/>
                  </a:moveTo>
                  <a:lnTo>
                    <a:pt x="4077517" y="0"/>
                  </a:lnTo>
                  <a:cubicBezTo>
                    <a:pt x="4084239" y="0"/>
                    <a:pt x="4090686" y="2670"/>
                    <a:pt x="4095439" y="7424"/>
                  </a:cubicBezTo>
                  <a:cubicBezTo>
                    <a:pt x="4100192" y="12177"/>
                    <a:pt x="4102862" y="18624"/>
                    <a:pt x="4102862" y="25346"/>
                  </a:cubicBezTo>
                  <a:lnTo>
                    <a:pt x="4102862" y="2121366"/>
                  </a:lnTo>
                  <a:cubicBezTo>
                    <a:pt x="4102862" y="2128089"/>
                    <a:pt x="4100192" y="2134535"/>
                    <a:pt x="4095439" y="2139289"/>
                  </a:cubicBezTo>
                  <a:cubicBezTo>
                    <a:pt x="4090686" y="2144042"/>
                    <a:pt x="4084239" y="2146712"/>
                    <a:pt x="4077517" y="2146712"/>
                  </a:cubicBezTo>
                  <a:lnTo>
                    <a:pt x="25346" y="2146712"/>
                  </a:lnTo>
                  <a:cubicBezTo>
                    <a:pt x="18624" y="2146712"/>
                    <a:pt x="12177" y="2144042"/>
                    <a:pt x="7424" y="2139289"/>
                  </a:cubicBezTo>
                  <a:cubicBezTo>
                    <a:pt x="2670" y="2134535"/>
                    <a:pt x="0" y="2128089"/>
                    <a:pt x="0" y="2121366"/>
                  </a:cubicBezTo>
                  <a:lnTo>
                    <a:pt x="0" y="25346"/>
                  </a:lnTo>
                  <a:cubicBezTo>
                    <a:pt x="0" y="18624"/>
                    <a:pt x="2670" y="12177"/>
                    <a:pt x="7424" y="7424"/>
                  </a:cubicBezTo>
                  <a:cubicBezTo>
                    <a:pt x="12177" y="2670"/>
                    <a:pt x="18624" y="0"/>
                    <a:pt x="25346" y="0"/>
                  </a:cubicBezTo>
                  <a:close/>
                </a:path>
              </a:pathLst>
            </a:custGeom>
            <a:solidFill>
              <a:srgbClr val="C0B3A0">
                <a:alpha val="53725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102863" cy="21848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8229600"/>
            <a:ext cx="516220" cy="2057400"/>
          </a:xfrm>
          <a:custGeom>
            <a:avLst/>
            <a:gdLst/>
            <a:ahLst/>
            <a:cxnLst/>
            <a:rect l="l" t="t" r="r" b="b"/>
            <a:pathLst>
              <a:path w="516220" h="2057400">
                <a:moveTo>
                  <a:pt x="0" y="0"/>
                </a:moveTo>
                <a:lnTo>
                  <a:pt x="516220" y="0"/>
                </a:lnTo>
                <a:lnTo>
                  <a:pt x="51622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28700" y="9355833"/>
            <a:ext cx="2716317" cy="1358159"/>
          </a:xfrm>
          <a:custGeom>
            <a:avLst/>
            <a:gdLst/>
            <a:ahLst/>
            <a:cxnLst/>
            <a:rect l="l" t="t" r="r" b="b"/>
            <a:pathLst>
              <a:path w="2716317" h="1358159">
                <a:moveTo>
                  <a:pt x="0" y="0"/>
                </a:moveTo>
                <a:lnTo>
                  <a:pt x="2716317" y="0"/>
                </a:lnTo>
                <a:lnTo>
                  <a:pt x="2716317" y="1358159"/>
                </a:lnTo>
                <a:lnTo>
                  <a:pt x="0" y="13581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749139" y="-285465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456965" y="1951677"/>
            <a:ext cx="14138430" cy="8510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4"/>
              </a:lnSpc>
            </a:pPr>
            <a:r>
              <a:rPr lang="en-US" sz="2039" b="1" dirty="0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1. </a:t>
            </a:r>
            <a:r>
              <a:rPr lang="en-US" sz="2039" b="1" dirty="0" err="1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Вінницький</a:t>
            </a:r>
            <a:r>
              <a:rPr lang="en-US" sz="2039" b="1" dirty="0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39" b="1" dirty="0" err="1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ліцей</a:t>
            </a:r>
            <a:r>
              <a:rPr lang="en-US" sz="2039" b="1" dirty="0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39" b="1" dirty="0" err="1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номер</a:t>
            </a:r>
            <a:r>
              <a:rPr lang="en-US" sz="2039" b="1" dirty="0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2</a:t>
            </a:r>
          </a:p>
          <a:p>
            <a:pPr algn="l">
              <a:lnSpc>
                <a:spcPts val="2854"/>
              </a:lnSpc>
            </a:pPr>
            <a:r>
              <a:rPr lang="en-US" sz="2039" b="1" dirty="0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(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Міська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управа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придбала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ділянку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на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площі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Хлібній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і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виділила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46.748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карбованців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на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будівництво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жіночої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гімназії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за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проєктом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архітектора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Григорія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Артинова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затвердженим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попечителем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Київського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навчального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округу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Це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була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перша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робота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Артинова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у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Вінниці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Будівництво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виконав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купець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Мар’янчік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Авраам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, і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вже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в 1901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році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гімназію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завершили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.)</a:t>
            </a:r>
          </a:p>
          <a:p>
            <a:pPr algn="l">
              <a:lnSpc>
                <a:spcPts val="2854"/>
              </a:lnSpc>
            </a:pPr>
            <a:r>
              <a:rPr lang="en-US" sz="2039" b="1" dirty="0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2. </a:t>
            </a:r>
            <a:r>
              <a:rPr lang="en-US" sz="2039" b="1" dirty="0" err="1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Прибутковий</a:t>
            </a:r>
            <a:r>
              <a:rPr lang="en-US" sz="2039" b="1" dirty="0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39" b="1" dirty="0" err="1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будинок</a:t>
            </a:r>
            <a:r>
              <a:rPr lang="en-US" sz="2039" b="1" dirty="0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39" b="1" dirty="0" err="1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Фігмана</a:t>
            </a:r>
            <a:r>
              <a:rPr lang="en-US" sz="2039" b="1" dirty="0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і </a:t>
            </a:r>
            <a:r>
              <a:rPr lang="en-US" sz="2039" b="1" dirty="0" err="1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Хасіна</a:t>
            </a:r>
            <a:endParaRPr lang="en-US" sz="2039" b="1" dirty="0">
              <a:solidFill>
                <a:srgbClr val="25293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2854"/>
              </a:lnSpc>
            </a:pP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(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прибутковий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будинок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Фігмана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та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Хасіна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–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це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одна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з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архітектурних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пам’яток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місцевого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значення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Спочатку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тут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було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дві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окремі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історичні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споруди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маєтки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купців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Фігмана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та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Хасіна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відповідно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.)</a:t>
            </a:r>
          </a:p>
          <a:p>
            <a:pPr algn="l">
              <a:lnSpc>
                <a:spcPts val="2854"/>
              </a:lnSpc>
            </a:pPr>
            <a:r>
              <a:rPr lang="en-US" sz="2039" b="1" dirty="0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3. </a:t>
            </a:r>
            <a:r>
              <a:rPr lang="en-US" sz="2039" b="1" dirty="0" err="1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Вінницький</a:t>
            </a:r>
            <a:r>
              <a:rPr lang="en-US" sz="2039" b="1" dirty="0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39" b="1" dirty="0" err="1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торговельно-економічний</a:t>
            </a:r>
            <a:r>
              <a:rPr lang="en-US" sz="2039" b="1" dirty="0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39" b="1" dirty="0" err="1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інститут</a:t>
            </a:r>
            <a:r>
              <a:rPr lang="en-US" sz="2039" b="1" dirty="0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ДТЕУ</a:t>
            </a:r>
          </a:p>
          <a:p>
            <a:pPr algn="l">
              <a:lnSpc>
                <a:spcPts val="2854"/>
              </a:lnSpc>
            </a:pP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(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Колишнє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реальне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училище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―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одна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з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тих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споруд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що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формують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неповторний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характер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забудови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головної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вулиці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Соборної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. )</a:t>
            </a:r>
          </a:p>
          <a:p>
            <a:pPr algn="l">
              <a:lnSpc>
                <a:spcPts val="2854"/>
              </a:lnSpc>
            </a:pPr>
            <a:r>
              <a:rPr lang="en-US" sz="2039" b="1" dirty="0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4. </a:t>
            </a:r>
            <a:r>
              <a:rPr lang="en-US" sz="2039" b="1" dirty="0" err="1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Вінницький</a:t>
            </a:r>
            <a:r>
              <a:rPr lang="en-US" sz="2039" b="1" dirty="0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39" b="1" dirty="0" err="1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академічний</a:t>
            </a:r>
            <a:r>
              <a:rPr lang="en-US" sz="2039" b="1" dirty="0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39" b="1" dirty="0" err="1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музично-драматичний</a:t>
            </a:r>
            <a:r>
              <a:rPr lang="en-US" sz="2039" b="1" dirty="0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39" b="1" dirty="0" err="1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театр</a:t>
            </a:r>
            <a:r>
              <a:rPr lang="en-US" sz="2039" b="1" dirty="0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39" b="1" dirty="0" err="1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ім</a:t>
            </a:r>
            <a:r>
              <a:rPr lang="en-US" sz="2039" b="1" dirty="0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</a:t>
            </a:r>
            <a:r>
              <a:rPr lang="en-US" sz="2039" b="1" dirty="0" err="1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Садовського</a:t>
            </a:r>
            <a:r>
              <a:rPr lang="en-US" sz="2039" b="1" dirty="0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  <a:p>
            <a:pPr algn="l">
              <a:lnSpc>
                <a:spcPts val="2854"/>
              </a:lnSpc>
            </a:pP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(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Приміщення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, у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якому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розмістився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театр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ім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М.К.Садовського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було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побудоване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у 1910 р.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за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проєктом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головного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архітектора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міста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Григорія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Артинова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Починає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працювати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трупа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під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керівництвом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Тетяни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Лентовської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.)</a:t>
            </a:r>
          </a:p>
          <a:p>
            <a:pPr algn="l">
              <a:lnSpc>
                <a:spcPts val="2854"/>
              </a:lnSpc>
            </a:pPr>
            <a:r>
              <a:rPr lang="en-US" sz="2039" b="1" dirty="0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5. </a:t>
            </a:r>
            <a:r>
              <a:rPr lang="en-US" sz="2039" b="1" dirty="0" err="1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Садиба</a:t>
            </a:r>
            <a:r>
              <a:rPr lang="en-US" sz="2039" b="1" dirty="0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39" b="1" dirty="0" err="1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Стаховського</a:t>
            </a:r>
            <a:endParaRPr lang="en-US" sz="2039" b="1" dirty="0">
              <a:solidFill>
                <a:srgbClr val="25293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2854"/>
              </a:lnSpc>
            </a:pP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(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Унікальний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будинок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який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на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початку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XX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століття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був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чи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не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єдиним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у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Центральній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Україні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зразком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чистого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українського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архітектурного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модерну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знаходиться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саме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у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Вінниці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algn="l">
              <a:lnSpc>
                <a:spcPts val="2854"/>
              </a:lnSpc>
            </a:pP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Побудували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двоповерхову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споруду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у 1914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році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у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невеликому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провулку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поряд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з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міським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оперним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театром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Садиба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була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чудовим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зразком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українського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модерну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в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його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класичному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вигляді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.)</a:t>
            </a:r>
          </a:p>
          <a:p>
            <a:pPr algn="l">
              <a:lnSpc>
                <a:spcPts val="2854"/>
              </a:lnSpc>
            </a:pPr>
            <a:r>
              <a:rPr lang="en-US" sz="2039" b="1" dirty="0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6. </a:t>
            </a:r>
            <a:r>
              <a:rPr lang="en-US" sz="2039" b="1" dirty="0" err="1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Особняк</a:t>
            </a:r>
            <a:r>
              <a:rPr lang="en-US" sz="2039" b="1" dirty="0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39" b="1" dirty="0" err="1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Брусилова</a:t>
            </a:r>
            <a:endParaRPr lang="en-US" sz="2039" b="1" dirty="0">
              <a:solidFill>
                <a:srgbClr val="25293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2854"/>
              </a:lnSpc>
            </a:pP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(«У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цьому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будинку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в 1913–1914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роках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жив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визначний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військовий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діяч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Олексій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Олексійович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Брусилов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».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Відомо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що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побудований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будинок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за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проектом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архітектора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Артинова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який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в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той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час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теж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мешкав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в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цьому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9" dirty="0" err="1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будинку</a:t>
            </a:r>
            <a:r>
              <a:rPr lang="en-US" sz="2039" dirty="0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.)</a:t>
            </a:r>
          </a:p>
          <a:p>
            <a:pPr algn="l">
              <a:lnSpc>
                <a:spcPts val="2854"/>
              </a:lnSpc>
            </a:pPr>
            <a:endParaRPr lang="en-US" sz="2039" dirty="0">
              <a:solidFill>
                <a:srgbClr val="25293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2854"/>
              </a:lnSpc>
            </a:pPr>
            <a:endParaRPr lang="en-US" sz="2039" dirty="0">
              <a:solidFill>
                <a:srgbClr val="25293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6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584352" y="-1451928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4114800" y="0"/>
                </a:moveTo>
                <a:lnTo>
                  <a:pt x="0" y="0"/>
                </a:lnTo>
                <a:lnTo>
                  <a:pt x="0" y="4114800"/>
                </a:lnTo>
                <a:lnTo>
                  <a:pt x="4114800" y="4114800"/>
                </a:lnTo>
                <a:lnTo>
                  <a:pt x="411480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773650" y="8229600"/>
            <a:ext cx="516220" cy="2057400"/>
          </a:xfrm>
          <a:custGeom>
            <a:avLst/>
            <a:gdLst/>
            <a:ahLst/>
            <a:cxnLst/>
            <a:rect l="l" t="t" r="r" b="b"/>
            <a:pathLst>
              <a:path w="516220" h="2057400">
                <a:moveTo>
                  <a:pt x="0" y="0"/>
                </a:moveTo>
                <a:lnTo>
                  <a:pt x="516220" y="0"/>
                </a:lnTo>
                <a:lnTo>
                  <a:pt x="51622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00000">
            <a:off x="15972490" y="9000190"/>
            <a:ext cx="516220" cy="2057400"/>
          </a:xfrm>
          <a:custGeom>
            <a:avLst/>
            <a:gdLst/>
            <a:ahLst/>
            <a:cxnLst/>
            <a:rect l="l" t="t" r="r" b="b"/>
            <a:pathLst>
              <a:path w="516220" h="2057400">
                <a:moveTo>
                  <a:pt x="0" y="0"/>
                </a:moveTo>
                <a:lnTo>
                  <a:pt x="516220" y="0"/>
                </a:lnTo>
                <a:lnTo>
                  <a:pt x="51622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595460" y="401320"/>
            <a:ext cx="13646847" cy="627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5600" b="1">
                <a:solidFill>
                  <a:srgbClr val="2529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ІСТОРИЧНІ ПАМ'ЯТКИ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73048" y="990600"/>
            <a:ext cx="15341904" cy="8991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9"/>
              </a:lnSpc>
            </a:pPr>
            <a:r>
              <a:rPr lang="en-US" sz="1878" b="1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7."Будинок-корабель" Длуголенського.</a:t>
            </a:r>
          </a:p>
          <a:p>
            <a:pPr algn="l">
              <a:lnSpc>
                <a:spcPts val="2629"/>
              </a:lnSpc>
            </a:pPr>
            <a:r>
              <a:rPr lang="en-US" sz="1878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(Загадковий, дуже оригінальний і неповторний за своєю формою будинок спорудили за проектом архітектора Г. Артинова на початку XX століття. Оселя капітана Длуголенского відноситься до числа кращих робіт митця, і до теперішнього часу залишається однією з найяскравіших архітектурних прикрас міста Вінниці.)</a:t>
            </a:r>
          </a:p>
          <a:p>
            <a:pPr algn="l">
              <a:lnSpc>
                <a:spcPts val="2629"/>
              </a:lnSpc>
            </a:pPr>
            <a:r>
              <a:rPr lang="en-US" sz="1878" b="1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8.  Будинок Миколи Оводова</a:t>
            </a:r>
          </a:p>
          <a:p>
            <a:pPr algn="l">
              <a:lnSpc>
                <a:spcPts val="2629"/>
              </a:lnSpc>
            </a:pPr>
            <a:r>
              <a:rPr lang="en-US" sz="1878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(Збудований він архітектором Артиновим на замовлення Вінницького міського голови Миколи Оводова. Цей будинок був споруджений у 1890-і рр.)</a:t>
            </a:r>
          </a:p>
          <a:p>
            <a:pPr algn="l">
              <a:lnSpc>
                <a:spcPts val="2629"/>
              </a:lnSpc>
            </a:pPr>
            <a:r>
              <a:rPr lang="en-US" sz="1878" b="1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9.Особняк Софії Кумбарі</a:t>
            </a:r>
          </a:p>
          <a:p>
            <a:pPr algn="l">
              <a:lnSpc>
                <a:spcPts val="2629"/>
              </a:lnSpc>
            </a:pPr>
            <a:r>
              <a:rPr lang="en-US" sz="1878" b="1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10. Сходи архітектора Артинова</a:t>
            </a:r>
          </a:p>
          <a:p>
            <a:pPr algn="l">
              <a:lnSpc>
                <a:spcPts val="2629"/>
              </a:lnSpc>
            </a:pPr>
            <a:r>
              <a:rPr lang="en-US" sz="1878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(У 1910 році за проектом Артинова будують кам'яні сходи, які вели до поромної переправи. Жителі міста називають їх «Потьомкінськими», за аналогією із знаменитими одеськими сходами.)</a:t>
            </a:r>
          </a:p>
          <a:p>
            <a:pPr algn="l">
              <a:lnSpc>
                <a:spcPts val="2629"/>
              </a:lnSpc>
            </a:pPr>
            <a:r>
              <a:rPr lang="en-US" sz="1878" b="1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11. Будинок лікаря Костянтина Новінського</a:t>
            </a:r>
          </a:p>
          <a:p>
            <a:pPr algn="l">
              <a:lnSpc>
                <a:spcPts val="2629"/>
              </a:lnSpc>
            </a:pPr>
            <a:r>
              <a:rPr lang="en-US" sz="1878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На березі Південного Бугу, на розі вулиць Оводова та Магістратської знаходиться одна з найстаріших будівель Вінниці — будинок Кумбарі. Автором проекту, як і багатьох інших приватних будинків заможних містян початку XX століття, став головний міський архітектор Григорій Артинов.</a:t>
            </a:r>
          </a:p>
          <a:p>
            <a:pPr algn="l">
              <a:lnSpc>
                <a:spcPts val="2629"/>
              </a:lnSpc>
            </a:pPr>
            <a:r>
              <a:rPr lang="en-US" sz="1878" b="1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12. Vintage Home</a:t>
            </a:r>
          </a:p>
          <a:p>
            <a:pPr algn="l">
              <a:lnSpc>
                <a:spcPts val="2629"/>
              </a:lnSpc>
            </a:pPr>
            <a:r>
              <a:rPr lang="en-US" sz="1878" b="1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878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(Додаткова</a:t>
            </a:r>
            <a:r>
              <a:rPr lang="en-US" sz="1878" b="1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878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опція Крамничка Сувенірів) </a:t>
            </a:r>
          </a:p>
          <a:p>
            <a:pPr algn="l">
              <a:lnSpc>
                <a:spcPts val="2629"/>
              </a:lnSpc>
            </a:pPr>
            <a:r>
              <a:rPr lang="en-US" sz="1878" b="1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13. Вежа Артинова</a:t>
            </a:r>
          </a:p>
          <a:p>
            <a:pPr algn="l">
              <a:lnSpc>
                <a:spcPts val="2629"/>
              </a:lnSpc>
            </a:pPr>
            <a:r>
              <a:rPr lang="en-US" sz="1878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(Збудували водонапірну вежу у 1911 році за проєктом та під наглядом архітектора Григорія Артинова. На той час будівля була частиною споруд міського водогону. )</a:t>
            </a:r>
          </a:p>
          <a:p>
            <a:pPr algn="l">
              <a:lnSpc>
                <a:spcPts val="2629"/>
              </a:lnSpc>
            </a:pPr>
            <a:r>
              <a:rPr lang="en-US" sz="1878" b="1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14. Прибутковий будинок Мар’янчика</a:t>
            </a:r>
          </a:p>
          <a:p>
            <a:pPr algn="l">
              <a:lnSpc>
                <a:spcPts val="2629"/>
              </a:lnSpc>
            </a:pPr>
            <a:r>
              <a:rPr lang="en-US" sz="1878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(збудовано на початку 20 ст. в два етапи, за проектом архітектора Артинова. Спочатку в 1900 р. з’явився одноповерховий будинок для п’яти магазинчиків.У 1909 р. будинок стає житловим, із квартирами на другому поверсі.)</a:t>
            </a:r>
          </a:p>
          <a:p>
            <a:pPr algn="l">
              <a:lnSpc>
                <a:spcPts val="2629"/>
              </a:lnSpc>
            </a:pPr>
            <a:r>
              <a:rPr lang="en-US" sz="1878" b="1">
                <a:solidFill>
                  <a:srgbClr val="2529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15. Готель "Савой”</a:t>
            </a:r>
          </a:p>
          <a:p>
            <a:pPr algn="l">
              <a:lnSpc>
                <a:spcPts val="2629"/>
              </a:lnSpc>
            </a:pPr>
            <a:r>
              <a:rPr lang="en-US" sz="1878">
                <a:solidFill>
                  <a:srgbClr val="252930"/>
                </a:solidFill>
                <a:latin typeface="Open Sans"/>
                <a:ea typeface="Open Sans"/>
                <a:cs typeface="Open Sans"/>
                <a:sym typeface="Open Sans"/>
              </a:rPr>
              <a:t>(Найгарніша на найвеличніша будівля сьогоднішньої Вінниці — це безумовно будівля колишнього готелю «Савой». Саме там вперше у нашому місті з'явилася електрика та ліфт. У цьому готелі зупинялися Кошиць та Сікорський)</a:t>
            </a:r>
          </a:p>
          <a:p>
            <a:pPr algn="l">
              <a:lnSpc>
                <a:spcPts val="2629"/>
              </a:lnSpc>
            </a:pPr>
            <a:endParaRPr lang="en-US" sz="1878">
              <a:solidFill>
                <a:srgbClr val="25293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6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525367"/>
            <a:ext cx="7800780" cy="8526024"/>
            <a:chOff x="0" y="0"/>
            <a:chExt cx="2054526" cy="22455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54526" cy="2245537"/>
            </a:xfrm>
            <a:custGeom>
              <a:avLst/>
              <a:gdLst/>
              <a:ahLst/>
              <a:cxnLst/>
              <a:rect l="l" t="t" r="r" b="b"/>
              <a:pathLst>
                <a:path w="2054526" h="2245537">
                  <a:moveTo>
                    <a:pt x="50615" y="0"/>
                  </a:moveTo>
                  <a:lnTo>
                    <a:pt x="2003911" y="0"/>
                  </a:lnTo>
                  <a:cubicBezTo>
                    <a:pt x="2017335" y="0"/>
                    <a:pt x="2030209" y="5333"/>
                    <a:pt x="2039701" y="14825"/>
                  </a:cubicBezTo>
                  <a:cubicBezTo>
                    <a:pt x="2049194" y="24317"/>
                    <a:pt x="2054526" y="37191"/>
                    <a:pt x="2054526" y="50615"/>
                  </a:cubicBezTo>
                  <a:lnTo>
                    <a:pt x="2054526" y="2194922"/>
                  </a:lnTo>
                  <a:cubicBezTo>
                    <a:pt x="2054526" y="2222876"/>
                    <a:pt x="2031865" y="2245537"/>
                    <a:pt x="2003911" y="2245537"/>
                  </a:cubicBezTo>
                  <a:lnTo>
                    <a:pt x="50615" y="2245537"/>
                  </a:lnTo>
                  <a:cubicBezTo>
                    <a:pt x="22661" y="2245537"/>
                    <a:pt x="0" y="2222876"/>
                    <a:pt x="0" y="2194922"/>
                  </a:cubicBezTo>
                  <a:lnTo>
                    <a:pt x="0" y="50615"/>
                  </a:lnTo>
                  <a:cubicBezTo>
                    <a:pt x="0" y="22661"/>
                    <a:pt x="22661" y="0"/>
                    <a:pt x="50615" y="0"/>
                  </a:cubicBezTo>
                  <a:close/>
                </a:path>
              </a:pathLst>
            </a:custGeom>
            <a:solidFill>
              <a:srgbClr val="C0B3A0">
                <a:alpha val="53725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054526" cy="22836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458520" y="1810434"/>
            <a:ext cx="7800780" cy="8240957"/>
            <a:chOff x="0" y="0"/>
            <a:chExt cx="2054526" cy="217045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54526" cy="2170458"/>
            </a:xfrm>
            <a:custGeom>
              <a:avLst/>
              <a:gdLst/>
              <a:ahLst/>
              <a:cxnLst/>
              <a:rect l="l" t="t" r="r" b="b"/>
              <a:pathLst>
                <a:path w="2054526" h="2170458">
                  <a:moveTo>
                    <a:pt x="50615" y="0"/>
                  </a:moveTo>
                  <a:lnTo>
                    <a:pt x="2003911" y="0"/>
                  </a:lnTo>
                  <a:cubicBezTo>
                    <a:pt x="2017335" y="0"/>
                    <a:pt x="2030209" y="5333"/>
                    <a:pt x="2039701" y="14825"/>
                  </a:cubicBezTo>
                  <a:cubicBezTo>
                    <a:pt x="2049194" y="24317"/>
                    <a:pt x="2054526" y="37191"/>
                    <a:pt x="2054526" y="50615"/>
                  </a:cubicBezTo>
                  <a:lnTo>
                    <a:pt x="2054526" y="2119843"/>
                  </a:lnTo>
                  <a:cubicBezTo>
                    <a:pt x="2054526" y="2147797"/>
                    <a:pt x="2031865" y="2170458"/>
                    <a:pt x="2003911" y="2170458"/>
                  </a:cubicBezTo>
                  <a:lnTo>
                    <a:pt x="50615" y="2170458"/>
                  </a:lnTo>
                  <a:cubicBezTo>
                    <a:pt x="37191" y="2170458"/>
                    <a:pt x="24317" y="2165125"/>
                    <a:pt x="14825" y="2155633"/>
                  </a:cubicBezTo>
                  <a:cubicBezTo>
                    <a:pt x="5333" y="2146141"/>
                    <a:pt x="0" y="2133267"/>
                    <a:pt x="0" y="2119843"/>
                  </a:cubicBezTo>
                  <a:lnTo>
                    <a:pt x="0" y="50615"/>
                  </a:lnTo>
                  <a:cubicBezTo>
                    <a:pt x="0" y="22661"/>
                    <a:pt x="22661" y="0"/>
                    <a:pt x="50615" y="0"/>
                  </a:cubicBezTo>
                  <a:close/>
                </a:path>
              </a:pathLst>
            </a:custGeom>
            <a:solidFill>
              <a:srgbClr val="C0B3A0">
                <a:alpha val="53725"/>
              </a:srgb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054526" cy="22085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flipH="1">
            <a:off x="-571007" y="-73911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4114800" y="0"/>
                </a:moveTo>
                <a:lnTo>
                  <a:pt x="0" y="0"/>
                </a:lnTo>
                <a:lnTo>
                  <a:pt x="0" y="4114800"/>
                </a:lnTo>
                <a:lnTo>
                  <a:pt x="4114800" y="4114800"/>
                </a:lnTo>
                <a:lnTo>
                  <a:pt x="411480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773650" y="8229600"/>
            <a:ext cx="516220" cy="2057400"/>
          </a:xfrm>
          <a:custGeom>
            <a:avLst/>
            <a:gdLst/>
            <a:ahLst/>
            <a:cxnLst/>
            <a:rect l="l" t="t" r="r" b="b"/>
            <a:pathLst>
              <a:path w="516220" h="2057400">
                <a:moveTo>
                  <a:pt x="0" y="0"/>
                </a:moveTo>
                <a:lnTo>
                  <a:pt x="516220" y="0"/>
                </a:lnTo>
                <a:lnTo>
                  <a:pt x="51622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542983" y="9077308"/>
            <a:ext cx="2716317" cy="1358159"/>
          </a:xfrm>
          <a:custGeom>
            <a:avLst/>
            <a:gdLst/>
            <a:ahLst/>
            <a:cxnLst/>
            <a:rect l="l" t="t" r="r" b="b"/>
            <a:pathLst>
              <a:path w="2716317" h="1358159">
                <a:moveTo>
                  <a:pt x="0" y="0"/>
                </a:moveTo>
                <a:lnTo>
                  <a:pt x="2716317" y="0"/>
                </a:lnTo>
                <a:lnTo>
                  <a:pt x="2716317" y="1358159"/>
                </a:lnTo>
                <a:lnTo>
                  <a:pt x="0" y="13581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9780775" y="2063065"/>
            <a:ext cx="7156271" cy="5295641"/>
          </a:xfrm>
          <a:custGeom>
            <a:avLst/>
            <a:gdLst/>
            <a:ahLst/>
            <a:cxnLst/>
            <a:rect l="l" t="t" r="r" b="b"/>
            <a:pathLst>
              <a:path w="7156271" h="5295641">
                <a:moveTo>
                  <a:pt x="0" y="0"/>
                </a:moveTo>
                <a:lnTo>
                  <a:pt x="7156271" y="0"/>
                </a:lnTo>
                <a:lnTo>
                  <a:pt x="7156271" y="5295640"/>
                </a:lnTo>
                <a:lnTo>
                  <a:pt x="0" y="529564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5213516" y="572605"/>
            <a:ext cx="10687625" cy="745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39"/>
              </a:lnSpc>
            </a:pPr>
            <a:r>
              <a:rPr lang="en-US" sz="6549" b="1">
                <a:solidFill>
                  <a:srgbClr val="252D3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РОЗРОБКА МАРШРУТУ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42208" y="1574752"/>
            <a:ext cx="7487272" cy="8674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68"/>
              </a:lnSpc>
            </a:pPr>
            <a:r>
              <a:rPr lang="en-US" sz="2263">
                <a:solidFill>
                  <a:srgbClr val="252D37"/>
                </a:solidFill>
                <a:latin typeface="Open Sans"/>
                <a:ea typeface="Open Sans"/>
                <a:cs typeface="Open Sans"/>
                <a:sym typeface="Open Sans"/>
              </a:rPr>
              <a:t>На основі власного аналізу створено власний туристичний маршрут, що включає в себе 14 історичних пам'яток Вінниччини, а саме:</a:t>
            </a:r>
          </a:p>
          <a:p>
            <a:pPr algn="l">
              <a:lnSpc>
                <a:spcPts val="3168"/>
              </a:lnSpc>
            </a:pPr>
            <a:r>
              <a:rPr lang="en-US" sz="2263">
                <a:solidFill>
                  <a:srgbClr val="252D37"/>
                </a:solidFill>
                <a:latin typeface="Open Sans"/>
                <a:ea typeface="Open Sans"/>
                <a:cs typeface="Open Sans"/>
                <a:sym typeface="Open Sans"/>
              </a:rPr>
              <a:t>1.Вінницький ліцей номер 2</a:t>
            </a:r>
          </a:p>
          <a:p>
            <a:pPr algn="l">
              <a:lnSpc>
                <a:spcPts val="3168"/>
              </a:lnSpc>
            </a:pPr>
            <a:r>
              <a:rPr lang="en-US" sz="2263">
                <a:solidFill>
                  <a:srgbClr val="252D37"/>
                </a:solidFill>
                <a:latin typeface="Open Sans"/>
                <a:ea typeface="Open Sans"/>
                <a:cs typeface="Open Sans"/>
                <a:sym typeface="Open Sans"/>
              </a:rPr>
              <a:t>2.Прибутковий будинок Фігмана і Хасіна </a:t>
            </a:r>
          </a:p>
          <a:p>
            <a:pPr algn="l">
              <a:lnSpc>
                <a:spcPts val="3168"/>
              </a:lnSpc>
            </a:pPr>
            <a:r>
              <a:rPr lang="en-US" sz="2263">
                <a:solidFill>
                  <a:srgbClr val="252D37"/>
                </a:solidFill>
                <a:latin typeface="Open Sans"/>
                <a:ea typeface="Open Sans"/>
                <a:cs typeface="Open Sans"/>
                <a:sym typeface="Open Sans"/>
              </a:rPr>
              <a:t>3. Вінницький торговельно-економічний інститут ДТЕУ</a:t>
            </a:r>
          </a:p>
          <a:p>
            <a:pPr algn="l">
              <a:lnSpc>
                <a:spcPts val="3168"/>
              </a:lnSpc>
            </a:pPr>
            <a:r>
              <a:rPr lang="en-US" sz="2263">
                <a:solidFill>
                  <a:srgbClr val="252D37"/>
                </a:solidFill>
                <a:latin typeface="Open Sans"/>
                <a:ea typeface="Open Sans"/>
                <a:cs typeface="Open Sans"/>
                <a:sym typeface="Open Sans"/>
              </a:rPr>
              <a:t>4. Вінницький академічний музично-драматичний театр ім. Садовського </a:t>
            </a:r>
          </a:p>
          <a:p>
            <a:pPr algn="l">
              <a:lnSpc>
                <a:spcPts val="3168"/>
              </a:lnSpc>
            </a:pPr>
            <a:r>
              <a:rPr lang="en-US" sz="2263">
                <a:solidFill>
                  <a:srgbClr val="252D37"/>
                </a:solidFill>
                <a:latin typeface="Open Sans"/>
                <a:ea typeface="Open Sans"/>
                <a:cs typeface="Open Sans"/>
                <a:sym typeface="Open Sans"/>
              </a:rPr>
              <a:t>5. Садиба Стаховського</a:t>
            </a:r>
          </a:p>
          <a:p>
            <a:pPr algn="l">
              <a:lnSpc>
                <a:spcPts val="3168"/>
              </a:lnSpc>
            </a:pPr>
            <a:r>
              <a:rPr lang="en-US" sz="2263">
                <a:solidFill>
                  <a:srgbClr val="252D37"/>
                </a:solidFill>
                <a:latin typeface="Open Sans"/>
                <a:ea typeface="Open Sans"/>
                <a:cs typeface="Open Sans"/>
                <a:sym typeface="Open Sans"/>
              </a:rPr>
              <a:t>6. Особняк Брусилова</a:t>
            </a:r>
          </a:p>
          <a:p>
            <a:pPr algn="l">
              <a:lnSpc>
                <a:spcPts val="3168"/>
              </a:lnSpc>
            </a:pPr>
            <a:r>
              <a:rPr lang="en-US" sz="2263">
                <a:solidFill>
                  <a:srgbClr val="252D37"/>
                </a:solidFill>
                <a:latin typeface="Open Sans"/>
                <a:ea typeface="Open Sans"/>
                <a:cs typeface="Open Sans"/>
                <a:sym typeface="Open Sans"/>
              </a:rPr>
              <a:t>7."Будинок-корабель" Длуголенського</a:t>
            </a:r>
          </a:p>
          <a:p>
            <a:pPr algn="l">
              <a:lnSpc>
                <a:spcPts val="3168"/>
              </a:lnSpc>
            </a:pPr>
            <a:r>
              <a:rPr lang="en-US" sz="2263">
                <a:solidFill>
                  <a:srgbClr val="252D37"/>
                </a:solidFill>
                <a:latin typeface="Open Sans"/>
                <a:ea typeface="Open Sans"/>
                <a:cs typeface="Open Sans"/>
                <a:sym typeface="Open Sans"/>
              </a:rPr>
              <a:t>8.Будинок Миколи Оводова</a:t>
            </a:r>
          </a:p>
          <a:p>
            <a:pPr algn="l">
              <a:lnSpc>
                <a:spcPts val="3168"/>
              </a:lnSpc>
            </a:pPr>
            <a:r>
              <a:rPr lang="en-US" sz="2263">
                <a:solidFill>
                  <a:srgbClr val="252D37"/>
                </a:solidFill>
                <a:latin typeface="Open Sans"/>
                <a:ea typeface="Open Sans"/>
                <a:cs typeface="Open Sans"/>
                <a:sym typeface="Open Sans"/>
              </a:rPr>
              <a:t>9. Особняк Софії Кумбарі</a:t>
            </a:r>
          </a:p>
          <a:p>
            <a:pPr algn="l">
              <a:lnSpc>
                <a:spcPts val="3168"/>
              </a:lnSpc>
            </a:pPr>
            <a:r>
              <a:rPr lang="en-US" sz="2263">
                <a:solidFill>
                  <a:srgbClr val="252D37"/>
                </a:solidFill>
                <a:latin typeface="Open Sans"/>
                <a:ea typeface="Open Sans"/>
                <a:cs typeface="Open Sans"/>
                <a:sym typeface="Open Sans"/>
              </a:rPr>
              <a:t>10.Сходи архітектора Артинова</a:t>
            </a:r>
          </a:p>
          <a:p>
            <a:pPr algn="l">
              <a:lnSpc>
                <a:spcPts val="3168"/>
              </a:lnSpc>
            </a:pPr>
            <a:r>
              <a:rPr lang="en-US" sz="2263">
                <a:solidFill>
                  <a:srgbClr val="252D37"/>
                </a:solidFill>
                <a:latin typeface="Open Sans"/>
                <a:ea typeface="Open Sans"/>
                <a:cs typeface="Open Sans"/>
                <a:sym typeface="Open Sans"/>
              </a:rPr>
              <a:t>11.Пам’ятний знак Івану Богуну</a:t>
            </a:r>
          </a:p>
          <a:p>
            <a:pPr algn="l">
              <a:lnSpc>
                <a:spcPts val="3168"/>
              </a:lnSpc>
            </a:pPr>
            <a:r>
              <a:rPr lang="en-US" sz="2263">
                <a:solidFill>
                  <a:srgbClr val="252D37"/>
                </a:solidFill>
                <a:latin typeface="Open Sans"/>
                <a:ea typeface="Open Sans"/>
                <a:cs typeface="Open Sans"/>
                <a:sym typeface="Open Sans"/>
              </a:rPr>
              <a:t>12.Будинок лікаря Костянтина Новінського</a:t>
            </a:r>
          </a:p>
          <a:p>
            <a:pPr algn="l">
              <a:lnSpc>
                <a:spcPts val="3168"/>
              </a:lnSpc>
            </a:pPr>
            <a:r>
              <a:rPr lang="en-US" sz="2263">
                <a:solidFill>
                  <a:srgbClr val="252D37"/>
                </a:solidFill>
                <a:latin typeface="Open Sans"/>
                <a:ea typeface="Open Sans"/>
                <a:cs typeface="Open Sans"/>
                <a:sym typeface="Open Sans"/>
              </a:rPr>
              <a:t>13. Vintage Home (Додаткова опція Крамничка Сувенірів) </a:t>
            </a:r>
          </a:p>
          <a:p>
            <a:pPr algn="l">
              <a:lnSpc>
                <a:spcPts val="3168"/>
              </a:lnSpc>
            </a:pPr>
            <a:r>
              <a:rPr lang="en-US" sz="2263">
                <a:solidFill>
                  <a:srgbClr val="252D37"/>
                </a:solidFill>
                <a:latin typeface="Open Sans"/>
                <a:ea typeface="Open Sans"/>
                <a:cs typeface="Open Sans"/>
                <a:sym typeface="Open Sans"/>
              </a:rPr>
              <a:t>14. Вежа Артинова</a:t>
            </a:r>
          </a:p>
          <a:p>
            <a:pPr algn="l">
              <a:lnSpc>
                <a:spcPts val="3168"/>
              </a:lnSpc>
            </a:pPr>
            <a:r>
              <a:rPr lang="en-US" sz="2263">
                <a:solidFill>
                  <a:srgbClr val="252D37"/>
                </a:solidFill>
                <a:latin typeface="Open Sans"/>
                <a:ea typeface="Open Sans"/>
                <a:cs typeface="Open Sans"/>
                <a:sym typeface="Open Sans"/>
              </a:rPr>
              <a:t>15. Готель "Савой"</a:t>
            </a:r>
          </a:p>
          <a:p>
            <a:pPr algn="l">
              <a:lnSpc>
                <a:spcPts val="3168"/>
              </a:lnSpc>
            </a:pPr>
            <a:endParaRPr lang="en-US" sz="2263">
              <a:solidFill>
                <a:srgbClr val="252D3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0174642" y="7651856"/>
            <a:ext cx="6368537" cy="1425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65"/>
              </a:lnSpc>
            </a:pPr>
            <a:r>
              <a:rPr lang="en-US" sz="4118" b="1">
                <a:solidFill>
                  <a:srgbClr val="252D3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Розроблений Маршрут</a:t>
            </a:r>
          </a:p>
          <a:p>
            <a:pPr algn="ctr">
              <a:lnSpc>
                <a:spcPts val="5765"/>
              </a:lnSpc>
            </a:pPr>
            <a:r>
              <a:rPr lang="en-US" sz="4118" b="1">
                <a:solidFill>
                  <a:srgbClr val="252D3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на Картах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6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542991" y="686331"/>
            <a:ext cx="11187470" cy="1037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33"/>
              </a:lnSpc>
            </a:pPr>
            <a:r>
              <a:rPr lang="en-US" sz="9166" b="1">
                <a:solidFill>
                  <a:srgbClr val="2529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ВИСНОВКИ</a:t>
            </a:r>
          </a:p>
        </p:txBody>
      </p:sp>
      <p:sp>
        <p:nvSpPr>
          <p:cNvPr id="3" name="Freeform 3"/>
          <p:cNvSpPr/>
          <p:nvPr/>
        </p:nvSpPr>
        <p:spPr>
          <a:xfrm>
            <a:off x="14354175" y="-123825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578087">
            <a:off x="-877945" y="4721440"/>
            <a:ext cx="2785118" cy="1392559"/>
          </a:xfrm>
          <a:custGeom>
            <a:avLst/>
            <a:gdLst/>
            <a:ahLst/>
            <a:cxnLst/>
            <a:rect l="l" t="t" r="r" b="b"/>
            <a:pathLst>
              <a:path w="2785118" h="1392559">
                <a:moveTo>
                  <a:pt x="0" y="0"/>
                </a:moveTo>
                <a:lnTo>
                  <a:pt x="2785118" y="0"/>
                </a:lnTo>
                <a:lnTo>
                  <a:pt x="2785118" y="1392559"/>
                </a:lnTo>
                <a:lnTo>
                  <a:pt x="0" y="13925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 flipV="1">
            <a:off x="-252838" y="625453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4114800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4114800" y="0"/>
                </a:lnTo>
                <a:lnTo>
                  <a:pt x="411480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400000">
            <a:off x="16576299" y="3879605"/>
            <a:ext cx="2282268" cy="1141134"/>
          </a:xfrm>
          <a:custGeom>
            <a:avLst/>
            <a:gdLst/>
            <a:ahLst/>
            <a:cxnLst/>
            <a:rect l="l" t="t" r="r" b="b"/>
            <a:pathLst>
              <a:path w="2282268" h="1141134">
                <a:moveTo>
                  <a:pt x="0" y="0"/>
                </a:moveTo>
                <a:lnTo>
                  <a:pt x="2282268" y="0"/>
                </a:lnTo>
                <a:lnTo>
                  <a:pt x="2282268" y="1141134"/>
                </a:lnTo>
                <a:lnTo>
                  <a:pt x="0" y="11411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2643776" y="2025075"/>
            <a:ext cx="13479191" cy="6869154"/>
            <a:chOff x="0" y="0"/>
            <a:chExt cx="3550075" cy="18091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550075" cy="1809160"/>
            </a:xfrm>
            <a:custGeom>
              <a:avLst/>
              <a:gdLst/>
              <a:ahLst/>
              <a:cxnLst/>
              <a:rect l="l" t="t" r="r" b="b"/>
              <a:pathLst>
                <a:path w="3550075" h="1809160">
                  <a:moveTo>
                    <a:pt x="29292" y="0"/>
                  </a:moveTo>
                  <a:lnTo>
                    <a:pt x="3520783" y="0"/>
                  </a:lnTo>
                  <a:cubicBezTo>
                    <a:pt x="3528552" y="0"/>
                    <a:pt x="3536002" y="3086"/>
                    <a:pt x="3541495" y="8580"/>
                  </a:cubicBezTo>
                  <a:cubicBezTo>
                    <a:pt x="3546989" y="14073"/>
                    <a:pt x="3550075" y="21524"/>
                    <a:pt x="3550075" y="29292"/>
                  </a:cubicBezTo>
                  <a:lnTo>
                    <a:pt x="3550075" y="1779868"/>
                  </a:lnTo>
                  <a:cubicBezTo>
                    <a:pt x="3550075" y="1787636"/>
                    <a:pt x="3546989" y="1795087"/>
                    <a:pt x="3541495" y="1800580"/>
                  </a:cubicBezTo>
                  <a:cubicBezTo>
                    <a:pt x="3536002" y="1806074"/>
                    <a:pt x="3528552" y="1809160"/>
                    <a:pt x="3520783" y="1809160"/>
                  </a:cubicBezTo>
                  <a:lnTo>
                    <a:pt x="29292" y="1809160"/>
                  </a:lnTo>
                  <a:cubicBezTo>
                    <a:pt x="21524" y="1809160"/>
                    <a:pt x="14073" y="1806074"/>
                    <a:pt x="8580" y="1800580"/>
                  </a:cubicBezTo>
                  <a:cubicBezTo>
                    <a:pt x="3086" y="1795087"/>
                    <a:pt x="0" y="1787636"/>
                    <a:pt x="0" y="1779868"/>
                  </a:cubicBezTo>
                  <a:lnTo>
                    <a:pt x="0" y="29292"/>
                  </a:lnTo>
                  <a:cubicBezTo>
                    <a:pt x="0" y="21524"/>
                    <a:pt x="3086" y="14073"/>
                    <a:pt x="8580" y="8580"/>
                  </a:cubicBezTo>
                  <a:cubicBezTo>
                    <a:pt x="14073" y="3086"/>
                    <a:pt x="21524" y="0"/>
                    <a:pt x="29292" y="0"/>
                  </a:cubicBezTo>
                  <a:close/>
                </a:path>
              </a:pathLst>
            </a:custGeom>
            <a:solidFill>
              <a:srgbClr val="C0B3A0">
                <a:alpha val="53725"/>
              </a:srgbClr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3550075" cy="18472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500995" y="2285646"/>
            <a:ext cx="11764752" cy="6300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5"/>
              </a:lnSpc>
            </a:pP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Результат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реалізації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проєкту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—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створення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пішохідного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екскурсійного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маршруту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історичними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пам'ятками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рідного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міста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Вінниця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який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включає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15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об'єктів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культурної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та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архітектурної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спадщини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Дослідження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дозволило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удосконалити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знання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про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маловідомі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але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цінні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об'єкти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міста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та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представити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їх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для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використання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в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освітньому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й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туристичному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процесі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Особистий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внесок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автора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полягає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у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підборі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історичних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пам'яток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на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основі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яких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складено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екскурсійний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маршрут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укладанні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коротких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описів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об'єктів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та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логічній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структуризації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маршруту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Елементом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новизни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є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створення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маршруту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що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об'єднує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різні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історичні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періоди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та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типи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пам'яток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; також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маршрут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може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бути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адаптований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як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для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шкільних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екскурсій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так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і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для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ознайомлення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туристів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з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історичною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спадщиною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міста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Проєкт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сприяє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популяризації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історії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Вінницького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регіону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як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туристичного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центру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та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розвитку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краєзнавчого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539" dirty="0" err="1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туризму</a:t>
            </a:r>
            <a:r>
              <a:rPr lang="en-US" sz="2539" dirty="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6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59367" y="793634"/>
            <a:ext cx="13514283" cy="813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62"/>
              </a:lnSpc>
            </a:pPr>
            <a:r>
              <a:rPr lang="en-US" sz="7202" b="1">
                <a:solidFill>
                  <a:srgbClr val="2529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ВИКОРИСТАННІ ДЖЕРЕЛА 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1952625"/>
            <a:ext cx="16573500" cy="7762875"/>
            <a:chOff x="0" y="0"/>
            <a:chExt cx="4274726" cy="192412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1924128"/>
            </a:xfrm>
            <a:custGeom>
              <a:avLst/>
              <a:gdLst/>
              <a:ahLst/>
              <a:cxnLst/>
              <a:rect l="l" t="t" r="r" b="b"/>
              <a:pathLst>
                <a:path w="4274726" h="1924128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899802"/>
                  </a:lnTo>
                  <a:cubicBezTo>
                    <a:pt x="4274726" y="1906254"/>
                    <a:pt x="4272163" y="1912441"/>
                    <a:pt x="4267601" y="1917003"/>
                  </a:cubicBezTo>
                  <a:cubicBezTo>
                    <a:pt x="4263039" y="1921565"/>
                    <a:pt x="4256851" y="1924128"/>
                    <a:pt x="4250399" y="1924128"/>
                  </a:cubicBezTo>
                  <a:lnTo>
                    <a:pt x="24327" y="1924128"/>
                  </a:lnTo>
                  <a:cubicBezTo>
                    <a:pt x="10891" y="1924128"/>
                    <a:pt x="0" y="1913237"/>
                    <a:pt x="0" y="1899802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C0B3A0">
                <a:alpha val="53725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4726" cy="19622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H="1">
            <a:off x="-211950" y="-104775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4114800" y="0"/>
                </a:moveTo>
                <a:lnTo>
                  <a:pt x="0" y="0"/>
                </a:lnTo>
                <a:lnTo>
                  <a:pt x="0" y="4114800"/>
                </a:lnTo>
                <a:lnTo>
                  <a:pt x="4114800" y="4114800"/>
                </a:lnTo>
                <a:lnTo>
                  <a:pt x="411480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7773650" y="8229600"/>
            <a:ext cx="516220" cy="2057400"/>
          </a:xfrm>
          <a:custGeom>
            <a:avLst/>
            <a:gdLst/>
            <a:ahLst/>
            <a:cxnLst/>
            <a:rect l="l" t="t" r="r" b="b"/>
            <a:pathLst>
              <a:path w="516220" h="2057400">
                <a:moveTo>
                  <a:pt x="0" y="0"/>
                </a:moveTo>
                <a:lnTo>
                  <a:pt x="516220" y="0"/>
                </a:lnTo>
                <a:lnTo>
                  <a:pt x="51622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542983" y="9077308"/>
            <a:ext cx="2716317" cy="1358159"/>
          </a:xfrm>
          <a:custGeom>
            <a:avLst/>
            <a:gdLst/>
            <a:ahLst/>
            <a:cxnLst/>
            <a:rect l="l" t="t" r="r" b="b"/>
            <a:pathLst>
              <a:path w="2716317" h="1358159">
                <a:moveTo>
                  <a:pt x="0" y="0"/>
                </a:moveTo>
                <a:lnTo>
                  <a:pt x="2716317" y="0"/>
                </a:lnTo>
                <a:lnTo>
                  <a:pt x="2716317" y="1358159"/>
                </a:lnTo>
                <a:lnTo>
                  <a:pt x="0" y="13581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676400" y="2103840"/>
            <a:ext cx="15240000" cy="75109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2774"/>
              </a:lnSpc>
              <a:buFontTx/>
              <a:buAutoNum type="arabicPeriod"/>
            </a:pPr>
            <a:r>
              <a:rPr lang="uk-UA" sz="1900" i="1" u="none" strike="noStrike" dirty="0">
                <a:solidFill>
                  <a:srgbClr val="0A0A0A"/>
                </a:solidFill>
                <a:effectLst/>
                <a:latin typeface="Montserrat" pitchFamily="2" charset="-52"/>
              </a:rPr>
              <a:t>Історія Вінницької школи-гімназії №2 </a:t>
            </a:r>
            <a:r>
              <a:rPr lang="en-US" sz="1900" i="1" u="none" strike="noStrike" dirty="0">
                <a:solidFill>
                  <a:srgbClr val="0A0A0A"/>
                </a:solidFill>
                <a:effectLst/>
                <a:latin typeface="Montserrat" pitchFamily="2" charset="-52"/>
              </a:rPr>
              <a:t>URL: </a:t>
            </a:r>
            <a:r>
              <a:rPr lang="en-US" sz="1900" i="1" u="none" strike="noStrike" dirty="0">
                <a:solidFill>
                  <a:srgbClr val="0A0A0A"/>
                </a:solidFill>
                <a:effectLst/>
                <a:latin typeface="Montserrat" pitchFamily="2" charset="-52"/>
                <a:hlinkClick r:id="rId8"/>
              </a:rPr>
              <a:t>https://sch2.edu.vn.ua/history/</a:t>
            </a:r>
            <a:endParaRPr lang="en-US" sz="1900" i="1" dirty="0">
              <a:solidFill>
                <a:srgbClr val="0A0A0A"/>
              </a:solidFill>
              <a:latin typeface="Montserrat" pitchFamily="2" charset="-52"/>
            </a:endParaRPr>
          </a:p>
          <a:p>
            <a:pPr marL="457200" indent="-457200">
              <a:lnSpc>
                <a:spcPts val="2774"/>
              </a:lnSpc>
              <a:buFontTx/>
              <a:buAutoNum type="arabicPeriod"/>
            </a:pPr>
            <a:r>
              <a:rPr lang="uk-UA" sz="1900" i="1" dirty="0">
                <a:solidFill>
                  <a:srgbClr val="1A1919"/>
                </a:solidFill>
                <a:effectLst/>
                <a:latin typeface="Montserrat" pitchFamily="2" charset="-52"/>
              </a:rPr>
              <a:t>Т</a:t>
            </a:r>
            <a:r>
              <a:rPr lang="ru-RU" sz="1900" i="1" dirty="0" err="1">
                <a:solidFill>
                  <a:srgbClr val="1A1919"/>
                </a:solidFill>
                <a:effectLst/>
                <a:latin typeface="Montserrat" pitchFamily="2" charset="-52"/>
              </a:rPr>
              <a:t>еатр</a:t>
            </a:r>
            <a:r>
              <a:rPr lang="ru-RU" sz="1900" i="1" dirty="0">
                <a:solidFill>
                  <a:srgbClr val="1A1919"/>
                </a:solidFill>
                <a:effectLst/>
                <a:latin typeface="Montserrat" pitchFamily="2" charset="-52"/>
              </a:rPr>
              <a:t> </a:t>
            </a:r>
            <a:r>
              <a:rPr lang="ru-RU" sz="1900" i="1" dirty="0" err="1">
                <a:solidFill>
                  <a:srgbClr val="1A1919"/>
                </a:solidFill>
                <a:effectLst/>
                <a:latin typeface="Montserrat" pitchFamily="2" charset="-52"/>
              </a:rPr>
              <a:t>ім</a:t>
            </a:r>
            <a:r>
              <a:rPr lang="ru-RU" sz="1900" i="1" dirty="0">
                <a:solidFill>
                  <a:srgbClr val="1A1919"/>
                </a:solidFill>
                <a:effectLst/>
                <a:latin typeface="Montserrat" pitchFamily="2" charset="-52"/>
              </a:rPr>
              <a:t>. </a:t>
            </a:r>
            <a:r>
              <a:rPr lang="ru-RU" sz="1900" i="1" dirty="0" err="1">
                <a:solidFill>
                  <a:srgbClr val="1A1919"/>
                </a:solidFill>
                <a:effectLst/>
                <a:latin typeface="Montserrat" pitchFamily="2" charset="-52"/>
              </a:rPr>
              <a:t>М.К.Садовського</a:t>
            </a:r>
            <a:r>
              <a:rPr lang="ru-RU" sz="1900" i="1" dirty="0">
                <a:solidFill>
                  <a:srgbClr val="1A1919"/>
                </a:solidFill>
                <a:effectLst/>
                <a:latin typeface="Montserrat" pitchFamily="2" charset="-52"/>
              </a:rPr>
              <a:t>. </a:t>
            </a:r>
            <a:r>
              <a:rPr lang="ru-RU" sz="1900" i="1" u="none" strike="noStrike" dirty="0" err="1">
                <a:solidFill>
                  <a:srgbClr val="1A1919"/>
                </a:solidFill>
                <a:effectLst/>
                <a:latin typeface="Montserrat" pitchFamily="2" charset="-52"/>
              </a:rPr>
              <a:t>Історія</a:t>
            </a:r>
            <a:r>
              <a:rPr lang="ru-RU" sz="1900" i="1" u="none" strike="noStrike" dirty="0">
                <a:solidFill>
                  <a:srgbClr val="1A1919"/>
                </a:solidFill>
                <a:effectLst/>
                <a:latin typeface="Montserrat" pitchFamily="2" charset="-52"/>
              </a:rPr>
              <a:t> театру</a:t>
            </a:r>
            <a:r>
              <a:rPr lang="en-US" sz="1900" i="1" u="none" strike="noStrike" dirty="0">
                <a:solidFill>
                  <a:srgbClr val="1A1919"/>
                </a:solidFill>
                <a:effectLst/>
                <a:latin typeface="Montserrat" pitchFamily="2" charset="-52"/>
              </a:rPr>
              <a:t>.</a:t>
            </a:r>
            <a:r>
              <a:rPr lang="ru-RU" sz="1900" i="1" u="none" strike="noStrike" dirty="0">
                <a:solidFill>
                  <a:srgbClr val="1A1919"/>
                </a:solidFill>
                <a:effectLst/>
                <a:latin typeface="Montserrat" pitchFamily="2" charset="-52"/>
              </a:rPr>
              <a:t> </a:t>
            </a:r>
            <a:r>
              <a:rPr lang="ru-RU" sz="1900" i="1" u="none" strike="noStrike" dirty="0">
                <a:solidFill>
                  <a:srgbClr val="1A1919"/>
                </a:solidFill>
                <a:effectLst/>
                <a:latin typeface="Montserrat" pitchFamily="2" charset="-52"/>
                <a:hlinkClick r:id="rId9"/>
              </a:rPr>
              <a:t>URL:</a:t>
            </a:r>
            <a:r>
              <a:rPr lang="en-US" sz="1900" i="1" u="none" strike="noStrike" dirty="0">
                <a:solidFill>
                  <a:srgbClr val="1A1919"/>
                </a:solidFill>
                <a:effectLst/>
                <a:latin typeface="Montserrat" pitchFamily="2" charset="-52"/>
                <a:hlinkClick r:id="rId9"/>
              </a:rPr>
              <a:t>https://teatr.vn.ua/istoriya-teatru</a:t>
            </a:r>
            <a:endParaRPr lang="en-US" sz="1900" i="1" u="none" strike="noStrike" dirty="0">
              <a:solidFill>
                <a:srgbClr val="1A1919"/>
              </a:solidFill>
              <a:effectLst/>
              <a:latin typeface="Montserrat" pitchFamily="2" charset="-52"/>
            </a:endParaRPr>
          </a:p>
          <a:p>
            <a:pPr marL="457200" indent="-457200">
              <a:lnSpc>
                <a:spcPts val="2774"/>
              </a:lnSpc>
              <a:buFontTx/>
              <a:buAutoNum type="arabicPeriod"/>
            </a:pPr>
            <a:r>
              <a:rPr lang="ru-RU" sz="1900" i="1" dirty="0" err="1">
                <a:latin typeface="Montserrat" pitchFamily="2" charset="-52"/>
              </a:rPr>
              <a:t>Вінниця</a:t>
            </a:r>
            <a:r>
              <a:rPr lang="en-US" sz="1900" i="1" dirty="0">
                <a:latin typeface="Montserrat" pitchFamily="2" charset="-52"/>
              </a:rPr>
              <a:t>.info </a:t>
            </a:r>
            <a:r>
              <a:rPr lang="ru-RU" sz="1900" i="1" dirty="0">
                <a:solidFill>
                  <a:srgbClr val="000000"/>
                </a:solidFill>
                <a:effectLst/>
                <a:latin typeface="Montserrat" pitchFamily="2" charset="-52"/>
              </a:rPr>
              <a:t> </a:t>
            </a:r>
            <a:r>
              <a:rPr lang="ru-RU" sz="1900" i="1" dirty="0" err="1">
                <a:solidFill>
                  <a:srgbClr val="000000"/>
                </a:solidFill>
                <a:effectLst/>
                <a:latin typeface="Montserrat" pitchFamily="2" charset="-52"/>
              </a:rPr>
              <a:t>Будинок</a:t>
            </a:r>
            <a:r>
              <a:rPr lang="ru-RU" sz="1900" i="1" dirty="0">
                <a:solidFill>
                  <a:srgbClr val="000000"/>
                </a:solidFill>
                <a:effectLst/>
                <a:latin typeface="Montserrat" pitchFamily="2" charset="-52"/>
              </a:rPr>
              <a:t> </a:t>
            </a:r>
            <a:r>
              <a:rPr lang="ru-RU" sz="1900" i="1" dirty="0" err="1">
                <a:solidFill>
                  <a:srgbClr val="000000"/>
                </a:solidFill>
                <a:effectLst/>
                <a:latin typeface="Montserrat" pitchFamily="2" charset="-52"/>
              </a:rPr>
              <a:t>Олексія</a:t>
            </a:r>
            <a:r>
              <a:rPr lang="ru-RU" sz="1900" i="1" dirty="0">
                <a:solidFill>
                  <a:srgbClr val="000000"/>
                </a:solidFill>
                <a:effectLst/>
                <a:latin typeface="Montserrat" pitchFamily="2" charset="-52"/>
              </a:rPr>
              <a:t> Брусилова</a:t>
            </a:r>
            <a:r>
              <a:rPr lang="en-US" sz="1900" i="1" dirty="0">
                <a:solidFill>
                  <a:srgbClr val="000000"/>
                </a:solidFill>
                <a:effectLst/>
                <a:latin typeface="Montserrat" pitchFamily="2" charset="-52"/>
              </a:rPr>
              <a:t>. </a:t>
            </a:r>
            <a:r>
              <a:rPr lang="en-US" sz="1900" i="1" dirty="0">
                <a:solidFill>
                  <a:srgbClr val="000000"/>
                </a:solidFill>
                <a:effectLst/>
                <a:latin typeface="Montserrat" pitchFamily="2" charset="-52"/>
                <a:hlinkClick r:id="rId10"/>
              </a:rPr>
              <a:t>URL:https://vinnitsa.info/article/u-vinnitsi-zberigsya-budinok-generala-yakiy-zminiv-hid-pershoyi-svitovoyi</a:t>
            </a:r>
            <a:endParaRPr lang="en-US" sz="1900" i="1" dirty="0">
              <a:solidFill>
                <a:srgbClr val="000000"/>
              </a:solidFill>
              <a:effectLst/>
              <a:latin typeface="Montserrat" pitchFamily="2" charset="-52"/>
            </a:endParaRPr>
          </a:p>
          <a:p>
            <a:pPr marL="457200" indent="-457200">
              <a:lnSpc>
                <a:spcPts val="2774"/>
              </a:lnSpc>
              <a:buFontTx/>
              <a:buAutoNum type="arabicPeriod"/>
            </a:pPr>
            <a:r>
              <a:rPr lang="uk-UA" sz="1900" i="1" dirty="0">
                <a:solidFill>
                  <a:srgbClr val="000000"/>
                </a:solidFill>
                <a:effectLst/>
                <a:latin typeface="Montserrat" pitchFamily="2" charset="-52"/>
              </a:rPr>
              <a:t>М</a:t>
            </a:r>
            <a:r>
              <a:rPr lang="ru-RU" sz="1900" i="1" dirty="0" err="1">
                <a:solidFill>
                  <a:srgbClr val="000000"/>
                </a:solidFill>
                <a:effectLst/>
                <a:latin typeface="Montserrat" pitchFamily="2" charset="-52"/>
              </a:rPr>
              <a:t>аєток</a:t>
            </a:r>
            <a:r>
              <a:rPr lang="ru-RU" sz="1900" i="1" dirty="0">
                <a:solidFill>
                  <a:srgbClr val="000000"/>
                </a:solidFill>
                <a:effectLst/>
                <a:latin typeface="Montserrat" pitchFamily="2" charset="-52"/>
              </a:rPr>
              <a:t> </a:t>
            </a:r>
            <a:r>
              <a:rPr lang="ru-RU" sz="1900" i="1" dirty="0" err="1">
                <a:solidFill>
                  <a:srgbClr val="000000"/>
                </a:solidFill>
                <a:effectLst/>
                <a:latin typeface="Montserrat" pitchFamily="2" charset="-52"/>
              </a:rPr>
              <a:t>купця</a:t>
            </a:r>
            <a:r>
              <a:rPr lang="ru-RU" sz="1900" i="1" dirty="0">
                <a:solidFill>
                  <a:srgbClr val="000000"/>
                </a:solidFill>
                <a:effectLst/>
                <a:latin typeface="Montserrat" pitchFamily="2" charset="-52"/>
              </a:rPr>
              <a:t> </a:t>
            </a:r>
            <a:r>
              <a:rPr lang="ru-RU" sz="1900" i="1" dirty="0" err="1">
                <a:solidFill>
                  <a:srgbClr val="000000"/>
                </a:solidFill>
                <a:effectLst/>
                <a:latin typeface="Montserrat" pitchFamily="2" charset="-52"/>
              </a:rPr>
              <a:t>Кумбарі</a:t>
            </a:r>
            <a:r>
              <a:rPr lang="ru-RU" sz="1900" i="1" dirty="0">
                <a:solidFill>
                  <a:srgbClr val="000000"/>
                </a:solidFill>
                <a:effectLst/>
                <a:latin typeface="Montserrat" pitchFamily="2" charset="-52"/>
              </a:rPr>
              <a:t> у </a:t>
            </a:r>
            <a:r>
              <a:rPr lang="ru-RU" sz="1900" i="1" dirty="0" err="1">
                <a:solidFill>
                  <a:srgbClr val="000000"/>
                </a:solidFill>
                <a:effectLst/>
                <a:latin typeface="Montserrat" pitchFamily="2" charset="-52"/>
              </a:rPr>
              <a:t>Вінниці</a:t>
            </a:r>
            <a:r>
              <a:rPr lang="en-US" sz="1900" i="1" dirty="0">
                <a:solidFill>
                  <a:srgbClr val="000000"/>
                </a:solidFill>
                <a:effectLst/>
                <a:latin typeface="Montserrat" pitchFamily="2" charset="-52"/>
              </a:rPr>
              <a:t>.</a:t>
            </a:r>
            <a:r>
              <a:rPr lang="ru-RU" sz="1900" i="1" dirty="0">
                <a:solidFill>
                  <a:srgbClr val="000000"/>
                </a:solidFill>
                <a:effectLst/>
                <a:latin typeface="Montserrat" pitchFamily="2" charset="-52"/>
              </a:rPr>
              <a:t> </a:t>
            </a:r>
            <a:r>
              <a:rPr lang="en-US" sz="1900" i="1" dirty="0">
                <a:solidFill>
                  <a:srgbClr val="000000"/>
                </a:solidFill>
                <a:effectLst/>
                <a:latin typeface="Montserrat" pitchFamily="2" charset="-52"/>
                <a:hlinkClick r:id="rId11"/>
              </a:rPr>
              <a:t>URL:https://vn.20minut.ua/Podii/potomkinski-shodi-veli-do-paromnoyi-perepravi-rozpovidaemo-pro-maetok--11714106.html</a:t>
            </a:r>
            <a:r>
              <a:rPr lang="en-US" sz="1900" i="1" dirty="0">
                <a:solidFill>
                  <a:srgbClr val="000000"/>
                </a:solidFill>
                <a:effectLst/>
                <a:latin typeface="Montserrat" pitchFamily="2" charset="-52"/>
              </a:rPr>
              <a:t> </a:t>
            </a:r>
            <a:endParaRPr lang="ru-RU" sz="1900" i="1" dirty="0">
              <a:solidFill>
                <a:srgbClr val="000000"/>
              </a:solidFill>
              <a:effectLst/>
              <a:latin typeface="Montserrat" pitchFamily="2" charset="-52"/>
            </a:endParaRPr>
          </a:p>
          <a:p>
            <a:pPr marL="457200" indent="-457200">
              <a:lnSpc>
                <a:spcPts val="2774"/>
              </a:lnSpc>
              <a:buFontTx/>
              <a:buAutoNum type="arabicPeriod"/>
            </a:pPr>
            <a:r>
              <a:rPr lang="ru-RU" sz="1900" i="1" dirty="0" err="1">
                <a:latin typeface="Montserrat" pitchFamily="2" charset="-52"/>
              </a:rPr>
              <a:t>Будинок</a:t>
            </a:r>
            <a:r>
              <a:rPr lang="ru-RU" sz="1900" i="1" dirty="0">
                <a:latin typeface="Montserrat" pitchFamily="2" charset="-52"/>
              </a:rPr>
              <a:t> </a:t>
            </a:r>
            <a:r>
              <a:rPr lang="ru-RU" sz="1900" i="1" dirty="0" err="1">
                <a:latin typeface="Montserrat" pitchFamily="2" charset="-52"/>
              </a:rPr>
              <a:t>Фігмана</a:t>
            </a:r>
            <a:r>
              <a:rPr lang="ru-RU" sz="1900" i="1" dirty="0">
                <a:latin typeface="Montserrat" pitchFamily="2" charset="-52"/>
              </a:rPr>
              <a:t> та </a:t>
            </a:r>
            <a:r>
              <a:rPr lang="ru-RU" sz="1900" i="1" dirty="0" err="1">
                <a:latin typeface="Montserrat" pitchFamily="2" charset="-52"/>
              </a:rPr>
              <a:t>Хасіна</a:t>
            </a:r>
            <a:r>
              <a:rPr lang="ru-RU" sz="1900" i="1" dirty="0">
                <a:latin typeface="Montserrat" pitchFamily="2" charset="-52"/>
              </a:rPr>
              <a:t> в </a:t>
            </a:r>
            <a:r>
              <a:rPr lang="ru-RU" sz="1900" i="1" dirty="0" err="1">
                <a:latin typeface="Montserrat" pitchFamily="2" charset="-52"/>
              </a:rPr>
              <a:t>центрі</a:t>
            </a:r>
            <a:r>
              <a:rPr lang="ru-RU" sz="1900" i="1" dirty="0">
                <a:latin typeface="Montserrat" pitchFamily="2" charset="-52"/>
              </a:rPr>
              <a:t> </a:t>
            </a:r>
            <a:r>
              <a:rPr lang="ru-RU" sz="1900" i="1" dirty="0" err="1">
                <a:latin typeface="Montserrat" pitchFamily="2" charset="-52"/>
              </a:rPr>
              <a:t>Вінниці</a:t>
            </a:r>
            <a:r>
              <a:rPr lang="en-US" sz="1900" i="1" dirty="0">
                <a:latin typeface="Montserrat" pitchFamily="2" charset="-52"/>
              </a:rPr>
              <a:t>.</a:t>
            </a:r>
            <a:r>
              <a:rPr lang="ru-RU" sz="1900" i="1" dirty="0">
                <a:latin typeface="Montserrat" pitchFamily="2" charset="-52"/>
              </a:rPr>
              <a:t> </a:t>
            </a:r>
            <a:r>
              <a:rPr lang="en-US" sz="1900" i="1" dirty="0">
                <a:latin typeface="Montserrat" pitchFamily="2" charset="-52"/>
                <a:hlinkClick r:id="rId12"/>
              </a:rPr>
              <a:t>URL:https://vezha.ua/reshtky-davnoyi-velychi-ta-naskelnyj-zhyvopys-shho-vseredyni-budynku-figmana-ta-hasina-v-tsentri-vinnytsi-fotoreportazh/</a:t>
            </a:r>
            <a:r>
              <a:rPr lang="en-US" sz="1900" i="1" dirty="0">
                <a:latin typeface="Montserrat" pitchFamily="2" charset="-52"/>
              </a:rPr>
              <a:t> </a:t>
            </a:r>
          </a:p>
          <a:p>
            <a:pPr marL="457200" indent="-457200">
              <a:lnSpc>
                <a:spcPts val="2774"/>
              </a:lnSpc>
              <a:buFontTx/>
              <a:buAutoNum type="arabicPeriod"/>
            </a:pPr>
            <a:r>
              <a:rPr lang="ru-RU" sz="1900" i="1" dirty="0" err="1">
                <a:latin typeface="Montserrat" pitchFamily="2" charset="-52"/>
              </a:rPr>
              <a:t>Вінниця</a:t>
            </a:r>
            <a:r>
              <a:rPr lang="en-US" sz="1900" i="1" dirty="0">
                <a:latin typeface="Montserrat" pitchFamily="2" charset="-52"/>
              </a:rPr>
              <a:t>.info </a:t>
            </a:r>
            <a:r>
              <a:rPr lang="ru-RU" sz="1900" i="1" dirty="0" err="1">
                <a:solidFill>
                  <a:srgbClr val="000000"/>
                </a:solidFill>
                <a:effectLst/>
                <a:latin typeface="Montserrat" pitchFamily="2" charset="-52"/>
              </a:rPr>
              <a:t>Будинок</a:t>
            </a:r>
            <a:r>
              <a:rPr lang="ru-RU" sz="1900" i="1" dirty="0">
                <a:solidFill>
                  <a:srgbClr val="000000"/>
                </a:solidFill>
                <a:effectLst/>
                <a:latin typeface="Montserrat" pitchFamily="2" charset="-52"/>
              </a:rPr>
              <a:t>, у </a:t>
            </a:r>
            <a:r>
              <a:rPr lang="ru-RU" sz="1900" i="1" dirty="0" err="1">
                <a:solidFill>
                  <a:srgbClr val="000000"/>
                </a:solidFill>
                <a:effectLst/>
                <a:latin typeface="Montserrat" pitchFamily="2" charset="-52"/>
              </a:rPr>
              <a:t>якому</a:t>
            </a:r>
            <a:r>
              <a:rPr lang="ru-RU" sz="1900" i="1" dirty="0">
                <a:solidFill>
                  <a:srgbClr val="000000"/>
                </a:solidFill>
                <a:effectLst/>
                <a:latin typeface="Montserrat" pitchFamily="2" charset="-52"/>
              </a:rPr>
              <a:t> жив </a:t>
            </a:r>
            <a:r>
              <a:rPr lang="ru-RU" sz="1900" i="1" dirty="0" err="1">
                <a:solidFill>
                  <a:srgbClr val="000000"/>
                </a:solidFill>
                <a:effectLst/>
                <a:latin typeface="Montserrat" pitchFamily="2" charset="-52"/>
              </a:rPr>
              <a:t>міський</a:t>
            </a:r>
            <a:r>
              <a:rPr lang="ru-RU" sz="1900" i="1" dirty="0">
                <a:solidFill>
                  <a:srgbClr val="000000"/>
                </a:solidFill>
                <a:effectLst/>
                <a:latin typeface="Montserrat" pitchFamily="2" charset="-52"/>
              </a:rPr>
              <a:t> голова </a:t>
            </a:r>
            <a:r>
              <a:rPr lang="ru-RU" sz="1900" i="1" dirty="0" err="1">
                <a:solidFill>
                  <a:srgbClr val="000000"/>
                </a:solidFill>
                <a:effectLst/>
                <a:latin typeface="Montserrat" pitchFamily="2" charset="-52"/>
              </a:rPr>
              <a:t>Вінниці</a:t>
            </a:r>
            <a:r>
              <a:rPr lang="ru-RU" sz="1900" i="1" dirty="0">
                <a:solidFill>
                  <a:srgbClr val="000000"/>
                </a:solidFill>
                <a:effectLst/>
                <a:latin typeface="Montserrat" pitchFamily="2" charset="-52"/>
              </a:rPr>
              <a:t> – Микола Оводов</a:t>
            </a:r>
            <a:r>
              <a:rPr lang="en-US" sz="1900" i="1" dirty="0">
                <a:solidFill>
                  <a:srgbClr val="000000"/>
                </a:solidFill>
                <a:effectLst/>
                <a:latin typeface="Montserrat" pitchFamily="2" charset="-52"/>
              </a:rPr>
              <a:t>. </a:t>
            </a:r>
            <a:r>
              <a:rPr lang="en-US" sz="1900" i="1" dirty="0">
                <a:solidFill>
                  <a:srgbClr val="000000"/>
                </a:solidFill>
                <a:effectLst/>
                <a:latin typeface="Montserrat" pitchFamily="2" charset="-52"/>
                <a:hlinkClick r:id="rId13"/>
              </a:rPr>
              <a:t>URL:https://vinnitsa.info/article/budynok-u-yakomu-zhyv-mis-kyy-holova-vinnytsi-mykola-ovodov</a:t>
            </a:r>
            <a:r>
              <a:rPr lang="en-US" sz="1900" i="1" dirty="0">
                <a:solidFill>
                  <a:srgbClr val="000000"/>
                </a:solidFill>
                <a:effectLst/>
                <a:latin typeface="Montserrat" pitchFamily="2" charset="-52"/>
              </a:rPr>
              <a:t> </a:t>
            </a:r>
          </a:p>
          <a:p>
            <a:pPr marL="457200" indent="-457200">
              <a:lnSpc>
                <a:spcPts val="2774"/>
              </a:lnSpc>
              <a:buFontTx/>
              <a:buAutoNum type="arabicPeriod"/>
            </a:pPr>
            <a:r>
              <a:rPr lang="uk-UA" sz="1900" i="1" dirty="0">
                <a:solidFill>
                  <a:srgbClr val="000000"/>
                </a:solidFill>
                <a:effectLst/>
                <a:latin typeface="Montserrat" pitchFamily="2" charset="-52"/>
              </a:rPr>
              <a:t>Садиба Стаховського</a:t>
            </a:r>
            <a:r>
              <a:rPr lang="en-US" sz="1900" i="1" dirty="0">
                <a:solidFill>
                  <a:srgbClr val="000000"/>
                </a:solidFill>
                <a:effectLst/>
                <a:latin typeface="Montserrat" pitchFamily="2" charset="-52"/>
              </a:rPr>
              <a:t>. TOWNPASS. </a:t>
            </a:r>
            <a:r>
              <a:rPr lang="en-US" sz="1900" i="1" dirty="0">
                <a:solidFill>
                  <a:srgbClr val="000000"/>
                </a:solidFill>
                <a:effectLst/>
                <a:latin typeface="Montserrat" pitchFamily="2" charset="-52"/>
                <a:hlinkClick r:id="rId14"/>
              </a:rPr>
              <a:t>URL:https://www.townpass.com.ua/uk/interesting/gostyam-goroda/usadyba-stahovskogo</a:t>
            </a:r>
            <a:r>
              <a:rPr lang="en-US" sz="1900" i="1" dirty="0">
                <a:solidFill>
                  <a:srgbClr val="000000"/>
                </a:solidFill>
                <a:effectLst/>
                <a:latin typeface="Montserrat" pitchFamily="2" charset="-52"/>
              </a:rPr>
              <a:t> </a:t>
            </a:r>
          </a:p>
          <a:p>
            <a:pPr marL="457200" indent="-457200">
              <a:lnSpc>
                <a:spcPts val="2774"/>
              </a:lnSpc>
              <a:buFontTx/>
              <a:buAutoNum type="arabicPeriod"/>
            </a:pPr>
            <a:r>
              <a:rPr lang="ru-RU" sz="1900" i="1" dirty="0" err="1">
                <a:solidFill>
                  <a:srgbClr val="000000"/>
                </a:solidFill>
                <a:effectLst/>
                <a:latin typeface="Montserrat" pitchFamily="2" charset="-52"/>
              </a:rPr>
              <a:t>Архітектурна</a:t>
            </a:r>
            <a:r>
              <a:rPr lang="ru-RU" sz="1900" i="1" dirty="0">
                <a:solidFill>
                  <a:srgbClr val="000000"/>
                </a:solidFill>
                <a:effectLst/>
                <a:latin typeface="Montserrat" pitchFamily="2" charset="-52"/>
              </a:rPr>
              <a:t> </a:t>
            </a:r>
            <a:r>
              <a:rPr lang="ru-RU" sz="1900" i="1" dirty="0" err="1">
                <a:solidFill>
                  <a:srgbClr val="000000"/>
                </a:solidFill>
                <a:effectLst/>
                <a:latin typeface="Montserrat" pitchFamily="2" charset="-52"/>
              </a:rPr>
              <a:t>перлина</a:t>
            </a:r>
            <a:r>
              <a:rPr lang="ru-RU" sz="1900" i="1" dirty="0">
                <a:solidFill>
                  <a:srgbClr val="000000"/>
                </a:solidFill>
                <a:effectLst/>
                <a:latin typeface="Montserrat" pitchFamily="2" charset="-52"/>
              </a:rPr>
              <a:t> </a:t>
            </a:r>
            <a:r>
              <a:rPr lang="ru-RU" sz="1900" i="1" dirty="0" err="1">
                <a:solidFill>
                  <a:srgbClr val="000000"/>
                </a:solidFill>
                <a:effectLst/>
                <a:latin typeface="Montserrat" pitchFamily="2" charset="-52"/>
              </a:rPr>
              <a:t>Вінниці</a:t>
            </a:r>
            <a:r>
              <a:rPr lang="ru-RU" sz="1900" i="1" dirty="0">
                <a:solidFill>
                  <a:srgbClr val="000000"/>
                </a:solidFill>
                <a:effectLst/>
                <a:latin typeface="Montserrat" pitchFamily="2" charset="-52"/>
              </a:rPr>
              <a:t> — </a:t>
            </a:r>
            <a:r>
              <a:rPr lang="ru-RU" sz="1900" i="1" dirty="0" err="1">
                <a:solidFill>
                  <a:srgbClr val="000000"/>
                </a:solidFill>
                <a:effectLst/>
                <a:latin typeface="Montserrat" pitchFamily="2" charset="-52"/>
              </a:rPr>
              <a:t>готель</a:t>
            </a:r>
            <a:r>
              <a:rPr lang="ru-RU" sz="1900" i="1" dirty="0">
                <a:solidFill>
                  <a:srgbClr val="000000"/>
                </a:solidFill>
                <a:effectLst/>
                <a:latin typeface="Montserrat" pitchFamily="2" charset="-52"/>
              </a:rPr>
              <a:t> «Савой»</a:t>
            </a:r>
            <a:r>
              <a:rPr lang="en-US" sz="1900" i="1" dirty="0">
                <a:solidFill>
                  <a:srgbClr val="000000"/>
                </a:solidFill>
                <a:effectLst/>
                <a:latin typeface="Montserrat" pitchFamily="2" charset="-52"/>
              </a:rPr>
              <a:t>. </a:t>
            </a:r>
            <a:r>
              <a:rPr lang="en-US" sz="1900" i="1" dirty="0">
                <a:solidFill>
                  <a:srgbClr val="000000"/>
                </a:solidFill>
                <a:effectLst/>
                <a:latin typeface="Montserrat" pitchFamily="2" charset="-52"/>
                <a:hlinkClick r:id="rId15"/>
              </a:rPr>
              <a:t>URL:https://vn.20minut.ua/Podii/arhitekturna-perlina-vinnitsi--gotel-savoy-yaka-istoriya-tsieyi-legend-11910755.html</a:t>
            </a:r>
            <a:r>
              <a:rPr lang="en-US" sz="1900" i="1" dirty="0">
                <a:solidFill>
                  <a:srgbClr val="000000"/>
                </a:solidFill>
                <a:effectLst/>
                <a:latin typeface="Montserrat" pitchFamily="2" charset="-52"/>
              </a:rPr>
              <a:t> </a:t>
            </a:r>
          </a:p>
          <a:p>
            <a:pPr marL="457200" indent="-457200">
              <a:lnSpc>
                <a:spcPts val="2774"/>
              </a:lnSpc>
              <a:buFontTx/>
              <a:buAutoNum type="arabicPeriod"/>
            </a:pPr>
            <a:r>
              <a:rPr lang="ru-RU" sz="1900" i="1" dirty="0">
                <a:solidFill>
                  <a:srgbClr val="000000"/>
                </a:solidFill>
                <a:effectLst/>
                <a:latin typeface="Montserrat" pitchFamily="2" charset="-52"/>
              </a:rPr>
              <a:t>100-річний «Особняк» у </a:t>
            </a:r>
            <a:r>
              <a:rPr lang="ru-RU" sz="1900" i="1" dirty="0" err="1">
                <a:solidFill>
                  <a:srgbClr val="000000"/>
                </a:solidFill>
                <a:effectLst/>
                <a:latin typeface="Montserrat" pitchFamily="2" charset="-52"/>
              </a:rPr>
              <a:t>центрі</a:t>
            </a:r>
            <a:r>
              <a:rPr lang="ru-RU" sz="1900" i="1" dirty="0">
                <a:solidFill>
                  <a:srgbClr val="000000"/>
                </a:solidFill>
                <a:effectLst/>
                <a:latin typeface="Montserrat" pitchFamily="2" charset="-52"/>
              </a:rPr>
              <a:t> </a:t>
            </a:r>
            <a:r>
              <a:rPr lang="ru-RU" sz="1900" i="1" dirty="0" err="1">
                <a:solidFill>
                  <a:srgbClr val="000000"/>
                </a:solidFill>
                <a:effectLst/>
                <a:latin typeface="Montserrat" pitchFamily="2" charset="-52"/>
              </a:rPr>
              <a:t>Вінниці</a:t>
            </a:r>
            <a:r>
              <a:rPr lang="en-US" sz="1900" i="1" dirty="0">
                <a:solidFill>
                  <a:srgbClr val="000000"/>
                </a:solidFill>
                <a:effectLst/>
                <a:latin typeface="Montserrat" pitchFamily="2" charset="-52"/>
              </a:rPr>
              <a:t>.</a:t>
            </a:r>
            <a:r>
              <a:rPr lang="en-US" sz="1900" i="1" dirty="0">
                <a:solidFill>
                  <a:srgbClr val="000000"/>
                </a:solidFill>
                <a:latin typeface="Montserrat" pitchFamily="2" charset="-52"/>
              </a:rPr>
              <a:t> </a:t>
            </a:r>
            <a:r>
              <a:rPr lang="en-US" sz="1900" i="1" dirty="0">
                <a:solidFill>
                  <a:srgbClr val="000000"/>
                </a:solidFill>
                <a:latin typeface="Montserrat" pitchFamily="2" charset="-52"/>
                <a:hlinkClick r:id="rId16"/>
              </a:rPr>
              <a:t>URL:https://vinnitsa.info/article/100-richniy-osobnyak-u-tsentri-vinnitsi-vid-budinku-sofiyi-do-maybutnoyi-likarni-fotofakt</a:t>
            </a:r>
            <a:r>
              <a:rPr lang="en-US" sz="1900" i="1" dirty="0">
                <a:solidFill>
                  <a:srgbClr val="000000"/>
                </a:solidFill>
                <a:latin typeface="Montserrat" pitchFamily="2" charset="-52"/>
              </a:rPr>
              <a:t> </a:t>
            </a:r>
          </a:p>
          <a:p>
            <a:pPr marL="457200" indent="-457200">
              <a:lnSpc>
                <a:spcPts val="2774"/>
              </a:lnSpc>
              <a:buFontTx/>
              <a:buAutoNum type="arabicPeriod"/>
            </a:pPr>
            <a:r>
              <a:rPr lang="uk-UA" sz="1900" i="1" dirty="0">
                <a:solidFill>
                  <a:srgbClr val="000000"/>
                </a:solidFill>
                <a:effectLst/>
                <a:latin typeface="Montserrat" pitchFamily="2" charset="-52"/>
              </a:rPr>
              <a:t>Колоритний центр Вінниці</a:t>
            </a:r>
            <a:r>
              <a:rPr lang="en-US" sz="1900" i="1" dirty="0">
                <a:solidFill>
                  <a:srgbClr val="000000"/>
                </a:solidFill>
                <a:effectLst/>
                <a:latin typeface="Montserrat" pitchFamily="2" charset="-52"/>
              </a:rPr>
              <a:t>. </a:t>
            </a:r>
            <a:r>
              <a:rPr lang="en-US" sz="1900" i="1" dirty="0">
                <a:solidFill>
                  <a:srgbClr val="000000"/>
                </a:solidFill>
                <a:effectLst/>
                <a:latin typeface="Montserrat" pitchFamily="2" charset="-52"/>
                <a:hlinkClick r:id="rId17"/>
              </a:rPr>
              <a:t>URL:https://vinnitsa.info/article/koloritniy-tsentr-vinnitsi-starovinni-budinki-parkani-i-nogi-shcho-stirchat-zi-stini-fotoreportazh-z-vulitsi-artinova</a:t>
            </a:r>
            <a:r>
              <a:rPr lang="en-US" sz="1900" i="1" dirty="0">
                <a:solidFill>
                  <a:srgbClr val="000000"/>
                </a:solidFill>
                <a:latin typeface="Montserrat" pitchFamily="2" charset="-52"/>
              </a:rPr>
              <a:t> </a:t>
            </a:r>
          </a:p>
          <a:p>
            <a:pPr marL="457200" indent="-457200">
              <a:lnSpc>
                <a:spcPts val="2774"/>
              </a:lnSpc>
              <a:buFontTx/>
              <a:buAutoNum type="arabicPeriod"/>
            </a:pPr>
            <a:r>
              <a:rPr lang="uk-UA" sz="1900" i="1" dirty="0">
                <a:solidFill>
                  <a:srgbClr val="000000"/>
                </a:solidFill>
                <a:effectLst/>
                <a:latin typeface="Montserrat" pitchFamily="2" charset="-52"/>
              </a:rPr>
              <a:t>Вінницькі будівлі. Історична епоха</a:t>
            </a:r>
            <a:r>
              <a:rPr lang="en-US" sz="1900" i="1" dirty="0">
                <a:solidFill>
                  <a:srgbClr val="000000"/>
                </a:solidFill>
                <a:effectLst/>
                <a:latin typeface="Montserrat" pitchFamily="2" charset="-52"/>
              </a:rPr>
              <a:t>. </a:t>
            </a:r>
            <a:r>
              <a:rPr lang="en-US" sz="1900" i="1" dirty="0">
                <a:solidFill>
                  <a:srgbClr val="000000"/>
                </a:solidFill>
                <a:effectLst/>
                <a:latin typeface="Montserrat" pitchFamily="2" charset="-52"/>
                <a:hlinkClick r:id="rId18"/>
              </a:rPr>
              <a:t>URL:https://vinnytsia.city/vinnytski-budivli-istorychna-epoha/</a:t>
            </a:r>
            <a:r>
              <a:rPr lang="en-US" sz="1900" i="1" dirty="0">
                <a:solidFill>
                  <a:srgbClr val="000000"/>
                </a:solidFill>
                <a:effectLst/>
                <a:latin typeface="Montserrat" pitchFamily="2" charset="-52"/>
              </a:rPr>
              <a:t> </a:t>
            </a:r>
            <a:endParaRPr lang="uk-UA" sz="1900" i="1" dirty="0">
              <a:solidFill>
                <a:srgbClr val="000000"/>
              </a:solidFill>
              <a:effectLst/>
              <a:latin typeface="Montserrat" pitchFamily="2" charset="-52"/>
            </a:endParaRPr>
          </a:p>
          <a:p>
            <a:pPr marL="457200" indent="-457200">
              <a:lnSpc>
                <a:spcPts val="2774"/>
              </a:lnSpc>
              <a:buFontTx/>
              <a:buAutoNum type="arabicPeriod"/>
            </a:pPr>
            <a:r>
              <a:rPr lang="ru-RU" sz="1900" i="1" dirty="0" err="1">
                <a:solidFill>
                  <a:srgbClr val="000000"/>
                </a:solidFill>
                <a:effectLst/>
                <a:latin typeface="Montserrat" pitchFamily="2" charset="-52"/>
              </a:rPr>
              <a:t>Єрусалимка</a:t>
            </a:r>
            <a:r>
              <a:rPr lang="ru-RU" sz="1900" i="1" dirty="0">
                <a:solidFill>
                  <a:srgbClr val="000000"/>
                </a:solidFill>
                <a:effectLst/>
                <a:latin typeface="Montserrat" pitchFamily="2" charset="-52"/>
              </a:rPr>
              <a:t>. </a:t>
            </a:r>
            <a:r>
              <a:rPr lang="ru-RU" sz="1900" i="1" dirty="0" err="1">
                <a:solidFill>
                  <a:srgbClr val="000000"/>
                </a:solidFill>
                <a:effectLst/>
                <a:latin typeface="Montserrat" pitchFamily="2" charset="-52"/>
              </a:rPr>
              <a:t>Єврейське</a:t>
            </a:r>
            <a:r>
              <a:rPr lang="ru-RU" sz="1900" i="1" dirty="0">
                <a:solidFill>
                  <a:srgbClr val="000000"/>
                </a:solidFill>
                <a:effectLst/>
                <a:latin typeface="Montserrat" pitchFamily="2" charset="-52"/>
              </a:rPr>
              <a:t> </a:t>
            </a:r>
            <a:r>
              <a:rPr lang="ru-RU" sz="1900" i="1" dirty="0" err="1">
                <a:solidFill>
                  <a:srgbClr val="000000"/>
                </a:solidFill>
                <a:effectLst/>
                <a:latin typeface="Montserrat" pitchFamily="2" charset="-52"/>
              </a:rPr>
              <a:t>містечко</a:t>
            </a:r>
            <a:r>
              <a:rPr lang="ru-RU" sz="1900" i="1" dirty="0">
                <a:solidFill>
                  <a:srgbClr val="000000"/>
                </a:solidFill>
                <a:effectLst/>
                <a:latin typeface="Montserrat" pitchFamily="2" charset="-52"/>
              </a:rPr>
              <a:t>, </a:t>
            </a:r>
            <a:r>
              <a:rPr lang="ru-RU" sz="1900" i="1" dirty="0" err="1">
                <a:solidFill>
                  <a:srgbClr val="000000"/>
                </a:solidFill>
                <a:effectLst/>
                <a:latin typeface="Montserrat" pitchFamily="2" charset="-52"/>
              </a:rPr>
              <a:t>що</a:t>
            </a:r>
            <a:r>
              <a:rPr lang="ru-RU" sz="1900" i="1" dirty="0">
                <a:solidFill>
                  <a:srgbClr val="000000"/>
                </a:solidFill>
                <a:effectLst/>
                <a:latin typeface="Montserrat" pitchFamily="2" charset="-52"/>
              </a:rPr>
              <a:t> </a:t>
            </a:r>
            <a:r>
              <a:rPr lang="ru-RU" sz="1900" i="1" dirty="0" err="1">
                <a:solidFill>
                  <a:srgbClr val="000000"/>
                </a:solidFill>
                <a:effectLst/>
                <a:latin typeface="Montserrat" pitchFamily="2" charset="-52"/>
              </a:rPr>
              <a:t>сховалося</a:t>
            </a:r>
            <a:r>
              <a:rPr lang="ru-RU" sz="1900" i="1" dirty="0">
                <a:solidFill>
                  <a:srgbClr val="000000"/>
                </a:solidFill>
                <a:effectLst/>
                <a:latin typeface="Montserrat" pitchFamily="2" charset="-52"/>
              </a:rPr>
              <a:t> у </a:t>
            </a:r>
            <a:r>
              <a:rPr lang="ru-RU" sz="1900" i="1" dirty="0" err="1">
                <a:solidFill>
                  <a:srgbClr val="000000"/>
                </a:solidFill>
                <a:effectLst/>
                <a:latin typeface="Montserrat" pitchFamily="2" charset="-52"/>
              </a:rPr>
              <a:t>центрі</a:t>
            </a:r>
            <a:r>
              <a:rPr lang="ru-RU" sz="1900" i="1" dirty="0">
                <a:solidFill>
                  <a:srgbClr val="000000"/>
                </a:solidFill>
                <a:effectLst/>
                <a:latin typeface="Montserrat" pitchFamily="2" charset="-52"/>
              </a:rPr>
              <a:t> </a:t>
            </a:r>
            <a:r>
              <a:rPr lang="ru-RU" sz="1900" i="1" dirty="0" err="1">
                <a:solidFill>
                  <a:srgbClr val="000000"/>
                </a:solidFill>
                <a:effectLst/>
                <a:latin typeface="Montserrat" pitchFamily="2" charset="-52"/>
              </a:rPr>
              <a:t>Вінниці</a:t>
            </a:r>
            <a:r>
              <a:rPr lang="en-US" sz="1900" i="1" dirty="0">
                <a:solidFill>
                  <a:srgbClr val="000000"/>
                </a:solidFill>
                <a:effectLst/>
                <a:latin typeface="Montserrat" pitchFamily="2" charset="-52"/>
              </a:rPr>
              <a:t>. </a:t>
            </a:r>
            <a:r>
              <a:rPr lang="en-US" sz="1900" i="1" dirty="0">
                <a:solidFill>
                  <a:srgbClr val="000000"/>
                </a:solidFill>
                <a:effectLst/>
                <a:latin typeface="Montserrat" pitchFamily="2" charset="-52"/>
                <a:hlinkClick r:id="rId19"/>
              </a:rPr>
              <a:t>URL:https://vn.20minut.ua/Podii/erusalimka-evreyske-mistechko-scho-shovalosya-u-tsentri-vinnitsi-11421645.html</a:t>
            </a:r>
            <a:r>
              <a:rPr lang="en-US" sz="1900" i="1" dirty="0">
                <a:solidFill>
                  <a:srgbClr val="000000"/>
                </a:solidFill>
                <a:effectLst/>
                <a:latin typeface="Montserrat" pitchFamily="2" charset="-52"/>
              </a:rPr>
              <a:t> </a:t>
            </a:r>
            <a:endParaRPr lang="uk-UA" sz="1900" i="1" dirty="0">
              <a:solidFill>
                <a:srgbClr val="000000"/>
              </a:solidFill>
              <a:effectLst/>
              <a:latin typeface="Montserrat" pitchFamily="2" charset="-5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6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754150" y="2332680"/>
            <a:ext cx="12779699" cy="4904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35"/>
              </a:lnSpc>
            </a:pPr>
            <a:endParaRPr/>
          </a:p>
          <a:p>
            <a:pPr algn="ctr">
              <a:lnSpc>
                <a:spcPts val="12435"/>
              </a:lnSpc>
            </a:pPr>
            <a:r>
              <a:rPr lang="en-US" sz="15544" b="1">
                <a:solidFill>
                  <a:srgbClr val="252D3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Дякую за увагу</a:t>
            </a:r>
          </a:p>
        </p:txBody>
      </p:sp>
      <p:sp>
        <p:nvSpPr>
          <p:cNvPr id="3" name="Freeform 3"/>
          <p:cNvSpPr/>
          <p:nvPr/>
        </p:nvSpPr>
        <p:spPr>
          <a:xfrm>
            <a:off x="0" y="6974593"/>
            <a:ext cx="809919" cy="3227938"/>
          </a:xfrm>
          <a:custGeom>
            <a:avLst/>
            <a:gdLst/>
            <a:ahLst/>
            <a:cxnLst/>
            <a:rect l="l" t="t" r="r" b="b"/>
            <a:pathLst>
              <a:path w="809919" h="3227938">
                <a:moveTo>
                  <a:pt x="0" y="0"/>
                </a:moveTo>
                <a:lnTo>
                  <a:pt x="809919" y="0"/>
                </a:lnTo>
                <a:lnTo>
                  <a:pt x="809919" y="3227938"/>
                </a:lnTo>
                <a:lnTo>
                  <a:pt x="0" y="32279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613969" y="8304597"/>
            <a:ext cx="4261740" cy="2130870"/>
          </a:xfrm>
          <a:custGeom>
            <a:avLst/>
            <a:gdLst/>
            <a:ahLst/>
            <a:cxnLst/>
            <a:rect l="l" t="t" r="r" b="b"/>
            <a:pathLst>
              <a:path w="4261740" h="2130870">
                <a:moveTo>
                  <a:pt x="0" y="0"/>
                </a:moveTo>
                <a:lnTo>
                  <a:pt x="4261740" y="0"/>
                </a:lnTo>
                <a:lnTo>
                  <a:pt x="4261740" y="2130870"/>
                </a:lnTo>
                <a:lnTo>
                  <a:pt x="0" y="21308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7582856" y="118636"/>
            <a:ext cx="809919" cy="3227938"/>
          </a:xfrm>
          <a:custGeom>
            <a:avLst/>
            <a:gdLst/>
            <a:ahLst/>
            <a:cxnLst/>
            <a:rect l="l" t="t" r="r" b="b"/>
            <a:pathLst>
              <a:path w="809919" h="3227938">
                <a:moveTo>
                  <a:pt x="0" y="0"/>
                </a:moveTo>
                <a:lnTo>
                  <a:pt x="809919" y="0"/>
                </a:lnTo>
                <a:lnTo>
                  <a:pt x="809919" y="3227938"/>
                </a:lnTo>
                <a:lnTo>
                  <a:pt x="0" y="32279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800000">
            <a:off x="12517066" y="-114300"/>
            <a:ext cx="4261740" cy="2130870"/>
          </a:xfrm>
          <a:custGeom>
            <a:avLst/>
            <a:gdLst/>
            <a:ahLst/>
            <a:cxnLst/>
            <a:rect l="l" t="t" r="r" b="b"/>
            <a:pathLst>
              <a:path w="4261740" h="2130870">
                <a:moveTo>
                  <a:pt x="0" y="0"/>
                </a:moveTo>
                <a:lnTo>
                  <a:pt x="4261740" y="0"/>
                </a:lnTo>
                <a:lnTo>
                  <a:pt x="4261740" y="2130870"/>
                </a:lnTo>
                <a:lnTo>
                  <a:pt x="0" y="21308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1686</Words>
  <Application>Microsoft Office PowerPoint</Application>
  <PresentationFormat>Довільний</PresentationFormat>
  <Paragraphs>109</Paragraphs>
  <Slides>14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21" baseType="lpstr">
      <vt:lpstr>Open Sans Bold</vt:lpstr>
      <vt:lpstr>Open Sans</vt:lpstr>
      <vt:lpstr>Montserrat Bold</vt:lpstr>
      <vt:lpstr>Arial</vt:lpstr>
      <vt:lpstr>Calibri</vt:lpstr>
      <vt:lpstr>Montserrat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Номінація «Історик-Юніор»</dc:title>
  <cp:lastModifiedBy>Тарас Тарасвский</cp:lastModifiedBy>
  <cp:revision>3</cp:revision>
  <dcterms:created xsi:type="dcterms:W3CDTF">2006-08-16T00:00:00Z</dcterms:created>
  <dcterms:modified xsi:type="dcterms:W3CDTF">2025-04-13T20:54:21Z</dcterms:modified>
  <dc:identifier>DAGkWeXUaeU</dc:identifier>
</cp:coreProperties>
</file>