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63" r:id="rId3"/>
    <p:sldId id="257" r:id="rId4"/>
    <p:sldId id="258" r:id="rId5"/>
    <p:sldId id="264" r:id="rId6"/>
    <p:sldId id="272" r:id="rId7"/>
    <p:sldId id="273" r:id="rId8"/>
    <p:sldId id="274" r:id="rId9"/>
    <p:sldId id="275" r:id="rId10"/>
    <p:sldId id="277" r:id="rId11"/>
    <p:sldId id="278" r:id="rId12"/>
    <p:sldId id="262" r:id="rId13"/>
    <p:sldId id="276" r:id="rId14"/>
    <p:sldId id="271" r:id="rId15"/>
    <p:sldId id="279" r:id="rId16"/>
  </p:sldIdLst>
  <p:sldSz cx="18288000" cy="10287000"/>
  <p:notesSz cx="6858000" cy="9144000"/>
  <p:embeddedFontLst>
    <p:embeddedFont>
      <p:font typeface="Noto Serif Display Bold" panose="020B0604020202020204"/>
      <p:regular r:id="rId17"/>
    </p:embeddedFont>
    <p:embeddedFont>
      <p:font typeface="Calibri" panose="020F0502020204030204" pitchFamily="34" charset="0"/>
      <p:regular r:id="rId18"/>
      <p:bold r:id="rId19"/>
      <p:italic r:id="rId20"/>
      <p:boldItalic r:id="rId21"/>
    </p:embeddedFont>
    <p:embeddedFont>
      <p:font typeface="Noto Serif Display" panose="020B0604020202020204"/>
      <p:regular r:id="rId2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21F1B"/>
    <a:srgbClr val="4B494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35" autoAdjust="0"/>
    <p:restoredTop sz="94622" autoAdjust="0"/>
  </p:normalViewPr>
  <p:slideViewPr>
    <p:cSldViewPr>
      <p:cViewPr varScale="1">
        <p:scale>
          <a:sx n="71" d="100"/>
          <a:sy n="71" d="100"/>
        </p:scale>
        <p:origin x="696" y="5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font" Target="fonts/font5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6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3/18/2025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3/18/2025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3/18/2025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3/18/2025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2.png"/><Relationship Id="rId7" Type="http://schemas.openxmlformats.org/officeDocument/2006/relationships/image" Target="../media/image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3.png"/><Relationship Id="rId9" Type="http://schemas.openxmlformats.org/officeDocument/2006/relationships/image" Target="../media/image9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0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1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gif"/><Relationship Id="rId5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jpeg"/><Relationship Id="rId5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5" Type="http://schemas.openxmlformats.org/officeDocument/2006/relationships/image" Target="../media/image18.jpeg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2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png"/><Relationship Id="rId5" Type="http://schemas.openxmlformats.org/officeDocument/2006/relationships/image" Target="../media/image6.png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hyperlink" Target="&#1044;&#1085;&#1110;&#1087;&#1088;&#1086;&#1087;&#1077;&#1090;&#1088;&#1086;&#1074;&#1089;&#1100;&#1082;&#1080;&#1081;%20&#1085;&#1072;&#1094;&#1110;&#1086;&#1085;&#1072;&#1083;&#1100;&#1085;&#1080;&#1081;%20&#1110;&#1089;&#1090;&#1086;&#1088;&#1080;&#1095;&#1085;&#1080;&#1081;%20&#1084;&#1091;&#1079;&#1077;&#1081;%20&#1110;&#1084;&#1077;&#1085;&#1110;%20&#1044;&#1084;&#1080;&#1090;&#1088;&#1072;%20&#1071;&#1074;&#1086;&#1088;&#1085;&#1080;&#1094;&#1100;&#1082;&#1086;&#1075;&#1086;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b="-18444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0" y="901339"/>
            <a:ext cx="12783134" cy="8862817"/>
          </a:xfrm>
          <a:custGeom>
            <a:avLst/>
            <a:gdLst/>
            <a:ahLst/>
            <a:cxnLst/>
            <a:rect l="l" t="t" r="r" b="b"/>
            <a:pathLst>
              <a:path w="12783134" h="8862817">
                <a:moveTo>
                  <a:pt x="0" y="0"/>
                </a:moveTo>
                <a:lnTo>
                  <a:pt x="12783134" y="0"/>
                </a:lnTo>
                <a:lnTo>
                  <a:pt x="12783134" y="8862817"/>
                </a:lnTo>
                <a:lnTo>
                  <a:pt x="0" y="886281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9574" t="-2055" b="-2055"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0140824" y="247902"/>
            <a:ext cx="3152630" cy="1907341"/>
          </a:xfrm>
          <a:custGeom>
            <a:avLst/>
            <a:gdLst/>
            <a:ahLst/>
            <a:cxnLst/>
            <a:rect l="l" t="t" r="r" b="b"/>
            <a:pathLst>
              <a:path w="3152630" h="1907341">
                <a:moveTo>
                  <a:pt x="0" y="0"/>
                </a:moveTo>
                <a:lnTo>
                  <a:pt x="3152630" y="0"/>
                </a:lnTo>
                <a:lnTo>
                  <a:pt x="3152630" y="1907341"/>
                </a:lnTo>
                <a:lnTo>
                  <a:pt x="0" y="190734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5" name="Freeform 5"/>
          <p:cNvSpPr/>
          <p:nvPr/>
        </p:nvSpPr>
        <p:spPr>
          <a:xfrm>
            <a:off x="-429985" y="8862177"/>
            <a:ext cx="2917370" cy="1803959"/>
          </a:xfrm>
          <a:custGeom>
            <a:avLst/>
            <a:gdLst/>
            <a:ahLst/>
            <a:cxnLst/>
            <a:rect l="l" t="t" r="r" b="b"/>
            <a:pathLst>
              <a:path w="2917370" h="1803959">
                <a:moveTo>
                  <a:pt x="0" y="0"/>
                </a:moveTo>
                <a:lnTo>
                  <a:pt x="2917370" y="0"/>
                </a:lnTo>
                <a:lnTo>
                  <a:pt x="2917370" y="1803958"/>
                </a:lnTo>
                <a:lnTo>
                  <a:pt x="0" y="180395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6" name="TextBox 6"/>
          <p:cNvSpPr txBox="1"/>
          <p:nvPr/>
        </p:nvSpPr>
        <p:spPr>
          <a:xfrm>
            <a:off x="1" y="1220622"/>
            <a:ext cx="12240622" cy="583493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9086"/>
              </a:lnSpc>
            </a:pPr>
            <a:r>
              <a:rPr lang="en-US" sz="7700" b="1" dirty="0" err="1">
                <a:solidFill>
                  <a:srgbClr val="221F1B"/>
                </a:solidFill>
                <a:latin typeface="Noto Serif Display Bold"/>
                <a:ea typeface="Noto Serif Display Bold"/>
                <a:cs typeface="Noto Serif Display Bold"/>
                <a:sym typeface="Noto Serif Display Bold"/>
              </a:rPr>
              <a:t>Парк</a:t>
            </a:r>
            <a:r>
              <a:rPr lang="en-US" sz="7700" b="1" dirty="0">
                <a:solidFill>
                  <a:srgbClr val="221F1B"/>
                </a:solidFill>
                <a:latin typeface="Noto Serif Display Bold"/>
                <a:ea typeface="Noto Serif Display Bold"/>
                <a:cs typeface="Noto Serif Display Bold"/>
                <a:sym typeface="Noto Serif Display Bold"/>
              </a:rPr>
              <a:t> </a:t>
            </a:r>
            <a:r>
              <a:rPr lang="en-US" sz="7700" b="1" dirty="0" err="1">
                <a:solidFill>
                  <a:srgbClr val="221F1B"/>
                </a:solidFill>
                <a:latin typeface="Noto Serif Display Bold"/>
                <a:ea typeface="Noto Serif Display Bold"/>
                <a:cs typeface="Noto Serif Display Bold"/>
                <a:sym typeface="Noto Serif Display Bold"/>
              </a:rPr>
              <a:t>ім.Т.Г.Шевченка</a:t>
            </a:r>
            <a:r>
              <a:rPr lang="en-US" sz="7700" b="1" dirty="0">
                <a:solidFill>
                  <a:srgbClr val="221F1B"/>
                </a:solidFill>
                <a:latin typeface="Noto Serif Display Bold"/>
                <a:ea typeface="Noto Serif Display Bold"/>
                <a:cs typeface="Noto Serif Display Bold"/>
                <a:sym typeface="Noto Serif Display Bold"/>
              </a:rPr>
              <a:t> у </a:t>
            </a:r>
            <a:r>
              <a:rPr lang="en-US" sz="7700" b="1" dirty="0" err="1">
                <a:solidFill>
                  <a:srgbClr val="221F1B"/>
                </a:solidFill>
                <a:latin typeface="Noto Serif Display Bold"/>
                <a:ea typeface="Noto Serif Display Bold"/>
                <a:cs typeface="Noto Serif Display Bold"/>
                <a:sym typeface="Noto Serif Display Bold"/>
              </a:rPr>
              <a:t>Дніпрі</a:t>
            </a:r>
            <a:r>
              <a:rPr lang="en-US" sz="7700" b="1" dirty="0">
                <a:solidFill>
                  <a:srgbClr val="221F1B"/>
                </a:solidFill>
                <a:latin typeface="Noto Serif Display Bold"/>
                <a:ea typeface="Noto Serif Display Bold"/>
                <a:cs typeface="Noto Serif Display Bold"/>
                <a:sym typeface="Noto Serif Display Bold"/>
              </a:rPr>
              <a:t> - </a:t>
            </a:r>
            <a:r>
              <a:rPr lang="en-US" sz="7700" b="1" dirty="0" err="1">
                <a:solidFill>
                  <a:srgbClr val="221F1B"/>
                </a:solidFill>
                <a:latin typeface="Noto Serif Display Bold"/>
                <a:ea typeface="Noto Serif Display Bold"/>
                <a:cs typeface="Noto Serif Display Bold"/>
                <a:sym typeface="Noto Serif Display Bold"/>
              </a:rPr>
              <a:t>перлина</a:t>
            </a:r>
            <a:r>
              <a:rPr lang="en-US" sz="7700" b="1" dirty="0">
                <a:solidFill>
                  <a:srgbClr val="221F1B"/>
                </a:solidFill>
                <a:latin typeface="Noto Serif Display Bold"/>
                <a:ea typeface="Noto Serif Display Bold"/>
                <a:cs typeface="Noto Serif Display Bold"/>
                <a:sym typeface="Noto Serif Display Bold"/>
              </a:rPr>
              <a:t> </a:t>
            </a:r>
            <a:r>
              <a:rPr lang="en-US" sz="7700" b="1" dirty="0" err="1">
                <a:solidFill>
                  <a:srgbClr val="221F1B"/>
                </a:solidFill>
                <a:latin typeface="Noto Serif Display Bold"/>
                <a:ea typeface="Noto Serif Display Bold"/>
                <a:cs typeface="Noto Serif Display Bold"/>
                <a:sym typeface="Noto Serif Display Bold"/>
              </a:rPr>
              <a:t>прогулянкового</a:t>
            </a:r>
            <a:r>
              <a:rPr lang="en-US" sz="7700" b="1" dirty="0">
                <a:solidFill>
                  <a:srgbClr val="221F1B"/>
                </a:solidFill>
                <a:latin typeface="Noto Serif Display Bold"/>
                <a:ea typeface="Noto Serif Display Bold"/>
                <a:cs typeface="Noto Serif Display Bold"/>
                <a:sym typeface="Noto Serif Display Bold"/>
              </a:rPr>
              <a:t> </a:t>
            </a:r>
            <a:r>
              <a:rPr lang="en-US" sz="7700" b="1" dirty="0" err="1">
                <a:solidFill>
                  <a:srgbClr val="221F1B"/>
                </a:solidFill>
                <a:latin typeface="Noto Serif Display Bold"/>
                <a:ea typeface="Noto Serif Display Bold"/>
                <a:cs typeface="Noto Serif Display Bold"/>
                <a:sym typeface="Noto Serif Display Bold"/>
              </a:rPr>
              <a:t>маршруту</a:t>
            </a:r>
            <a:r>
              <a:rPr lang="en-US" sz="7700" b="1" dirty="0">
                <a:solidFill>
                  <a:srgbClr val="221F1B"/>
                </a:solidFill>
                <a:latin typeface="Noto Serif Display Bold"/>
                <a:ea typeface="Noto Serif Display Bold"/>
                <a:cs typeface="Noto Serif Display Bold"/>
                <a:sym typeface="Noto Serif Display Bold"/>
              </a:rPr>
              <a:t> </a:t>
            </a:r>
            <a:r>
              <a:rPr lang="en-US" sz="7700" b="1" dirty="0" err="1">
                <a:solidFill>
                  <a:srgbClr val="221F1B"/>
                </a:solidFill>
                <a:latin typeface="Noto Serif Display Bold"/>
                <a:ea typeface="Noto Serif Display Bold"/>
                <a:cs typeface="Noto Serif Display Bold"/>
                <a:sym typeface="Noto Serif Display Bold"/>
              </a:rPr>
              <a:t>містян</a:t>
            </a:r>
            <a:r>
              <a:rPr lang="en-US" sz="7700" b="1" dirty="0">
                <a:solidFill>
                  <a:srgbClr val="221F1B"/>
                </a:solidFill>
                <a:latin typeface="Noto Serif Display Bold"/>
                <a:ea typeface="Noto Serif Display Bold"/>
                <a:cs typeface="Noto Serif Display Bold"/>
                <a:sym typeface="Noto Serif Display Bold"/>
              </a:rPr>
              <a:t> </a:t>
            </a:r>
            <a:r>
              <a:rPr lang="en-US" sz="7700" b="1" dirty="0" err="1">
                <a:solidFill>
                  <a:srgbClr val="221F1B"/>
                </a:solidFill>
                <a:latin typeface="Noto Serif Display Bold"/>
                <a:ea typeface="Noto Serif Display Bold"/>
                <a:cs typeface="Noto Serif Display Bold"/>
                <a:sym typeface="Noto Serif Display Bold"/>
              </a:rPr>
              <a:t>та</a:t>
            </a:r>
            <a:r>
              <a:rPr lang="en-US" sz="7700" b="1" dirty="0">
                <a:solidFill>
                  <a:srgbClr val="221F1B"/>
                </a:solidFill>
                <a:latin typeface="Noto Serif Display Bold"/>
                <a:ea typeface="Noto Serif Display Bold"/>
                <a:cs typeface="Noto Serif Display Bold"/>
                <a:sym typeface="Noto Serif Display Bold"/>
              </a:rPr>
              <a:t> </a:t>
            </a:r>
            <a:r>
              <a:rPr lang="en-US" sz="7700" b="1" dirty="0" err="1">
                <a:solidFill>
                  <a:srgbClr val="221F1B"/>
                </a:solidFill>
                <a:latin typeface="Noto Serif Display Bold"/>
                <a:ea typeface="Noto Serif Display Bold"/>
                <a:cs typeface="Noto Serif Display Bold"/>
                <a:sym typeface="Noto Serif Display Bold"/>
              </a:rPr>
              <a:t>туристів</a:t>
            </a:r>
            <a:endParaRPr lang="en-US" sz="7700" b="1" dirty="0">
              <a:solidFill>
                <a:srgbClr val="221F1B"/>
              </a:solidFill>
              <a:latin typeface="Noto Serif Display Bold"/>
              <a:ea typeface="Noto Serif Display Bold"/>
              <a:cs typeface="Noto Serif Display Bold"/>
              <a:sym typeface="Noto Serif Display Bold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136153" y="7191847"/>
            <a:ext cx="13359418" cy="24277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894"/>
              </a:lnSpc>
            </a:pPr>
            <a:r>
              <a:rPr lang="en-US" sz="3300" b="1" dirty="0" err="1">
                <a:solidFill>
                  <a:srgbClr val="221F1B"/>
                </a:solidFill>
                <a:latin typeface="Noto Serif Display Bold"/>
                <a:ea typeface="Noto Serif Display Bold"/>
                <a:cs typeface="Noto Serif Display Bold"/>
                <a:sym typeface="Noto Serif Display Bold"/>
              </a:rPr>
              <a:t>Виконавець</a:t>
            </a:r>
            <a:r>
              <a:rPr lang="en-US" sz="3300" b="1" dirty="0">
                <a:solidFill>
                  <a:srgbClr val="221F1B"/>
                </a:solidFill>
                <a:latin typeface="Noto Serif Display Bold"/>
                <a:ea typeface="Noto Serif Display Bold"/>
                <a:cs typeface="Noto Serif Display Bold"/>
                <a:sym typeface="Noto Serif Display Bold"/>
              </a:rPr>
              <a:t> </a:t>
            </a:r>
            <a:r>
              <a:rPr lang="en-US" sz="3300" b="1" dirty="0" err="1">
                <a:solidFill>
                  <a:srgbClr val="221F1B"/>
                </a:solidFill>
                <a:latin typeface="Noto Serif Display Bold"/>
                <a:ea typeface="Noto Serif Display Bold"/>
                <a:cs typeface="Noto Serif Display Bold"/>
                <a:sym typeface="Noto Serif Display Bold"/>
              </a:rPr>
              <a:t>Тарасова</a:t>
            </a:r>
            <a:r>
              <a:rPr lang="en-US" sz="3300" b="1" dirty="0">
                <a:solidFill>
                  <a:srgbClr val="221F1B"/>
                </a:solidFill>
                <a:latin typeface="Noto Serif Display Bold"/>
                <a:ea typeface="Noto Serif Display Bold"/>
                <a:cs typeface="Noto Serif Display Bold"/>
                <a:sym typeface="Noto Serif Display Bold"/>
              </a:rPr>
              <a:t> </a:t>
            </a:r>
            <a:r>
              <a:rPr lang="en-US" sz="3300" b="1" dirty="0" err="1">
                <a:solidFill>
                  <a:srgbClr val="221F1B"/>
                </a:solidFill>
                <a:latin typeface="Noto Serif Display Bold"/>
                <a:ea typeface="Noto Serif Display Bold"/>
                <a:cs typeface="Noto Serif Display Bold"/>
                <a:sym typeface="Noto Serif Display Bold"/>
              </a:rPr>
              <a:t>Поліна</a:t>
            </a:r>
            <a:r>
              <a:rPr lang="en-US" sz="3300" b="1" dirty="0">
                <a:solidFill>
                  <a:srgbClr val="221F1B"/>
                </a:solidFill>
                <a:latin typeface="Noto Serif Display Bold"/>
                <a:ea typeface="Noto Serif Display Bold"/>
                <a:cs typeface="Noto Serif Display Bold"/>
                <a:sym typeface="Noto Serif Display Bold"/>
              </a:rPr>
              <a:t> </a:t>
            </a:r>
            <a:r>
              <a:rPr lang="en-US" sz="3300" b="1" dirty="0" err="1">
                <a:solidFill>
                  <a:srgbClr val="221F1B"/>
                </a:solidFill>
                <a:latin typeface="Noto Serif Display Bold"/>
                <a:ea typeface="Noto Serif Display Bold"/>
                <a:cs typeface="Noto Serif Display Bold"/>
                <a:sym typeface="Noto Serif Display Bold"/>
              </a:rPr>
              <a:t>Антонівна</a:t>
            </a:r>
            <a:r>
              <a:rPr lang="en-US" sz="3300" b="1" dirty="0">
                <a:solidFill>
                  <a:srgbClr val="221F1B"/>
                </a:solidFill>
                <a:latin typeface="Noto Serif Display Bold"/>
                <a:ea typeface="Noto Serif Display Bold"/>
                <a:cs typeface="Noto Serif Display Bold"/>
                <a:sym typeface="Noto Serif Display Bold"/>
              </a:rPr>
              <a:t>,</a:t>
            </a:r>
            <a:r>
              <a:rPr lang="en-US" sz="3300" dirty="0">
                <a:solidFill>
                  <a:srgbClr val="221F1B"/>
                </a:solidFill>
                <a:latin typeface="Noto Serif Display"/>
                <a:ea typeface="Noto Serif Display"/>
                <a:cs typeface="Noto Serif Display"/>
                <a:sym typeface="Noto Serif Display"/>
              </a:rPr>
              <a:t> 8-Мі </a:t>
            </a:r>
            <a:r>
              <a:rPr lang="en-US" sz="3300" dirty="0" err="1">
                <a:solidFill>
                  <a:srgbClr val="221F1B"/>
                </a:solidFill>
                <a:latin typeface="Noto Serif Display"/>
                <a:ea typeface="Noto Serif Display"/>
                <a:cs typeface="Noto Serif Display"/>
                <a:sym typeface="Noto Serif Display"/>
              </a:rPr>
              <a:t>клас</a:t>
            </a:r>
            <a:endParaRPr lang="en-US" sz="3300" dirty="0">
              <a:solidFill>
                <a:srgbClr val="221F1B"/>
              </a:solidFill>
              <a:latin typeface="Noto Serif Display"/>
              <a:ea typeface="Noto Serif Display"/>
              <a:cs typeface="Noto Serif Display"/>
              <a:sym typeface="Noto Serif Display"/>
            </a:endParaRPr>
          </a:p>
          <a:p>
            <a:pPr algn="l">
              <a:lnSpc>
                <a:spcPts val="3894"/>
              </a:lnSpc>
            </a:pPr>
            <a:r>
              <a:rPr lang="en-US" sz="3300" b="1" dirty="0" err="1">
                <a:solidFill>
                  <a:srgbClr val="221F1B"/>
                </a:solidFill>
                <a:latin typeface="Noto Serif Display Bold"/>
                <a:ea typeface="Noto Serif Display Bold"/>
                <a:cs typeface="Noto Serif Display Bold"/>
                <a:sym typeface="Noto Serif Display Bold"/>
              </a:rPr>
              <a:t>Керівник</a:t>
            </a:r>
            <a:r>
              <a:rPr lang="en-US" sz="3300" b="1" dirty="0">
                <a:solidFill>
                  <a:srgbClr val="221F1B"/>
                </a:solidFill>
                <a:latin typeface="Noto Serif Display Bold"/>
                <a:ea typeface="Noto Serif Display Bold"/>
                <a:cs typeface="Noto Serif Display Bold"/>
                <a:sym typeface="Noto Serif Display Bold"/>
              </a:rPr>
              <a:t> </a:t>
            </a:r>
            <a:r>
              <a:rPr lang="en-US" sz="3300" b="1" dirty="0" err="1">
                <a:solidFill>
                  <a:srgbClr val="221F1B"/>
                </a:solidFill>
                <a:latin typeface="Noto Serif Display Bold"/>
                <a:ea typeface="Noto Serif Display Bold"/>
                <a:cs typeface="Noto Serif Display Bold"/>
                <a:sym typeface="Noto Serif Display Bold"/>
              </a:rPr>
              <a:t>Летяго</a:t>
            </a:r>
            <a:r>
              <a:rPr lang="en-US" sz="3300" b="1" dirty="0">
                <a:solidFill>
                  <a:srgbClr val="221F1B"/>
                </a:solidFill>
                <a:latin typeface="Noto Serif Display Bold"/>
                <a:ea typeface="Noto Serif Display Bold"/>
                <a:cs typeface="Noto Serif Display Bold"/>
                <a:sym typeface="Noto Serif Display Bold"/>
              </a:rPr>
              <a:t> </a:t>
            </a:r>
            <a:r>
              <a:rPr lang="en-US" sz="3300" b="1" dirty="0" err="1">
                <a:solidFill>
                  <a:srgbClr val="221F1B"/>
                </a:solidFill>
                <a:latin typeface="Noto Serif Display Bold"/>
                <a:ea typeface="Noto Serif Display Bold"/>
                <a:cs typeface="Noto Serif Display Bold"/>
                <a:sym typeface="Noto Serif Display Bold"/>
              </a:rPr>
              <a:t>Вікторія</a:t>
            </a:r>
            <a:r>
              <a:rPr lang="en-US" sz="3300" b="1" dirty="0">
                <a:solidFill>
                  <a:srgbClr val="221F1B"/>
                </a:solidFill>
                <a:latin typeface="Noto Serif Display Bold"/>
                <a:ea typeface="Noto Serif Display Bold"/>
                <a:cs typeface="Noto Serif Display Bold"/>
                <a:sym typeface="Noto Serif Display Bold"/>
              </a:rPr>
              <a:t> </a:t>
            </a:r>
            <a:r>
              <a:rPr lang="en-US" sz="3300" b="1" dirty="0" err="1">
                <a:solidFill>
                  <a:srgbClr val="221F1B"/>
                </a:solidFill>
                <a:latin typeface="Noto Serif Display Bold"/>
                <a:ea typeface="Noto Serif Display Bold"/>
                <a:cs typeface="Noto Serif Display Bold"/>
                <a:sym typeface="Noto Serif Display Bold"/>
              </a:rPr>
              <a:t>Віталіївна</a:t>
            </a:r>
            <a:r>
              <a:rPr lang="en-US" sz="3300" b="1" dirty="0">
                <a:solidFill>
                  <a:srgbClr val="221F1B"/>
                </a:solidFill>
                <a:latin typeface="Noto Serif Display Bold"/>
                <a:ea typeface="Noto Serif Display Bold"/>
                <a:cs typeface="Noto Serif Display Bold"/>
                <a:sym typeface="Noto Serif Display Bold"/>
              </a:rPr>
              <a:t>, </a:t>
            </a:r>
            <a:r>
              <a:rPr lang="en-US" sz="3300" dirty="0" err="1">
                <a:solidFill>
                  <a:srgbClr val="221F1B"/>
                </a:solidFill>
                <a:latin typeface="Noto Serif Display"/>
                <a:ea typeface="Noto Serif Display"/>
                <a:cs typeface="Noto Serif Display"/>
                <a:sym typeface="Noto Serif Display"/>
              </a:rPr>
              <a:t>вчитель</a:t>
            </a:r>
            <a:r>
              <a:rPr lang="en-US" sz="3300" dirty="0">
                <a:solidFill>
                  <a:srgbClr val="221F1B"/>
                </a:solidFill>
                <a:latin typeface="Noto Serif Display"/>
                <a:ea typeface="Noto Serif Display"/>
                <a:cs typeface="Noto Serif Display"/>
                <a:sym typeface="Noto Serif Display"/>
              </a:rPr>
              <a:t> </a:t>
            </a:r>
            <a:r>
              <a:rPr lang="en-US" sz="3300" dirty="0" err="1">
                <a:solidFill>
                  <a:srgbClr val="221F1B"/>
                </a:solidFill>
                <a:latin typeface="Noto Serif Display"/>
                <a:ea typeface="Noto Serif Display"/>
                <a:cs typeface="Noto Serif Display"/>
                <a:sym typeface="Noto Serif Display"/>
              </a:rPr>
              <a:t>історії</a:t>
            </a:r>
            <a:endParaRPr lang="en-US" sz="3300" dirty="0">
              <a:solidFill>
                <a:srgbClr val="221F1B"/>
              </a:solidFill>
              <a:latin typeface="Noto Serif Display"/>
              <a:ea typeface="Noto Serif Display"/>
              <a:cs typeface="Noto Serif Display"/>
              <a:sym typeface="Noto Serif Display"/>
            </a:endParaRPr>
          </a:p>
          <a:p>
            <a:pPr algn="l">
              <a:lnSpc>
                <a:spcPts val="3894"/>
              </a:lnSpc>
            </a:pPr>
            <a:r>
              <a:rPr lang="en-US" sz="3300" b="1" dirty="0" err="1">
                <a:solidFill>
                  <a:srgbClr val="221F1B"/>
                </a:solidFill>
                <a:latin typeface="Noto Serif Display Bold"/>
                <a:ea typeface="Noto Serif Display Bold"/>
                <a:cs typeface="Noto Serif Display Bold"/>
                <a:sym typeface="Noto Serif Display Bold"/>
              </a:rPr>
              <a:t>Дніпровський</a:t>
            </a:r>
            <a:r>
              <a:rPr lang="en-US" sz="3300" b="1" dirty="0">
                <a:solidFill>
                  <a:srgbClr val="221F1B"/>
                </a:solidFill>
                <a:latin typeface="Noto Serif Display Bold"/>
                <a:ea typeface="Noto Serif Display Bold"/>
                <a:cs typeface="Noto Serif Display Bold"/>
                <a:sym typeface="Noto Serif Display Bold"/>
              </a:rPr>
              <a:t> </a:t>
            </a:r>
            <a:r>
              <a:rPr lang="en-US" sz="3300" b="1" dirty="0" err="1">
                <a:solidFill>
                  <a:srgbClr val="221F1B"/>
                </a:solidFill>
                <a:latin typeface="Noto Serif Display Bold"/>
                <a:ea typeface="Noto Serif Display Bold"/>
                <a:cs typeface="Noto Serif Display Bold"/>
                <a:sym typeface="Noto Serif Display Bold"/>
              </a:rPr>
              <a:t>ліцей</a:t>
            </a:r>
            <a:r>
              <a:rPr lang="en-US" sz="3300" b="1" dirty="0">
                <a:solidFill>
                  <a:srgbClr val="221F1B"/>
                </a:solidFill>
                <a:latin typeface="Noto Serif Display Bold"/>
                <a:ea typeface="Noto Serif Display Bold"/>
                <a:cs typeface="Noto Serif Display Bold"/>
                <a:sym typeface="Noto Serif Display Bold"/>
              </a:rPr>
              <a:t> №31 "</a:t>
            </a:r>
            <a:r>
              <a:rPr lang="en-US" sz="3300" b="1" dirty="0" err="1">
                <a:solidFill>
                  <a:srgbClr val="221F1B"/>
                </a:solidFill>
                <a:latin typeface="Noto Serif Display Bold"/>
                <a:ea typeface="Noto Serif Display Bold"/>
                <a:cs typeface="Noto Serif Display Bold"/>
                <a:sym typeface="Noto Serif Display Bold"/>
              </a:rPr>
              <a:t>Пріоритет</a:t>
            </a:r>
            <a:r>
              <a:rPr lang="en-US" sz="3300" b="1" dirty="0">
                <a:solidFill>
                  <a:srgbClr val="221F1B"/>
                </a:solidFill>
                <a:latin typeface="Noto Serif Display Bold"/>
                <a:ea typeface="Noto Serif Display Bold"/>
                <a:cs typeface="Noto Serif Display Bold"/>
                <a:sym typeface="Noto Serif Display Bold"/>
              </a:rPr>
              <a:t>" ДМР, </a:t>
            </a:r>
            <a:r>
              <a:rPr lang="en-US" sz="3300" b="1" dirty="0" err="1">
                <a:solidFill>
                  <a:srgbClr val="221F1B"/>
                </a:solidFill>
                <a:latin typeface="Noto Serif Display Bold"/>
                <a:ea typeface="Noto Serif Display Bold"/>
                <a:cs typeface="Noto Serif Display Bold"/>
                <a:sym typeface="Noto Serif Display Bold"/>
              </a:rPr>
              <a:t>м.Дніпро</a:t>
            </a:r>
            <a:endParaRPr lang="en-US" sz="3300" b="1" dirty="0">
              <a:solidFill>
                <a:srgbClr val="221F1B"/>
              </a:solidFill>
              <a:latin typeface="Noto Serif Display Bold"/>
              <a:ea typeface="Noto Serif Display Bold"/>
              <a:cs typeface="Noto Serif Display Bold"/>
              <a:sym typeface="Noto Serif Display Bold"/>
            </a:endParaRPr>
          </a:p>
          <a:p>
            <a:pPr algn="l">
              <a:lnSpc>
                <a:spcPts val="3894"/>
              </a:lnSpc>
            </a:pPr>
            <a:endParaRPr lang="en-US" sz="3300" b="1" dirty="0">
              <a:solidFill>
                <a:srgbClr val="221F1B"/>
              </a:solidFill>
              <a:latin typeface="Noto Serif Display Bold"/>
              <a:ea typeface="Noto Serif Display Bold"/>
              <a:cs typeface="Noto Serif Display Bold"/>
              <a:sym typeface="Noto Serif Display Bold"/>
            </a:endParaRPr>
          </a:p>
          <a:p>
            <a:pPr algn="l">
              <a:lnSpc>
                <a:spcPts val="3894"/>
              </a:lnSpc>
            </a:pPr>
            <a:endParaRPr lang="en-US" sz="3300" b="1" dirty="0">
              <a:solidFill>
                <a:srgbClr val="221F1B"/>
              </a:solidFill>
              <a:latin typeface="Noto Serif Display Bold"/>
              <a:ea typeface="Noto Serif Display Bold"/>
              <a:cs typeface="Noto Serif Display Bold"/>
              <a:sym typeface="Noto Serif Display Bold"/>
            </a:endParaRPr>
          </a:p>
        </p:txBody>
      </p:sp>
      <p:sp>
        <p:nvSpPr>
          <p:cNvPr id="8" name="Freeform 8"/>
          <p:cNvSpPr/>
          <p:nvPr/>
        </p:nvSpPr>
        <p:spPr>
          <a:xfrm>
            <a:off x="12633268" y="6399851"/>
            <a:ext cx="5316504" cy="3364305"/>
          </a:xfrm>
          <a:custGeom>
            <a:avLst/>
            <a:gdLst/>
            <a:ahLst/>
            <a:cxnLst/>
            <a:rect l="l" t="t" r="r" b="b"/>
            <a:pathLst>
              <a:path w="5316504" h="3364305">
                <a:moveTo>
                  <a:pt x="0" y="0"/>
                </a:moveTo>
                <a:lnTo>
                  <a:pt x="5316504" y="0"/>
                </a:lnTo>
                <a:lnTo>
                  <a:pt x="5316504" y="3364305"/>
                </a:lnTo>
                <a:lnTo>
                  <a:pt x="0" y="336430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987" b="-3112"/>
            </a:stretch>
          </a:blipFill>
        </p:spPr>
      </p:sp>
      <p:sp>
        <p:nvSpPr>
          <p:cNvPr id="9" name="Freeform 9"/>
          <p:cNvSpPr/>
          <p:nvPr/>
        </p:nvSpPr>
        <p:spPr>
          <a:xfrm rot="-730890">
            <a:off x="15243560" y="4286125"/>
            <a:ext cx="3127100" cy="2595493"/>
          </a:xfrm>
          <a:custGeom>
            <a:avLst/>
            <a:gdLst/>
            <a:ahLst/>
            <a:cxnLst/>
            <a:rect l="l" t="t" r="r" b="b"/>
            <a:pathLst>
              <a:path w="3127100" h="2595493">
                <a:moveTo>
                  <a:pt x="0" y="0"/>
                </a:moveTo>
                <a:lnTo>
                  <a:pt x="3127100" y="0"/>
                </a:lnTo>
                <a:lnTo>
                  <a:pt x="3127100" y="2595493"/>
                </a:lnTo>
                <a:lnTo>
                  <a:pt x="0" y="2595493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10" name="TextBox 10"/>
          <p:cNvSpPr txBox="1"/>
          <p:nvPr/>
        </p:nvSpPr>
        <p:spPr>
          <a:xfrm>
            <a:off x="12750942" y="6993280"/>
            <a:ext cx="5081156" cy="21332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48"/>
              </a:lnSpc>
              <a:spcBef>
                <a:spcPct val="0"/>
              </a:spcBef>
            </a:pPr>
            <a:r>
              <a:rPr lang="en-US" sz="3600" b="1" dirty="0" err="1">
                <a:solidFill>
                  <a:srgbClr val="221F1B"/>
                </a:solidFill>
                <a:latin typeface="Noto Serif Display Bold"/>
                <a:ea typeface="Noto Serif Display Bold"/>
                <a:cs typeface="Noto Serif Display Bold"/>
                <a:sym typeface="Noto Serif Display Bold"/>
              </a:rPr>
              <a:t>Дніпропетровське</a:t>
            </a:r>
            <a:r>
              <a:rPr lang="en-US" sz="3600" b="1" dirty="0">
                <a:solidFill>
                  <a:srgbClr val="221F1B"/>
                </a:solidFill>
                <a:latin typeface="Noto Serif Display Bold"/>
                <a:ea typeface="Noto Serif Display Bold"/>
                <a:cs typeface="Noto Serif Display Bold"/>
                <a:sym typeface="Noto Serif Display Bold"/>
              </a:rPr>
              <a:t> </a:t>
            </a:r>
            <a:r>
              <a:rPr lang="en-US" sz="3600" b="1" dirty="0" err="1">
                <a:solidFill>
                  <a:srgbClr val="221F1B"/>
                </a:solidFill>
                <a:latin typeface="Noto Serif Display Bold"/>
                <a:ea typeface="Noto Serif Display Bold"/>
                <a:cs typeface="Noto Serif Display Bold"/>
                <a:sym typeface="Noto Serif Display Bold"/>
              </a:rPr>
              <a:t>відділення</a:t>
            </a:r>
            <a:endParaRPr lang="en-US" sz="3600" b="1" dirty="0">
              <a:solidFill>
                <a:srgbClr val="221F1B"/>
              </a:solidFill>
              <a:latin typeface="Noto Serif Display Bold"/>
              <a:ea typeface="Noto Serif Display Bold"/>
              <a:cs typeface="Noto Serif Display Bold"/>
              <a:sym typeface="Noto Serif Display Bold"/>
            </a:endParaRPr>
          </a:p>
          <a:p>
            <a:pPr algn="ctr">
              <a:lnSpc>
                <a:spcPts val="4248"/>
              </a:lnSpc>
              <a:spcBef>
                <a:spcPct val="0"/>
              </a:spcBef>
            </a:pPr>
            <a:r>
              <a:rPr lang="en-US" sz="3600" b="1" dirty="0">
                <a:solidFill>
                  <a:srgbClr val="221F1B"/>
                </a:solidFill>
                <a:latin typeface="Noto Serif Display Bold"/>
                <a:ea typeface="Noto Serif Display Bold"/>
                <a:cs typeface="Noto Serif Display Bold"/>
                <a:sym typeface="Noto Serif Display Bold"/>
              </a:rPr>
              <a:t> </a:t>
            </a:r>
            <a:r>
              <a:rPr lang="en-US" sz="3600" b="1" dirty="0" err="1">
                <a:solidFill>
                  <a:srgbClr val="221F1B"/>
                </a:solidFill>
                <a:latin typeface="Noto Serif Display Bold"/>
                <a:ea typeface="Noto Serif Display Bold"/>
                <a:cs typeface="Noto Serif Display Bold"/>
                <a:sym typeface="Noto Serif Display Bold"/>
              </a:rPr>
              <a:t>Малої</a:t>
            </a:r>
            <a:r>
              <a:rPr lang="en-US" sz="3600" b="1" dirty="0">
                <a:solidFill>
                  <a:srgbClr val="221F1B"/>
                </a:solidFill>
                <a:latin typeface="Noto Serif Display Bold"/>
                <a:ea typeface="Noto Serif Display Bold"/>
                <a:cs typeface="Noto Serif Display Bold"/>
                <a:sym typeface="Noto Serif Display Bold"/>
              </a:rPr>
              <a:t> </a:t>
            </a:r>
            <a:r>
              <a:rPr lang="en-US" sz="3600" b="1" dirty="0" err="1">
                <a:solidFill>
                  <a:srgbClr val="221F1B"/>
                </a:solidFill>
                <a:latin typeface="Noto Serif Display Bold"/>
                <a:ea typeface="Noto Serif Display Bold"/>
                <a:cs typeface="Noto Serif Display Bold"/>
                <a:sym typeface="Noto Serif Display Bold"/>
              </a:rPr>
              <a:t>академії</a:t>
            </a:r>
            <a:r>
              <a:rPr lang="en-US" sz="3600" b="1" dirty="0">
                <a:solidFill>
                  <a:srgbClr val="221F1B"/>
                </a:solidFill>
                <a:latin typeface="Noto Serif Display Bold"/>
                <a:ea typeface="Noto Serif Display Bold"/>
                <a:cs typeface="Noto Serif Display Bold"/>
                <a:sym typeface="Noto Serif Display Bold"/>
              </a:rPr>
              <a:t> </a:t>
            </a:r>
            <a:r>
              <a:rPr lang="en-US" sz="3600" b="1" dirty="0" err="1">
                <a:solidFill>
                  <a:srgbClr val="221F1B"/>
                </a:solidFill>
                <a:latin typeface="Noto Serif Display Bold"/>
                <a:ea typeface="Noto Serif Display Bold"/>
                <a:cs typeface="Noto Serif Display Bold"/>
                <a:sym typeface="Noto Serif Display Bold"/>
              </a:rPr>
              <a:t>наук</a:t>
            </a:r>
            <a:r>
              <a:rPr lang="en-US" sz="3600" b="1" dirty="0">
                <a:solidFill>
                  <a:srgbClr val="221F1B"/>
                </a:solidFill>
                <a:latin typeface="Noto Serif Display Bold"/>
                <a:ea typeface="Noto Serif Display Bold"/>
                <a:cs typeface="Noto Serif Display Bold"/>
                <a:sym typeface="Noto Serif Display Bold"/>
              </a:rPr>
              <a:t> </a:t>
            </a:r>
            <a:r>
              <a:rPr lang="en-US" sz="3600" b="1" dirty="0" err="1">
                <a:solidFill>
                  <a:srgbClr val="221F1B"/>
                </a:solidFill>
                <a:latin typeface="Noto Serif Display Bold"/>
                <a:ea typeface="Noto Serif Display Bold"/>
                <a:cs typeface="Noto Serif Display Bold"/>
                <a:sym typeface="Noto Serif Display Bold"/>
              </a:rPr>
              <a:t>України</a:t>
            </a:r>
            <a:r>
              <a:rPr lang="en-US" sz="3600" b="1" dirty="0">
                <a:solidFill>
                  <a:srgbClr val="221F1B"/>
                </a:solidFill>
                <a:latin typeface="Noto Serif Display Bold"/>
                <a:ea typeface="Noto Serif Display Bold"/>
                <a:cs typeface="Noto Serif Display Bold"/>
                <a:sym typeface="Noto Serif Display Bold"/>
              </a:rPr>
              <a:t>, </a:t>
            </a:r>
            <a:r>
              <a:rPr lang="en-US" sz="3600" b="1" dirty="0" err="1">
                <a:solidFill>
                  <a:srgbClr val="221F1B"/>
                </a:solidFill>
                <a:latin typeface="Noto Serif Display Bold"/>
                <a:ea typeface="Noto Serif Display Bold"/>
                <a:cs typeface="Noto Serif Display Bold"/>
                <a:sym typeface="Noto Serif Display Bold"/>
              </a:rPr>
              <a:t>м.Дніпро</a:t>
            </a:r>
            <a:endParaRPr lang="en-US" sz="3600" b="1" dirty="0">
              <a:solidFill>
                <a:srgbClr val="221F1B"/>
              </a:solidFill>
              <a:latin typeface="Noto Serif Display Bold"/>
              <a:ea typeface="Noto Serif Display Bold"/>
              <a:cs typeface="Noto Serif Display Bold"/>
              <a:sym typeface="Noto Serif Display Bold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81380" r="-53135"/>
            </a:stretch>
          </a:blipFill>
        </p:spPr>
      </p:sp>
      <p:sp>
        <p:nvSpPr>
          <p:cNvPr id="12" name="Freeform 3"/>
          <p:cNvSpPr/>
          <p:nvPr/>
        </p:nvSpPr>
        <p:spPr>
          <a:xfrm>
            <a:off x="336334" y="430955"/>
            <a:ext cx="17615332" cy="9409962"/>
          </a:xfrm>
          <a:custGeom>
            <a:avLst/>
            <a:gdLst/>
            <a:ahLst/>
            <a:cxnLst/>
            <a:rect l="l" t="t" r="r" b="b"/>
            <a:pathLst>
              <a:path w="17615332" h="9409962">
                <a:moveTo>
                  <a:pt x="0" y="0"/>
                </a:moveTo>
                <a:lnTo>
                  <a:pt x="17615332" y="0"/>
                </a:lnTo>
                <a:lnTo>
                  <a:pt x="17615332" y="9409962"/>
                </a:lnTo>
                <a:lnTo>
                  <a:pt x="0" y="940996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11578" b="-11738"/>
            </a:stretch>
          </a:blipFill>
        </p:spPr>
      </p:sp>
      <p:sp>
        <p:nvSpPr>
          <p:cNvPr id="13" name="Freeform 4"/>
          <p:cNvSpPr/>
          <p:nvPr/>
        </p:nvSpPr>
        <p:spPr>
          <a:xfrm rot="-439098">
            <a:off x="15278173" y="193025"/>
            <a:ext cx="3152630" cy="1907341"/>
          </a:xfrm>
          <a:custGeom>
            <a:avLst/>
            <a:gdLst/>
            <a:ahLst/>
            <a:cxnLst/>
            <a:rect l="l" t="t" r="r" b="b"/>
            <a:pathLst>
              <a:path w="3152630" h="1907341">
                <a:moveTo>
                  <a:pt x="0" y="0"/>
                </a:moveTo>
                <a:lnTo>
                  <a:pt x="3152629" y="0"/>
                </a:lnTo>
                <a:lnTo>
                  <a:pt x="3152629" y="1907341"/>
                </a:lnTo>
                <a:lnTo>
                  <a:pt x="0" y="190734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14" name="Freeform 5"/>
          <p:cNvSpPr/>
          <p:nvPr/>
        </p:nvSpPr>
        <p:spPr>
          <a:xfrm>
            <a:off x="0" y="9065658"/>
            <a:ext cx="2507504" cy="1550518"/>
          </a:xfrm>
          <a:custGeom>
            <a:avLst/>
            <a:gdLst/>
            <a:ahLst/>
            <a:cxnLst/>
            <a:rect l="l" t="t" r="r" b="b"/>
            <a:pathLst>
              <a:path w="2507504" h="1550518">
                <a:moveTo>
                  <a:pt x="0" y="0"/>
                </a:moveTo>
                <a:lnTo>
                  <a:pt x="2507504" y="0"/>
                </a:lnTo>
                <a:lnTo>
                  <a:pt x="2507504" y="1550518"/>
                </a:lnTo>
                <a:lnTo>
                  <a:pt x="0" y="155051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15" name="Freeform 6"/>
          <p:cNvSpPr/>
          <p:nvPr/>
        </p:nvSpPr>
        <p:spPr>
          <a:xfrm>
            <a:off x="15169534" y="7900494"/>
            <a:ext cx="2875308" cy="2386506"/>
          </a:xfrm>
          <a:custGeom>
            <a:avLst/>
            <a:gdLst/>
            <a:ahLst/>
            <a:cxnLst/>
            <a:rect l="l" t="t" r="r" b="b"/>
            <a:pathLst>
              <a:path w="2875308" h="2386506">
                <a:moveTo>
                  <a:pt x="0" y="0"/>
                </a:moveTo>
                <a:lnTo>
                  <a:pt x="2875308" y="0"/>
                </a:lnTo>
                <a:lnTo>
                  <a:pt x="2875308" y="2386506"/>
                </a:lnTo>
                <a:lnTo>
                  <a:pt x="0" y="2386506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16" name="TextBox 15"/>
          <p:cNvSpPr txBox="1"/>
          <p:nvPr/>
        </p:nvSpPr>
        <p:spPr>
          <a:xfrm>
            <a:off x="1244787" y="987243"/>
            <a:ext cx="8118847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Мета: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розробити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екскурсійний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маршрут для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містян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та гостей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міста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від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Соборної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площі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м.Дніпра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до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оглядового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майданчика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з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дослідженням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історії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розвитку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цієї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</a:t>
            </a:r>
            <a:r>
              <a:rPr lang="ru-RU" sz="2400" dirty="0" err="1" smtClean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території</a:t>
            </a:r>
            <a:r>
              <a:rPr lang="ru-RU" sz="2400" dirty="0" smtClean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.</a:t>
            </a:r>
          </a:p>
          <a:p>
            <a:endParaRPr lang="ru-RU" sz="1200" dirty="0">
              <a:latin typeface="Noto Serif Display" panose="020B0604020202020204"/>
              <a:ea typeface="Noto Serif Display" panose="020B0604020202020204"/>
              <a:cs typeface="Noto Serif Display" panose="020B0604020202020204"/>
            </a:endParaRPr>
          </a:p>
          <a:p>
            <a:r>
              <a:rPr lang="ru-RU" sz="2400" b="1" dirty="0" err="1" smtClean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Завдання</a:t>
            </a:r>
            <a:r>
              <a:rPr lang="ru-RU" sz="2400" b="1" dirty="0" smtClean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</a:t>
            </a:r>
            <a:r>
              <a:rPr lang="ru-RU" sz="2400" b="1" dirty="0" err="1" smtClean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дослідження</a:t>
            </a:r>
            <a:r>
              <a:rPr lang="ru-RU" sz="2400" b="1" dirty="0" smtClean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: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знайти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та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вивчити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історію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заснування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м.Дніпра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(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Катеринослава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).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Дослідити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існуючі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джерела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, в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яких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викладено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історію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міста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та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історію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створення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палацу -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паркогового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ансамблю на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високому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схилі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</a:t>
            </a:r>
            <a:r>
              <a:rPr lang="ru-RU" sz="2400" dirty="0" err="1" smtClean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р.Дніпра</a:t>
            </a:r>
            <a:r>
              <a:rPr lang="ru-RU" sz="2400" dirty="0" smtClean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.</a:t>
            </a:r>
          </a:p>
          <a:p>
            <a:endParaRPr lang="ru-RU" sz="2400" dirty="0">
              <a:latin typeface="Noto Serif Display" panose="020B0604020202020204"/>
              <a:ea typeface="Noto Serif Display" panose="020B0604020202020204"/>
              <a:cs typeface="Noto Serif Display" panose="020B0604020202020204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244787" y="4610100"/>
            <a:ext cx="812781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Об'єкти</a:t>
            </a:r>
            <a:r>
              <a:rPr lang="ru-RU" sz="2400" b="1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</a:t>
            </a:r>
            <a:r>
              <a:rPr lang="ru-RU" sz="2400" b="1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дослідження</a:t>
            </a:r>
            <a:r>
              <a:rPr lang="ru-RU" sz="2400" b="1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: 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парк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ім.Т.Г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Шевченка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та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будівлі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,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що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знаходяться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на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його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території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, а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також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споруди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історичного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музею та </a:t>
            </a:r>
            <a:r>
              <a:rPr lang="ru-RU" sz="2400" dirty="0" err="1" smtClean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Спасо-Преображенського</a:t>
            </a:r>
            <a:r>
              <a:rPr lang="ru-RU" sz="2400" dirty="0" smtClean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собору</a:t>
            </a:r>
          </a:p>
        </p:txBody>
      </p:sp>
      <p:pic>
        <p:nvPicPr>
          <p:cNvPr id="1030" name="Picture 6" descr="Парк імені Тараса Шевченка (Дніпро) — Вікіпедія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9197" y="6439381"/>
            <a:ext cx="7390469" cy="32856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Храм - Изображение Парк Шевченко, Днепр - Tripadvisor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72800" y="6439381"/>
            <a:ext cx="5638800" cy="31679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00349" y="987242"/>
            <a:ext cx="7797051" cy="5006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8456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81380" r="-53135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336334" y="430955"/>
            <a:ext cx="17615332" cy="9409962"/>
          </a:xfrm>
          <a:custGeom>
            <a:avLst/>
            <a:gdLst/>
            <a:ahLst/>
            <a:cxnLst/>
            <a:rect l="l" t="t" r="r" b="b"/>
            <a:pathLst>
              <a:path w="17615332" h="9409962">
                <a:moveTo>
                  <a:pt x="0" y="0"/>
                </a:moveTo>
                <a:lnTo>
                  <a:pt x="17615332" y="0"/>
                </a:lnTo>
                <a:lnTo>
                  <a:pt x="17615332" y="9409962"/>
                </a:lnTo>
                <a:lnTo>
                  <a:pt x="0" y="940996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11578" b="-11738"/>
            </a:stretch>
          </a:blipFill>
        </p:spPr>
        <p:txBody>
          <a:bodyPr/>
          <a:lstStyle/>
          <a:p>
            <a:endParaRPr lang="ru-RU" dirty="0"/>
          </a:p>
        </p:txBody>
      </p:sp>
      <p:sp>
        <p:nvSpPr>
          <p:cNvPr id="4" name="Freeform 4"/>
          <p:cNvSpPr/>
          <p:nvPr/>
        </p:nvSpPr>
        <p:spPr>
          <a:xfrm rot="-439098">
            <a:off x="15278173" y="193025"/>
            <a:ext cx="3152630" cy="1907341"/>
          </a:xfrm>
          <a:custGeom>
            <a:avLst/>
            <a:gdLst/>
            <a:ahLst/>
            <a:cxnLst/>
            <a:rect l="l" t="t" r="r" b="b"/>
            <a:pathLst>
              <a:path w="3152630" h="1907341">
                <a:moveTo>
                  <a:pt x="0" y="0"/>
                </a:moveTo>
                <a:lnTo>
                  <a:pt x="3152629" y="0"/>
                </a:lnTo>
                <a:lnTo>
                  <a:pt x="3152629" y="1907341"/>
                </a:lnTo>
                <a:lnTo>
                  <a:pt x="0" y="190734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5" name="Freeform 5"/>
          <p:cNvSpPr/>
          <p:nvPr/>
        </p:nvSpPr>
        <p:spPr>
          <a:xfrm>
            <a:off x="0" y="9065658"/>
            <a:ext cx="2507504" cy="1550518"/>
          </a:xfrm>
          <a:custGeom>
            <a:avLst/>
            <a:gdLst/>
            <a:ahLst/>
            <a:cxnLst/>
            <a:rect l="l" t="t" r="r" b="b"/>
            <a:pathLst>
              <a:path w="2507504" h="1550518">
                <a:moveTo>
                  <a:pt x="0" y="0"/>
                </a:moveTo>
                <a:lnTo>
                  <a:pt x="2507504" y="0"/>
                </a:lnTo>
                <a:lnTo>
                  <a:pt x="2507504" y="1550518"/>
                </a:lnTo>
                <a:lnTo>
                  <a:pt x="0" y="155051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6" name="Freeform 6"/>
          <p:cNvSpPr/>
          <p:nvPr/>
        </p:nvSpPr>
        <p:spPr>
          <a:xfrm>
            <a:off x="15169534" y="7900494"/>
            <a:ext cx="2875308" cy="2386506"/>
          </a:xfrm>
          <a:custGeom>
            <a:avLst/>
            <a:gdLst/>
            <a:ahLst/>
            <a:cxnLst/>
            <a:rect l="l" t="t" r="r" b="b"/>
            <a:pathLst>
              <a:path w="2875308" h="2386506">
                <a:moveTo>
                  <a:pt x="0" y="0"/>
                </a:moveTo>
                <a:lnTo>
                  <a:pt x="2875308" y="0"/>
                </a:lnTo>
                <a:lnTo>
                  <a:pt x="2875308" y="2386506"/>
                </a:lnTo>
                <a:lnTo>
                  <a:pt x="0" y="2386506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7" name="TextBox 6"/>
          <p:cNvSpPr txBox="1"/>
          <p:nvPr/>
        </p:nvSpPr>
        <p:spPr>
          <a:xfrm>
            <a:off x="1108112" y="2051573"/>
            <a:ext cx="9285158" cy="6740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Дніпро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—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культурний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,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промисловий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,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науковий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та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діловий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центр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України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.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Місто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з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багатою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історією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, яке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завжди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приваблювало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своїм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унікальним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розташуванням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.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Його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мальовничі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пейзажі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та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крутий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поворот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Дніпра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вразили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навіть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імператрицю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Катерину </a:t>
            </a:r>
            <a:r>
              <a:rPr lang="en-US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II</a:t>
            </a:r>
            <a:r>
              <a:rPr lang="en-US" sz="2400" dirty="0" smtClean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.</a:t>
            </a:r>
            <a:endParaRPr lang="uk-UA" sz="2400" dirty="0" smtClean="0">
              <a:latin typeface="Noto Serif Display" panose="020B0604020202020204"/>
              <a:ea typeface="Noto Serif Display" panose="020B0604020202020204"/>
              <a:cs typeface="Noto Serif Display" panose="020B0604020202020204"/>
            </a:endParaRPr>
          </a:p>
          <a:p>
            <a:endParaRPr lang="en-US" sz="2400" dirty="0">
              <a:latin typeface="Noto Serif Display" panose="020B0604020202020204"/>
              <a:ea typeface="Noto Serif Display" panose="020B0604020202020204"/>
              <a:cs typeface="Noto Serif Display" panose="020B0604020202020204"/>
            </a:endParaRPr>
          </a:p>
          <a:p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У 1775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році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,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після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перемоги над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Османською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імперією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,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запорізьке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козацтво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було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ліквідовано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, а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його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землі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увійшли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до складу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Новоросійської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та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Азовської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губерній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.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Адміністративним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центром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цих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територій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став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Катеринослав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(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сучасний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Дніпро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). Катерина </a:t>
            </a:r>
            <a:r>
              <a:rPr lang="en-US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II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мріяла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зробити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його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«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Південною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Пальмірою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» —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третьою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столицею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імперії</a:t>
            </a:r>
            <a:r>
              <a:rPr lang="ru-RU" sz="2400" dirty="0" smtClean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.</a:t>
            </a:r>
          </a:p>
          <a:p>
            <a:endParaRPr lang="ru-RU" sz="2400" dirty="0">
              <a:latin typeface="Noto Serif Display" panose="020B0604020202020204"/>
              <a:ea typeface="Noto Serif Display" panose="020B0604020202020204"/>
              <a:cs typeface="Noto Serif Display" panose="020B0604020202020204"/>
            </a:endParaRPr>
          </a:p>
          <a:p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Один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із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найцікавіших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маршрутів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міста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—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від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Соборної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площі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до берега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Дніпра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та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Монастирського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острова.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Цей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шлях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дозволяє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насолодитись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красою та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історичною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атмосферою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Дніпра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8112" y="720922"/>
            <a:ext cx="2440092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6000" b="1" dirty="0" smtClean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Вступ</a:t>
            </a:r>
            <a:endParaRPr lang="ru-RU" sz="6000" b="1" dirty="0">
              <a:latin typeface="Noto Serif Display" panose="020B0604020202020204"/>
              <a:ea typeface="Noto Serif Display" panose="020B0604020202020204"/>
              <a:cs typeface="Noto Serif Display" panose="020B0604020202020204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7"/>
          <a:srcRect l="3462" t="1835" r="3568" b="2749"/>
          <a:stretch/>
        </p:blipFill>
        <p:spPr>
          <a:xfrm>
            <a:off x="11063288" y="867080"/>
            <a:ext cx="5791200" cy="792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81380" r="-53135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336334" y="430955"/>
            <a:ext cx="17615332" cy="9409962"/>
          </a:xfrm>
          <a:custGeom>
            <a:avLst/>
            <a:gdLst/>
            <a:ahLst/>
            <a:cxnLst/>
            <a:rect l="l" t="t" r="r" b="b"/>
            <a:pathLst>
              <a:path w="17615332" h="9409962">
                <a:moveTo>
                  <a:pt x="0" y="0"/>
                </a:moveTo>
                <a:lnTo>
                  <a:pt x="17615332" y="0"/>
                </a:lnTo>
                <a:lnTo>
                  <a:pt x="17615332" y="9409962"/>
                </a:lnTo>
                <a:lnTo>
                  <a:pt x="0" y="940996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11578" b="-11738"/>
            </a:stretch>
          </a:blipFill>
        </p:spPr>
      </p:sp>
      <p:sp>
        <p:nvSpPr>
          <p:cNvPr id="4" name="Freeform 4"/>
          <p:cNvSpPr/>
          <p:nvPr/>
        </p:nvSpPr>
        <p:spPr>
          <a:xfrm rot="-439098">
            <a:off x="15278173" y="193025"/>
            <a:ext cx="3152630" cy="1907341"/>
          </a:xfrm>
          <a:custGeom>
            <a:avLst/>
            <a:gdLst/>
            <a:ahLst/>
            <a:cxnLst/>
            <a:rect l="l" t="t" r="r" b="b"/>
            <a:pathLst>
              <a:path w="3152630" h="1907341">
                <a:moveTo>
                  <a:pt x="0" y="0"/>
                </a:moveTo>
                <a:lnTo>
                  <a:pt x="3152629" y="0"/>
                </a:lnTo>
                <a:lnTo>
                  <a:pt x="3152629" y="1907341"/>
                </a:lnTo>
                <a:lnTo>
                  <a:pt x="0" y="190734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5" name="Freeform 5"/>
          <p:cNvSpPr/>
          <p:nvPr/>
        </p:nvSpPr>
        <p:spPr>
          <a:xfrm>
            <a:off x="0" y="9065658"/>
            <a:ext cx="2507504" cy="1550518"/>
          </a:xfrm>
          <a:custGeom>
            <a:avLst/>
            <a:gdLst/>
            <a:ahLst/>
            <a:cxnLst/>
            <a:rect l="l" t="t" r="r" b="b"/>
            <a:pathLst>
              <a:path w="2507504" h="1550518">
                <a:moveTo>
                  <a:pt x="0" y="0"/>
                </a:moveTo>
                <a:lnTo>
                  <a:pt x="2507504" y="0"/>
                </a:lnTo>
                <a:lnTo>
                  <a:pt x="2507504" y="1550518"/>
                </a:lnTo>
                <a:lnTo>
                  <a:pt x="0" y="155051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6" name="Freeform 6"/>
          <p:cNvSpPr/>
          <p:nvPr/>
        </p:nvSpPr>
        <p:spPr>
          <a:xfrm>
            <a:off x="15169534" y="7900494"/>
            <a:ext cx="2875308" cy="2386506"/>
          </a:xfrm>
          <a:custGeom>
            <a:avLst/>
            <a:gdLst/>
            <a:ahLst/>
            <a:cxnLst/>
            <a:rect l="l" t="t" r="r" b="b"/>
            <a:pathLst>
              <a:path w="2875308" h="2386506">
                <a:moveTo>
                  <a:pt x="0" y="0"/>
                </a:moveTo>
                <a:lnTo>
                  <a:pt x="2875308" y="0"/>
                </a:lnTo>
                <a:lnTo>
                  <a:pt x="2875308" y="2386506"/>
                </a:lnTo>
                <a:lnTo>
                  <a:pt x="0" y="2386506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7" name="Freeform 7"/>
          <p:cNvSpPr/>
          <p:nvPr/>
        </p:nvSpPr>
        <p:spPr>
          <a:xfrm>
            <a:off x="3017999" y="1609900"/>
            <a:ext cx="11400981" cy="8022866"/>
          </a:xfrm>
          <a:custGeom>
            <a:avLst/>
            <a:gdLst/>
            <a:ahLst/>
            <a:cxnLst/>
            <a:rect l="l" t="t" r="r" b="b"/>
            <a:pathLst>
              <a:path w="11400981" h="8022866">
                <a:moveTo>
                  <a:pt x="0" y="0"/>
                </a:moveTo>
                <a:lnTo>
                  <a:pt x="11400982" y="0"/>
                </a:lnTo>
                <a:lnTo>
                  <a:pt x="11400982" y="8022866"/>
                </a:lnTo>
                <a:lnTo>
                  <a:pt x="0" y="8022866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t="-181" b="-181"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1752600" y="533115"/>
            <a:ext cx="14426155" cy="9746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552"/>
              </a:lnSpc>
            </a:pPr>
            <a:r>
              <a:rPr lang="en-US" sz="6400" b="1" dirty="0" err="1">
                <a:solidFill>
                  <a:srgbClr val="221F1B"/>
                </a:solidFill>
                <a:latin typeface="Noto Serif Display"/>
                <a:ea typeface="Noto Serif Display"/>
                <a:cs typeface="Noto Serif Display"/>
                <a:sym typeface="Noto Serif Display"/>
              </a:rPr>
              <a:t>Карта</a:t>
            </a:r>
            <a:r>
              <a:rPr lang="en-US" sz="6400" b="1" dirty="0">
                <a:solidFill>
                  <a:srgbClr val="221F1B"/>
                </a:solidFill>
                <a:latin typeface="Noto Serif Display"/>
                <a:ea typeface="Noto Serif Display"/>
                <a:cs typeface="Noto Serif Display"/>
                <a:sym typeface="Noto Serif Display"/>
              </a:rPr>
              <a:t> </a:t>
            </a:r>
            <a:r>
              <a:rPr lang="en-US" sz="6400" b="1" dirty="0" err="1">
                <a:solidFill>
                  <a:srgbClr val="221F1B"/>
                </a:solidFill>
                <a:latin typeface="Noto Serif Display"/>
                <a:ea typeface="Noto Serif Display"/>
                <a:cs typeface="Noto Serif Display"/>
                <a:sym typeface="Noto Serif Display"/>
              </a:rPr>
              <a:t>екскурсійного</a:t>
            </a:r>
            <a:r>
              <a:rPr lang="en-US" sz="6400" b="1" dirty="0">
                <a:solidFill>
                  <a:srgbClr val="221F1B"/>
                </a:solidFill>
                <a:latin typeface="Noto Serif Display"/>
                <a:ea typeface="Noto Serif Display"/>
                <a:cs typeface="Noto Serif Display"/>
                <a:sym typeface="Noto Serif Display"/>
              </a:rPr>
              <a:t> </a:t>
            </a:r>
            <a:r>
              <a:rPr lang="en-US" sz="6400" b="1" dirty="0" err="1">
                <a:solidFill>
                  <a:srgbClr val="221F1B"/>
                </a:solidFill>
                <a:latin typeface="Noto Serif Display"/>
                <a:ea typeface="Noto Serif Display"/>
                <a:cs typeface="Noto Serif Display"/>
                <a:sym typeface="Noto Serif Display"/>
              </a:rPr>
              <a:t>маршруту</a:t>
            </a:r>
            <a:endParaRPr lang="en-US" sz="6400" b="1" dirty="0">
              <a:solidFill>
                <a:srgbClr val="221F1B"/>
              </a:solidFill>
              <a:latin typeface="Noto Serif Display"/>
              <a:ea typeface="Noto Serif Display"/>
              <a:cs typeface="Noto Serif Display"/>
              <a:sym typeface="Noto Serif Display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81380" r="-53135"/>
            </a:stretch>
          </a:blipFill>
        </p:spPr>
      </p:sp>
      <p:sp>
        <p:nvSpPr>
          <p:cNvPr id="12" name="Freeform 3"/>
          <p:cNvSpPr/>
          <p:nvPr/>
        </p:nvSpPr>
        <p:spPr>
          <a:xfrm>
            <a:off x="336334" y="430955"/>
            <a:ext cx="17615332" cy="9409962"/>
          </a:xfrm>
          <a:custGeom>
            <a:avLst/>
            <a:gdLst/>
            <a:ahLst/>
            <a:cxnLst/>
            <a:rect l="l" t="t" r="r" b="b"/>
            <a:pathLst>
              <a:path w="17615332" h="9409962">
                <a:moveTo>
                  <a:pt x="0" y="0"/>
                </a:moveTo>
                <a:lnTo>
                  <a:pt x="17615332" y="0"/>
                </a:lnTo>
                <a:lnTo>
                  <a:pt x="17615332" y="9409962"/>
                </a:lnTo>
                <a:lnTo>
                  <a:pt x="0" y="940996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11578" b="-11738"/>
            </a:stretch>
          </a:blipFill>
        </p:spPr>
      </p:sp>
      <p:sp>
        <p:nvSpPr>
          <p:cNvPr id="13" name="Freeform 4"/>
          <p:cNvSpPr/>
          <p:nvPr/>
        </p:nvSpPr>
        <p:spPr>
          <a:xfrm rot="-439098">
            <a:off x="15278173" y="193025"/>
            <a:ext cx="3152630" cy="1907341"/>
          </a:xfrm>
          <a:custGeom>
            <a:avLst/>
            <a:gdLst/>
            <a:ahLst/>
            <a:cxnLst/>
            <a:rect l="l" t="t" r="r" b="b"/>
            <a:pathLst>
              <a:path w="3152630" h="1907341">
                <a:moveTo>
                  <a:pt x="0" y="0"/>
                </a:moveTo>
                <a:lnTo>
                  <a:pt x="3152629" y="0"/>
                </a:lnTo>
                <a:lnTo>
                  <a:pt x="3152629" y="1907341"/>
                </a:lnTo>
                <a:lnTo>
                  <a:pt x="0" y="190734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15" name="Freeform 6"/>
          <p:cNvSpPr/>
          <p:nvPr/>
        </p:nvSpPr>
        <p:spPr>
          <a:xfrm>
            <a:off x="15169534" y="7900494"/>
            <a:ext cx="2875308" cy="2386506"/>
          </a:xfrm>
          <a:custGeom>
            <a:avLst/>
            <a:gdLst/>
            <a:ahLst/>
            <a:cxnLst/>
            <a:rect l="l" t="t" r="r" b="b"/>
            <a:pathLst>
              <a:path w="2875308" h="2386506">
                <a:moveTo>
                  <a:pt x="0" y="0"/>
                </a:moveTo>
                <a:lnTo>
                  <a:pt x="2875308" y="0"/>
                </a:lnTo>
                <a:lnTo>
                  <a:pt x="2875308" y="2386506"/>
                </a:lnTo>
                <a:lnTo>
                  <a:pt x="0" y="238650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2" name="Прямоугольник 1"/>
          <p:cNvSpPr/>
          <p:nvPr/>
        </p:nvSpPr>
        <p:spPr>
          <a:xfrm>
            <a:off x="1167455" y="1031011"/>
            <a:ext cx="7326044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6000" b="1" dirty="0" smtClean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Історичний музей</a:t>
            </a:r>
            <a:endParaRPr lang="ru-RU" sz="6000" b="1" dirty="0">
              <a:latin typeface="Noto Serif Display" panose="020B0604020202020204"/>
              <a:ea typeface="Noto Serif Display" panose="020B0604020202020204"/>
              <a:cs typeface="Noto Serif Display" panose="020B0604020202020204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074279" y="2215657"/>
            <a:ext cx="10801151" cy="70173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sz="2400" dirty="0" smtClean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	</a:t>
            </a:r>
            <a:r>
              <a:rPr lang="ru-RU" sz="2400" dirty="0" err="1" smtClean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Історикам</a:t>
            </a:r>
            <a:r>
              <a:rPr lang="ru-RU" sz="2400" dirty="0" smtClean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</a:t>
            </a:r>
            <a:r>
              <a:rPr lang="ru-RU" sz="2400" dirty="0" err="1" smtClean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було</a:t>
            </a:r>
            <a:r>
              <a:rPr lang="ru-RU" sz="2400" dirty="0" smtClean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необхідно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створення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історичного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музею.</a:t>
            </a:r>
          </a:p>
          <a:p>
            <a:pPr>
              <a:lnSpc>
                <a:spcPct val="150000"/>
              </a:lnSpc>
            </a:pP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Де ми зараз і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знаходимося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– на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площі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Соборній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,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поблизу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історичного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музею.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Дніпропетро́вський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націона́льний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істори́чний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музе́й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</a:t>
            </a:r>
            <a:r>
              <a:rPr lang="ru-RU" sz="2400" dirty="0" smtClean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          </a:t>
            </a:r>
            <a:r>
              <a:rPr lang="ru-RU" sz="2400" dirty="0" err="1" smtClean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ім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. Д. І.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Яворни́цького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— музей у </a:t>
            </a:r>
            <a:r>
              <a:rPr lang="ru-RU" sz="2400" dirty="0" smtClean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м.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Дніпро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,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який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був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заснований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губернатором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Андрієм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Фабром у 1849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році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.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Колекція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музею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охоплює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експонати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від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часів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палеоліту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до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періоду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другої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половини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ХХ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століття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.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Серед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відомих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експонатів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—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половецькі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«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баби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»,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Керносівський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ідол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та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колекція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козацьких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старожитностей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. Проект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будівлі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розробив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архітектор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Г.Ш.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Панафутін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.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Нині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це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памятка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архітектури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національного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значення</a:t>
            </a:r>
            <a:r>
              <a:rPr lang="ru-RU" sz="2400" dirty="0" smtClean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.</a:t>
            </a:r>
            <a:endParaRPr lang="ru-RU" sz="2400" dirty="0">
              <a:latin typeface="Noto Serif Display" panose="020B0604020202020204"/>
              <a:ea typeface="Noto Serif Display" panose="020B0604020202020204"/>
              <a:cs typeface="Noto Serif Display" panose="020B0604020202020204"/>
            </a:endParaRPr>
          </a:p>
          <a:p>
            <a:pPr>
              <a:lnSpc>
                <a:spcPct val="150000"/>
              </a:lnSpc>
            </a:pPr>
            <a:r>
              <a:rPr lang="ru-RU" sz="1200" dirty="0" smtClean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	</a:t>
            </a:r>
          </a:p>
          <a:p>
            <a:pPr>
              <a:lnSpc>
                <a:spcPct val="150000"/>
              </a:lnSpc>
            </a:pPr>
            <a:r>
              <a:rPr lang="uk-UA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	</a:t>
            </a:r>
            <a:r>
              <a:rPr lang="uk-UA" sz="2400" dirty="0" smtClean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Це не перший музей в </a:t>
            </a:r>
            <a:r>
              <a:rPr lang="uk-UA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К</a:t>
            </a:r>
            <a:r>
              <a:rPr lang="uk-UA" sz="2400" dirty="0" smtClean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атеринославі. Перший історичний музей був розташований у </a:t>
            </a:r>
            <a:r>
              <a:rPr lang="uk-UA" sz="2400" dirty="0" err="1" smtClean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Потьомкінському</a:t>
            </a:r>
            <a:r>
              <a:rPr lang="uk-UA" sz="2400" dirty="0" smtClean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палаці. </a:t>
            </a:r>
            <a:endParaRPr lang="ru-RU" sz="2400" dirty="0">
              <a:latin typeface="Noto Serif Display" panose="020B0604020202020204"/>
              <a:ea typeface="Noto Serif Display" panose="020B0604020202020204"/>
              <a:cs typeface="Noto Serif Display" panose="020B0604020202020204"/>
            </a:endParaRPr>
          </a:p>
        </p:txBody>
      </p:sp>
      <p:pic>
        <p:nvPicPr>
          <p:cNvPr id="2050" name="Picture 2" descr="Кам'яні баби, Дніпро — фото, опис, адреса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90670" y="6136224"/>
            <a:ext cx="5125394" cy="3246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Дніпропетровський національний історичний музей імені Д.І. Яворницького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84574" y="2215657"/>
            <a:ext cx="5388260" cy="34619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21584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81380" r="-53135"/>
            </a:stretch>
          </a:blipFill>
        </p:spPr>
      </p:sp>
      <p:sp>
        <p:nvSpPr>
          <p:cNvPr id="12" name="Freeform 3"/>
          <p:cNvSpPr/>
          <p:nvPr/>
        </p:nvSpPr>
        <p:spPr>
          <a:xfrm>
            <a:off x="336334" y="430955"/>
            <a:ext cx="17615332" cy="9409962"/>
          </a:xfrm>
          <a:custGeom>
            <a:avLst/>
            <a:gdLst/>
            <a:ahLst/>
            <a:cxnLst/>
            <a:rect l="l" t="t" r="r" b="b"/>
            <a:pathLst>
              <a:path w="17615332" h="9409962">
                <a:moveTo>
                  <a:pt x="0" y="0"/>
                </a:moveTo>
                <a:lnTo>
                  <a:pt x="17615332" y="0"/>
                </a:lnTo>
                <a:lnTo>
                  <a:pt x="17615332" y="9409962"/>
                </a:lnTo>
                <a:lnTo>
                  <a:pt x="0" y="940996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11578" b="-11738"/>
            </a:stretch>
          </a:blipFill>
        </p:spPr>
      </p:sp>
      <p:sp>
        <p:nvSpPr>
          <p:cNvPr id="13" name="Freeform 4"/>
          <p:cNvSpPr/>
          <p:nvPr/>
        </p:nvSpPr>
        <p:spPr>
          <a:xfrm rot="-439098">
            <a:off x="15278173" y="193025"/>
            <a:ext cx="3152630" cy="1907341"/>
          </a:xfrm>
          <a:custGeom>
            <a:avLst/>
            <a:gdLst/>
            <a:ahLst/>
            <a:cxnLst/>
            <a:rect l="l" t="t" r="r" b="b"/>
            <a:pathLst>
              <a:path w="3152630" h="1907341">
                <a:moveTo>
                  <a:pt x="0" y="0"/>
                </a:moveTo>
                <a:lnTo>
                  <a:pt x="3152629" y="0"/>
                </a:lnTo>
                <a:lnTo>
                  <a:pt x="3152629" y="1907341"/>
                </a:lnTo>
                <a:lnTo>
                  <a:pt x="0" y="190734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15" name="Freeform 6"/>
          <p:cNvSpPr/>
          <p:nvPr/>
        </p:nvSpPr>
        <p:spPr>
          <a:xfrm>
            <a:off x="15169534" y="7900494"/>
            <a:ext cx="2875308" cy="2386506"/>
          </a:xfrm>
          <a:custGeom>
            <a:avLst/>
            <a:gdLst/>
            <a:ahLst/>
            <a:cxnLst/>
            <a:rect l="l" t="t" r="r" b="b"/>
            <a:pathLst>
              <a:path w="2875308" h="2386506">
                <a:moveTo>
                  <a:pt x="0" y="0"/>
                </a:moveTo>
                <a:lnTo>
                  <a:pt x="2875308" y="0"/>
                </a:lnTo>
                <a:lnTo>
                  <a:pt x="2875308" y="2386506"/>
                </a:lnTo>
                <a:lnTo>
                  <a:pt x="0" y="238650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2" name="Прямоугольник 1"/>
          <p:cNvSpPr/>
          <p:nvPr/>
        </p:nvSpPr>
        <p:spPr>
          <a:xfrm>
            <a:off x="1167455" y="1031011"/>
            <a:ext cx="12290544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6000" b="1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Спасо-Преображенський</a:t>
            </a:r>
            <a:r>
              <a:rPr lang="ru-RU" sz="6000" b="1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собор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74279" y="2215657"/>
            <a:ext cx="10801151" cy="61271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sz="2400" dirty="0" smtClean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	Проходимо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далі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,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вглуб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площі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і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бачимо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величний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Спасо-Преображенський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собор. За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задумами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тієї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ж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імператриці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</a:t>
            </a:r>
            <a:r>
              <a:rPr lang="ru-RU" sz="2400" dirty="0" err="1" smtClean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КатериниІІ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,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планувалось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побудувати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собор (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вищий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за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папський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собор в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Римі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на 132 м). Але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величезним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планам не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було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</a:t>
            </a:r>
            <a:r>
              <a:rPr lang="ru-RU" sz="2400" dirty="0" smtClean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дано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збутися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. Вони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були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забуті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, коли Катерина II померла.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Урочисте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заснування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імператрицею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собору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відбулося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9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травня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1787 року,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під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час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її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помпезної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подорожі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по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тільки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-но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захоплених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землях. </a:t>
            </a:r>
            <a:endParaRPr lang="ru-RU" sz="2400" dirty="0" smtClean="0">
              <a:latin typeface="Noto Serif Display" panose="020B0604020202020204"/>
              <a:ea typeface="Noto Serif Display" panose="020B0604020202020204"/>
              <a:cs typeface="Noto Serif Display" panose="020B0604020202020204"/>
            </a:endParaRPr>
          </a:p>
          <a:p>
            <a:pPr>
              <a:lnSpc>
                <a:spcPct val="150000"/>
              </a:lnSpc>
            </a:pP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	</a:t>
            </a:r>
            <a:r>
              <a:rPr lang="ru-RU" sz="2400" dirty="0" err="1" smtClean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Будівельники</a:t>
            </a:r>
            <a:r>
              <a:rPr lang="ru-RU" sz="2400" dirty="0" smtClean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встигли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лише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закласти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величезний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фундамент,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нині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це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вся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Соборна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площа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.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Це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дата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заснування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Катеринослава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. А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найдавнішою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спорудою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в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ньому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нині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вважається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кам'яний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верстовий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стовп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біля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собору. </a:t>
            </a:r>
          </a:p>
        </p:txBody>
      </p:sp>
      <p:pic>
        <p:nvPicPr>
          <p:cNvPr id="3076" name="Picture 4" descr="Масонские секреты и музей безбожия: тайны Спасо-Преображенского собора в  Днепре (фото) - Наше Місто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08599" y="2147349"/>
            <a:ext cx="5107465" cy="38206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Спасо-Преображенский кафедральный собор в Днепропетровске | портал okTV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08599" y="6066407"/>
            <a:ext cx="5107465" cy="3501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34534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81380" r="-53135"/>
            </a:stretch>
          </a:blipFill>
        </p:spPr>
      </p:sp>
      <p:sp>
        <p:nvSpPr>
          <p:cNvPr id="12" name="Freeform 3"/>
          <p:cNvSpPr/>
          <p:nvPr/>
        </p:nvSpPr>
        <p:spPr>
          <a:xfrm>
            <a:off x="336334" y="430955"/>
            <a:ext cx="17615332" cy="9409962"/>
          </a:xfrm>
          <a:custGeom>
            <a:avLst/>
            <a:gdLst/>
            <a:ahLst/>
            <a:cxnLst/>
            <a:rect l="l" t="t" r="r" b="b"/>
            <a:pathLst>
              <a:path w="17615332" h="9409962">
                <a:moveTo>
                  <a:pt x="0" y="0"/>
                </a:moveTo>
                <a:lnTo>
                  <a:pt x="17615332" y="0"/>
                </a:lnTo>
                <a:lnTo>
                  <a:pt x="17615332" y="9409962"/>
                </a:lnTo>
                <a:lnTo>
                  <a:pt x="0" y="940996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11578" b="-11738"/>
            </a:stretch>
          </a:blipFill>
        </p:spPr>
      </p:sp>
      <p:sp>
        <p:nvSpPr>
          <p:cNvPr id="13" name="Freeform 4"/>
          <p:cNvSpPr/>
          <p:nvPr/>
        </p:nvSpPr>
        <p:spPr>
          <a:xfrm rot="-439098">
            <a:off x="15278173" y="193025"/>
            <a:ext cx="3152630" cy="1907341"/>
          </a:xfrm>
          <a:custGeom>
            <a:avLst/>
            <a:gdLst/>
            <a:ahLst/>
            <a:cxnLst/>
            <a:rect l="l" t="t" r="r" b="b"/>
            <a:pathLst>
              <a:path w="3152630" h="1907341">
                <a:moveTo>
                  <a:pt x="0" y="0"/>
                </a:moveTo>
                <a:lnTo>
                  <a:pt x="3152629" y="0"/>
                </a:lnTo>
                <a:lnTo>
                  <a:pt x="3152629" y="1907341"/>
                </a:lnTo>
                <a:lnTo>
                  <a:pt x="0" y="190734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15" name="Freeform 6"/>
          <p:cNvSpPr/>
          <p:nvPr/>
        </p:nvSpPr>
        <p:spPr>
          <a:xfrm>
            <a:off x="15169534" y="7900494"/>
            <a:ext cx="2875308" cy="2386506"/>
          </a:xfrm>
          <a:custGeom>
            <a:avLst/>
            <a:gdLst/>
            <a:ahLst/>
            <a:cxnLst/>
            <a:rect l="l" t="t" r="r" b="b"/>
            <a:pathLst>
              <a:path w="2875308" h="2386506">
                <a:moveTo>
                  <a:pt x="0" y="0"/>
                </a:moveTo>
                <a:lnTo>
                  <a:pt x="2875308" y="0"/>
                </a:lnTo>
                <a:lnTo>
                  <a:pt x="2875308" y="2386506"/>
                </a:lnTo>
                <a:lnTo>
                  <a:pt x="0" y="238650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2" name="Прямоугольник 1"/>
          <p:cNvSpPr/>
          <p:nvPr/>
        </p:nvSpPr>
        <p:spPr>
          <a:xfrm>
            <a:off x="1167455" y="1031011"/>
            <a:ext cx="11952311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6000" b="1" dirty="0" err="1" smtClean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Вхід</a:t>
            </a:r>
            <a:r>
              <a:rPr lang="ru-RU" sz="6000" b="1" dirty="0" smtClean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до парку </a:t>
            </a:r>
            <a:r>
              <a:rPr lang="ru-RU" sz="6000" b="1" dirty="0" err="1" smtClean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ім.Т.Г.Шевченка</a:t>
            </a:r>
            <a:endParaRPr lang="ru-RU" sz="6000" b="1" dirty="0" smtClean="0">
              <a:latin typeface="Noto Serif Display" panose="020B0604020202020204"/>
              <a:ea typeface="Noto Serif Display" panose="020B0604020202020204"/>
              <a:cs typeface="Noto Serif Display" panose="020B0604020202020204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014272" y="2102135"/>
            <a:ext cx="10801151" cy="78483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	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Далі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спускаємось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до перлини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нашої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екскурсії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– парку </a:t>
            </a:r>
            <a:r>
              <a:rPr lang="ru-RU" sz="2400" dirty="0" err="1" smtClean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ім.Т.Г.Шевченка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.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Зустрічає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нас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красивий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вхід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у парк –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колонада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та </a:t>
            </a:r>
            <a:r>
              <a:rPr lang="ru-RU" sz="2400" dirty="0" smtClean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огорожа. 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В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кінці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1940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рр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. парк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отримав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нове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обрамлення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зі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сторони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площі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Шевченка</a:t>
            </a:r>
            <a:r>
              <a:rPr lang="ru-RU" sz="2400" dirty="0" smtClean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. </a:t>
            </a:r>
            <a:r>
              <a:rPr lang="ru-RU" sz="2400" dirty="0" err="1" smtClean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З’явився</a:t>
            </a:r>
            <a:r>
              <a:rPr lang="ru-RU" sz="2400" dirty="0" smtClean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парадний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вхід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</a:t>
            </a:r>
            <a:r>
              <a:rPr lang="ru-RU" sz="2400" dirty="0" smtClean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до парку - </a:t>
            </a:r>
            <a:r>
              <a:rPr lang="ru-RU" sz="2400" dirty="0" err="1" smtClean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колонада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, яку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запроектував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арх.Ветвицький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.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Колонада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має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напівкруглу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форму. В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одночас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з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колонадою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була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возведена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масивна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огорожа по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обидві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сторони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від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колонади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. Проект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огорожі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розробив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арх. Меркулов.</a:t>
            </a:r>
          </a:p>
          <a:p>
            <a:pPr>
              <a:lnSpc>
                <a:spcPct val="150000"/>
              </a:lnSpc>
            </a:pP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На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своєму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віці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цей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парк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бачив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різне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, пережив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багато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. Але зараз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це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улюблене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місце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відпочинку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містян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та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прогулянкового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маршруту гостей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міста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. </a:t>
            </a:r>
            <a:endParaRPr lang="ru-RU" sz="2400" dirty="0" smtClean="0">
              <a:latin typeface="Noto Serif Display" panose="020B0604020202020204"/>
              <a:ea typeface="Noto Serif Display" panose="020B0604020202020204"/>
              <a:cs typeface="Noto Serif Display" panose="020B0604020202020204"/>
            </a:endParaRPr>
          </a:p>
          <a:p>
            <a:pPr>
              <a:lnSpc>
                <a:spcPct val="150000"/>
              </a:lnSpc>
            </a:pP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	</a:t>
            </a:r>
            <a:r>
              <a:rPr lang="ru-RU" sz="2400" dirty="0" err="1" smtClean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Взагалі</a:t>
            </a:r>
            <a:r>
              <a:rPr lang="ru-RU" sz="2400" dirty="0" smtClean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місто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Дніпро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–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окрім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своїх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промислових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,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культурних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рис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має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ще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й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важливу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перевагу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–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місто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зелене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, з великою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кількістю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парків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та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скверів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.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Найкрупніші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з них два –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об’єкт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нашого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дослідження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та парк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ім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. Л.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Глоби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.</a:t>
            </a:r>
          </a:p>
        </p:txBody>
      </p:sp>
      <p:pic>
        <p:nvPicPr>
          <p:cNvPr id="4098" name="Picture 2" descr="В Днепре отремонтируют парк Шевченко: что с ним не так - dnepr.name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08599" y="2256584"/>
            <a:ext cx="5135934" cy="34196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Парк ім. Т.Г. Шевченка – зелена візитна картка Дніпра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08600" y="5901859"/>
            <a:ext cx="5135934" cy="32998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10382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81380" r="-53135"/>
            </a:stretch>
          </a:blipFill>
        </p:spPr>
      </p:sp>
      <p:sp>
        <p:nvSpPr>
          <p:cNvPr id="12" name="Freeform 3"/>
          <p:cNvSpPr/>
          <p:nvPr/>
        </p:nvSpPr>
        <p:spPr>
          <a:xfrm>
            <a:off x="336334" y="430955"/>
            <a:ext cx="17913270" cy="9409962"/>
          </a:xfrm>
          <a:custGeom>
            <a:avLst/>
            <a:gdLst/>
            <a:ahLst/>
            <a:cxnLst/>
            <a:rect l="l" t="t" r="r" b="b"/>
            <a:pathLst>
              <a:path w="17615332" h="9409962">
                <a:moveTo>
                  <a:pt x="0" y="0"/>
                </a:moveTo>
                <a:lnTo>
                  <a:pt x="17615332" y="0"/>
                </a:lnTo>
                <a:lnTo>
                  <a:pt x="17615332" y="9409962"/>
                </a:lnTo>
                <a:lnTo>
                  <a:pt x="0" y="940996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11578" b="-11738"/>
            </a:stretch>
          </a:blipFill>
        </p:spPr>
      </p:sp>
      <p:sp>
        <p:nvSpPr>
          <p:cNvPr id="13" name="Freeform 4"/>
          <p:cNvSpPr/>
          <p:nvPr/>
        </p:nvSpPr>
        <p:spPr>
          <a:xfrm rot="254011">
            <a:off x="15030872" y="9880"/>
            <a:ext cx="3152630" cy="1907341"/>
          </a:xfrm>
          <a:custGeom>
            <a:avLst/>
            <a:gdLst/>
            <a:ahLst/>
            <a:cxnLst/>
            <a:rect l="l" t="t" r="r" b="b"/>
            <a:pathLst>
              <a:path w="3152630" h="1907341">
                <a:moveTo>
                  <a:pt x="0" y="0"/>
                </a:moveTo>
                <a:lnTo>
                  <a:pt x="3152629" y="0"/>
                </a:lnTo>
                <a:lnTo>
                  <a:pt x="3152629" y="1907341"/>
                </a:lnTo>
                <a:lnTo>
                  <a:pt x="0" y="190734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2" name="Прямоугольник 1"/>
          <p:cNvSpPr/>
          <p:nvPr/>
        </p:nvSpPr>
        <p:spPr>
          <a:xfrm>
            <a:off x="1014272" y="758714"/>
            <a:ext cx="8882560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6000" b="1" dirty="0" smtClean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Парк </a:t>
            </a:r>
            <a:r>
              <a:rPr lang="uk-UA" sz="6000" b="1" dirty="0" err="1" smtClean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ім.Т.Г</a:t>
            </a:r>
            <a:r>
              <a:rPr lang="uk-UA" sz="6000" b="1" dirty="0" smtClean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. Шевченка</a:t>
            </a:r>
            <a:endParaRPr lang="ru-RU" sz="6000" b="1" dirty="0" smtClean="0">
              <a:latin typeface="Noto Serif Display" panose="020B0604020202020204"/>
              <a:ea typeface="Noto Serif Display" panose="020B0604020202020204"/>
              <a:cs typeface="Noto Serif Display" panose="020B0604020202020204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014272" y="1623459"/>
            <a:ext cx="11253928" cy="8402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sz="2400" dirty="0" smtClean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	</a:t>
            </a:r>
            <a:r>
              <a:rPr lang="ru-RU" sz="2400" dirty="0" err="1" smtClean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Першопоселенцем</a:t>
            </a:r>
            <a:r>
              <a:rPr lang="ru-RU" sz="2400" dirty="0" smtClean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на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території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парку став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козак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Лазар Остапович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Глоба</a:t>
            </a:r>
            <a:r>
              <a:rPr lang="ru-RU" sz="2400" dirty="0" smtClean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.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Він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заснував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дві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великі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плантації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фруктових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дерев на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території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сучасного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</a:t>
            </a:r>
            <a:r>
              <a:rPr lang="ru-RU" sz="2400" dirty="0" err="1" smtClean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м.Дніпра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. Перша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була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</a:t>
            </a:r>
            <a:r>
              <a:rPr lang="ru-RU" sz="2400" dirty="0" smtClean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на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території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нинішнього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парку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ім.Шевченка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, а </a:t>
            </a:r>
            <a:r>
              <a:rPr lang="ru-RU" sz="2400" dirty="0" smtClean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друга 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стала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міським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садом у ХІХ ст., а з 1992 року носить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ім’я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засновника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– парк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ім.Глоби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ru-RU" sz="2400" dirty="0" smtClean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	</a:t>
            </a:r>
            <a:r>
              <a:rPr lang="ru-RU" sz="2400" dirty="0" err="1" smtClean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Після</a:t>
            </a:r>
            <a:r>
              <a:rPr lang="ru-RU" sz="2400" dirty="0" smtClean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указу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Катерини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ІІ про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заснування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міста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Катеринослава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, вершина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високого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холма на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повороті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Дніпра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була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вибрана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для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розташування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центральної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частини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Катеринослава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, а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пінічно-східний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його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склон –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під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місце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</a:t>
            </a:r>
            <a:r>
              <a:rPr lang="ru-RU" sz="2400" dirty="0" err="1" smtClean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резиденції</a:t>
            </a:r>
            <a:r>
              <a:rPr lang="ru-RU" sz="2400" dirty="0" smtClean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генерала-губернатора 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краю князя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Г.А.Потьомкіна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ru-RU" sz="2400" dirty="0" smtClean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	</a:t>
            </a:r>
            <a:r>
              <a:rPr lang="ru-RU" sz="2400" dirty="0" err="1" smtClean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Територія</a:t>
            </a:r>
            <a:r>
              <a:rPr lang="ru-RU" sz="2400" dirty="0" smtClean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саду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Глоби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одразу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потрапила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в зону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першочергової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забудови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палацово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-паркового ансамблю з дворцом та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англійським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парком. Князь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Потьомкін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викупив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у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козака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Глоби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землю і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козак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переселився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на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другий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свій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зимовник у другому саду, де й помер у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віці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</a:t>
            </a:r>
            <a:r>
              <a:rPr lang="ru-RU" sz="2400" dirty="0" err="1" smtClean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більше</a:t>
            </a:r>
            <a:r>
              <a:rPr lang="ru-RU" sz="2400" dirty="0" smtClean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100 р.</a:t>
            </a:r>
            <a:endParaRPr lang="ru-RU" sz="2400" dirty="0">
              <a:latin typeface="Noto Serif Display" panose="020B0604020202020204"/>
              <a:ea typeface="Noto Serif Display" panose="020B0604020202020204"/>
              <a:cs typeface="Noto Serif Display" panose="020B0604020202020204"/>
            </a:endParaRPr>
          </a:p>
        </p:txBody>
      </p:sp>
      <p:pic>
        <p:nvPicPr>
          <p:cNvPr id="5122" name="Picture 2" descr="Днепр - Памятник Лазарю Остаповичу Глобе | Каталог отдыха и туризма Украины  - restplace.com.ua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62354" y="1623459"/>
            <a:ext cx="4998188" cy="37486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462354" y="5905500"/>
            <a:ext cx="4998188" cy="3332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4145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81380" r="-53135"/>
            </a:stretch>
          </a:blipFill>
        </p:spPr>
      </p:sp>
      <p:sp>
        <p:nvSpPr>
          <p:cNvPr id="12" name="Freeform 3"/>
          <p:cNvSpPr/>
          <p:nvPr/>
        </p:nvSpPr>
        <p:spPr>
          <a:xfrm>
            <a:off x="336334" y="430955"/>
            <a:ext cx="17913270" cy="9409962"/>
          </a:xfrm>
          <a:custGeom>
            <a:avLst/>
            <a:gdLst/>
            <a:ahLst/>
            <a:cxnLst/>
            <a:rect l="l" t="t" r="r" b="b"/>
            <a:pathLst>
              <a:path w="17615332" h="9409962">
                <a:moveTo>
                  <a:pt x="0" y="0"/>
                </a:moveTo>
                <a:lnTo>
                  <a:pt x="17615332" y="0"/>
                </a:lnTo>
                <a:lnTo>
                  <a:pt x="17615332" y="9409962"/>
                </a:lnTo>
                <a:lnTo>
                  <a:pt x="0" y="940996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11578" b="-11738"/>
            </a:stretch>
          </a:blipFill>
        </p:spPr>
      </p:sp>
      <p:sp>
        <p:nvSpPr>
          <p:cNvPr id="13" name="Freeform 4"/>
          <p:cNvSpPr/>
          <p:nvPr/>
        </p:nvSpPr>
        <p:spPr>
          <a:xfrm rot="254011">
            <a:off x="15030872" y="9880"/>
            <a:ext cx="3152630" cy="1907341"/>
          </a:xfrm>
          <a:custGeom>
            <a:avLst/>
            <a:gdLst/>
            <a:ahLst/>
            <a:cxnLst/>
            <a:rect l="l" t="t" r="r" b="b"/>
            <a:pathLst>
              <a:path w="3152630" h="1907341">
                <a:moveTo>
                  <a:pt x="0" y="0"/>
                </a:moveTo>
                <a:lnTo>
                  <a:pt x="3152629" y="0"/>
                </a:lnTo>
                <a:lnTo>
                  <a:pt x="3152629" y="1907341"/>
                </a:lnTo>
                <a:lnTo>
                  <a:pt x="0" y="190734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2" name="Прямоугольник 1"/>
          <p:cNvSpPr/>
          <p:nvPr/>
        </p:nvSpPr>
        <p:spPr>
          <a:xfrm>
            <a:off x="1014272" y="538235"/>
            <a:ext cx="6575839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6000" b="1" dirty="0" smtClean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Палац студентів</a:t>
            </a:r>
            <a:endParaRPr lang="ru-RU" sz="6000" b="1" dirty="0" smtClean="0">
              <a:latin typeface="Noto Serif Display" panose="020B0604020202020204"/>
              <a:ea typeface="Noto Serif Display" panose="020B0604020202020204"/>
              <a:cs typeface="Noto Serif Display" panose="020B0604020202020204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97212" y="1330702"/>
            <a:ext cx="11775788" cy="8402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sz="2400" dirty="0" smtClean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	</a:t>
            </a:r>
            <a:r>
              <a:rPr lang="ru-RU" sz="2400" dirty="0" err="1" smtClean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Палацово-парковий</a:t>
            </a:r>
            <a:r>
              <a:rPr lang="ru-RU" sz="2400" dirty="0" smtClean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ансамбль у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Катеринославі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створювався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за проектом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арх.І.Є.Старова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та арх.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В.Гульда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. </a:t>
            </a:r>
            <a:r>
              <a:rPr lang="ru-RU" sz="2400" dirty="0" smtClean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Палац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Потьомкіна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 - перша й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найбільша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будівля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за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розмірами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громадська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будівля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Катеринославу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до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кінця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ХІХст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ru-RU" sz="2400" dirty="0" smtClean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	Палац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мав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характерну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класичну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композицію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–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центральний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двоповерховий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корпус та два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невиликі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квадратні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флігелі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,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зєднані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з основною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частиною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галереями.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Головний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корпус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мав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парадні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приміщення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та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величезну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залу</a:t>
            </a:r>
            <a:r>
              <a:rPr lang="ru-RU" sz="2400" dirty="0" smtClean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	</a:t>
            </a:r>
            <a:r>
              <a:rPr lang="ru-RU" sz="2400" dirty="0" err="1" smtClean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Раптова</a:t>
            </a:r>
            <a:r>
              <a:rPr lang="ru-RU" sz="2400" dirty="0" smtClean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смерть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Потьомкіна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у 1791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році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не дозволила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звкінчити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роботи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з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будівництва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його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катеринославської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резиденції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. Вона так й не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постала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перед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сучасниками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у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всій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своій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красі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, а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імператор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Павло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ІІ,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що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прийшов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до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влади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після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смерті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Катерини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ІІ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розпорядився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значно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зменшати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розходи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на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будівництво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Катеринослава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. Палац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багато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пережив на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свому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віці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,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піддавався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сильним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руйнуванням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,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реконструювався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. Зараз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він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належить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Дніпровському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національному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університету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</a:t>
            </a:r>
            <a:r>
              <a:rPr lang="ru-RU" sz="2400" dirty="0" err="1" smtClean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ім.О.Гончара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.</a:t>
            </a:r>
          </a:p>
        </p:txBody>
      </p:sp>
      <p:pic>
        <p:nvPicPr>
          <p:cNvPr id="9218" name="Picture 2" descr="Потьомкінський палац — Вікіпедія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96863" y="1692493"/>
            <a:ext cx="5259021" cy="35025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Історія Палацу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51990" y="5793115"/>
            <a:ext cx="5225561" cy="3449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35024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81380" r="-53135"/>
            </a:stretch>
          </a:blipFill>
        </p:spPr>
      </p:sp>
      <p:sp>
        <p:nvSpPr>
          <p:cNvPr id="12" name="Freeform 3"/>
          <p:cNvSpPr/>
          <p:nvPr/>
        </p:nvSpPr>
        <p:spPr>
          <a:xfrm>
            <a:off x="336334" y="430955"/>
            <a:ext cx="17913270" cy="9409962"/>
          </a:xfrm>
          <a:custGeom>
            <a:avLst/>
            <a:gdLst/>
            <a:ahLst/>
            <a:cxnLst/>
            <a:rect l="l" t="t" r="r" b="b"/>
            <a:pathLst>
              <a:path w="17615332" h="9409962">
                <a:moveTo>
                  <a:pt x="0" y="0"/>
                </a:moveTo>
                <a:lnTo>
                  <a:pt x="17615332" y="0"/>
                </a:lnTo>
                <a:lnTo>
                  <a:pt x="17615332" y="9409962"/>
                </a:lnTo>
                <a:lnTo>
                  <a:pt x="0" y="940996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11578" b="-11738"/>
            </a:stretch>
          </a:blipFill>
        </p:spPr>
      </p:sp>
      <p:sp>
        <p:nvSpPr>
          <p:cNvPr id="13" name="Freeform 4"/>
          <p:cNvSpPr/>
          <p:nvPr/>
        </p:nvSpPr>
        <p:spPr>
          <a:xfrm rot="254011">
            <a:off x="15030872" y="9880"/>
            <a:ext cx="3152630" cy="1907341"/>
          </a:xfrm>
          <a:custGeom>
            <a:avLst/>
            <a:gdLst/>
            <a:ahLst/>
            <a:cxnLst/>
            <a:rect l="l" t="t" r="r" b="b"/>
            <a:pathLst>
              <a:path w="3152630" h="1907341">
                <a:moveTo>
                  <a:pt x="0" y="0"/>
                </a:moveTo>
                <a:lnTo>
                  <a:pt x="3152629" y="0"/>
                </a:lnTo>
                <a:lnTo>
                  <a:pt x="3152629" y="1907341"/>
                </a:lnTo>
                <a:lnTo>
                  <a:pt x="0" y="190734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2" name="Прямоугольник 1"/>
          <p:cNvSpPr/>
          <p:nvPr/>
        </p:nvSpPr>
        <p:spPr>
          <a:xfrm>
            <a:off x="1014272" y="758714"/>
            <a:ext cx="13128915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6000" b="1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 </a:t>
            </a:r>
            <a:r>
              <a:rPr lang="ru-RU" sz="6000" b="1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Е</a:t>
            </a:r>
            <a:r>
              <a:rPr lang="ru-RU" sz="6000" b="1" dirty="0" err="1" smtClean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лементи</a:t>
            </a:r>
            <a:r>
              <a:rPr lang="ru-RU" sz="6000" b="1" dirty="0" smtClean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</a:t>
            </a:r>
            <a:r>
              <a:rPr lang="ru-RU" sz="6000" b="1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інфраструктури</a:t>
            </a:r>
            <a:r>
              <a:rPr lang="ru-RU" sz="6000" b="1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парку</a:t>
            </a:r>
            <a:endParaRPr lang="ru-RU" sz="6000" b="1" dirty="0" smtClean="0">
              <a:latin typeface="Noto Serif Display" panose="020B0604020202020204"/>
              <a:ea typeface="Noto Serif Display" panose="020B0604020202020204"/>
              <a:cs typeface="Noto Serif Display" panose="020B0604020202020204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014271" y="1756563"/>
            <a:ext cx="9501328" cy="72943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sz="2400" dirty="0" smtClean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	З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середини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1970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рр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.  –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епоха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нового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розквіту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старого парку над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Дніпром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. Парк та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пляжі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щоденно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відвідували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30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тисяч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людей, а у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вихідні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– до 150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тисяч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ru-RU" sz="2400" dirty="0" smtClean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	</a:t>
            </a:r>
            <a:r>
              <a:rPr lang="ru-RU" sz="2400" dirty="0" err="1" smtClean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Значна</a:t>
            </a:r>
            <a:r>
              <a:rPr lang="ru-RU" sz="2400" dirty="0" smtClean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споруда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радянської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епохи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</a:t>
            </a:r>
            <a:r>
              <a:rPr lang="ru-RU" sz="2400" dirty="0" smtClean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у парку 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–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міський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лекторій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на 1500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місць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,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збудований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у 1977 р. Автор проекту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П.Р.Нірінберг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.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Цим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же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архітекторм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спроєктовано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міський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цирк.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Лекторій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</a:t>
            </a:r>
            <a:r>
              <a:rPr lang="ru-RU" sz="2400" dirty="0" err="1" smtClean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вписаний</a:t>
            </a:r>
            <a:r>
              <a:rPr lang="ru-RU" sz="2400" dirty="0" smtClean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у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парковий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пейзаж,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покрівля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нависає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над парковою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алеєю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, при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цьому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вона </a:t>
            </a:r>
            <a:r>
              <a:rPr lang="ru-RU" sz="2400" dirty="0" smtClean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принизана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гіллям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дерев, не </a:t>
            </a:r>
            <a:r>
              <a:rPr lang="ru-RU" sz="2400" dirty="0" err="1" smtClean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заважаючи</a:t>
            </a:r>
            <a:r>
              <a:rPr lang="ru-RU" sz="2400" dirty="0" smtClean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їхньому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вільному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росту.</a:t>
            </a:r>
          </a:p>
          <a:p>
            <a:pPr>
              <a:lnSpc>
                <a:spcPct val="150000"/>
              </a:lnSpc>
            </a:pP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Нижче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лекторія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</a:t>
            </a:r>
            <a:r>
              <a:rPr lang="ru-RU" sz="2400" dirty="0" err="1" smtClean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виходимо</a:t>
            </a:r>
            <a:r>
              <a:rPr lang="ru-RU" sz="2400" dirty="0" smtClean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до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оглядового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майданчику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–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улюбленого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місця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для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фотозйомок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. Тут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відкривається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чудовий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вид на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річку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Дніпро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,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набережну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,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Монастирський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острів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та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лівий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берег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Дніпра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. </a:t>
            </a:r>
          </a:p>
        </p:txBody>
      </p:sp>
      <p:pic>
        <p:nvPicPr>
          <p:cNvPr id="7170" name="Picture 2" descr="Парк ім. Т.Г. Шевченка – зелена візитна картка Дніпра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56693" y="5403715"/>
            <a:ext cx="6637262" cy="41805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Кто построил Летний театр в парке Шевченко: фото | Новости Днепра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97012" y="1794247"/>
            <a:ext cx="5210175" cy="3467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77038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81380" r="-53135"/>
            </a:stretch>
          </a:blipFill>
        </p:spPr>
      </p:sp>
      <p:sp>
        <p:nvSpPr>
          <p:cNvPr id="12" name="Freeform 3"/>
          <p:cNvSpPr/>
          <p:nvPr/>
        </p:nvSpPr>
        <p:spPr>
          <a:xfrm>
            <a:off x="336334" y="430955"/>
            <a:ext cx="17913270" cy="9409962"/>
          </a:xfrm>
          <a:custGeom>
            <a:avLst/>
            <a:gdLst/>
            <a:ahLst/>
            <a:cxnLst/>
            <a:rect l="l" t="t" r="r" b="b"/>
            <a:pathLst>
              <a:path w="17615332" h="9409962">
                <a:moveTo>
                  <a:pt x="0" y="0"/>
                </a:moveTo>
                <a:lnTo>
                  <a:pt x="17615332" y="0"/>
                </a:lnTo>
                <a:lnTo>
                  <a:pt x="17615332" y="9409962"/>
                </a:lnTo>
                <a:lnTo>
                  <a:pt x="0" y="940996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11578" b="-11738"/>
            </a:stretch>
          </a:blipFill>
        </p:spPr>
      </p:sp>
      <p:sp>
        <p:nvSpPr>
          <p:cNvPr id="13" name="Freeform 4"/>
          <p:cNvSpPr/>
          <p:nvPr/>
        </p:nvSpPr>
        <p:spPr>
          <a:xfrm rot="254011">
            <a:off x="15030872" y="9880"/>
            <a:ext cx="3152630" cy="1907341"/>
          </a:xfrm>
          <a:custGeom>
            <a:avLst/>
            <a:gdLst/>
            <a:ahLst/>
            <a:cxnLst/>
            <a:rect l="l" t="t" r="r" b="b"/>
            <a:pathLst>
              <a:path w="3152630" h="1907341">
                <a:moveTo>
                  <a:pt x="0" y="0"/>
                </a:moveTo>
                <a:lnTo>
                  <a:pt x="3152629" y="0"/>
                </a:lnTo>
                <a:lnTo>
                  <a:pt x="3152629" y="1907341"/>
                </a:lnTo>
                <a:lnTo>
                  <a:pt x="0" y="190734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2" name="Прямоугольник 1"/>
          <p:cNvSpPr/>
          <p:nvPr/>
        </p:nvSpPr>
        <p:spPr>
          <a:xfrm>
            <a:off x="1014272" y="758714"/>
            <a:ext cx="9092554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6000" b="1" dirty="0" smtClean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Монастирський острів</a:t>
            </a:r>
            <a:endParaRPr lang="ru-RU" sz="6000" b="1" dirty="0" smtClean="0">
              <a:latin typeface="Noto Serif Display" panose="020B0604020202020204"/>
              <a:ea typeface="Noto Serif Display" panose="020B0604020202020204"/>
              <a:cs typeface="Noto Serif Display" panose="020B0604020202020204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014272" y="1746419"/>
            <a:ext cx="11634928" cy="8402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sz="2400" dirty="0" smtClean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	</a:t>
            </a:r>
            <a:r>
              <a:rPr lang="ru-RU" sz="2400" dirty="0" err="1" smtClean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Монастирський</a:t>
            </a:r>
            <a:r>
              <a:rPr lang="ru-RU" sz="2400" dirty="0" smtClean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острів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—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це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унікальне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місце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в самому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центрі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Дніпра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, яке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поєднує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в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собі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природу,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історію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та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духовність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. За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переказами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,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саме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тут у Х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столітті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зупинявся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князь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Візантії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Олексій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Комнін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, а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пізніше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виник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монастир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,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який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і дав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назву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острову.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Хоча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монастир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не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зберігся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до наших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днів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,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острів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залишається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місцем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, де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відчувається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дух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минулих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епох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ru-RU" sz="2400" dirty="0" smtClean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	</a:t>
            </a:r>
            <a:r>
              <a:rPr lang="ru-RU" sz="2400" dirty="0" err="1" smtClean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Сьогодні</a:t>
            </a:r>
            <a:r>
              <a:rPr lang="ru-RU" sz="2400" dirty="0" smtClean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Монастирський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острів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—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це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улюблений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куточок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для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мешканців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та гостей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міста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. Тут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можна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насолодитися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мальовничими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краєвидами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на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Дніпро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,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прогулятися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алеями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,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що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ведуть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до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оглядових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майданчиків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,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або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відвідати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один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із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найбільших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пам’ятників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Тарасу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Шевченку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в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Україні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,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який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підкреслює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культурне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значення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цього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місця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Острів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також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славиться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своїми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легендами. Одна з них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розповідає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,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що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під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ним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існує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підземне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озеро, яке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пов’язане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з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Дніпром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.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Інша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легенда говорить про те,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що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саме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тут колись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був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схований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скарб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запорізьких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козаків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ru-RU" sz="2400" dirty="0" smtClean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	</a:t>
            </a:r>
            <a:endParaRPr lang="ru-RU" sz="2400" dirty="0">
              <a:latin typeface="Noto Serif Display" panose="020B0604020202020204"/>
              <a:ea typeface="Noto Serif Display" panose="020B0604020202020204"/>
              <a:cs typeface="Noto Serif Display" panose="020B0604020202020204"/>
            </a:endParaRPr>
          </a:p>
        </p:txBody>
      </p:sp>
      <p:pic>
        <p:nvPicPr>
          <p:cNvPr id="6146" name="Picture 2" descr="Монастирський острів – одна з найзагадковіших пам'яток…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38314" y="1909045"/>
            <a:ext cx="4985343" cy="31582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Монастирський острів, Дніпро: інформація, фото, відгуки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38314" y="5496560"/>
            <a:ext cx="4940399" cy="37052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83883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81380" r="-53135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336334" y="430955"/>
            <a:ext cx="17799266" cy="9409962"/>
          </a:xfrm>
          <a:custGeom>
            <a:avLst/>
            <a:gdLst/>
            <a:ahLst/>
            <a:cxnLst/>
            <a:rect l="l" t="t" r="r" b="b"/>
            <a:pathLst>
              <a:path w="17615332" h="9409962">
                <a:moveTo>
                  <a:pt x="0" y="0"/>
                </a:moveTo>
                <a:lnTo>
                  <a:pt x="17615332" y="0"/>
                </a:lnTo>
                <a:lnTo>
                  <a:pt x="17615332" y="9409962"/>
                </a:lnTo>
                <a:lnTo>
                  <a:pt x="0" y="940996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11578" b="-11738"/>
            </a:stretch>
          </a:blipFill>
        </p:spPr>
      </p:sp>
      <p:sp>
        <p:nvSpPr>
          <p:cNvPr id="4" name="Freeform 4"/>
          <p:cNvSpPr/>
          <p:nvPr/>
        </p:nvSpPr>
        <p:spPr>
          <a:xfrm rot="-439098">
            <a:off x="15278173" y="193025"/>
            <a:ext cx="3152630" cy="1907341"/>
          </a:xfrm>
          <a:custGeom>
            <a:avLst/>
            <a:gdLst/>
            <a:ahLst/>
            <a:cxnLst/>
            <a:rect l="l" t="t" r="r" b="b"/>
            <a:pathLst>
              <a:path w="3152630" h="1907341">
                <a:moveTo>
                  <a:pt x="0" y="0"/>
                </a:moveTo>
                <a:lnTo>
                  <a:pt x="3152629" y="0"/>
                </a:lnTo>
                <a:lnTo>
                  <a:pt x="3152629" y="1907341"/>
                </a:lnTo>
                <a:lnTo>
                  <a:pt x="0" y="190734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5" name="Freeform 5"/>
          <p:cNvSpPr/>
          <p:nvPr/>
        </p:nvSpPr>
        <p:spPr>
          <a:xfrm>
            <a:off x="0" y="9065658"/>
            <a:ext cx="2507504" cy="1550518"/>
          </a:xfrm>
          <a:custGeom>
            <a:avLst/>
            <a:gdLst/>
            <a:ahLst/>
            <a:cxnLst/>
            <a:rect l="l" t="t" r="r" b="b"/>
            <a:pathLst>
              <a:path w="2507504" h="1550518">
                <a:moveTo>
                  <a:pt x="0" y="0"/>
                </a:moveTo>
                <a:lnTo>
                  <a:pt x="2507504" y="0"/>
                </a:lnTo>
                <a:lnTo>
                  <a:pt x="2507504" y="1550518"/>
                </a:lnTo>
                <a:lnTo>
                  <a:pt x="0" y="155051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7" name="TextBox 6"/>
          <p:cNvSpPr txBox="1"/>
          <p:nvPr/>
        </p:nvSpPr>
        <p:spPr>
          <a:xfrm>
            <a:off x="1042879" y="569739"/>
            <a:ext cx="118614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400" b="1" dirty="0" err="1">
                <a:solidFill>
                  <a:srgbClr val="221F1B"/>
                </a:solidFill>
                <a:latin typeface="Noto Serif Display Bold"/>
                <a:ea typeface="Noto Serif Display Bold"/>
                <a:cs typeface="Noto Serif Display Bold"/>
                <a:sym typeface="Noto Serif Display Bold"/>
              </a:rPr>
              <a:t>Водоспад</a:t>
            </a:r>
            <a:r>
              <a:rPr lang="en-US" sz="6400" b="1" dirty="0">
                <a:solidFill>
                  <a:srgbClr val="221F1B"/>
                </a:solidFill>
                <a:latin typeface="Noto Serif Display Bold"/>
                <a:ea typeface="Noto Serif Display Bold"/>
                <a:cs typeface="Noto Serif Display Bold"/>
                <a:sym typeface="Noto Serif Display Bold"/>
              </a:rPr>
              <a:t> “</a:t>
            </a:r>
            <a:r>
              <a:rPr lang="en-US" sz="6400" b="1" dirty="0" err="1">
                <a:solidFill>
                  <a:srgbClr val="221F1B"/>
                </a:solidFill>
                <a:latin typeface="Noto Serif Display Bold"/>
                <a:ea typeface="Noto Serif Display Bold"/>
                <a:cs typeface="Noto Serif Display Bold"/>
                <a:sym typeface="Noto Serif Display Bold"/>
              </a:rPr>
              <a:t>Поріг</a:t>
            </a:r>
            <a:r>
              <a:rPr lang="en-US" sz="6400" b="1" dirty="0">
                <a:solidFill>
                  <a:srgbClr val="221F1B"/>
                </a:solidFill>
                <a:latin typeface="Noto Serif Display Bold"/>
                <a:ea typeface="Noto Serif Display Bold"/>
                <a:cs typeface="Noto Serif Display Bold"/>
                <a:sym typeface="Noto Serif Display Bold"/>
              </a:rPr>
              <a:t> </a:t>
            </a:r>
            <a:r>
              <a:rPr lang="en-US" sz="6400" b="1" dirty="0" err="1">
                <a:solidFill>
                  <a:srgbClr val="221F1B"/>
                </a:solidFill>
                <a:latin typeface="Noto Serif Display Bold"/>
                <a:ea typeface="Noto Serif Display Bold"/>
                <a:cs typeface="Noto Serif Display Bold"/>
                <a:sym typeface="Noto Serif Display Bold"/>
              </a:rPr>
              <a:t>Ревучий</a:t>
            </a:r>
            <a:r>
              <a:rPr lang="en-US" sz="6400" b="1" dirty="0" smtClean="0">
                <a:solidFill>
                  <a:srgbClr val="221F1B"/>
                </a:solidFill>
                <a:latin typeface="Noto Serif Display Bold"/>
                <a:ea typeface="Noto Serif Display Bold"/>
                <a:cs typeface="Noto Serif Display Bold"/>
                <a:sym typeface="Noto Serif Display Bold"/>
              </a:rPr>
              <a:t>”</a:t>
            </a:r>
            <a:endParaRPr lang="en-US" sz="6400" b="1" dirty="0">
              <a:solidFill>
                <a:srgbClr val="221F1B"/>
              </a:solidFill>
              <a:latin typeface="Noto Serif Display Bold"/>
              <a:ea typeface="Noto Serif Display Bold"/>
              <a:cs typeface="Noto Serif Display Bold"/>
              <a:sym typeface="Noto Serif Display Bold"/>
            </a:endParaRPr>
          </a:p>
        </p:txBody>
      </p:sp>
      <p:sp>
        <p:nvSpPr>
          <p:cNvPr id="8" name="Freeform 9"/>
          <p:cNvSpPr/>
          <p:nvPr/>
        </p:nvSpPr>
        <p:spPr>
          <a:xfrm>
            <a:off x="11261748" y="5564659"/>
            <a:ext cx="6072963" cy="4007004"/>
          </a:xfrm>
          <a:custGeom>
            <a:avLst/>
            <a:gdLst/>
            <a:ahLst/>
            <a:cxnLst/>
            <a:rect l="l" t="t" r="r" b="b"/>
            <a:pathLst>
              <a:path w="6236582" h="4007004">
                <a:moveTo>
                  <a:pt x="0" y="0"/>
                </a:moveTo>
                <a:lnTo>
                  <a:pt x="6236582" y="0"/>
                </a:lnTo>
                <a:lnTo>
                  <a:pt x="6236582" y="4007003"/>
                </a:lnTo>
                <a:lnTo>
                  <a:pt x="0" y="4007003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9" name="Freeform 8"/>
          <p:cNvSpPr/>
          <p:nvPr/>
        </p:nvSpPr>
        <p:spPr>
          <a:xfrm>
            <a:off x="11258170" y="1785741"/>
            <a:ext cx="6072963" cy="3509665"/>
          </a:xfrm>
          <a:custGeom>
            <a:avLst/>
            <a:gdLst/>
            <a:ahLst/>
            <a:cxnLst/>
            <a:rect l="l" t="t" r="r" b="b"/>
            <a:pathLst>
              <a:path w="5241423" h="3522335">
                <a:moveTo>
                  <a:pt x="0" y="0"/>
                </a:moveTo>
                <a:lnTo>
                  <a:pt x="5241423" y="0"/>
                </a:lnTo>
                <a:lnTo>
                  <a:pt x="5241423" y="3522336"/>
                </a:lnTo>
                <a:lnTo>
                  <a:pt x="0" y="3522336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r="-865"/>
            </a:stretch>
          </a:blipFill>
        </p:spPr>
      </p:sp>
      <p:sp>
        <p:nvSpPr>
          <p:cNvPr id="10" name="TextBox 9"/>
          <p:cNvSpPr txBox="1"/>
          <p:nvPr/>
        </p:nvSpPr>
        <p:spPr>
          <a:xfrm>
            <a:off x="1039301" y="1692990"/>
            <a:ext cx="9967427" cy="72943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sz="2400" dirty="0" smtClean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	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Н</a:t>
            </a:r>
            <a:r>
              <a:rPr lang="ru-RU" sz="2400" dirty="0" smtClean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а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Монастирському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</a:t>
            </a:r>
            <a:r>
              <a:rPr lang="ru-RU" sz="2400" dirty="0" err="1" smtClean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острові</a:t>
            </a:r>
            <a:r>
              <a:rPr lang="ru-RU" sz="2400" dirty="0" smtClean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розташований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унікальний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штучний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водоспад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«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Поріг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Ревучий».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Він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був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відкритий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у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вересні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2013 року на честь 200-річчя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від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дня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народження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Тараса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Шевченка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.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Висота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водоспаду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становить 17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метрів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, а ширина — 20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метрів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,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що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робить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його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найбільшим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штучним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водоспадом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в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Україні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. </a:t>
            </a:r>
          </a:p>
          <a:p>
            <a:pPr>
              <a:lnSpc>
                <a:spcPct val="150000"/>
              </a:lnSpc>
            </a:pPr>
            <a:endParaRPr lang="ru-RU" sz="1200" dirty="0">
              <a:latin typeface="Noto Serif Display" panose="020B0604020202020204"/>
              <a:ea typeface="Noto Serif Display" panose="020B0604020202020204"/>
              <a:cs typeface="Noto Serif Display" panose="020B0604020202020204"/>
            </a:endParaRPr>
          </a:p>
          <a:p>
            <a:pPr>
              <a:lnSpc>
                <a:spcPct val="150000"/>
              </a:lnSpc>
            </a:pPr>
            <a:r>
              <a:rPr lang="ru-RU" sz="1200" dirty="0" smtClean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	</a:t>
            </a:r>
            <a:r>
              <a:rPr lang="ru-RU" sz="2400" dirty="0" err="1" smtClean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Назва</a:t>
            </a:r>
            <a:r>
              <a:rPr lang="ru-RU" sz="2400" dirty="0" smtClean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водоспаду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відсилає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до легендарного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дніпровського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порога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Ненаситець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,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або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Ревучий,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який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був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найбільшим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і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найнебезпечнішим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серед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дніпровських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порогів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.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Цей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поріг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мав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12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скельних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виступів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і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зник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після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будівництва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Запорізької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ГЕС. </a:t>
            </a:r>
          </a:p>
          <a:p>
            <a:pPr>
              <a:lnSpc>
                <a:spcPct val="150000"/>
              </a:lnSpc>
            </a:pPr>
            <a:endParaRPr lang="ru-RU" sz="1200" dirty="0">
              <a:latin typeface="Noto Serif Display" panose="020B0604020202020204"/>
              <a:ea typeface="Noto Serif Display" panose="020B0604020202020204"/>
              <a:cs typeface="Noto Serif Display" panose="020B0604020202020204"/>
            </a:endParaRPr>
          </a:p>
          <a:p>
            <a:pPr>
              <a:lnSpc>
                <a:spcPct val="150000"/>
              </a:lnSpc>
            </a:pPr>
            <a:r>
              <a:rPr lang="ru-RU" sz="2400" dirty="0" smtClean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	</a:t>
            </a:r>
            <a:r>
              <a:rPr lang="ru-RU" sz="2400" dirty="0" err="1" smtClean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Водоспад</a:t>
            </a:r>
            <a:r>
              <a:rPr lang="ru-RU" sz="2400" dirty="0" smtClean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«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Поріг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Ревучий» — окраса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Дніпра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,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популярне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місце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для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відпочинку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93981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81380" r="-53135"/>
            </a:stretch>
          </a:blipFill>
        </p:spPr>
      </p:sp>
      <p:sp>
        <p:nvSpPr>
          <p:cNvPr id="12" name="Freeform 3"/>
          <p:cNvSpPr/>
          <p:nvPr/>
        </p:nvSpPr>
        <p:spPr>
          <a:xfrm>
            <a:off x="336334" y="430955"/>
            <a:ext cx="17913270" cy="9409962"/>
          </a:xfrm>
          <a:custGeom>
            <a:avLst/>
            <a:gdLst/>
            <a:ahLst/>
            <a:cxnLst/>
            <a:rect l="l" t="t" r="r" b="b"/>
            <a:pathLst>
              <a:path w="17615332" h="9409962">
                <a:moveTo>
                  <a:pt x="0" y="0"/>
                </a:moveTo>
                <a:lnTo>
                  <a:pt x="17615332" y="0"/>
                </a:lnTo>
                <a:lnTo>
                  <a:pt x="17615332" y="9409962"/>
                </a:lnTo>
                <a:lnTo>
                  <a:pt x="0" y="940996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11578" b="-11738"/>
            </a:stretch>
          </a:blipFill>
        </p:spPr>
      </p:sp>
      <p:sp>
        <p:nvSpPr>
          <p:cNvPr id="13" name="Freeform 4"/>
          <p:cNvSpPr/>
          <p:nvPr/>
        </p:nvSpPr>
        <p:spPr>
          <a:xfrm rot="254011">
            <a:off x="15030872" y="9880"/>
            <a:ext cx="3152630" cy="1907341"/>
          </a:xfrm>
          <a:custGeom>
            <a:avLst/>
            <a:gdLst/>
            <a:ahLst/>
            <a:cxnLst/>
            <a:rect l="l" t="t" r="r" b="b"/>
            <a:pathLst>
              <a:path w="3152630" h="1907341">
                <a:moveTo>
                  <a:pt x="0" y="0"/>
                </a:moveTo>
                <a:lnTo>
                  <a:pt x="3152629" y="0"/>
                </a:lnTo>
                <a:lnTo>
                  <a:pt x="3152629" y="1907341"/>
                </a:lnTo>
                <a:lnTo>
                  <a:pt x="0" y="190734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2" name="Прямоугольник 1"/>
          <p:cNvSpPr/>
          <p:nvPr/>
        </p:nvSpPr>
        <p:spPr>
          <a:xfrm>
            <a:off x="1014272" y="758714"/>
            <a:ext cx="11118749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6000" b="1" dirty="0" smtClean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Пам’ятник </a:t>
            </a:r>
            <a:r>
              <a:rPr lang="uk-UA" sz="6000" b="1" dirty="0" err="1" smtClean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ім.Т.Г</a:t>
            </a:r>
            <a:r>
              <a:rPr lang="uk-UA" sz="6000" b="1" dirty="0" smtClean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. Шевченка</a:t>
            </a:r>
            <a:endParaRPr lang="ru-RU" sz="6000" b="1" dirty="0" smtClean="0">
              <a:latin typeface="Noto Serif Display" panose="020B0604020202020204"/>
              <a:ea typeface="Noto Serif Display" panose="020B0604020202020204"/>
              <a:cs typeface="Noto Serif Display" panose="020B0604020202020204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60128" y="1774377"/>
            <a:ext cx="10927007" cy="78483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	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Спочатку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, у парку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імені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Т.Г.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Шевченка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,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був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встановлений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невеликий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пам’ятник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поету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.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Він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розташовувався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у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мальовничому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місці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з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панорамним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видом на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Дніпро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, і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його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було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добре видно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від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центрального входу до парку. </a:t>
            </a:r>
            <a:endParaRPr lang="ru-RU" sz="2400" dirty="0" smtClean="0">
              <a:latin typeface="Noto Serif Display" panose="020B0604020202020204"/>
              <a:ea typeface="Noto Serif Display" panose="020B0604020202020204"/>
              <a:cs typeface="Noto Serif Display" panose="020B0604020202020204"/>
            </a:endParaRPr>
          </a:p>
          <a:p>
            <a:pPr>
              <a:lnSpc>
                <a:spcPct val="150000"/>
              </a:lnSpc>
            </a:pP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	</a:t>
            </a:r>
            <a:r>
              <a:rPr lang="ru-RU" sz="2400" dirty="0" err="1" smtClean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Однак</a:t>
            </a:r>
            <a:r>
              <a:rPr lang="ru-RU" sz="2400" dirty="0" smtClean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у 1959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році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було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прийнято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рішення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встановити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новий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,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більш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монументальний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пам’ятник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Кобзарю.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Він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розташувався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на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найвищій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точці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Монастирського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острова,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що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надало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йому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особливої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величі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.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Висота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самої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фігури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Шевченка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становить 9,5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метрів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, а разом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із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п’єдесталом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– 20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метрів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.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Цей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пам’ятник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став одним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із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найбільших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у </a:t>
            </a:r>
            <a:r>
              <a:rPr lang="ru-RU" sz="2400" dirty="0" err="1" smtClean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країні</a:t>
            </a:r>
            <a:r>
              <a:rPr lang="ru-RU" sz="2400" dirty="0" smtClean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та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символізує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глибоке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значення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постаті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Шевченка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для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української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культури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та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історії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Перший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пам’ятник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,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менший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за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розмірами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,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був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демонтований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після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встановлення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нового.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Проте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обидва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пам’ятники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залишили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свій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слід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у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історії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</a:t>
            </a:r>
            <a:r>
              <a:rPr lang="ru-RU" sz="2400" dirty="0" err="1" smtClean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міста</a:t>
            </a:r>
            <a:r>
              <a:rPr lang="ru-RU" sz="2400" dirty="0" smtClean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.</a:t>
            </a:r>
            <a:endParaRPr lang="ru-RU" sz="2400" dirty="0">
              <a:latin typeface="Noto Serif Display" panose="020B0604020202020204"/>
              <a:ea typeface="Noto Serif Display" panose="020B0604020202020204"/>
              <a:cs typeface="Noto Serif Display" panose="020B0604020202020204"/>
            </a:endParaRPr>
          </a:p>
        </p:txBody>
      </p:sp>
      <p:pic>
        <p:nvPicPr>
          <p:cNvPr id="8196" name="Picture 4" descr="Памятник Шевченко в парке. 1949 год. Скульптор Иван Зноба.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739" b="6790"/>
          <a:stretch/>
        </p:blipFill>
        <p:spPr bwMode="auto">
          <a:xfrm>
            <a:off x="13030200" y="1668136"/>
            <a:ext cx="4076340" cy="441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8" name="Picture 6" descr="Три пам'ятники Кобзарю в парку на дніпрових кручах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72844" y="6226300"/>
            <a:ext cx="5410200" cy="34760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84568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81380" r="-53135"/>
            </a:stretch>
          </a:blipFill>
        </p:spPr>
      </p:sp>
      <p:sp>
        <p:nvSpPr>
          <p:cNvPr id="12" name="Freeform 3"/>
          <p:cNvSpPr/>
          <p:nvPr/>
        </p:nvSpPr>
        <p:spPr>
          <a:xfrm>
            <a:off x="336334" y="430955"/>
            <a:ext cx="17615332" cy="9409962"/>
          </a:xfrm>
          <a:custGeom>
            <a:avLst/>
            <a:gdLst/>
            <a:ahLst/>
            <a:cxnLst/>
            <a:rect l="l" t="t" r="r" b="b"/>
            <a:pathLst>
              <a:path w="17615332" h="9409962">
                <a:moveTo>
                  <a:pt x="0" y="0"/>
                </a:moveTo>
                <a:lnTo>
                  <a:pt x="17615332" y="0"/>
                </a:lnTo>
                <a:lnTo>
                  <a:pt x="17615332" y="9409962"/>
                </a:lnTo>
                <a:lnTo>
                  <a:pt x="0" y="940996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11578" b="-11738"/>
            </a:stretch>
          </a:blipFill>
        </p:spPr>
      </p:sp>
      <p:sp>
        <p:nvSpPr>
          <p:cNvPr id="13" name="Freeform 4"/>
          <p:cNvSpPr/>
          <p:nvPr/>
        </p:nvSpPr>
        <p:spPr>
          <a:xfrm rot="-439098">
            <a:off x="15278173" y="193025"/>
            <a:ext cx="3152630" cy="1907341"/>
          </a:xfrm>
          <a:custGeom>
            <a:avLst/>
            <a:gdLst/>
            <a:ahLst/>
            <a:cxnLst/>
            <a:rect l="l" t="t" r="r" b="b"/>
            <a:pathLst>
              <a:path w="3152630" h="1907341">
                <a:moveTo>
                  <a:pt x="0" y="0"/>
                </a:moveTo>
                <a:lnTo>
                  <a:pt x="3152629" y="0"/>
                </a:lnTo>
                <a:lnTo>
                  <a:pt x="3152629" y="1907341"/>
                </a:lnTo>
                <a:lnTo>
                  <a:pt x="0" y="190734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14" name="Freeform 5"/>
          <p:cNvSpPr/>
          <p:nvPr/>
        </p:nvSpPr>
        <p:spPr>
          <a:xfrm>
            <a:off x="0" y="9065658"/>
            <a:ext cx="2507504" cy="1550518"/>
          </a:xfrm>
          <a:custGeom>
            <a:avLst/>
            <a:gdLst/>
            <a:ahLst/>
            <a:cxnLst/>
            <a:rect l="l" t="t" r="r" b="b"/>
            <a:pathLst>
              <a:path w="2507504" h="1550518">
                <a:moveTo>
                  <a:pt x="0" y="0"/>
                </a:moveTo>
                <a:lnTo>
                  <a:pt x="2507504" y="0"/>
                </a:lnTo>
                <a:lnTo>
                  <a:pt x="2507504" y="1550518"/>
                </a:lnTo>
                <a:lnTo>
                  <a:pt x="0" y="155051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15" name="Freeform 6"/>
          <p:cNvSpPr/>
          <p:nvPr/>
        </p:nvSpPr>
        <p:spPr>
          <a:xfrm>
            <a:off x="15169534" y="7900494"/>
            <a:ext cx="2875308" cy="2386506"/>
          </a:xfrm>
          <a:custGeom>
            <a:avLst/>
            <a:gdLst/>
            <a:ahLst/>
            <a:cxnLst/>
            <a:rect l="l" t="t" r="r" b="b"/>
            <a:pathLst>
              <a:path w="2875308" h="2386506">
                <a:moveTo>
                  <a:pt x="0" y="0"/>
                </a:moveTo>
                <a:lnTo>
                  <a:pt x="2875308" y="0"/>
                </a:lnTo>
                <a:lnTo>
                  <a:pt x="2875308" y="2386506"/>
                </a:lnTo>
                <a:lnTo>
                  <a:pt x="0" y="2386506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2" name="TextBox 1"/>
          <p:cNvSpPr txBox="1"/>
          <p:nvPr/>
        </p:nvSpPr>
        <p:spPr>
          <a:xfrm>
            <a:off x="1371600" y="876300"/>
            <a:ext cx="3950120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6000" b="1" dirty="0" smtClean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Висновок</a:t>
            </a:r>
            <a:endParaRPr lang="ru-RU" sz="6000" b="1" dirty="0">
              <a:latin typeface="Noto Serif Display" panose="020B0604020202020204"/>
              <a:ea typeface="Noto Serif Display" panose="020B0604020202020204"/>
              <a:cs typeface="Noto Serif Display" panose="020B0604020202020204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371600" y="2224505"/>
            <a:ext cx="14706599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sz="2400" dirty="0" smtClean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	Парк 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ім.Т.Г.Шевченка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</a:t>
            </a:r>
            <a:r>
              <a:rPr lang="ru-RU" sz="2400" dirty="0" smtClean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- </a:t>
            </a:r>
            <a:r>
              <a:rPr lang="ru-RU" sz="2400" dirty="0" err="1" smtClean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це</a:t>
            </a:r>
            <a:r>
              <a:rPr lang="ru-RU" sz="2400" dirty="0" smtClean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перлина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не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тільки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міста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Дніпро</a:t>
            </a:r>
            <a:r>
              <a:rPr lang="ru-RU" sz="240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, </a:t>
            </a:r>
            <a:r>
              <a:rPr lang="ru-RU" sz="2400" smtClean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а й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всієї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України</a:t>
            </a:r>
            <a:r>
              <a:rPr lang="ru-RU" sz="2400" dirty="0" smtClean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.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Цей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парк – один з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небагатьох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у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світі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міських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пейзажних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парків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,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що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збереглися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в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своїх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історичних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межах. Парк та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Монастирський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острів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зберігають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багато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таємниць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,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створених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в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продовж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століть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, пласт легенд та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полуміфічних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теорій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.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Сьогодні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ми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лише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почали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знайомство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с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цією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історичною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частиною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рідного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</a:t>
            </a:r>
            <a:r>
              <a:rPr lang="ru-RU" sz="2400" dirty="0" err="1" smtClean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міста</a:t>
            </a:r>
            <a:r>
              <a:rPr lang="ru-RU" sz="2400" dirty="0" smtClean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. </a:t>
            </a:r>
            <a:r>
              <a:rPr lang="ru-RU" sz="2400" dirty="0" err="1" smtClean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Сподіваюсь</a:t>
            </a:r>
            <a:r>
              <a:rPr lang="ru-RU" sz="2400" dirty="0" smtClean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, 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наша невелика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екскурсія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надихне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мешканців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</a:t>
            </a:r>
            <a:r>
              <a:rPr lang="ru-RU" sz="2400" dirty="0" smtClean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та 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гостей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міста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до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подальшого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</a:t>
            </a:r>
            <a:r>
              <a:rPr lang="ru-RU" sz="2400" dirty="0" err="1" smtClean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знайомства</a:t>
            </a:r>
            <a:r>
              <a:rPr lang="ru-RU" sz="2400" dirty="0" smtClean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.</a:t>
            </a:r>
            <a:endParaRPr lang="ru-RU" sz="2400" dirty="0">
              <a:latin typeface="Noto Serif Display" panose="020B0604020202020204"/>
              <a:ea typeface="Noto Serif Display" panose="020B0604020202020204"/>
              <a:cs typeface="Noto Serif Display" panose="020B06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1549646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81380" r="-53135"/>
            </a:stretch>
          </a:blipFill>
        </p:spPr>
      </p:sp>
      <p:sp>
        <p:nvSpPr>
          <p:cNvPr id="12" name="Freeform 3"/>
          <p:cNvSpPr/>
          <p:nvPr/>
        </p:nvSpPr>
        <p:spPr>
          <a:xfrm>
            <a:off x="336334" y="430955"/>
            <a:ext cx="17615332" cy="9409962"/>
          </a:xfrm>
          <a:custGeom>
            <a:avLst/>
            <a:gdLst/>
            <a:ahLst/>
            <a:cxnLst/>
            <a:rect l="l" t="t" r="r" b="b"/>
            <a:pathLst>
              <a:path w="17615332" h="9409962">
                <a:moveTo>
                  <a:pt x="0" y="0"/>
                </a:moveTo>
                <a:lnTo>
                  <a:pt x="17615332" y="0"/>
                </a:lnTo>
                <a:lnTo>
                  <a:pt x="17615332" y="9409962"/>
                </a:lnTo>
                <a:lnTo>
                  <a:pt x="0" y="940996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11578" b="-11738"/>
            </a:stretch>
          </a:blipFill>
        </p:spPr>
      </p:sp>
      <p:sp>
        <p:nvSpPr>
          <p:cNvPr id="13" name="Freeform 4"/>
          <p:cNvSpPr/>
          <p:nvPr/>
        </p:nvSpPr>
        <p:spPr>
          <a:xfrm rot="-439098">
            <a:off x="15278173" y="193025"/>
            <a:ext cx="3152630" cy="1907341"/>
          </a:xfrm>
          <a:custGeom>
            <a:avLst/>
            <a:gdLst/>
            <a:ahLst/>
            <a:cxnLst/>
            <a:rect l="l" t="t" r="r" b="b"/>
            <a:pathLst>
              <a:path w="3152630" h="1907341">
                <a:moveTo>
                  <a:pt x="0" y="0"/>
                </a:moveTo>
                <a:lnTo>
                  <a:pt x="3152629" y="0"/>
                </a:lnTo>
                <a:lnTo>
                  <a:pt x="3152629" y="1907341"/>
                </a:lnTo>
                <a:lnTo>
                  <a:pt x="0" y="190734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14" name="Freeform 5"/>
          <p:cNvSpPr/>
          <p:nvPr/>
        </p:nvSpPr>
        <p:spPr>
          <a:xfrm>
            <a:off x="0" y="9065658"/>
            <a:ext cx="2507504" cy="1550518"/>
          </a:xfrm>
          <a:custGeom>
            <a:avLst/>
            <a:gdLst/>
            <a:ahLst/>
            <a:cxnLst/>
            <a:rect l="l" t="t" r="r" b="b"/>
            <a:pathLst>
              <a:path w="2507504" h="1550518">
                <a:moveTo>
                  <a:pt x="0" y="0"/>
                </a:moveTo>
                <a:lnTo>
                  <a:pt x="2507504" y="0"/>
                </a:lnTo>
                <a:lnTo>
                  <a:pt x="2507504" y="1550518"/>
                </a:lnTo>
                <a:lnTo>
                  <a:pt x="0" y="155051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15" name="Freeform 6"/>
          <p:cNvSpPr/>
          <p:nvPr/>
        </p:nvSpPr>
        <p:spPr>
          <a:xfrm>
            <a:off x="15169534" y="7900494"/>
            <a:ext cx="2875308" cy="2386506"/>
          </a:xfrm>
          <a:custGeom>
            <a:avLst/>
            <a:gdLst/>
            <a:ahLst/>
            <a:cxnLst/>
            <a:rect l="l" t="t" r="r" b="b"/>
            <a:pathLst>
              <a:path w="2875308" h="2386506">
                <a:moveTo>
                  <a:pt x="0" y="0"/>
                </a:moveTo>
                <a:lnTo>
                  <a:pt x="2875308" y="0"/>
                </a:lnTo>
                <a:lnTo>
                  <a:pt x="2875308" y="2386506"/>
                </a:lnTo>
                <a:lnTo>
                  <a:pt x="0" y="2386506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2" name="TextBox 1"/>
          <p:cNvSpPr txBox="1"/>
          <p:nvPr/>
        </p:nvSpPr>
        <p:spPr>
          <a:xfrm>
            <a:off x="1371600" y="876300"/>
            <a:ext cx="3603872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6000" b="1" dirty="0" smtClean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Джерела</a:t>
            </a:r>
            <a:endParaRPr lang="ru-RU" sz="6000" b="1" dirty="0">
              <a:latin typeface="Noto Serif Display" panose="020B0604020202020204"/>
              <a:ea typeface="Noto Serif Display" panose="020B0604020202020204"/>
              <a:cs typeface="Noto Serif Display" panose="020B0604020202020204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368133" y="2270672"/>
            <a:ext cx="14706599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dirty="0" smtClean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1</a:t>
            </a:r>
            <a:r>
              <a:rPr lang="en-US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. https://www.gorod.dp.ua/news</a:t>
            </a:r>
          </a:p>
          <a:p>
            <a:pPr>
              <a:lnSpc>
                <a:spcPct val="150000"/>
              </a:lnSpc>
            </a:pPr>
            <a:r>
              <a:rPr lang="en-US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2."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Сади і парки в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історії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Катеринослава-Дніпропетровська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". Книга1. Парк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імені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Т.Г.Шевченка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-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Дніпропетровськ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: "Герда", 2009 - 144с,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рос.мовою</a:t>
            </a:r>
            <a:endParaRPr lang="ru-RU" sz="2400" dirty="0">
              <a:latin typeface="Noto Serif Display" panose="020B0604020202020204"/>
              <a:ea typeface="Noto Serif Display" panose="020B0604020202020204"/>
              <a:cs typeface="Noto Serif Display" panose="020B0604020202020204"/>
            </a:endParaRPr>
          </a:p>
          <a:p>
            <a:pPr>
              <a:lnSpc>
                <a:spcPct val="150000"/>
              </a:lnSpc>
            </a:pP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3. "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Нариси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Дніпра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", О.С.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Афанасьєв-Чужбинський</a:t>
            </a:r>
            <a:endParaRPr lang="ru-RU" sz="2400" dirty="0">
              <a:latin typeface="Noto Serif Display" panose="020B0604020202020204"/>
              <a:ea typeface="Noto Serif Display" panose="020B0604020202020204"/>
              <a:cs typeface="Noto Serif Display" panose="020B0604020202020204"/>
            </a:endParaRPr>
          </a:p>
          <a:p>
            <a:pPr>
              <a:lnSpc>
                <a:spcPct val="150000"/>
              </a:lnSpc>
            </a:pP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4.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Історія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міста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Дніпропетровська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, за наук. ред. А.Г.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Болебруха</a:t>
            </a:r>
            <a:endParaRPr lang="ru-RU" sz="2400" dirty="0">
              <a:latin typeface="Noto Serif Display" panose="020B0604020202020204"/>
              <a:ea typeface="Noto Serif Display" panose="020B0604020202020204"/>
              <a:cs typeface="Noto Serif Display" panose="020B0604020202020204"/>
            </a:endParaRPr>
          </a:p>
          <a:p>
            <a:pPr>
              <a:lnSpc>
                <a:spcPct val="150000"/>
              </a:lnSpc>
            </a:pP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5.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Сім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чудес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Дніпропетровщини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,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Ірина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 Голуб</a:t>
            </a:r>
          </a:p>
          <a:p>
            <a:pPr>
              <a:lnSpc>
                <a:spcPct val="150000"/>
              </a:lnSpc>
            </a:pPr>
            <a:r>
              <a:rPr lang="ru-RU" sz="2400" dirty="0" smtClean="0">
                <a:latin typeface="Noto Serif Display" panose="020B0604020202020204"/>
                <a:ea typeface="Noto Serif Display" panose="020B0604020202020204"/>
                <a:cs typeface="Noto Serif Display" panose="020B0604020202020204"/>
              </a:rPr>
              <a:t>6.</a:t>
            </a:r>
            <a:r>
              <a:rPr lang="ru-RU" dirty="0"/>
              <a:t>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  <a:hlinkClick r:id="rId7" action="ppaction://hlinkfile"/>
              </a:rPr>
              <a:t>Дніпропетровський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  <a:hlinkClick r:id="rId7" action="ppaction://hlinkfile"/>
              </a:rPr>
              <a:t>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  <a:hlinkClick r:id="rId7" action="ppaction://hlinkfile"/>
              </a:rPr>
              <a:t>національний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  <a:hlinkClick r:id="rId7" action="ppaction://hlinkfile"/>
              </a:rPr>
              <a:t>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  <a:hlinkClick r:id="rId7" action="ppaction://hlinkfile"/>
              </a:rPr>
              <a:t>історичний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  <a:hlinkClick r:id="rId7" action="ppaction://hlinkfile"/>
              </a:rPr>
              <a:t> музей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  <a:hlinkClick r:id="rId7" action="ppaction://hlinkfile"/>
              </a:rPr>
              <a:t>імені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  <a:hlinkClick r:id="rId7" action="ppaction://hlinkfile"/>
              </a:rPr>
              <a:t>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  <a:hlinkClick r:id="rId7" action="ppaction://hlinkfile"/>
              </a:rPr>
              <a:t>Дмитра</a:t>
            </a:r>
            <a:r>
              <a:rPr lang="ru-RU" sz="2400" dirty="0">
                <a:latin typeface="Noto Serif Display" panose="020B0604020202020204"/>
                <a:ea typeface="Noto Serif Display" panose="020B0604020202020204"/>
                <a:cs typeface="Noto Serif Display" panose="020B0604020202020204"/>
                <a:hlinkClick r:id="rId7" action="ppaction://hlinkfile"/>
              </a:rPr>
              <a:t> </a:t>
            </a:r>
            <a:r>
              <a:rPr lang="ru-RU" sz="2400" dirty="0" err="1" smtClean="0">
                <a:latin typeface="Noto Serif Display" panose="020B0604020202020204"/>
                <a:ea typeface="Noto Serif Display" panose="020B0604020202020204"/>
                <a:cs typeface="Noto Serif Display" panose="020B0604020202020204"/>
                <a:hlinkClick r:id="rId7" action="ppaction://hlinkfile"/>
              </a:rPr>
              <a:t>Яворницького</a:t>
            </a:r>
            <a:r>
              <a:rPr lang="ru-RU" sz="2400" dirty="0" smtClean="0">
                <a:latin typeface="Noto Serif Display" panose="020B0604020202020204"/>
                <a:ea typeface="Noto Serif Display" panose="020B0604020202020204"/>
                <a:cs typeface="Noto Serif Display" panose="020B0604020202020204"/>
                <a:hlinkClick r:id="rId7" action="ppaction://hlinkfile"/>
              </a:rPr>
              <a:t>(</a:t>
            </a:r>
            <a:r>
              <a:rPr lang="ru-RU" sz="2400" dirty="0" err="1" smtClean="0">
                <a:latin typeface="Noto Serif Display" panose="020B0604020202020204"/>
                <a:ea typeface="Noto Serif Display" panose="020B0604020202020204"/>
                <a:cs typeface="Noto Serif Display" panose="020B0604020202020204"/>
                <a:hlinkClick r:id="rId7" action="ppaction://hlinkfile"/>
              </a:rPr>
              <a:t>стаття</a:t>
            </a:r>
            <a:r>
              <a:rPr lang="ru-RU" sz="2400" dirty="0" smtClean="0">
                <a:latin typeface="Noto Serif Display" panose="020B0604020202020204"/>
                <a:ea typeface="Noto Serif Display" panose="020B0604020202020204"/>
                <a:cs typeface="Noto Serif Display" panose="020B0604020202020204"/>
                <a:hlinkClick r:id="rId7" action="ppaction://hlinkfile"/>
              </a:rPr>
              <a:t> з </a:t>
            </a:r>
            <a:r>
              <a:rPr lang="ru-RU" sz="2400" dirty="0" err="1">
                <a:latin typeface="Noto Serif Display" panose="020B0604020202020204"/>
                <a:ea typeface="Noto Serif Display" panose="020B0604020202020204"/>
                <a:cs typeface="Noto Serif Display" panose="020B0604020202020204"/>
                <a:hlinkClick r:id="rId7" action="ppaction://hlinkfile"/>
              </a:rPr>
              <a:t>В</a:t>
            </a:r>
            <a:r>
              <a:rPr lang="ru-RU" sz="2400" dirty="0" err="1" smtClean="0">
                <a:latin typeface="Noto Serif Display" panose="020B0604020202020204"/>
                <a:ea typeface="Noto Serif Display" panose="020B0604020202020204"/>
                <a:cs typeface="Noto Serif Display" panose="020B0604020202020204"/>
                <a:hlinkClick r:id="rId7" action="ppaction://hlinkfile"/>
              </a:rPr>
              <a:t>ікіпедії</a:t>
            </a:r>
            <a:r>
              <a:rPr lang="ru-RU" sz="2400" dirty="0" smtClean="0">
                <a:latin typeface="Noto Serif Display" panose="020B0604020202020204"/>
                <a:ea typeface="Noto Serif Display" panose="020B0604020202020204"/>
                <a:cs typeface="Noto Serif Display" panose="020B0604020202020204"/>
                <a:hlinkClick r:id="rId7" action="ppaction://hlinkfile"/>
              </a:rPr>
              <a:t>)</a:t>
            </a:r>
            <a:endParaRPr lang="ru-RU" sz="2400" dirty="0">
              <a:latin typeface="Noto Serif Display" panose="020B0604020202020204"/>
              <a:ea typeface="Noto Serif Display" panose="020B0604020202020204"/>
              <a:cs typeface="Noto Serif Display" panose="020B06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2990765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233</TotalTime>
  <Words>339</Words>
  <Application>Microsoft Office PowerPoint</Application>
  <PresentationFormat>Произвольный</PresentationFormat>
  <Paragraphs>65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0" baseType="lpstr">
      <vt:lpstr>Noto Serif Display Bold</vt:lpstr>
      <vt:lpstr>Calibri</vt:lpstr>
      <vt:lpstr>Noto Serif Display</vt:lpstr>
      <vt:lpstr>Arial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Парк Шевченка у Дніпрі - перлина прогулянкового маршруту містян та туристів</dc:title>
  <dc:creator>User</dc:creator>
  <cp:lastModifiedBy>User</cp:lastModifiedBy>
  <cp:revision>36</cp:revision>
  <dcterms:created xsi:type="dcterms:W3CDTF">2006-08-16T00:00:00Z</dcterms:created>
  <dcterms:modified xsi:type="dcterms:W3CDTF">2025-03-17T23:06:00Z</dcterms:modified>
  <dc:identifier>DAGhWKh2g64</dc:identifier>
</cp:coreProperties>
</file>