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2.svg" ContentType="image/svg+xml"/>
  <Override PartName="/ppt/media/image4.svg" ContentType="image/svg+xml"/>
  <Override PartName="/ppt/media/image6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8288000" cy="10287000"/>
  <p:notesSz cx="6858000" cy="9144000"/>
  <p:embeddedFontLst>
    <p:embeddedFont>
      <p:font typeface="Mr Dafoe" panose="02000000000000000000"/>
      <p:regular r:id="rId17"/>
    </p:embeddedFont>
    <p:embeddedFont>
      <p:font typeface="Lobster" panose="00000500000000000000"/>
      <p:regular r:id="rId18"/>
    </p:embeddedFont>
    <p:embeddedFont>
      <p:font typeface="Open Sans Bold" panose="020B0806030504020204"/>
      <p:bold r:id="rId19"/>
    </p:embeddedFont>
    <p:embeddedFont>
      <p:font typeface="Open Sans" panose="020B0606030504020204"/>
      <p:regular r:id="rId20"/>
    </p:embeddedFont>
    <p:embeddedFont>
      <p:font typeface="Open Sans Italics" panose="020B0606030504020204"/>
      <p:italic r:id="rId21"/>
    </p:embeddedFont>
    <p:embeddedFont>
      <p:font typeface="Pangolin" panose="00000500000000000000"/>
      <p:regular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12.fntdata"/><Relationship Id="rId27" Type="http://schemas.openxmlformats.org/officeDocument/2006/relationships/font" Target="fonts/font11.fntdata"/><Relationship Id="rId26" Type="http://schemas.openxmlformats.org/officeDocument/2006/relationships/font" Target="fonts/font10.fntdata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2702683" y="3024461"/>
            <a:ext cx="12882634" cy="4238078"/>
            <a:chOff x="0" y="0"/>
            <a:chExt cx="3392957" cy="11162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92957" cy="1116202"/>
            </a:xfrm>
            <a:custGeom>
              <a:avLst/>
              <a:gdLst/>
              <a:ahLst/>
              <a:cxnLst/>
              <a:rect l="l" t="t" r="r" b="b"/>
              <a:pathLst>
                <a:path w="3392957" h="1116202">
                  <a:moveTo>
                    <a:pt x="0" y="0"/>
                  </a:moveTo>
                  <a:lnTo>
                    <a:pt x="3392957" y="0"/>
                  </a:lnTo>
                  <a:lnTo>
                    <a:pt x="3392957" y="1116202"/>
                  </a:lnTo>
                  <a:lnTo>
                    <a:pt x="0" y="1116202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392957" cy="115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1498169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380803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6816724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3"/>
                </a:lnTo>
                <a:lnTo>
                  <a:pt x="0" y="19525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462008" y="1734536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1" y="1952584"/>
                </a:lnTo>
                <a:lnTo>
                  <a:pt x="9653891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244064" y="5105400"/>
            <a:ext cx="10063748" cy="1943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70"/>
              </a:lnSpc>
            </a:pPr>
            <a:r>
              <a:rPr lang="en-US" sz="1620">
                <a:solidFill>
                  <a:srgbClr val="4C372C"/>
                </a:solidFill>
                <a:latin typeface="Mr Dafoe" panose="02000000000000000000"/>
                <a:ea typeface="Mr Dafoe" panose="02000000000000000000"/>
                <a:cs typeface="Mr Dafoe" panose="02000000000000000000"/>
                <a:sym typeface="Mr Dafoe" panose="02000000000000000000"/>
              </a:rPr>
              <a:t>HВиконала: Сіра Дар’я Миколаївна</a:t>
            </a:r>
            <a:endParaRPr lang="en-US" sz="1620">
              <a:solidFill>
                <a:srgbClr val="4C372C"/>
              </a:solidFill>
              <a:latin typeface="Mr Dafoe" panose="02000000000000000000"/>
              <a:ea typeface="Mr Dafoe" panose="02000000000000000000"/>
              <a:cs typeface="Mr Dafoe" panose="02000000000000000000"/>
              <a:sym typeface="Mr Dafoe" panose="02000000000000000000"/>
            </a:endParaRPr>
          </a:p>
          <a:p>
            <a:pPr algn="r">
              <a:lnSpc>
                <a:spcPts val="2270"/>
              </a:lnSpc>
            </a:pPr>
            <a:r>
              <a:rPr lang="en-US" sz="1620">
                <a:solidFill>
                  <a:srgbClr val="4C372C"/>
                </a:solidFill>
                <a:latin typeface="Mr Dafoe" panose="02000000000000000000"/>
                <a:ea typeface="Mr Dafoe" panose="02000000000000000000"/>
                <a:cs typeface="Mr Dafoe" panose="02000000000000000000"/>
                <a:sym typeface="Mr Dafoe" panose="02000000000000000000"/>
              </a:rPr>
              <a:t>учениця 10-Б класу Козелецького ліцею №3 Козелецької селищної ради</a:t>
            </a:r>
            <a:endParaRPr lang="en-US" sz="1620">
              <a:solidFill>
                <a:srgbClr val="4C372C"/>
              </a:solidFill>
              <a:latin typeface="Mr Dafoe" panose="02000000000000000000"/>
              <a:ea typeface="Mr Dafoe" panose="02000000000000000000"/>
              <a:cs typeface="Mr Dafoe" panose="02000000000000000000"/>
              <a:sym typeface="Mr Dafoe" panose="02000000000000000000"/>
            </a:endParaRPr>
          </a:p>
          <a:p>
            <a:pPr algn="r">
              <a:lnSpc>
                <a:spcPts val="2270"/>
              </a:lnSpc>
            </a:pPr>
            <a:r>
              <a:rPr lang="en-US" sz="1620">
                <a:solidFill>
                  <a:srgbClr val="4C372C"/>
                </a:solidFill>
                <a:latin typeface="Mr Dafoe" panose="02000000000000000000"/>
                <a:ea typeface="Mr Dafoe" panose="02000000000000000000"/>
                <a:cs typeface="Mr Dafoe" panose="02000000000000000000"/>
                <a:sym typeface="Mr Dafoe" panose="02000000000000000000"/>
              </a:rPr>
              <a:t> </a:t>
            </a:r>
            <a:endParaRPr lang="en-US" sz="1620">
              <a:solidFill>
                <a:srgbClr val="4C372C"/>
              </a:solidFill>
              <a:latin typeface="Mr Dafoe" panose="02000000000000000000"/>
              <a:ea typeface="Mr Dafoe" panose="02000000000000000000"/>
              <a:cs typeface="Mr Dafoe" panose="02000000000000000000"/>
              <a:sym typeface="Mr Dafoe" panose="02000000000000000000"/>
            </a:endParaRPr>
          </a:p>
          <a:p>
            <a:pPr algn="r">
              <a:lnSpc>
                <a:spcPts val="2270"/>
              </a:lnSpc>
            </a:pPr>
            <a:r>
              <a:rPr lang="en-US" sz="1620">
                <a:solidFill>
                  <a:srgbClr val="4C372C"/>
                </a:solidFill>
                <a:latin typeface="Mr Dafoe" panose="02000000000000000000"/>
                <a:ea typeface="Mr Dafoe" panose="02000000000000000000"/>
                <a:cs typeface="Mr Dafoe" panose="02000000000000000000"/>
                <a:sym typeface="Mr Dafoe" panose="02000000000000000000"/>
              </a:rPr>
              <a:t>Керівник проєкту:</a:t>
            </a:r>
            <a:endParaRPr lang="en-US" sz="1620">
              <a:solidFill>
                <a:srgbClr val="4C372C"/>
              </a:solidFill>
              <a:latin typeface="Mr Dafoe" panose="02000000000000000000"/>
              <a:ea typeface="Mr Dafoe" panose="02000000000000000000"/>
              <a:cs typeface="Mr Dafoe" panose="02000000000000000000"/>
              <a:sym typeface="Mr Dafoe" panose="02000000000000000000"/>
            </a:endParaRPr>
          </a:p>
          <a:p>
            <a:pPr algn="r">
              <a:lnSpc>
                <a:spcPts val="2270"/>
              </a:lnSpc>
            </a:pPr>
            <a:r>
              <a:rPr lang="en-US" sz="1620">
                <a:solidFill>
                  <a:srgbClr val="4C372C"/>
                </a:solidFill>
                <a:latin typeface="Mr Dafoe" panose="02000000000000000000"/>
                <a:ea typeface="Mr Dafoe" panose="02000000000000000000"/>
                <a:cs typeface="Mr Dafoe" panose="02000000000000000000"/>
                <a:sym typeface="Mr Dafoe" panose="02000000000000000000"/>
              </a:rPr>
              <a:t>Карась Ігор Павлович</a:t>
            </a:r>
            <a:endParaRPr lang="en-US" sz="1620">
              <a:solidFill>
                <a:srgbClr val="4C372C"/>
              </a:solidFill>
              <a:latin typeface="Mr Dafoe" panose="02000000000000000000"/>
              <a:ea typeface="Mr Dafoe" panose="02000000000000000000"/>
              <a:cs typeface="Mr Dafoe" panose="02000000000000000000"/>
              <a:sym typeface="Mr Dafoe" panose="02000000000000000000"/>
            </a:endParaRPr>
          </a:p>
          <a:p>
            <a:pPr algn="r">
              <a:lnSpc>
                <a:spcPts val="2270"/>
              </a:lnSpc>
            </a:pPr>
            <a:r>
              <a:rPr lang="en-US" sz="1620">
                <a:solidFill>
                  <a:srgbClr val="4C372C"/>
                </a:solidFill>
                <a:latin typeface="Mr Dafoe" panose="02000000000000000000"/>
                <a:ea typeface="Mr Dafoe" panose="02000000000000000000"/>
                <a:cs typeface="Mr Dafoe" panose="02000000000000000000"/>
                <a:sym typeface="Mr Dafoe" panose="02000000000000000000"/>
              </a:rPr>
              <a:t>учитель історії та правознавства Козелецького ліцею №3 Козелецької селищної ради</a:t>
            </a:r>
            <a:endParaRPr lang="en-US" sz="1620">
              <a:solidFill>
                <a:srgbClr val="4C372C"/>
              </a:solidFill>
              <a:latin typeface="Mr Dafoe" panose="02000000000000000000"/>
              <a:ea typeface="Mr Dafoe" panose="02000000000000000000"/>
              <a:cs typeface="Mr Dafoe" panose="02000000000000000000"/>
              <a:sym typeface="Mr Dafoe" panose="02000000000000000000"/>
            </a:endParaRPr>
          </a:p>
          <a:p>
            <a:pPr algn="r">
              <a:lnSpc>
                <a:spcPts val="227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3690121" y="4108092"/>
            <a:ext cx="11171634" cy="597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0"/>
              </a:lnSpc>
              <a:spcBef>
                <a:spcPct val="0"/>
              </a:spcBef>
            </a:pPr>
            <a:r>
              <a:rPr lang="en-US" sz="3485">
                <a:solidFill>
                  <a:srgbClr val="4C372C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Проєкт “У серці барокової України: слідами Розумовських”</a:t>
            </a:r>
            <a:endParaRPr lang="en-US" sz="3485">
              <a:solidFill>
                <a:srgbClr val="4C372C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553222" y="590817"/>
            <a:ext cx="17181557" cy="9105366"/>
            <a:chOff x="0" y="0"/>
            <a:chExt cx="4525184" cy="23981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25184" cy="2398121"/>
            </a:xfrm>
            <a:custGeom>
              <a:avLst/>
              <a:gdLst/>
              <a:ahLst/>
              <a:cxnLst/>
              <a:rect l="l" t="t" r="r" b="b"/>
              <a:pathLst>
                <a:path w="4525184" h="2398121">
                  <a:moveTo>
                    <a:pt x="0" y="0"/>
                  </a:moveTo>
                  <a:lnTo>
                    <a:pt x="4525184" y="0"/>
                  </a:lnTo>
                  <a:lnTo>
                    <a:pt x="4525184" y="2398121"/>
                  </a:lnTo>
                  <a:lnTo>
                    <a:pt x="0" y="2398121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25184" cy="24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1204514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259300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515957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1181059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16607" y="733425"/>
            <a:ext cx="16054786" cy="465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 b="1">
                <a:solidFill>
                  <a:srgbClr val="000000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Актуальність: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Навколо родини Розумовських витає чимало захопливих історій і легенд. Їхні імена давно стали частиною національного пантеону. Один із найвідоміших представників роду — Кирило Розумовський, останній гетьман Лівобережної України, мудрий державник і покровитель культури. Його брат, Олексій Розумовський, був фаворитом імператриці Єлизавети.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Та говорячи про братів, ми не маємо права оминути увагою і їхню матір — Наталію Дем’янівну Розумиху, яка не лише дала світові цих видатних людей, а й давала поштовх до архітектурної розбудови невеличких мальовничих селищ та сіл України. 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Епоха Гетьманщини, в якій жили і діяли Розумовські, стала часом розквіту української культури, освіти та архітектури. Їхня присутність і вплив відчуваються в багатьох архітектурних пам’ятках Чернігівщини, і деякі з них збереглися й донині. Родина Розумовських — це не просто частина нашої історії, це символ шляхетного злету, що бере свій початок із невеличкого села Лемеші. Саме тут народився національний міф, що з роками лише міцнішав.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І </a:t>
            </a:r>
            <a:r>
              <a:rPr lang="en-US" sz="1900" b="1">
                <a:solidFill>
                  <a:srgbClr val="000000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актуальність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даної теми полягає у питанні національної ідентичності та збереженні історичної спадщини. У даний час вони є одними з найголовніших питань для українців. Тому екскурсійний маршрут «Слідами Розумовських» відкриває унікальну можливість не лише ознайомитися з історичними пам’ятками, а й переосмислити наше минуле. Цей маршрут, що пролягає теренами Лемешів, Олексіївщини та Козельця, — це нагода побачити, як великі постаті формували обличчя нашої держави, і як малі міста та села зберігають у собі безцінну культурну спадщину. Це мандрівка не лише в просторі, а й у часі — до серця України.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04514" y="5605704"/>
            <a:ext cx="16054786" cy="3656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 b="1">
                <a:solidFill>
                  <a:srgbClr val="000000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Мета: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Продемонструвати культурно-історичну цінність локацій, пов’язаних із родом Розумовських, через створення екскурсійного маршруту. Залучити туристів до збереження й популяризації національної спадщини через живу взаємодію з архітектурою, історією.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</a:p>
          <a:p>
            <a:pPr algn="just">
              <a:lnSpc>
                <a:spcPts val="2660"/>
              </a:lnSpc>
              <a:spcBef>
                <a:spcPct val="0"/>
              </a:spcBef>
            </a:p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 b="1">
                <a:solidFill>
                  <a:srgbClr val="000000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Завдання: </a:t>
            </a:r>
            <a:endParaRPr lang="en-US" sz="1900" b="1">
              <a:solidFill>
                <a:srgbClr val="000000"/>
              </a:solidFill>
              <a:latin typeface="Open Sans Bold" panose="020B0806030504020204"/>
              <a:ea typeface="Open Sans Bold" panose="020B0806030504020204"/>
              <a:cs typeface="Open Sans Bold" panose="020B0806030504020204"/>
              <a:sym typeface="Open Sans Bold" panose="020B08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 Визначити ключові об'єкти, пов’язані з родиною Розумовських.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 Створити структурований маршрут із чіткою логікою пересування.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 Розкрити історичний і культурний зміст кожної з локацій.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 Показати вплив Розумовських на розвиток архітектури.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Практичне значення: популяризація малих історичних локацій та залучення молоді до краєзнавчих досліджень.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1028700" y="1123950"/>
            <a:ext cx="16230600" cy="8229600"/>
            <a:chOff x="0" y="0"/>
            <a:chExt cx="4274726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777194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6652538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258300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923884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384935" y="6182360"/>
            <a:ext cx="15921007" cy="198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Маршрут: 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 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</a:p>
          <a:p>
            <a:pPr algn="ctr">
              <a:lnSpc>
                <a:spcPts val="3220"/>
              </a:lnSpc>
              <a:spcBef>
                <a:spcPct val="0"/>
              </a:spcBef>
            </a:pPr>
          </a:p>
          <a:p>
            <a:pPr algn="ctr">
              <a:lnSpc>
                <a:spcPts val="3220"/>
              </a:lnSpc>
              <a:spcBef>
                <a:spcPct val="0"/>
              </a:spcBef>
            </a:pPr>
          </a:p>
        </p:txBody>
      </p:sp>
      <p:sp>
        <p:nvSpPr>
          <p:cNvPr id="13" name="Freeform 13"/>
          <p:cNvSpPr/>
          <p:nvPr/>
        </p:nvSpPr>
        <p:spPr>
          <a:xfrm>
            <a:off x="1170394" y="2498450"/>
            <a:ext cx="4050245" cy="2945559"/>
          </a:xfrm>
          <a:custGeom>
            <a:avLst/>
            <a:gdLst/>
            <a:ahLst/>
            <a:cxnLst/>
            <a:rect l="l" t="t" r="r" b="b"/>
            <a:pathLst>
              <a:path w="4050245" h="2945559">
                <a:moveTo>
                  <a:pt x="0" y="0"/>
                </a:moveTo>
                <a:lnTo>
                  <a:pt x="4050245" y="0"/>
                </a:lnTo>
                <a:lnTo>
                  <a:pt x="4050245" y="2945560"/>
                </a:lnTo>
                <a:lnTo>
                  <a:pt x="0" y="29455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116" r="-14421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151449" y="2492384"/>
            <a:ext cx="3403364" cy="3126841"/>
          </a:xfrm>
          <a:custGeom>
            <a:avLst/>
            <a:gdLst/>
            <a:ahLst/>
            <a:cxnLst/>
            <a:rect l="l" t="t" r="r" b="b"/>
            <a:pathLst>
              <a:path w="3403364" h="3126841">
                <a:moveTo>
                  <a:pt x="0" y="0"/>
                </a:moveTo>
                <a:lnTo>
                  <a:pt x="3403364" y="0"/>
                </a:lnTo>
                <a:lnTo>
                  <a:pt x="3403364" y="3126840"/>
                </a:lnTo>
                <a:lnTo>
                  <a:pt x="0" y="31268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019039" y="2407809"/>
            <a:ext cx="4266374" cy="3199780"/>
          </a:xfrm>
          <a:custGeom>
            <a:avLst/>
            <a:gdLst/>
            <a:ahLst/>
            <a:cxnLst/>
            <a:rect l="l" t="t" r="r" b="b"/>
            <a:pathLst>
              <a:path w="4266374" h="3199780">
                <a:moveTo>
                  <a:pt x="0" y="0"/>
                </a:moveTo>
                <a:lnTo>
                  <a:pt x="4266373" y="0"/>
                </a:lnTo>
                <a:lnTo>
                  <a:pt x="4266373" y="3199781"/>
                </a:lnTo>
                <a:lnTo>
                  <a:pt x="0" y="31997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976633" y="6228189"/>
            <a:ext cx="4488012" cy="3024180"/>
          </a:xfrm>
          <a:custGeom>
            <a:avLst/>
            <a:gdLst/>
            <a:ahLst/>
            <a:cxnLst/>
            <a:rect l="l" t="t" r="r" b="b"/>
            <a:pathLst>
              <a:path w="4488012" h="3024180">
                <a:moveTo>
                  <a:pt x="0" y="0"/>
                </a:moveTo>
                <a:lnTo>
                  <a:pt x="4488012" y="0"/>
                </a:lnTo>
                <a:lnTo>
                  <a:pt x="4488012" y="3024181"/>
                </a:lnTo>
                <a:lnTo>
                  <a:pt x="0" y="3024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395697" y="6142464"/>
            <a:ext cx="3325788" cy="3186105"/>
          </a:xfrm>
          <a:custGeom>
            <a:avLst/>
            <a:gdLst/>
            <a:ahLst/>
            <a:cxnLst/>
            <a:rect l="l" t="t" r="r" b="b"/>
            <a:pathLst>
              <a:path w="3325788" h="3186105">
                <a:moveTo>
                  <a:pt x="0" y="0"/>
                </a:moveTo>
                <a:lnTo>
                  <a:pt x="3325789" y="0"/>
                </a:lnTo>
                <a:lnTo>
                  <a:pt x="3325789" y="3186106"/>
                </a:lnTo>
                <a:lnTo>
                  <a:pt x="0" y="31861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-318162" y="2011022"/>
            <a:ext cx="795263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Зупинка №1. Т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рьохсвятительська церква 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035199" y="2011022"/>
            <a:ext cx="763586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Open Sauce" panose="00000500000000000000"/>
                <a:ea typeface="Open Sauce" panose="00000500000000000000"/>
                <a:cs typeface="Open Sauce" panose="00000500000000000000"/>
                <a:sym typeface="Open Sauce" panose="00000500000000000000"/>
              </a:rPr>
              <a:t>Зупинка №2. Земське училище в с. Лемеші</a:t>
            </a:r>
            <a:endParaRPr lang="en-US" sz="1900">
              <a:solidFill>
                <a:srgbClr val="000000"/>
              </a:solidFill>
              <a:latin typeface="Open Sauce" panose="00000500000000000000"/>
              <a:ea typeface="Open Sauce" panose="00000500000000000000"/>
              <a:cs typeface="Open Sauce" panose="00000500000000000000"/>
              <a:sym typeface="Open Sauce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651913" y="2011022"/>
            <a:ext cx="500062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Зупинка №3. 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Садиба Дараганів в Козельці 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529946" y="5743049"/>
            <a:ext cx="538138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Зупинка №4.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Олексіївський дім в Олексіївщині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778104" y="5743049"/>
            <a:ext cx="448187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Зупинка №5. 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Собор Різдва Богородиці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403473" y="634353"/>
            <a:ext cx="7481054" cy="1252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20"/>
              </a:lnSpc>
            </a:pPr>
            <a:r>
              <a:rPr lang="en-US" sz="730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Маршрутний план</a:t>
            </a:r>
            <a:endParaRPr lang="en-US" sz="730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553222" y="590817"/>
            <a:ext cx="17181557" cy="9105366"/>
            <a:chOff x="0" y="0"/>
            <a:chExt cx="4525184" cy="23981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25184" cy="2398121"/>
            </a:xfrm>
            <a:custGeom>
              <a:avLst/>
              <a:gdLst/>
              <a:ahLst/>
              <a:cxnLst/>
              <a:rect l="l" t="t" r="r" b="b"/>
              <a:pathLst>
                <a:path w="4525184" h="2398121">
                  <a:moveTo>
                    <a:pt x="0" y="0"/>
                  </a:moveTo>
                  <a:lnTo>
                    <a:pt x="4525184" y="0"/>
                  </a:lnTo>
                  <a:lnTo>
                    <a:pt x="4525184" y="2398121"/>
                  </a:lnTo>
                  <a:lnTo>
                    <a:pt x="0" y="2398121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25184" cy="24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1484568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259300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515957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1181059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911818" y="2110102"/>
            <a:ext cx="7347482" cy="5343490"/>
          </a:xfrm>
          <a:custGeom>
            <a:avLst/>
            <a:gdLst/>
            <a:ahLst/>
            <a:cxnLst/>
            <a:rect l="l" t="t" r="r" b="b"/>
            <a:pathLst>
              <a:path w="7347482" h="5343490">
                <a:moveTo>
                  <a:pt x="0" y="0"/>
                </a:moveTo>
                <a:lnTo>
                  <a:pt x="7347482" y="0"/>
                </a:lnTo>
                <a:lnTo>
                  <a:pt x="7347482" y="5343490"/>
                </a:lnTo>
                <a:lnTo>
                  <a:pt x="0" y="53434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116" r="-14421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065914" y="419367"/>
            <a:ext cx="13087588" cy="154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720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Трьохсвятительська церква</a:t>
            </a:r>
            <a:endParaRPr lang="en-US" sz="720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24460" y="2081527"/>
            <a:ext cx="8685248" cy="707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У самому серці села височіє Трьохсвятительська церква — унікальна пам’ятка українського бароко XVIII століття.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Церкву було збудовано у 1755 році за наказом Олексія Розумовського. Таким чином, Олексій виявив вдячність рідному селу. Цей храм став не просто релігійною спорудою — він став символом злету, пам’яттю про матір Наталію Дем’янівну Розумиху.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Витончений зразок українського бароко з елементами раннього класицизму. Вона має хрестоподібне планування та увінчана величним центральним куполом. Цікаво, що на той час каменна церква в селі була рідкістю — більшість церков у навколишніх селах залишалися дерев’яними. Це підкреслює особливий статус храму та виняткову турботу Розумовського про своє рідне село.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Місце для церкви було обране не випадково: вона стоїть на пагорбі, відкриваючись погляду з далекої дороги. За легендою, саме тут малий Олексій випасав худобу, перш ніж його помітив придворний диригент, що назавжди змінив його долю.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Церква має також і духовну глибину. В народі її нерідко називали «оберегом роду». Існує переказ, що Розумовські планували зробити її родинною усипальницею, хоча пізніше Кирила було поховано в Батурині, а Олексія — в Петербурзі.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Внутрішнє оздоблення храму заслуговує не меншої уваги. Його іконостас виконано у пишному бароковому стилі, з тонкою різьбою та вишуканими іконами. Частина з них, за переказами, була написана на замовлення Олексія Розумовського, а інші — надіслані з Києво-Печерської лаври.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553222" y="590817"/>
            <a:ext cx="17181557" cy="9105366"/>
            <a:chOff x="0" y="0"/>
            <a:chExt cx="4525184" cy="23981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25184" cy="2398121"/>
            </a:xfrm>
            <a:custGeom>
              <a:avLst/>
              <a:gdLst/>
              <a:ahLst/>
              <a:cxnLst/>
              <a:rect l="l" t="t" r="r" b="b"/>
              <a:pathLst>
                <a:path w="4525184" h="2398121">
                  <a:moveTo>
                    <a:pt x="0" y="0"/>
                  </a:moveTo>
                  <a:lnTo>
                    <a:pt x="4525184" y="0"/>
                  </a:lnTo>
                  <a:lnTo>
                    <a:pt x="4525184" y="2398121"/>
                  </a:lnTo>
                  <a:lnTo>
                    <a:pt x="0" y="2398121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25184" cy="24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1204514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550457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9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9" y="4114800"/>
                </a:lnTo>
                <a:lnTo>
                  <a:pt x="240902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515957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1181059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2266981"/>
            <a:ext cx="6790415" cy="6238694"/>
          </a:xfrm>
          <a:custGeom>
            <a:avLst/>
            <a:gdLst/>
            <a:ahLst/>
            <a:cxnLst/>
            <a:rect l="l" t="t" r="r" b="b"/>
            <a:pathLst>
              <a:path w="6790415" h="6238694">
                <a:moveTo>
                  <a:pt x="0" y="0"/>
                </a:moveTo>
                <a:lnTo>
                  <a:pt x="6790415" y="0"/>
                </a:lnTo>
                <a:lnTo>
                  <a:pt x="6790415" y="6238694"/>
                </a:lnTo>
                <a:lnTo>
                  <a:pt x="0" y="62386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87141" y="428892"/>
            <a:ext cx="14513719" cy="1557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Земське училище у Лемешах </a:t>
            </a:r>
            <a:endParaRPr lang="en-US" sz="920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09364" y="2228881"/>
            <a:ext cx="9150845" cy="699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С</a:t>
            </a: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еред мальовничого села Лемеші, неподалік від величної Трьохсвятительської церкви, стоїть будівля, яка, хоч і не така помпезна, але не менш важлива — земське училище. Воно є символом просвітницького поступу та історичної тяглості, що бере початок із родини Розумовських.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Школа була збудована наприкінці XIX століття в межах освітніх реформ Російської імперії, коли у багатьох селах почали з’являтися земські навчальні заклади. 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       Будівля в Лемешах — типовий приклад земської архітектури: симетричне планування, простота форм, міцні стіни і великі світлі вікна, що створювали комфортні умови для навчання сільських дітей.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Та ця школа в Лемешах має глибше значення, ніж просто освітній заклад. Адже саме вона збудована на місці зати Розумовських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Протягом багатьох десятиліть школа в Лемешах залишалась освітнім і культурним центром села. Тут навчалися діти простих селян — нащадків тих, хто добре пам’ятав легенди про Розумовських. У радянський період заклад змінював свій статус — з початкової до семирічної школи, але залишався серцем громади. У її стінах проводилися не тільки уроки, а й збори, святкові вечори, виставки, що об’єднували жителів Лемеш.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Ця школа — нагадування про те, що великі постаті починаються з малого. Освіта була тим місточком, що зв’язував гетьманську велич з народною мудрістю, і школа в Лемешах зберігає цю філософію донині.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1380328" y="316738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6652538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258300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923884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782686" y="3444007"/>
            <a:ext cx="7307466" cy="5480599"/>
          </a:xfrm>
          <a:custGeom>
            <a:avLst/>
            <a:gdLst/>
            <a:ahLst/>
            <a:cxnLst/>
            <a:rect l="l" t="t" r="r" b="b"/>
            <a:pathLst>
              <a:path w="7307466" h="5480599">
                <a:moveTo>
                  <a:pt x="0" y="0"/>
                </a:moveTo>
                <a:lnTo>
                  <a:pt x="7307466" y="0"/>
                </a:lnTo>
                <a:lnTo>
                  <a:pt x="7307466" y="5480599"/>
                </a:lnTo>
                <a:lnTo>
                  <a:pt x="0" y="54805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407384" y="866775"/>
            <a:ext cx="13473232" cy="1579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2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Садиба Дараганів в Козельці</a:t>
            </a:r>
            <a:endParaRPr lang="en-US" sz="800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83106" y="2329177"/>
            <a:ext cx="8446551" cy="989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 i="1">
                <a:solidFill>
                  <a:srgbClr val="000000"/>
                </a:solidFill>
                <a:latin typeface="Open Sans Italics" panose="020B0606030504020204"/>
                <a:ea typeface="Open Sans Italics" panose="020B0606030504020204"/>
                <a:cs typeface="Open Sans Italics" panose="020B0606030504020204"/>
                <a:sym typeface="Open Sans Italics" panose="020B0606030504020204"/>
              </a:rPr>
              <a:t>"Це місце — не просто залишки старої садиби. Це портал у часи, коли любов, честь, ідеї та історія були тісно переплетені. Тут усе ще дихає гетьманська доба."</a:t>
            </a:r>
            <a:endParaRPr lang="en-US" sz="1900" i="1">
              <a:solidFill>
                <a:srgbClr val="000000"/>
              </a:solidFill>
              <a:latin typeface="Open Sans Italics" panose="020B0606030504020204"/>
              <a:ea typeface="Open Sans Italics" panose="020B0606030504020204"/>
              <a:cs typeface="Open Sans Italics" panose="020B0606030504020204"/>
              <a:sym typeface="Open Sans Italics" panose="020B0606030504020204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92001" y="3624261"/>
            <a:ext cx="8428761" cy="530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На околицях</a:t>
            </a: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Козельця розташована садиба Дараганів, більш відома як «Покорщина». 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Історія садиби починається в середині XVIII століття, коли Ганна Розумовська, сестра Олексія і Кирила Розумовських, вийшла заміж за ніжинського полковника Григорія Дарагана. Їхній шлюб був не лише родинним союзом, а й знаком політичного та культурного впливу, що об’єднав дві шляхетні гілки — Розумовських та Дараганів. Саме на землях Козельця вони заклали садибу, яка стала зразком архітектурного і побутового укладу дворянського маєтку XVIII століття.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У свої найкращі часи садибний комплекс складався з головної будівлі, кам’яниці, каретного сараю, господарських споруд та парку. Архітектура має ознаки класицизму з українськими бароковими вкрапленнями — стриманість, симетрія, благородна простота. Вигляд цієї садиби підкреслював не показну розкіш, а інтелігентну виваженість, що була притаманна родині Розумовських.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Найцікавіше, що в народі ходять перекази про підземний хід, який нібито з’єднував садибу з Собором Різдва Богородиці. Хоча археологічних підтверджень поки немає, місцеві жителі згадують про таємничі підвали й тунелі, які справді існують під будівлями.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1015260" y="914400"/>
            <a:ext cx="16230600" cy="8229600"/>
            <a:chOff x="0" y="0"/>
            <a:chExt cx="4274726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1380328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199293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258300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923884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38203" y="904875"/>
            <a:ext cx="15611595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660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Легенди про Садибу Дараганів в Козельці</a:t>
            </a:r>
            <a:endParaRPr lang="en-US" sz="660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83227" y="2420448"/>
            <a:ext cx="16076073" cy="339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  <a:spcBef>
                <a:spcPct val="0"/>
              </a:spcBef>
            </a:pPr>
            <a:r>
              <a:rPr lang="en-US" sz="2020">
                <a:solidFill>
                  <a:srgbClr val="000000"/>
                </a:solidFill>
                <a:latin typeface="Pangolin" panose="00000500000000000000"/>
                <a:ea typeface="Pangolin" panose="00000500000000000000"/>
                <a:cs typeface="Pangolin" panose="00000500000000000000"/>
                <a:sym typeface="Pangolin" panose="00000500000000000000"/>
              </a:rPr>
              <a:t>«Коли птахи замовкають, а повітря застигне, у Покорщині чути, як хтось тихенько співає — то вона, закохана служниця, досі чекає відповіді...»</a:t>
            </a:r>
            <a:endParaRPr lang="en-US" sz="2020">
              <a:solidFill>
                <a:srgbClr val="000000"/>
              </a:solidFill>
              <a:latin typeface="Pangolin" panose="00000500000000000000"/>
              <a:ea typeface="Pangolin" panose="00000500000000000000"/>
              <a:cs typeface="Pangolin" panose="00000500000000000000"/>
              <a:sym typeface="Pangolin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83227" y="2850563"/>
            <a:ext cx="15766570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За переказами, у XVIII столітті в маєтку жила молода служниця, яка щиро закохалася в одного з синів Дараганів. Її кохання залишилося нерозділеним: юнак одружився з дворянкою, а дівчина не змогла пережити зради. Вона кинулася у ставок неподалік маєтку. Відтоді, особливо в туманні ночі, місцеві чують сумну пісню, а іноді бачать білу постать жінки, яка повільно ходить подвір’ям…</a:t>
            </a:r>
            <a:endParaRPr lang="en-US" sz="18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15260" y="4050079"/>
            <a:ext cx="162306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1183227" y="4135804"/>
            <a:ext cx="14890671" cy="376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angolin" panose="00000500000000000000"/>
                <a:ea typeface="Pangolin" panose="00000500000000000000"/>
                <a:cs typeface="Pangolin" panose="00000500000000000000"/>
                <a:sym typeface="Pangolin" panose="00000500000000000000"/>
              </a:rPr>
              <a:t>«Кажуть, що тільки щирий душею і з добрими намірами зможе знайти той скарб. Для інших він назавжди залишиться недосяжним...»</a:t>
            </a:r>
            <a:endParaRPr lang="en-US" sz="2000">
              <a:solidFill>
                <a:srgbClr val="000000"/>
              </a:solidFill>
              <a:latin typeface="Pangolin" panose="00000500000000000000"/>
              <a:ea typeface="Pangolin" panose="00000500000000000000"/>
              <a:cs typeface="Pangolin" panose="00000500000000000000"/>
              <a:sym typeface="Pangolin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83227" y="4596814"/>
            <a:ext cx="15173645" cy="124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Є легенда, що під час воєнної загрози або навали (а Козелець не раз переживав неспокійні часи), родина Дараганів закопала скриню з родинними коштовностями, документами і прикрасами, які дісталися їм від Розумовських. Скриню сховали в одному з підземних ходів. Її й досі не знайшли, хоча старожили пригадують: іноді хтось випадково знаходив у дворі старовинні монети чи уламки срібла.</a:t>
            </a:r>
            <a:endParaRPr lang="en-US" sz="18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962447" y="5970319"/>
            <a:ext cx="1629685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19"/>
          <p:cNvSpPr txBox="1"/>
          <p:nvPr/>
        </p:nvSpPr>
        <p:spPr>
          <a:xfrm>
            <a:off x="-1002254" y="6024929"/>
            <a:ext cx="16296853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Pangolin" panose="00000500000000000000"/>
                <a:ea typeface="Pangolin" panose="00000500000000000000"/>
                <a:cs typeface="Pangolin" panose="00000500000000000000"/>
                <a:sym typeface="Pangolin" panose="00000500000000000000"/>
              </a:rPr>
              <a:t>«Тінь Ганни — не примара, а спогад. Спогад про часи, коли у Покорщині звучала музика і вирувало життя...»</a:t>
            </a:r>
            <a:endParaRPr lang="en-US" sz="2100">
              <a:solidFill>
                <a:srgbClr val="000000"/>
              </a:solidFill>
              <a:latin typeface="Pangolin" panose="00000500000000000000"/>
              <a:ea typeface="Pangolin" panose="00000500000000000000"/>
              <a:cs typeface="Pangolin" panose="00000500000000000000"/>
              <a:sym typeface="Pangolin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83227" y="6485939"/>
            <a:ext cx="15173645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Мешканці Козельця часто переповідають, що у вечірній час, особливо після заходу сонця, на ґанку головного будинку з’являється жіноча фігура в старовинному вбранні з капелюшком. Вважають, що це Ганна Розумовська, яка наглядає за маєтком. Її дух нібито спокійний, добрий — вона не лякає, а ніби охороняє садибу, мовчки нагадуючи про славне минуле.</a:t>
            </a:r>
            <a:endParaRPr lang="en-US" sz="18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982133" y="7489227"/>
            <a:ext cx="1629685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2"/>
          <p:cNvSpPr txBox="1"/>
          <p:nvPr/>
        </p:nvSpPr>
        <p:spPr>
          <a:xfrm>
            <a:off x="-615923" y="7538109"/>
            <a:ext cx="16296853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angolin" panose="00000500000000000000"/>
                <a:ea typeface="Pangolin" panose="00000500000000000000"/>
                <a:cs typeface="Pangolin" panose="00000500000000000000"/>
                <a:sym typeface="Pangolin" panose="00000500000000000000"/>
              </a:rPr>
              <a:t>&lt;</a:t>
            </a:r>
            <a:r>
              <a:rPr lang="en-US" sz="2000">
                <a:solidFill>
                  <a:srgbClr val="000000"/>
                </a:solidFill>
                <a:latin typeface="Pangolin" panose="00000500000000000000"/>
                <a:ea typeface="Pangolin" panose="00000500000000000000"/>
                <a:cs typeface="Pangolin" panose="00000500000000000000"/>
                <a:sym typeface="Pangolin" panose="00000500000000000000"/>
              </a:rPr>
              <a:t>Уявіть собі картину: російська імператриця в коштовному вбранні схиляється перед простою українською жінкою&gt;</a:t>
            </a:r>
            <a:endParaRPr lang="en-US" sz="2000">
              <a:solidFill>
                <a:srgbClr val="000000"/>
              </a:solidFill>
              <a:latin typeface="Pangolin" panose="00000500000000000000"/>
              <a:ea typeface="Pangolin" panose="00000500000000000000"/>
              <a:cs typeface="Pangolin" panose="00000500000000000000"/>
              <a:sym typeface="Pangolin" panose="0000050000000000000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42140" y="8039759"/>
            <a:ext cx="16203719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За легендою, Єлизавета настільки поважала Олексія, що вирішила виявити свою вдячність його матері особисто. Вражена її простотою, благородством і скромністю, імператриця не погордила стати на коліна перед селянкою — і тим самим вклонилася не лише матері Олексія, а й українському народові, який породив такого сина. Так садиба Дараганів отримала назву “Покорщина”</a:t>
            </a:r>
            <a:endParaRPr lang="en-US" sz="18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777194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118866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258300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923884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69134" y="2685273"/>
            <a:ext cx="6026934" cy="4061160"/>
          </a:xfrm>
          <a:custGeom>
            <a:avLst/>
            <a:gdLst/>
            <a:ahLst/>
            <a:cxnLst/>
            <a:rect l="l" t="t" r="r" b="b"/>
            <a:pathLst>
              <a:path w="6026934" h="4061160">
                <a:moveTo>
                  <a:pt x="0" y="0"/>
                </a:moveTo>
                <a:lnTo>
                  <a:pt x="6026934" y="0"/>
                </a:lnTo>
                <a:lnTo>
                  <a:pt x="6026934" y="4061160"/>
                </a:lnTo>
                <a:lnTo>
                  <a:pt x="0" y="40611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69134" y="690173"/>
            <a:ext cx="15949732" cy="1579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2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Олексіївський дім в Олексіївщині </a:t>
            </a:r>
            <a:endParaRPr lang="en-US" sz="800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395223" y="2647173"/>
            <a:ext cx="9723643" cy="499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На протилежному боці від садиби Покорщини — Олексіївщина. Назва ця недаремна: вона пов’язана з іменем Олексія Розумовського.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Хоч сам Олексіївський дім не зберігся до нашого часу, пам’ять про нього живе в назві місцевості, у переказах старожилів і в самому повітрі, що тут ніби зупинився у XVIII столітті.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За переказами, в Олексіївщині знаходилася садиба або мисливський будинок, що належав Олексію Розумовському. Сюди він міг приїздити, тікаючи від пишноти імператорського двору, щоби побути "собою" — простим, вільним, близьким до рідної землі. Будинок, вірогідно, був зведений у традиціях козацького бароко або раннього класицизму, мав господарське призначення і слугував місцем для спокійного відпочинку.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Сама назва села — Олексіївщина — стала живою згадкою про свого найвідомішого господаря. Навіть без фізичної будівлі, місце не втратило своєї історичної ваги. 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.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2133458"/>
            <a:ext cx="1623060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Pangolin" panose="00000500000000000000"/>
                <a:ea typeface="Pangolin" panose="00000500000000000000"/>
                <a:cs typeface="Pangolin" panose="00000500000000000000"/>
                <a:sym typeface="Pangolin" panose="00000500000000000000"/>
              </a:rPr>
              <a:t>«Ось там, за річкою — Покорщина. А тут — Олексіївщина. Між цими двома берегами текло не лише русло, а й життя великої людини. Тут усе — її слід».</a:t>
            </a:r>
            <a:endParaRPr lang="en-US" sz="1900">
              <a:solidFill>
                <a:srgbClr val="000000"/>
              </a:solidFill>
              <a:latin typeface="Pangolin" panose="00000500000000000000"/>
              <a:ea typeface="Pangolin" panose="00000500000000000000"/>
              <a:cs typeface="Pangolin" panose="00000500000000000000"/>
              <a:sym typeface="Pangolin" panose="000005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20759" y="7391400"/>
            <a:ext cx="15846481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Місцеві мешканці ще донедавна переказували цікаві історії: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«Олексій був не гордий, казали старі. Був свій. Не ганьбив простого люду. Бувало, приїде, походить по подвір’ю, хліб роздасть, у річку гляне — і тихо зникне…»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За легендою, у підвалах того дому зберігалися важливі документи або навіть коштовні подарунки від імператриці. А ще казали, що він завжди тримав при собі невеликий образ Богородиці, подарований матір’ю, — і саме в цьому домі він любив молитися на самоті</a:t>
            </a:r>
            <a:endParaRPr lang="en-US" sz="19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587194" y="626933"/>
            <a:ext cx="17113612" cy="9033134"/>
            <a:chOff x="0" y="0"/>
            <a:chExt cx="4507289" cy="23790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07289" cy="2379097"/>
            </a:xfrm>
            <a:custGeom>
              <a:avLst/>
              <a:gdLst/>
              <a:ahLst/>
              <a:cxnLst/>
              <a:rect l="l" t="t" r="r" b="b"/>
              <a:pathLst>
                <a:path w="4507289" h="2379097">
                  <a:moveTo>
                    <a:pt x="0" y="0"/>
                  </a:moveTo>
                  <a:lnTo>
                    <a:pt x="4507289" y="0"/>
                  </a:lnTo>
                  <a:lnTo>
                    <a:pt x="4507289" y="2379097"/>
                  </a:lnTo>
                  <a:lnTo>
                    <a:pt x="0" y="2379097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07289" cy="2417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1380328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083486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9258300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-923884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469406" y="3086100"/>
            <a:ext cx="5951819" cy="5701842"/>
          </a:xfrm>
          <a:custGeom>
            <a:avLst/>
            <a:gdLst/>
            <a:ahLst/>
            <a:cxnLst/>
            <a:rect l="l" t="t" r="r" b="b"/>
            <a:pathLst>
              <a:path w="5951819" h="5701842">
                <a:moveTo>
                  <a:pt x="0" y="0"/>
                </a:moveTo>
                <a:lnTo>
                  <a:pt x="5951819" y="0"/>
                </a:lnTo>
                <a:lnTo>
                  <a:pt x="5951819" y="5701842"/>
                </a:lnTo>
                <a:lnTo>
                  <a:pt x="0" y="57018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57265" y="693198"/>
            <a:ext cx="11573470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20"/>
              </a:lnSpc>
              <a:spcBef>
                <a:spcPct val="0"/>
              </a:spcBef>
            </a:pPr>
            <a:r>
              <a:rPr lang="en-US" sz="880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Собор Різдва Богородиці </a:t>
            </a:r>
            <a:endParaRPr lang="en-US" sz="880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86618" y="2332879"/>
            <a:ext cx="10120863" cy="677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У самому центрі Козельця, височіє величний храм, — це Собор Різдва Богородиці. Він є не просто церквою — це символ щедрості, меценатства й любові до рідної землі з боку родини Розумовських.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Будівництво собору тривало з 1752 по 1763 рік за ініціативи Олексія та його матері. Саме вони прагнули залишити по собі не тільки пам’ять у серцях людей, а й матеріальний слід . 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Проєкт собору створив видатний архітектор свого часу — Андрій Квасов, придворний майстер, який поєднав у будівлі українське бароко з елементами західного класицизму. Внаслідок цього поєднання з’явився храм із надзвичайно гармонійними пропорціями, багатим фасадом і величною дзвіницею.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Усередині собору — іконостас заввишки понад 27 метрів. Це один із найвищих в Європі, створений українськими майстрами, прикрашений позолотою, різьбленням і майстерними іконами. Його не можна просто розглядати — його хочеться вивчати, адже кожна деталь ніби дихає історією.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Особливу увагу привертає дзвіниця, що входить до архітектурного ансамблю. З її верхівки відкривається панорамний краєвид на весь Козелець та околиці, і навіть сьогодні, коли дзвони вже мовчать, її велич вражає.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Існує красива легенда, що будівництво храму було благословенне самою імператрицею Єлизаветою Петрівною. За деякими переказами, вона навіть надала кошти або матеріальну допомогу для завершення будівництва — ще один доказ високого статусу родини в імперських колах.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Освячення собору було подією державного масштабу — до Козельця з’їхалися вельможі, духовенство, представники гетьманської старшини. 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Внутрішній простір храму прикрашають настінні розписи XVIII століття, що збереглися донині.</a:t>
            </a:r>
            <a:endParaRPr lang="en-US" sz="17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1486" y="-205249"/>
            <a:ext cx="21630971" cy="10697498"/>
            <a:chOff x="0" y="0"/>
            <a:chExt cx="28841295" cy="1426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7" y="0"/>
                  </a:lnTo>
                  <a:lnTo>
                    <a:pt x="14420647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420647" y="0"/>
              <a:ext cx="14420647" cy="14263331"/>
            </a:xfrm>
            <a:custGeom>
              <a:avLst/>
              <a:gdLst/>
              <a:ahLst/>
              <a:cxnLst/>
              <a:rect l="l" t="t" r="r" b="b"/>
              <a:pathLst>
                <a:path w="14420647" h="14263331">
                  <a:moveTo>
                    <a:pt x="0" y="0"/>
                  </a:moveTo>
                  <a:lnTo>
                    <a:pt x="14420648" y="0"/>
                  </a:lnTo>
                  <a:lnTo>
                    <a:pt x="14420648" y="14263331"/>
                  </a:lnTo>
                  <a:lnTo>
                    <a:pt x="0" y="14263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1028700" y="2905100"/>
            <a:ext cx="16230600" cy="4295800"/>
            <a:chOff x="0" y="0"/>
            <a:chExt cx="4274726" cy="11314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1131404"/>
            </a:xfrm>
            <a:custGeom>
              <a:avLst/>
              <a:gdLst/>
              <a:ahLst/>
              <a:cxnLst/>
              <a:rect l="l" t="t" r="r" b="b"/>
              <a:pathLst>
                <a:path w="4274726" h="1131404">
                  <a:moveTo>
                    <a:pt x="0" y="0"/>
                  </a:moveTo>
                  <a:lnTo>
                    <a:pt x="4274726" y="0"/>
                  </a:lnTo>
                  <a:lnTo>
                    <a:pt x="4274726" y="1131404"/>
                  </a:lnTo>
                  <a:lnTo>
                    <a:pt x="0" y="1131404"/>
                  </a:lnTo>
                  <a:close/>
                </a:path>
              </a:pathLst>
            </a:custGeom>
            <a:solidFill>
              <a:srgbClr val="ECD9BA"/>
            </a:solidFill>
            <a:ln w="38100" cap="sq">
              <a:solidFill>
                <a:srgbClr val="66491B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1169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777194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6652538" y="3086100"/>
            <a:ext cx="2409028" cy="4114800"/>
          </a:xfrm>
          <a:custGeom>
            <a:avLst/>
            <a:gdLst/>
            <a:ahLst/>
            <a:cxnLst/>
            <a:rect l="l" t="t" r="r" b="b"/>
            <a:pathLst>
              <a:path w="2409028" h="4114800">
                <a:moveTo>
                  <a:pt x="2409028" y="0"/>
                </a:moveTo>
                <a:lnTo>
                  <a:pt x="0" y="0"/>
                </a:lnTo>
                <a:lnTo>
                  <a:pt x="0" y="4114800"/>
                </a:lnTo>
                <a:lnTo>
                  <a:pt x="2409028" y="4114800"/>
                </a:lnTo>
                <a:lnTo>
                  <a:pt x="2409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17055" y="7200900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0"/>
                </a:moveTo>
                <a:lnTo>
                  <a:pt x="9653890" y="0"/>
                </a:lnTo>
                <a:lnTo>
                  <a:pt x="9653890" y="1952584"/>
                </a:lnTo>
                <a:lnTo>
                  <a:pt x="0" y="195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4317055" y="952516"/>
            <a:ext cx="9653891" cy="1952584"/>
          </a:xfrm>
          <a:custGeom>
            <a:avLst/>
            <a:gdLst/>
            <a:ahLst/>
            <a:cxnLst/>
            <a:rect l="l" t="t" r="r" b="b"/>
            <a:pathLst>
              <a:path w="9653891" h="1952584">
                <a:moveTo>
                  <a:pt x="0" y="1952584"/>
                </a:moveTo>
                <a:lnTo>
                  <a:pt x="9653890" y="1952584"/>
                </a:lnTo>
                <a:lnTo>
                  <a:pt x="9653890" y="0"/>
                </a:lnTo>
                <a:lnTo>
                  <a:pt x="0" y="0"/>
                </a:lnTo>
                <a:lnTo>
                  <a:pt x="0" y="1952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609916" y="3275935"/>
            <a:ext cx="15068168" cy="3193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0"/>
              </a:lnSpc>
              <a:spcBef>
                <a:spcPct val="0"/>
              </a:spcBef>
            </a:pPr>
            <a:r>
              <a:rPr lang="en-US" sz="2350">
                <a:solidFill>
                  <a:srgbClr val="000000"/>
                </a:solidFill>
                <a:latin typeface="Lobster" panose="00000500000000000000"/>
                <a:ea typeface="Lobster" panose="00000500000000000000"/>
                <a:cs typeface="Lobster" panose="00000500000000000000"/>
                <a:sym typeface="Lobster" panose="00000500000000000000"/>
              </a:rPr>
              <a:t>Висновки: </a:t>
            </a:r>
            <a:endParaRPr lang="en-US" sz="2350">
              <a:solidFill>
                <a:srgbClr val="000000"/>
              </a:solidFill>
              <a:latin typeface="Lobster" panose="00000500000000000000"/>
              <a:ea typeface="Lobster" panose="00000500000000000000"/>
              <a:cs typeface="Lobster" panose="00000500000000000000"/>
              <a:sym typeface="Lobster" panose="00000500000000000000"/>
            </a:endParaRPr>
          </a:p>
          <a:p>
            <a:pPr algn="just">
              <a:lnSpc>
                <a:spcPts val="3150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Проєкт «Слідами Розумовських» доводить, що навіть невелика місцевість може мати надзвичайно глибоку історію.</a:t>
            </a:r>
            <a:endParaRPr lang="en-US" sz="225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3150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· формування унікального маршруту, який охоплює ключові точки життєвого та історичного шляху родини Розумовських;</a:t>
            </a:r>
            <a:endParaRPr lang="en-US" sz="225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3150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· збагачення туристичної карти Чернігівщини новим продуктом;</a:t>
            </a:r>
            <a:endParaRPr lang="en-US" sz="225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3150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· активізація інтересу до локальної спадщини;</a:t>
            </a:r>
            <a:endParaRPr lang="en-US" sz="225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algn="just">
              <a:lnSpc>
                <a:spcPts val="3150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створення платформи для подальшого розвитку регіонального туризму.</a:t>
            </a:r>
            <a:endParaRPr lang="en-US" sz="225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0884535" y="3314065"/>
            <a:ext cx="60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  <p:sp>
        <p:nvSpPr>
          <p:cNvPr id="3" name="Title 1"/>
          <p:cNvSpPr>
            <a:spLocks noGrp="1"/>
          </p:cNvSpPr>
          <p:nvPr/>
        </p:nvSpPr>
        <p:spPr>
          <a:xfrm>
            <a:off x="647700" y="-190500"/>
            <a:ext cx="17348200" cy="25082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uk-UA" altLang="en-US"/>
              <a:t>Список використаної літератури та джерел:</a:t>
            </a:r>
            <a:endParaRPr lang="uk-UA" altLang="en-US"/>
          </a:p>
        </p:txBody>
      </p:sp>
      <p:sp>
        <p:nvSpPr>
          <p:cNvPr id="4" name="Content Placeholder 2"/>
          <p:cNvSpPr>
            <a:spLocks noGrp="1"/>
          </p:cNvSpPr>
          <p:nvPr/>
        </p:nvSpPr>
        <p:spPr>
          <a:xfrm>
            <a:off x="647700" y="1825625"/>
            <a:ext cx="17348200" cy="8234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8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1. Архітектурна велич Козельця / Козелецька центральна б-ка; Козелецька район. орг. Укр. т-ва охорони пам'яток історії та культури; Упоряд.: А.Г.Пенський, В.М.Дещенко. - Чернігів, 2002. - 44 с.; іл.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2. Кам'яниця Дараганів. - https://uk.m.wikipedia.org/wiki/%D0%9A%D0%B0%D0%BC%27%D1%8F%D0%BD%D0%B8%D1%86%D1%8F_%D0%94%D0%B0%D1%80%D0%B0%D0%B3%D0%B0%D0%BD%D1%96%D0%B2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3. Миколаївська церква Козелець. - https://ukrainaincognita.com/mista/kozelets-kazkova-mykolaivska-tserkva-zvedena-na-koshty-dykoho-popa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4. Олексіївський дім. - https://kozsr.gov.ua/dokumenty/2-uncategorised/796-arkhitektura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5. Покорщина — садибний комплекс. - https://vandrivka.com.ua/sadibnij-kompleks-pokorshhina-smt-kozelets/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6. Будинок полкової канцелярії (Козелець). - https://uk.m.wikipedia.org/wiki/%D0%91%D1%83%D0%B4%D0%B8%D0%BD%D0%BE%D0%BA_%D0%BF%D0%BE%D0%BB%D0%BA%D0%BE%D0%B2%D0%BE%D1%97_%D0%BA%D0%B0%D0%BD%D1%86%D0%B5%D0%BB%D1%8F%D1%80%D1%96%D1%97_(%D0%9A%D0%BE%D0%B7%D0%B5%D0%BB%D0%B5%D1%86)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7. Загублений і майже втраченій скарб на Чернігівщині. - https://cheline.com.ua/chelinetv/suspilstvo-video/zagublenij-i-majzhe-vtrachenij-skarb-na-chernigivshhini-zanepadaye-unikalnij-arhitekturnij-kompleks-video-152805</a:t>
            </a:r>
            <a:endParaRPr lang="en-US" altLang="en-US"/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/>
              <a:t>8. Круглик В. О. Собор Різдва Богородиці в Козельці. Ніжин: ТОВ "Видавництво "Аспект-Поліграф". Броварі: БМКПЦ "Українська ідея", 2004. - 56 с. 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13813</Words>
  <Application>WPS Slides</Application>
  <PresentationFormat>On-screen Show (4:3)</PresentationFormat>
  <Paragraphs>133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SimSun</vt:lpstr>
      <vt:lpstr>Wingdings</vt:lpstr>
      <vt:lpstr>Mr Dafoe</vt:lpstr>
      <vt:lpstr>Lobster</vt:lpstr>
      <vt:lpstr>Open Sans Bold</vt:lpstr>
      <vt:lpstr>Open Sans</vt:lpstr>
      <vt:lpstr>Open Sauce</vt:lpstr>
      <vt:lpstr>Segoe Print</vt:lpstr>
      <vt:lpstr>Open Sans Italics</vt:lpstr>
      <vt:lpstr>Pangolin</vt:lpstr>
      <vt:lpstr>Arial</vt:lpstr>
      <vt:lpstr>Calibri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Список використаної літератури та джерел: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каєпц</dc:title>
  <dc:creator/>
  <cp:lastModifiedBy>Ігор Карась</cp:lastModifiedBy>
  <cp:revision>3</cp:revision>
  <dcterms:created xsi:type="dcterms:W3CDTF">2006-08-16T00:00:00Z</dcterms:created>
  <dcterms:modified xsi:type="dcterms:W3CDTF">2025-04-15T09:54:17Z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98867046CDFE45208E3FF64D04BECC37_13</vt:lpwstr>
  </property>
  <property fmtid="{D5CDD505-2E9C-101B-9397-08002B2CF9AE}" pid="3" name="KSOProductBuildVer">
    <vt:lpwstr>1033-12.2.0.20795</vt:lpwstr>
  </property>
</Properties>
</file>