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7"/>
  </p:notesMasterIdLst>
  <p:sldIdLst>
    <p:sldId id="256" r:id="rId2"/>
    <p:sldId id="278" r:id="rId3"/>
    <p:sldId id="274" r:id="rId4"/>
    <p:sldId id="257" r:id="rId5"/>
    <p:sldId id="275" r:id="rId6"/>
    <p:sldId id="263" r:id="rId7"/>
    <p:sldId id="260" r:id="rId8"/>
    <p:sldId id="276" r:id="rId9"/>
    <p:sldId id="266" r:id="rId10"/>
    <p:sldId id="268" r:id="rId11"/>
    <p:sldId id="269" r:id="rId12"/>
    <p:sldId id="270" r:id="rId13"/>
    <p:sldId id="271" r:id="rId14"/>
    <p:sldId id="272" r:id="rId15"/>
    <p:sldId id="277" r:id="rId16"/>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D2C8A1-CF84-454E-A1B9-B79506ACDF02}" type="datetimeFigureOut">
              <a:rPr lang="uk-UA" smtClean="0"/>
              <a:t>15.04.2025</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EEB26C-A1ED-486B-B575-566201272D1D}" type="slidenum">
              <a:rPr lang="uk-UA" smtClean="0"/>
              <a:t>‹#›</a:t>
            </a:fld>
            <a:endParaRPr lang="uk-UA"/>
          </a:p>
        </p:txBody>
      </p:sp>
    </p:spTree>
    <p:extLst>
      <p:ext uri="{BB962C8B-B14F-4D97-AF65-F5344CB8AC3E}">
        <p14:creationId xmlns:p14="http://schemas.microsoft.com/office/powerpoint/2010/main" val="2255791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82360363-634F-4102-9919-54AC598C4B87}"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363999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2360363-634F-4102-9919-54AC598C4B87}"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2693807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2360363-634F-4102-9919-54AC598C4B87}"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1494067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82360363-634F-4102-9919-54AC598C4B87}" type="datetimeFigureOut">
              <a:rPr lang="uk-UA" smtClean="0"/>
              <a:t>15.04.2025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378295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82360363-634F-4102-9919-54AC598C4B87}" type="datetimeFigureOut">
              <a:rPr lang="uk-UA" smtClean="0"/>
              <a:t>15.04.2025</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1810192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82360363-634F-4102-9919-54AC598C4B87}" type="datetimeFigureOut">
              <a:rPr lang="uk-UA" smtClean="0"/>
              <a:t>15.04.2025</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2462544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2360363-634F-4102-9919-54AC598C4B87}" type="datetimeFigureOut">
              <a:rPr lang="uk-UA" smtClean="0"/>
              <a:t>15.04.2025</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4186160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2360363-634F-4102-9919-54AC598C4B87}" type="datetimeFigureOut">
              <a:rPr lang="uk-UA" smtClean="0"/>
              <a:t>15.04.2025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258489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2360363-634F-4102-9919-54AC598C4B87}" type="datetimeFigureOut">
              <a:rPr lang="uk-UA" smtClean="0"/>
              <a:t>15.04.2025</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3780738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2360363-634F-4102-9919-54AC598C4B87}"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3353126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82360363-634F-4102-9919-54AC598C4B87}" type="datetimeFigureOut">
              <a:rPr lang="uk-UA" smtClean="0"/>
              <a:t>15.04.2025</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516FA4A1-9127-4328-8638-FECFAC54EBA6}" type="slidenum">
              <a:rPr lang="uk-UA" smtClean="0"/>
              <a:t>‹#›</a:t>
            </a:fld>
            <a:endParaRPr lang="uk-UA"/>
          </a:p>
        </p:txBody>
      </p:sp>
    </p:spTree>
    <p:extLst>
      <p:ext uri="{BB962C8B-B14F-4D97-AF65-F5344CB8AC3E}">
        <p14:creationId xmlns:p14="http://schemas.microsoft.com/office/powerpoint/2010/main" val="814528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60363-634F-4102-9919-54AC598C4B87}" type="datetimeFigureOut">
              <a:rPr lang="uk-UA" smtClean="0"/>
              <a:t>15.04.2025</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6FA4A1-9127-4328-8638-FECFAC54EBA6}" type="slidenum">
              <a:rPr lang="uk-UA" smtClean="0"/>
              <a:t>‹#›</a:t>
            </a:fld>
            <a:endParaRPr lang="uk-UA"/>
          </a:p>
        </p:txBody>
      </p:sp>
    </p:spTree>
    <p:extLst>
      <p:ext uri="{BB962C8B-B14F-4D97-AF65-F5344CB8AC3E}">
        <p14:creationId xmlns:p14="http://schemas.microsoft.com/office/powerpoint/2010/main" val="130892474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salo.li/b21f49F" TargetMode="External"/><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salo.li/00F9d62" TargetMode="External"/><Relationship Id="rId13" Type="http://schemas.openxmlformats.org/officeDocument/2006/relationships/hyperlink" Target="https://salo.li/B551C32" TargetMode="External"/><Relationship Id="rId3" Type="http://schemas.openxmlformats.org/officeDocument/2006/relationships/hyperlink" Target="https://salo.li/83a60dC" TargetMode="External"/><Relationship Id="rId7" Type="http://schemas.openxmlformats.org/officeDocument/2006/relationships/hyperlink" Target="https://salo.li/30c6562" TargetMode="External"/><Relationship Id="rId12" Type="http://schemas.openxmlformats.org/officeDocument/2006/relationships/hyperlink" Target="https://salo.li/C4bCbeB" TargetMode="External"/><Relationship Id="rId2" Type="http://schemas.openxmlformats.org/officeDocument/2006/relationships/hyperlink" Target="mailto:siverpolina@kon12.ukr.education" TargetMode="External"/><Relationship Id="rId1" Type="http://schemas.openxmlformats.org/officeDocument/2006/relationships/slideLayout" Target="../slideLayouts/slideLayout7.xml"/><Relationship Id="rId6" Type="http://schemas.openxmlformats.org/officeDocument/2006/relationships/hyperlink" Target="https://salo.li/8303F72" TargetMode="External"/><Relationship Id="rId11" Type="http://schemas.openxmlformats.org/officeDocument/2006/relationships/hyperlink" Target="https://salo.li/ea3380B" TargetMode="External"/><Relationship Id="rId5" Type="http://schemas.openxmlformats.org/officeDocument/2006/relationships/hyperlink" Target="https://salo.li/20aEb1f" TargetMode="External"/><Relationship Id="rId10" Type="http://schemas.openxmlformats.org/officeDocument/2006/relationships/hyperlink" Target="https://salo.li/18071E2" TargetMode="External"/><Relationship Id="rId4" Type="http://schemas.openxmlformats.org/officeDocument/2006/relationships/hyperlink" Target="https://salo.li/6eec15C" TargetMode="External"/><Relationship Id="rId9" Type="http://schemas.openxmlformats.org/officeDocument/2006/relationships/hyperlink" Target="https://salo.li/FABeD04" TargetMode="External"/><Relationship Id="rId14" Type="http://schemas.openxmlformats.org/officeDocument/2006/relationships/hyperlink" Target="https://salo.li/li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488" y="5301209"/>
            <a:ext cx="8893968" cy="1556791"/>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Прямоугольник 4"/>
          <p:cNvSpPr/>
          <p:nvPr/>
        </p:nvSpPr>
        <p:spPr>
          <a:xfrm>
            <a:off x="4177272" y="0"/>
            <a:ext cx="4966728" cy="6866519"/>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rgbClr val="FF0000"/>
              </a:solidFill>
            </a:endParaRPr>
          </a:p>
        </p:txBody>
      </p:sp>
      <p:sp>
        <p:nvSpPr>
          <p:cNvPr id="2" name="Заголовок 1"/>
          <p:cNvSpPr>
            <a:spLocks noGrp="1"/>
          </p:cNvSpPr>
          <p:nvPr>
            <p:ph type="ctrTitle"/>
          </p:nvPr>
        </p:nvSpPr>
        <p:spPr>
          <a:xfrm>
            <a:off x="4177272" y="404664"/>
            <a:ext cx="4859223" cy="4294004"/>
          </a:xfrm>
        </p:spPr>
        <p:txBody>
          <a:bodyPr>
            <a:normAutofit/>
          </a:bodyPr>
          <a:lstStyle/>
          <a:p>
            <a:r>
              <a:rPr lang="uk-UA" sz="2400" b="1" dirty="0" smtClean="0">
                <a:effectLst>
                  <a:outerShdw blurRad="38100" dist="38100" dir="2700000" algn="tl">
                    <a:srgbClr val="000000">
                      <a:alpha val="43137"/>
                    </a:srgbClr>
                  </a:outerShdw>
                </a:effectLst>
                <a:latin typeface="Times New Roman" pitchFamily="18" charset="0"/>
                <a:cs typeface="Times New Roman" pitchFamily="18" charset="0"/>
              </a:rPr>
              <a:t>Тема: </a:t>
            </a:r>
            <a:br>
              <a:rPr lang="uk-UA" sz="2400" b="1" dirty="0" smtClean="0">
                <a:effectLst>
                  <a:outerShdw blurRad="38100" dist="38100" dir="2700000" algn="tl">
                    <a:srgbClr val="000000">
                      <a:alpha val="43137"/>
                    </a:srgbClr>
                  </a:outerShdw>
                </a:effectLst>
                <a:latin typeface="Times New Roman" pitchFamily="18" charset="0"/>
                <a:cs typeface="Times New Roman" pitchFamily="18" charset="0"/>
              </a:rPr>
            </a:br>
            <a:r>
              <a:rPr lang="uk-UA" sz="40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Екскурсійний маршрут міста Конотоп.</a:t>
            </a:r>
            <a:endParaRPr lang="uk-UA" sz="4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572000" y="3433259"/>
            <a:ext cx="4572000" cy="2011965"/>
          </a:xfrm>
        </p:spPr>
        <p:txBody>
          <a:bodyPr>
            <a:noAutofit/>
          </a:bodyPr>
          <a:lstStyle/>
          <a:p>
            <a:pPr algn="ctr"/>
            <a:r>
              <a:rPr lang="uk-UA" sz="4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М</a:t>
            </a:r>
            <a:r>
              <a:rPr lang="uk-UA" sz="40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істо, яке обросло легендами про відьом</a:t>
            </a:r>
          </a:p>
          <a:p>
            <a:pPr algn="ctr"/>
            <a:endParaRPr lang="uk-UA" sz="4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8" y="-16701"/>
            <a:ext cx="4178760" cy="5317910"/>
          </a:xfrm>
          <a:prstGeom prst="rect">
            <a:avLst/>
          </a:prstGeom>
        </p:spPr>
      </p:pic>
      <p:sp>
        <p:nvSpPr>
          <p:cNvPr id="6" name="TextBox 5"/>
          <p:cNvSpPr txBox="1"/>
          <p:nvPr/>
        </p:nvSpPr>
        <p:spPr>
          <a:xfrm>
            <a:off x="4177272" y="332656"/>
            <a:ext cx="4966728" cy="338554"/>
          </a:xfrm>
          <a:prstGeom prst="rect">
            <a:avLst/>
          </a:prstGeom>
          <a:noFill/>
        </p:spPr>
        <p:txBody>
          <a:bodyPr wrap="square" rtlCol="0">
            <a:spAutoFit/>
          </a:bodyPr>
          <a:lstStyle/>
          <a:p>
            <a:pPr algn="ctr"/>
            <a:r>
              <a:rPr lang="ru-RU" sz="1600" b="1" dirty="0" smtClean="0">
                <a:latin typeface="Times New Roman" pitchFamily="18" charset="0"/>
                <a:cs typeface="Times New Roman" pitchFamily="18" charset="0"/>
              </a:rPr>
              <a:t>КОНКУРС </a:t>
            </a:r>
            <a:r>
              <a:rPr lang="ru-RU" sz="1600" b="1" dirty="0">
                <a:latin typeface="Times New Roman" pitchFamily="18" charset="0"/>
                <a:cs typeface="Times New Roman" pitchFamily="18" charset="0"/>
              </a:rPr>
              <a:t>«</a:t>
            </a:r>
            <a:r>
              <a:rPr lang="ru-RU" sz="1600" b="1" dirty="0" smtClean="0">
                <a:latin typeface="Times New Roman" pitchFamily="18" charset="0"/>
                <a:cs typeface="Times New Roman" pitchFamily="18" charset="0"/>
              </a:rPr>
              <a:t>МАН-ЮНІОР ДОСЛІДНИК - 2025»</a:t>
            </a:r>
            <a:endParaRPr lang="uk-UA" sz="1600" b="1" dirty="0">
              <a:latin typeface="Times New Roman" pitchFamily="18" charset="0"/>
              <a:cs typeface="Times New Roman" pitchFamily="18" charset="0"/>
            </a:endParaRPr>
          </a:p>
        </p:txBody>
      </p:sp>
      <p:sp>
        <p:nvSpPr>
          <p:cNvPr id="9" name="TextBox 8"/>
          <p:cNvSpPr txBox="1"/>
          <p:nvPr/>
        </p:nvSpPr>
        <p:spPr>
          <a:xfrm>
            <a:off x="0" y="5469031"/>
            <a:ext cx="9036496" cy="1200329"/>
          </a:xfrm>
          <a:prstGeom prst="rect">
            <a:avLst/>
          </a:prstGeom>
          <a:noFill/>
        </p:spPr>
        <p:txBody>
          <a:bodyPr wrap="square" rtlCol="0">
            <a:spAutoFit/>
          </a:bodyPr>
          <a:lstStyle/>
          <a:p>
            <a:pPr algn="ctr"/>
            <a:r>
              <a:rPr lang="uk-UA" b="1"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Виконала:</a:t>
            </a:r>
            <a:r>
              <a:rPr lang="uk-UA"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uk-UA" dirty="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учениця 7-А класу Конотопського ліцею №</a:t>
            </a:r>
            <a:r>
              <a:rPr lang="uk-UA"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12 </a:t>
            </a:r>
          </a:p>
          <a:p>
            <a:pPr algn="ctr"/>
            <a:r>
              <a:rPr lang="uk-UA" b="1" i="1"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Сівер Поліна Дмитрівна, </a:t>
            </a:r>
          </a:p>
          <a:p>
            <a:pPr algn="ctr"/>
            <a:r>
              <a:rPr lang="uk-UA" i="1"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Конотопське територіальне відділення МАНУ</a:t>
            </a:r>
          </a:p>
          <a:p>
            <a:pPr algn="ctr"/>
            <a:r>
              <a:rPr lang="uk-UA" b="1"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Науковий </a:t>
            </a:r>
            <a:r>
              <a:rPr lang="uk-UA" b="1" dirty="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керівник:</a:t>
            </a:r>
            <a:r>
              <a:rPr lang="uk-UA" dirty="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uk-UA"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вчитель історії Конотопського ліцею № 12 </a:t>
            </a:r>
            <a:r>
              <a:rPr lang="uk-UA" b="1" i="1"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Савченко </a:t>
            </a:r>
            <a:r>
              <a:rPr lang="uk-UA" b="1" i="1" dirty="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Яна Петрівна</a:t>
            </a:r>
          </a:p>
        </p:txBody>
      </p:sp>
    </p:spTree>
    <p:extLst>
      <p:ext uri="{BB962C8B-B14F-4D97-AF65-F5344CB8AC3E}">
        <p14:creationId xmlns:p14="http://schemas.microsoft.com/office/powerpoint/2010/main" val="2120369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Скругленный прямоугольник 4"/>
          <p:cNvSpPr/>
          <p:nvPr/>
        </p:nvSpPr>
        <p:spPr>
          <a:xfrm>
            <a:off x="179512" y="620688"/>
            <a:ext cx="8856984" cy="5256584"/>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Прямоугольник 2"/>
          <p:cNvSpPr/>
          <p:nvPr/>
        </p:nvSpPr>
        <p:spPr>
          <a:xfrm>
            <a:off x="575556" y="1002211"/>
            <a:ext cx="8064896" cy="4493538"/>
          </a:xfrm>
          <a:prstGeom prst="rect">
            <a:avLst/>
          </a:prstGeom>
        </p:spPr>
        <p:txBody>
          <a:bodyPr wrap="square">
            <a:spAutoFit/>
          </a:bodyPr>
          <a:lstStyle/>
          <a:p>
            <a:pPr algn="ctr"/>
            <a:r>
              <a:rPr lang="uk-UA" sz="2000"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cs typeface="Times New Roman" pitchFamily="18" charset="0"/>
              </a:rPr>
              <a:t>Мета дослідження: </a:t>
            </a:r>
          </a:p>
          <a:p>
            <a:pPr algn="just"/>
            <a:r>
              <a:rPr lang="uk-UA" i="1" dirty="0">
                <a:latin typeface="Times New Roman" pitchFamily="18" charset="0"/>
                <a:cs typeface="Times New Roman" pitchFamily="18" charset="0"/>
              </a:rPr>
              <a:t>- Ознайомити як туристів, так і мешканців міста з новими пам’ятними місцями Конотопа; </a:t>
            </a:r>
          </a:p>
          <a:p>
            <a:pPr algn="just"/>
            <a:r>
              <a:rPr lang="uk-UA" i="1" dirty="0">
                <a:latin typeface="Times New Roman" pitchFamily="18" charset="0"/>
                <a:cs typeface="Times New Roman" pitchFamily="18" charset="0"/>
              </a:rPr>
              <a:t>- Провести пішою прогулянкою гостей </a:t>
            </a:r>
            <a:r>
              <a:rPr lang="uk-UA" i="1" dirty="0" smtClean="0">
                <a:latin typeface="Times New Roman" pitchFamily="18" charset="0"/>
                <a:cs typeface="Times New Roman" pitchFamily="18" charset="0"/>
              </a:rPr>
              <a:t>міста; </a:t>
            </a:r>
            <a:endParaRPr lang="uk-UA" i="1" dirty="0">
              <a:latin typeface="Times New Roman" pitchFamily="18" charset="0"/>
              <a:cs typeface="Times New Roman" pitchFamily="18" charset="0"/>
            </a:endParaRPr>
          </a:p>
          <a:p>
            <a:pPr algn="just"/>
            <a:r>
              <a:rPr lang="uk-UA" i="1" dirty="0">
                <a:latin typeface="Times New Roman" pitchFamily="18" charset="0"/>
                <a:cs typeface="Times New Roman" pitchFamily="18" charset="0"/>
              </a:rPr>
              <a:t>- Ознайомити з історичними моментами, які допомогли місту встояти під час війн; </a:t>
            </a:r>
          </a:p>
          <a:p>
            <a:pPr marL="285750" indent="-285750" algn="just">
              <a:buFontTx/>
              <a:buChar char="-"/>
            </a:pPr>
            <a:r>
              <a:rPr lang="uk-UA" i="1" dirty="0" smtClean="0">
                <a:latin typeface="Times New Roman" pitchFamily="18" charset="0"/>
                <a:cs typeface="Times New Roman" pitchFamily="18" charset="0"/>
              </a:rPr>
              <a:t>Вшанувати </a:t>
            </a:r>
            <a:r>
              <a:rPr lang="uk-UA" i="1" dirty="0">
                <a:latin typeface="Times New Roman" pitchFamily="18" charset="0"/>
                <a:cs typeface="Times New Roman" pitchFamily="18" charset="0"/>
              </a:rPr>
              <a:t>пам'ять воїнів, які віддали своє життя за Україну</a:t>
            </a:r>
            <a:r>
              <a:rPr lang="uk-UA" i="1" dirty="0" smtClean="0">
                <a:latin typeface="Times New Roman" pitchFamily="18" charset="0"/>
                <a:cs typeface="Times New Roman" pitchFamily="18" charset="0"/>
              </a:rPr>
              <a:t>.</a:t>
            </a:r>
          </a:p>
          <a:p>
            <a:pPr marL="285750" indent="-285750" algn="just">
              <a:buFontTx/>
              <a:buChar char="-"/>
            </a:pPr>
            <a:endParaRPr lang="uk-UA" i="1" dirty="0">
              <a:latin typeface="Times New Roman" pitchFamily="18" charset="0"/>
              <a:cs typeface="Times New Roman" pitchFamily="18" charset="0"/>
            </a:endParaRPr>
          </a:p>
          <a:p>
            <a:pPr algn="ctr"/>
            <a:r>
              <a:rPr lang="uk-UA" sz="2000" b="1" dirty="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Завдання, які  були поставлені  для досягнення мети: </a:t>
            </a:r>
            <a:endParaRPr lang="uk-UA" sz="2000" b="1" dirty="0" smtClean="0">
              <a:solidFill>
                <a:schemeClr val="accent4">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uk-UA" sz="2000" b="1" dirty="0">
              <a:latin typeface="Times New Roman" pitchFamily="18" charset="0"/>
              <a:cs typeface="Times New Roman" pitchFamily="18" charset="0"/>
            </a:endParaRPr>
          </a:p>
          <a:p>
            <a:r>
              <a:rPr lang="uk-UA" sz="2000" dirty="0">
                <a:latin typeface="Times New Roman" panose="02020603050405020304" pitchFamily="18" charset="0"/>
                <a:cs typeface="Times New Roman" panose="02020603050405020304" pitchFamily="18" charset="0"/>
              </a:rPr>
              <a:t>- </a:t>
            </a:r>
            <a:r>
              <a:rPr lang="uk-UA" sz="2000" i="1" dirty="0">
                <a:latin typeface="Times New Roman" pitchFamily="18" charset="0"/>
                <a:cs typeface="Times New Roman" pitchFamily="18" charset="0"/>
              </a:rPr>
              <a:t>розроблення цікавого маршруту для екскурсії;</a:t>
            </a:r>
          </a:p>
          <a:p>
            <a:r>
              <a:rPr lang="uk-UA" sz="2000" i="1" dirty="0">
                <a:latin typeface="Times New Roman" pitchFamily="18" charset="0"/>
                <a:cs typeface="Times New Roman" pitchFamily="18" charset="0"/>
              </a:rPr>
              <a:t>- опрацювання матеріалу з історії створення   пам'яток та пам’ятників; </a:t>
            </a:r>
          </a:p>
          <a:p>
            <a:r>
              <a:rPr lang="uk-UA" sz="2000" i="1" dirty="0">
                <a:latin typeface="Times New Roman" pitchFamily="18" charset="0"/>
                <a:cs typeface="Times New Roman" pitchFamily="18" charset="0"/>
              </a:rPr>
              <a:t>- самостійне створення більшості фото для розробки проекту;</a:t>
            </a:r>
          </a:p>
          <a:p>
            <a:r>
              <a:rPr lang="uk-UA" sz="2000" i="1" dirty="0">
                <a:latin typeface="Times New Roman" pitchFamily="18" charset="0"/>
                <a:cs typeface="Times New Roman" pitchFamily="18" charset="0"/>
              </a:rPr>
              <a:t>- підібрати маршрут, який з легкістю можна здолати пішою ходою.</a:t>
            </a:r>
          </a:p>
        </p:txBody>
      </p:sp>
    </p:spTree>
    <p:extLst>
      <p:ext uri="{BB962C8B-B14F-4D97-AF65-F5344CB8AC3E}">
        <p14:creationId xmlns:p14="http://schemas.microsoft.com/office/powerpoint/2010/main" val="9237791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685800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5182986" y="480160"/>
            <a:ext cx="3709494" cy="2952328"/>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Скругленный прямоугольник 4"/>
          <p:cNvSpPr/>
          <p:nvPr/>
        </p:nvSpPr>
        <p:spPr>
          <a:xfrm>
            <a:off x="951721" y="692696"/>
            <a:ext cx="3960440" cy="5472608"/>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extBox 1"/>
          <p:cNvSpPr txBox="1"/>
          <p:nvPr/>
        </p:nvSpPr>
        <p:spPr>
          <a:xfrm>
            <a:off x="1063487" y="908720"/>
            <a:ext cx="3652529" cy="5016758"/>
          </a:xfrm>
          <a:prstGeom prst="rect">
            <a:avLst/>
          </a:prstGeom>
          <a:noFill/>
        </p:spPr>
        <p:txBody>
          <a:bodyPr wrap="square" rtlCol="0">
            <a:spAutoFit/>
          </a:bodyPr>
          <a:lstStyle/>
          <a:p>
            <a:pPr algn="ctr"/>
            <a:r>
              <a:rPr lang="uk-UA" sz="1600" dirty="0" smtClean="0">
                <a:latin typeface="Times New Roman" pitchFamily="18" charset="0"/>
                <a:cs typeface="Times New Roman" pitchFamily="18" charset="0"/>
              </a:rPr>
              <a:t>     «Конотопська відьма» - саме в такій інтерпретації ви, швидше за все, чули про моє рідне місто.</a:t>
            </a:r>
          </a:p>
          <a:p>
            <a:pPr algn="ctr"/>
            <a:r>
              <a:rPr lang="uk-UA" sz="1600" dirty="0" smtClean="0">
                <a:latin typeface="Times New Roman" pitchFamily="18" charset="0"/>
                <a:cs typeface="Times New Roman" pitchFamily="18" charset="0"/>
              </a:rPr>
              <a:t>     Таку назву носить опублікована ще у 1837 році повість Григорія Квітки - </a:t>
            </a:r>
            <a:r>
              <a:rPr lang="uk-UA" sz="1600" dirty="0" err="1" smtClean="0">
                <a:latin typeface="Times New Roman" pitchFamily="18" charset="0"/>
                <a:cs typeface="Times New Roman" pitchFamily="18" charset="0"/>
              </a:rPr>
              <a:t>Основ'яненка</a:t>
            </a:r>
            <a:r>
              <a:rPr lang="uk-UA" sz="1600" dirty="0" smtClean="0">
                <a:latin typeface="Times New Roman" pitchFamily="18" charset="0"/>
                <a:cs typeface="Times New Roman" pitchFamily="18" charset="0"/>
              </a:rPr>
              <a:t>. З такою ж назвою  22 серпня 2024 року вийшов український містичний фільм жахів режисера Андрія Колесника.</a:t>
            </a:r>
          </a:p>
          <a:p>
            <a:pPr algn="ctr"/>
            <a:r>
              <a:rPr lang="uk-UA" sz="1600" dirty="0" smtClean="0">
                <a:latin typeface="Times New Roman" pitchFamily="18" charset="0"/>
                <a:cs typeface="Times New Roman" pitchFamily="18" charset="0"/>
              </a:rPr>
              <a:t>     Чи є щось спільного у міста Конотоп з відьмами? Точно сказати не можна. </a:t>
            </a:r>
          </a:p>
          <a:p>
            <a:pPr algn="ctr"/>
            <a:r>
              <a:rPr lang="uk-UA" sz="1600" dirty="0" smtClean="0">
                <a:latin typeface="Times New Roman" pitchFamily="18" charset="0"/>
                <a:cs typeface="Times New Roman" pitchFamily="18" charset="0"/>
              </a:rPr>
              <a:t>Проте, нові легенди, якими обросло місто, саме з відьмами пов'язують те, що місто Конотоп вціліло під час конотопської битви 1659 року та російського вторгнення у 2022 році, які віщують про те, що </a:t>
            </a:r>
            <a:r>
              <a:rPr lang="uk-UA" sz="1600" dirty="0" err="1" smtClean="0">
                <a:latin typeface="Times New Roman" pitchFamily="18" charset="0"/>
                <a:cs typeface="Times New Roman" pitchFamily="18" charset="0"/>
              </a:rPr>
              <a:t>ніби-то</a:t>
            </a:r>
            <a:r>
              <a:rPr lang="uk-UA" sz="1600" dirty="0" smtClean="0">
                <a:latin typeface="Times New Roman" pitchFamily="18" charset="0"/>
                <a:cs typeface="Times New Roman" pitchFamily="18" charset="0"/>
              </a:rPr>
              <a:t> колись конотопські відьми з чотирьох сторін окопали місто хрестами, які оберігають місто.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068" y="3789040"/>
            <a:ext cx="3600400" cy="22615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292080" y="692696"/>
            <a:ext cx="3384376" cy="2677656"/>
          </a:xfrm>
          <a:prstGeom prst="rect">
            <a:avLst/>
          </a:prstGeom>
          <a:noFill/>
        </p:spPr>
        <p:txBody>
          <a:bodyPr wrap="square" rtlCol="0">
            <a:spAutoFit/>
          </a:bodyPr>
          <a:lstStyle/>
          <a:p>
            <a:pPr algn="ctr"/>
            <a:r>
              <a:rPr lang="uk-UA" sz="1400" dirty="0" smtClean="0">
                <a:latin typeface="Times New Roman" pitchFamily="18" charset="0"/>
                <a:cs typeface="Times New Roman" pitchFamily="18" charset="0"/>
              </a:rPr>
              <a:t>     Інакше, як іще можна пояснити той факт, що місто, яке у період з 24 лютого до 3 квітня 2022 року перебувало в оточенні російських військ, дивом, майже оминуло звірства окупантів, які пережили мешканці інших українських міст і сіл? </a:t>
            </a:r>
          </a:p>
          <a:p>
            <a:pPr algn="ctr"/>
            <a:r>
              <a:rPr lang="uk-UA" sz="1400" dirty="0">
                <a:latin typeface="Times New Roman" pitchFamily="18" charset="0"/>
                <a:cs typeface="Times New Roman" pitchFamily="18" charset="0"/>
              </a:rPr>
              <a:t> </a:t>
            </a:r>
            <a:r>
              <a:rPr lang="uk-UA" sz="1400" dirty="0" smtClean="0">
                <a:latin typeface="Times New Roman" pitchFamily="18" charset="0"/>
                <a:cs typeface="Times New Roman" pitchFamily="18" charset="0"/>
              </a:rPr>
              <a:t>    Сьогодні ми не будемо шукати тих хрестів, </a:t>
            </a:r>
            <a:r>
              <a:rPr lang="ru-RU" sz="1400" dirty="0" smtClean="0">
                <a:latin typeface="Times New Roman" pitchFamily="18" charset="0"/>
                <a:cs typeface="Times New Roman" pitchFamily="18" charset="0"/>
              </a:rPr>
              <a:t>а </a:t>
            </a:r>
            <a:r>
              <a:rPr lang="ru-RU" sz="1400" dirty="0" err="1">
                <a:latin typeface="Times New Roman" pitchFamily="18" charset="0"/>
                <a:cs typeface="Times New Roman" pitchFamily="18" charset="0"/>
              </a:rPr>
              <a:t>погуляємо</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містом</a:t>
            </a:r>
            <a:r>
              <a:rPr lang="ru-RU" sz="1400" dirty="0">
                <a:latin typeface="Times New Roman" pitchFamily="18" charset="0"/>
                <a:cs typeface="Times New Roman" pitchFamily="18" charset="0"/>
              </a:rPr>
              <a:t>, і </a:t>
            </a:r>
            <a:r>
              <a:rPr lang="ru-RU" sz="1400" dirty="0" err="1">
                <a:latin typeface="Times New Roman" pitchFamily="18" charset="0"/>
                <a:cs typeface="Times New Roman" pitchFamily="18" charset="0"/>
              </a:rPr>
              <a:t>побачимо</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відносно</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молоді</a:t>
            </a:r>
            <a:r>
              <a:rPr lang="ru-RU" sz="1400" dirty="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пам'ятки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більшість</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яких</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споруджено</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протягом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останніх</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десятиліть</a:t>
            </a:r>
            <a:r>
              <a:rPr lang="ru-RU" sz="1400" dirty="0" smtClean="0">
                <a:latin typeface="Times New Roman" pitchFamily="18" charset="0"/>
                <a:cs typeface="Times New Roman" pitchFamily="18" charset="0"/>
              </a:rPr>
              <a:t> та </a:t>
            </a:r>
            <a:r>
              <a:rPr lang="ru-RU" sz="1400" dirty="0" err="1" smtClean="0">
                <a:latin typeface="Times New Roman" pitchFamily="18" charset="0"/>
                <a:cs typeface="Times New Roman" pitchFamily="18" charset="0"/>
              </a:rPr>
              <a:t>відвідаємо</a:t>
            </a:r>
            <a:r>
              <a:rPr lang="ru-RU" sz="1400" dirty="0" smtClean="0">
                <a:latin typeface="Times New Roman" pitchFamily="18" charset="0"/>
                <a:cs typeface="Times New Roman" pitchFamily="18" charset="0"/>
              </a:rPr>
              <a:t> музей, </a:t>
            </a:r>
            <a:r>
              <a:rPr lang="ru-RU" sz="1400" dirty="0" err="1" smtClean="0">
                <a:latin typeface="Times New Roman" pitchFamily="18" charset="0"/>
                <a:cs typeface="Times New Roman" pitchFamily="18" charset="0"/>
              </a:rPr>
              <a:t>збудований</a:t>
            </a:r>
            <a:r>
              <a:rPr lang="ru-RU" sz="1400" dirty="0" smtClean="0">
                <a:latin typeface="Times New Roman" pitchFamily="18" charset="0"/>
                <a:cs typeface="Times New Roman" pitchFamily="18" charset="0"/>
              </a:rPr>
              <a:t> у 1900 </a:t>
            </a:r>
            <a:r>
              <a:rPr lang="ru-RU" sz="1400" dirty="0" err="1" smtClean="0">
                <a:latin typeface="Times New Roman" pitchFamily="18" charset="0"/>
                <a:cs typeface="Times New Roman" pitchFamily="18" charset="0"/>
              </a:rPr>
              <a:t>році</a:t>
            </a:r>
            <a:r>
              <a:rPr lang="ru-RU" sz="1400" dirty="0" smtClean="0">
                <a:latin typeface="Times New Roman" pitchFamily="18" charset="0"/>
                <a:cs typeface="Times New Roman" pitchFamily="18" charset="0"/>
              </a:rPr>
              <a:t>.</a:t>
            </a:r>
            <a:endParaRPr lang="uk-UA" sz="1400" dirty="0">
              <a:latin typeface="Times New Roman" pitchFamily="18" charset="0"/>
              <a:cs typeface="Times New Roman" pitchFamily="18" charset="0"/>
            </a:endParaRPr>
          </a:p>
        </p:txBody>
      </p:sp>
    </p:spTree>
    <p:extLst>
      <p:ext uri="{BB962C8B-B14F-4D97-AF65-F5344CB8AC3E}">
        <p14:creationId xmlns:p14="http://schemas.microsoft.com/office/powerpoint/2010/main" val="1875439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575556" y="4077072"/>
            <a:ext cx="3528392" cy="2232248"/>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Скругленный прямоугольник 4"/>
          <p:cNvSpPr/>
          <p:nvPr/>
        </p:nvSpPr>
        <p:spPr>
          <a:xfrm>
            <a:off x="4499992" y="503649"/>
            <a:ext cx="4392488" cy="5976664"/>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Заголовок 2"/>
          <p:cNvSpPr>
            <a:spLocks noGrp="1"/>
          </p:cNvSpPr>
          <p:nvPr>
            <p:ph type="title"/>
          </p:nvPr>
        </p:nvSpPr>
        <p:spPr>
          <a:xfrm>
            <a:off x="4860032" y="404664"/>
            <a:ext cx="3504575" cy="1008112"/>
          </a:xfrm>
        </p:spPr>
        <p:txBody>
          <a:bodyPr>
            <a:normAutofit fontScale="90000"/>
          </a:bodyPr>
          <a:lstStyle/>
          <a:p>
            <a:pPr algn="ctr"/>
            <a:r>
              <a:rPr lang="uk-UA" sz="2400" b="1" dirty="0" smtClean="0">
                <a:solidFill>
                  <a:srgbClr val="7030A0"/>
                </a:solidFill>
                <a:latin typeface="Times New Roman" pitchFamily="18" charset="0"/>
                <a:cs typeface="Times New Roman" pitchFamily="18" charset="0"/>
              </a:rPr>
              <a:t>1. «Пам'ятник Конотопському трамваю»</a:t>
            </a:r>
            <a:endParaRPr lang="uk-UA" sz="2400" b="1" dirty="0">
              <a:solidFill>
                <a:srgbClr val="7030A0"/>
              </a:solidFill>
              <a:latin typeface="Times New Roman" pitchFamily="18" charset="0"/>
              <a:cs typeface="Times New Roman" pitchFamily="18" charset="0"/>
            </a:endParaRPr>
          </a:p>
        </p:txBody>
      </p:sp>
      <p:pic>
        <p:nvPicPr>
          <p:cNvPr id="1027" name="Picture 3" descr="C:\Users\Антоніна\Downloads\20250412_11580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71533" y="764704"/>
            <a:ext cx="3936438" cy="2952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Текст 3"/>
          <p:cNvSpPr>
            <a:spLocks noGrp="1"/>
          </p:cNvSpPr>
          <p:nvPr>
            <p:ph type="body" sz="half" idx="2"/>
          </p:nvPr>
        </p:nvSpPr>
        <p:spPr>
          <a:xfrm>
            <a:off x="4788024" y="1556792"/>
            <a:ext cx="3816424" cy="4896544"/>
          </a:xfrm>
        </p:spPr>
        <p:txBody>
          <a:bodyPr>
            <a:normAutofit/>
          </a:bodyPr>
          <a:lstStyle/>
          <a:p>
            <a:pPr algn="just"/>
            <a:r>
              <a:rPr lang="uk-UA" dirty="0" smtClean="0">
                <a:solidFill>
                  <a:schemeClr val="tx1"/>
                </a:solidFill>
                <a:latin typeface="Times New Roman" pitchFamily="18" charset="0"/>
                <a:cs typeface="Times New Roman" pitchFamily="18" charset="0"/>
              </a:rPr>
              <a:t>     Трамвай </a:t>
            </a:r>
            <a:r>
              <a:rPr lang="uk-UA" dirty="0">
                <a:solidFill>
                  <a:schemeClr val="tx1"/>
                </a:solidFill>
                <a:latin typeface="Times New Roman" pitchFamily="18" charset="0"/>
                <a:cs typeface="Times New Roman" pitchFamily="18" charset="0"/>
              </a:rPr>
              <a:t>є своєрідним символом міста, адже трамвайну колію було побудовано методом народного будівництва за один сезон з квітня по грудень 1949 року. </a:t>
            </a:r>
            <a:endParaRPr lang="uk-UA" dirty="0" smtClean="0">
              <a:solidFill>
                <a:schemeClr val="tx1"/>
              </a:solidFill>
              <a:latin typeface="Times New Roman" pitchFamily="18" charset="0"/>
              <a:cs typeface="Times New Roman" pitchFamily="18" charset="0"/>
            </a:endParaRPr>
          </a:p>
          <a:p>
            <a:pPr algn="just"/>
            <a:r>
              <a:rPr lang="uk-UA" dirty="0">
                <a:solidFill>
                  <a:schemeClr val="tx1"/>
                </a:solidFill>
                <a:latin typeface="Times New Roman" pitchFamily="18" charset="0"/>
                <a:cs typeface="Times New Roman" pitchFamily="18" charset="0"/>
              </a:rPr>
              <a:t> </a:t>
            </a:r>
            <a:r>
              <a:rPr lang="uk-UA" dirty="0" smtClean="0">
                <a:solidFill>
                  <a:schemeClr val="tx1"/>
                </a:solidFill>
                <a:latin typeface="Times New Roman" pitchFamily="18" charset="0"/>
                <a:cs typeface="Times New Roman" pitchFamily="18" charset="0"/>
              </a:rPr>
              <a:t>    Містяни </a:t>
            </a:r>
            <a:r>
              <a:rPr lang="uk-UA" dirty="0">
                <a:solidFill>
                  <a:schemeClr val="tx1"/>
                </a:solidFill>
                <a:latin typeface="Times New Roman" pitchFamily="18" charset="0"/>
                <a:cs typeface="Times New Roman" pitchFamily="18" charset="0"/>
              </a:rPr>
              <a:t>кажуть, що люди, буквально «шапками» носили будівельні матеріали, а участь у будівництві трамвайної колії, не чекаючи затвердження </a:t>
            </a:r>
            <a:r>
              <a:rPr lang="uk-UA" dirty="0" err="1">
                <a:solidFill>
                  <a:schemeClr val="tx1"/>
                </a:solidFill>
                <a:latin typeface="Times New Roman" pitchFamily="18" charset="0"/>
                <a:cs typeface="Times New Roman" pitchFamily="18" charset="0"/>
              </a:rPr>
              <a:t>проєктної</a:t>
            </a:r>
            <a:r>
              <a:rPr lang="uk-UA" dirty="0">
                <a:solidFill>
                  <a:schemeClr val="tx1"/>
                </a:solidFill>
                <a:latin typeface="Times New Roman" pitchFamily="18" charset="0"/>
                <a:cs typeface="Times New Roman" pitchFamily="18" charset="0"/>
              </a:rPr>
              <a:t> документації приймало близько 3 тисяч мешканців міста, серед яких було багато фахівців-колійників.</a:t>
            </a:r>
          </a:p>
          <a:p>
            <a:pPr algn="just"/>
            <a:r>
              <a:rPr lang="uk-UA" dirty="0" smtClean="0">
                <a:solidFill>
                  <a:schemeClr val="tx1"/>
                </a:solidFill>
                <a:latin typeface="Times New Roman" pitchFamily="18" charset="0"/>
                <a:cs typeface="Times New Roman" pitchFamily="18" charset="0"/>
              </a:rPr>
              <a:t>     Конотоп </a:t>
            </a:r>
            <a:r>
              <a:rPr lang="uk-UA" dirty="0">
                <a:solidFill>
                  <a:schemeClr val="tx1"/>
                </a:solidFill>
                <a:latin typeface="Times New Roman" pitchFamily="18" charset="0"/>
                <a:cs typeface="Times New Roman" pitchFamily="18" charset="0"/>
              </a:rPr>
              <a:t>став одним з останніх українських міст, де було побудовано трамвайну систему, яка на початку свого існування складалася з двох вагонів та одного трамвайного маршруту. Нині Конотоп має три трамвайні маршрути, а комунальне підприємство «Конотопське транспортне управління» 56 вагонів. Це друге найменше українське місто, яке має трамваї (найменшим таким містом є Дружківка).</a:t>
            </a:r>
          </a:p>
          <a:p>
            <a:pPr algn="just"/>
            <a:r>
              <a:rPr lang="uk-UA" dirty="0">
                <a:solidFill>
                  <a:schemeClr val="tx1"/>
                </a:solidFill>
                <a:latin typeface="Times New Roman" pitchFamily="18" charset="0"/>
                <a:cs typeface="Times New Roman" pitchFamily="18" charset="0"/>
              </a:rPr>
              <a:t>Символічно, що від залізничного вокзалу Ви сюди зможете доїхати трамваєм (маршрут №2)</a:t>
            </a:r>
          </a:p>
          <a:p>
            <a:endParaRPr lang="uk-UA" dirty="0">
              <a:latin typeface="Times New Roman" pitchFamily="18" charset="0"/>
              <a:cs typeface="Times New Roman" pitchFamily="18" charset="0"/>
            </a:endParaRPr>
          </a:p>
        </p:txBody>
      </p:sp>
      <p:sp>
        <p:nvSpPr>
          <p:cNvPr id="7" name="TextBox 6"/>
          <p:cNvSpPr txBox="1"/>
          <p:nvPr/>
        </p:nvSpPr>
        <p:spPr>
          <a:xfrm>
            <a:off x="755576" y="4221088"/>
            <a:ext cx="3168352" cy="1600438"/>
          </a:xfrm>
          <a:prstGeom prst="rect">
            <a:avLst/>
          </a:prstGeom>
          <a:noFill/>
        </p:spPr>
        <p:txBody>
          <a:bodyPr wrap="square" rtlCol="0">
            <a:spAutoFit/>
          </a:bodyPr>
          <a:lstStyle/>
          <a:p>
            <a:pPr lvl="0" algn="just">
              <a:spcBef>
                <a:spcPct val="20000"/>
              </a:spcBef>
              <a:buClr>
                <a:srgbClr val="727CA3"/>
              </a:buClr>
              <a:buSzPct val="76000"/>
            </a:pP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Почнемо</a:t>
            </a:r>
            <a:r>
              <a:rPr lang="ru-RU" sz="1400" dirty="0" smtClean="0">
                <a:latin typeface="Times New Roman" pitchFamily="18" charset="0"/>
                <a:cs typeface="Times New Roman" pitchFamily="18" charset="0"/>
              </a:rPr>
              <a:t> </a:t>
            </a:r>
            <a:r>
              <a:rPr lang="ru-RU" sz="1400" dirty="0" err="1">
                <a:latin typeface="Times New Roman" pitchFamily="18" charset="0"/>
                <a:cs typeface="Times New Roman" pitchFamily="18" charset="0"/>
              </a:rPr>
              <a:t>свій</a:t>
            </a:r>
            <a:r>
              <a:rPr lang="ru-RU" sz="1400" dirty="0">
                <a:latin typeface="Times New Roman" pitchFamily="18" charset="0"/>
                <a:cs typeface="Times New Roman" pitchFamily="18" charset="0"/>
              </a:rPr>
              <a:t> маршрут з «</a:t>
            </a:r>
            <a:r>
              <a:rPr lang="ru-RU" sz="1400" dirty="0" err="1">
                <a:latin typeface="Times New Roman" pitchFamily="18" charset="0"/>
                <a:cs typeface="Times New Roman" pitchFamily="18" charset="0"/>
              </a:rPr>
              <a:t>Пам'ятника</a:t>
            </a:r>
            <a:r>
              <a:rPr lang="ru-RU" sz="1400" dirty="0">
                <a:latin typeface="Times New Roman" pitchFamily="18" charset="0"/>
                <a:cs typeface="Times New Roman" pitchFamily="18" charset="0"/>
              </a:rPr>
              <a:t> трамваю», </a:t>
            </a:r>
            <a:r>
              <a:rPr lang="ru-RU" sz="1400" dirty="0" err="1">
                <a:latin typeface="Times New Roman" pitchFamily="18" charset="0"/>
                <a:cs typeface="Times New Roman" pitchFamily="18" charset="0"/>
              </a:rPr>
              <a:t>який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розташований</a:t>
            </a:r>
            <a:r>
              <a:rPr lang="ru-RU" sz="1400" dirty="0">
                <a:latin typeface="Times New Roman" pitchFamily="18" charset="0"/>
                <a:cs typeface="Times New Roman" pitchFamily="18" charset="0"/>
              </a:rPr>
              <a:t> на </a:t>
            </a:r>
            <a:r>
              <a:rPr lang="ru-RU" sz="1400" dirty="0" err="1">
                <a:latin typeface="Times New Roman" pitchFamily="18" charset="0"/>
                <a:cs typeface="Times New Roman" pitchFamily="18" charset="0"/>
              </a:rPr>
              <a:t>перехресті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вулиць</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Клубної</a:t>
            </a:r>
            <a:r>
              <a:rPr lang="ru-RU" sz="1400" dirty="0">
                <a:latin typeface="Times New Roman" pitchFamily="18" charset="0"/>
                <a:cs typeface="Times New Roman" pitchFamily="18" charset="0"/>
              </a:rPr>
              <a:t> та </a:t>
            </a:r>
            <a:r>
              <a:rPr lang="ru-RU" sz="1400" dirty="0" err="1">
                <a:latin typeface="Times New Roman" pitchFamily="18" charset="0"/>
                <a:cs typeface="Times New Roman" pitchFamily="18" charset="0"/>
              </a:rPr>
              <a:t>Успенсько-Троїцької</a:t>
            </a:r>
            <a:r>
              <a:rPr lang="ru-RU" sz="1400" dirty="0">
                <a:latin typeface="Times New Roman" pitchFamily="18" charset="0"/>
                <a:cs typeface="Times New Roman" pitchFamily="18" charset="0"/>
              </a:rPr>
              <a:t> і є </a:t>
            </a:r>
            <a:r>
              <a:rPr lang="ru-RU" sz="1400" dirty="0" err="1">
                <a:latin typeface="Times New Roman" pitchFamily="18" charset="0"/>
                <a:cs typeface="Times New Roman" pitchFamily="18" charset="0"/>
              </a:rPr>
              <a:t>металевим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трамвайним</a:t>
            </a:r>
            <a:r>
              <a:rPr lang="ru-RU" sz="1400" dirty="0">
                <a:latin typeface="Times New Roman" pitchFamily="18" charset="0"/>
                <a:cs typeface="Times New Roman" pitchFamily="18" charset="0"/>
              </a:rPr>
              <a:t> вагоном, </a:t>
            </a:r>
            <a:r>
              <a:rPr lang="ru-RU" sz="1400" dirty="0" err="1">
                <a:latin typeface="Times New Roman" pitchFamily="18" charset="0"/>
                <a:cs typeface="Times New Roman" pitchFamily="18" charset="0"/>
              </a:rPr>
              <a:t>встановленим</a:t>
            </a:r>
            <a:r>
              <a:rPr lang="ru-RU" sz="1400" dirty="0">
                <a:latin typeface="Times New Roman" pitchFamily="18" charset="0"/>
                <a:cs typeface="Times New Roman" pitchFamily="18" charset="0"/>
              </a:rPr>
              <a:t> на рейки, </a:t>
            </a:r>
            <a:r>
              <a:rPr lang="ru-RU" sz="1400" dirty="0" err="1">
                <a:latin typeface="Times New Roman" pitchFamily="18" charset="0"/>
                <a:cs typeface="Times New Roman" pitchFamily="18" charset="0"/>
              </a:rPr>
              <a:t>які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підняті</a:t>
            </a:r>
            <a:r>
              <a:rPr lang="ru-RU" sz="1400" dirty="0">
                <a:latin typeface="Times New Roman" pitchFamily="18" charset="0"/>
                <a:cs typeface="Times New Roman" pitchFamily="18" charset="0"/>
              </a:rPr>
              <a:t> на </a:t>
            </a:r>
            <a:r>
              <a:rPr lang="ru-RU" sz="1400" dirty="0" err="1">
                <a:latin typeface="Times New Roman" pitchFamily="18" charset="0"/>
                <a:cs typeface="Times New Roman" pitchFamily="18" charset="0"/>
              </a:rPr>
              <a:t>земельний</a:t>
            </a:r>
            <a:r>
              <a:rPr lang="ru-RU" sz="1400" dirty="0">
                <a:latin typeface="Times New Roman" pitchFamily="18" charset="0"/>
                <a:cs typeface="Times New Roman" pitchFamily="18" charset="0"/>
              </a:rPr>
              <a:t> постамент, у 2004 </a:t>
            </a:r>
            <a:r>
              <a:rPr lang="ru-RU" sz="1400" dirty="0" err="1">
                <a:latin typeface="Times New Roman" pitchFamily="18" charset="0"/>
                <a:cs typeface="Times New Roman" pitchFamily="18" charset="0"/>
              </a:rPr>
              <a:t>році</a:t>
            </a:r>
            <a:r>
              <a:rPr lang="ru-RU" sz="1400" dirty="0">
                <a:latin typeface="Times New Roman" pitchFamily="18" charset="0"/>
                <a:cs typeface="Times New Roman" pitchFamily="18" charset="0"/>
              </a:rPr>
              <a:t>.</a:t>
            </a:r>
            <a:endParaRPr lang="uk-UA" sz="1400" dirty="0">
              <a:latin typeface="Times New Roman" pitchFamily="18" charset="0"/>
              <a:cs typeface="Times New Roman" pitchFamily="18" charset="0"/>
            </a:endParaRPr>
          </a:p>
        </p:txBody>
      </p:sp>
    </p:spTree>
    <p:extLst>
      <p:ext uri="{BB962C8B-B14F-4D97-AF65-F5344CB8AC3E}">
        <p14:creationId xmlns:p14="http://schemas.microsoft.com/office/powerpoint/2010/main" val="1178285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Скругленный прямоугольник 6"/>
          <p:cNvSpPr/>
          <p:nvPr/>
        </p:nvSpPr>
        <p:spPr>
          <a:xfrm>
            <a:off x="4434678" y="346566"/>
            <a:ext cx="4464496" cy="4181408"/>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755576" y="224139"/>
            <a:ext cx="3528392" cy="4426262"/>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угольник 1"/>
          <p:cNvSpPr/>
          <p:nvPr/>
        </p:nvSpPr>
        <p:spPr>
          <a:xfrm>
            <a:off x="755576" y="266747"/>
            <a:ext cx="3456384" cy="707886"/>
          </a:xfrm>
          <a:prstGeom prst="rect">
            <a:avLst/>
          </a:prstGeom>
        </p:spPr>
        <p:txBody>
          <a:bodyPr wrap="square">
            <a:spAutoFit/>
          </a:bodyPr>
          <a:lstStyle/>
          <a:p>
            <a:pPr algn="ctr"/>
            <a:r>
              <a:rPr lang="uk-UA" sz="2000" b="1" dirty="0" smtClean="0">
                <a:solidFill>
                  <a:srgbClr val="7030A0"/>
                </a:solidFill>
                <a:latin typeface="Times New Roman" pitchFamily="18" charset="0"/>
                <a:cs typeface="Times New Roman" pitchFamily="18" charset="0"/>
              </a:rPr>
              <a:t>2. «Конотопське </a:t>
            </a:r>
            <a:r>
              <a:rPr lang="uk-UA" sz="2000" b="1" dirty="0">
                <a:solidFill>
                  <a:srgbClr val="7030A0"/>
                </a:solidFill>
                <a:latin typeface="Times New Roman" pitchFamily="18" charset="0"/>
                <a:cs typeface="Times New Roman" pitchFamily="18" charset="0"/>
              </a:rPr>
              <a:t>транспортне управління»</a:t>
            </a:r>
          </a:p>
        </p:txBody>
      </p:sp>
      <p:sp>
        <p:nvSpPr>
          <p:cNvPr id="3" name="TextBox 2"/>
          <p:cNvSpPr txBox="1"/>
          <p:nvPr/>
        </p:nvSpPr>
        <p:spPr>
          <a:xfrm>
            <a:off x="899592" y="974633"/>
            <a:ext cx="3312368" cy="3308598"/>
          </a:xfrm>
          <a:prstGeom prst="rect">
            <a:avLst/>
          </a:prstGeom>
          <a:noFill/>
        </p:spPr>
        <p:txBody>
          <a:bodyPr wrap="square" rtlCol="0">
            <a:spAutoFit/>
          </a:bodyPr>
          <a:lstStyle/>
          <a:p>
            <a:pPr algn="just"/>
            <a:r>
              <a:rPr lang="uk-UA" sz="1400" dirty="0" smtClean="0">
                <a:latin typeface="Times New Roman" pitchFamily="18" charset="0"/>
                <a:cs typeface="Times New Roman" pitchFamily="18" charset="0"/>
              </a:rPr>
              <a:t>     </a:t>
            </a:r>
            <a:r>
              <a:rPr lang="uk-UA" sz="1300" dirty="0" smtClean="0">
                <a:latin typeface="Times New Roman" pitchFamily="18" charset="0"/>
                <a:cs typeface="Times New Roman" pitchFamily="18" charset="0"/>
              </a:rPr>
              <a:t>Одразу </a:t>
            </a:r>
            <a:r>
              <a:rPr lang="uk-UA" sz="1300" dirty="0">
                <a:latin typeface="Times New Roman" pitchFamily="18" charset="0"/>
                <a:cs typeface="Times New Roman" pitchFamily="18" charset="0"/>
              </a:rPr>
              <a:t>біля «Пам'ятника трамваю» можна побачити Комунальне підприємство Конотопської міської ради «Конотопське транспортне управління».</a:t>
            </a:r>
          </a:p>
          <a:p>
            <a:pPr algn="just"/>
            <a:r>
              <a:rPr lang="uk-UA" sz="1300" dirty="0">
                <a:latin typeface="Times New Roman" pitchFamily="18" charset="0"/>
                <a:cs typeface="Times New Roman" pitchFamily="18" charset="0"/>
              </a:rPr>
              <a:t>     На території бачимо більше 50 трамвайних вагонів, але маршрутами міста курсує близько 10 вагонів, що є суттєво меншим, ніж потрібно для нормального </a:t>
            </a:r>
            <a:r>
              <a:rPr lang="uk-UA" sz="1300" dirty="0" smtClean="0">
                <a:latin typeface="Times New Roman" pitchFamily="18" charset="0"/>
                <a:cs typeface="Times New Roman" pitchFamily="18" charset="0"/>
              </a:rPr>
              <a:t>руху.</a:t>
            </a:r>
          </a:p>
          <a:p>
            <a:pPr algn="just"/>
            <a:r>
              <a:rPr lang="uk-UA" sz="1300" dirty="0">
                <a:latin typeface="Times New Roman" pitchFamily="18" charset="0"/>
                <a:cs typeface="Times New Roman" pitchFamily="18" charset="0"/>
              </a:rPr>
              <a:t> </a:t>
            </a:r>
            <a:r>
              <a:rPr lang="uk-UA" sz="1300" dirty="0" smtClean="0">
                <a:latin typeface="Times New Roman" pitchFamily="18" charset="0"/>
                <a:cs typeface="Times New Roman" pitchFamily="18" charset="0"/>
              </a:rPr>
              <a:t>    Маже </a:t>
            </a:r>
            <a:r>
              <a:rPr lang="uk-UA" sz="1300" dirty="0">
                <a:latin typeface="Times New Roman" pitchFamily="18" charset="0"/>
                <a:cs typeface="Times New Roman" pitchFamily="18" charset="0"/>
              </a:rPr>
              <a:t>п’ять десятків вагонів Конотоп отримав </a:t>
            </a:r>
            <a:r>
              <a:rPr lang="uk-UA" sz="1300" dirty="0" smtClean="0">
                <a:latin typeface="Times New Roman" pitchFamily="18" charset="0"/>
                <a:cs typeface="Times New Roman" pitchFamily="18" charset="0"/>
              </a:rPr>
              <a:t>з </a:t>
            </a:r>
            <a:r>
              <a:rPr lang="uk-UA" sz="1300" dirty="0">
                <a:latin typeface="Times New Roman" pitchFamily="18" charset="0"/>
                <a:cs typeface="Times New Roman" pitchFamily="18" charset="0"/>
              </a:rPr>
              <a:t>країн Європейського союзу</a:t>
            </a:r>
            <a:r>
              <a:rPr lang="uk-UA" sz="1300" dirty="0" smtClean="0">
                <a:latin typeface="Times New Roman" pitchFamily="18" charset="0"/>
                <a:cs typeface="Times New Roman" pitchFamily="18" charset="0"/>
              </a:rPr>
              <a:t>: </a:t>
            </a:r>
            <a:r>
              <a:rPr lang="uk-UA" sz="1300" dirty="0">
                <a:latin typeface="Times New Roman" pitchFamily="18" charset="0"/>
                <a:cs typeface="Times New Roman" pitchFamily="18" charset="0"/>
              </a:rPr>
              <a:t>чеські Т</a:t>
            </a:r>
            <a:r>
              <a:rPr lang="en-US" sz="1300" dirty="0" err="1" smtClean="0">
                <a:latin typeface="Times New Roman" pitchFamily="18" charset="0"/>
                <a:cs typeface="Times New Roman" pitchFamily="18" charset="0"/>
              </a:rPr>
              <a:t>atra</a:t>
            </a:r>
            <a:r>
              <a:rPr lang="uk-UA" sz="1300" dirty="0" smtClean="0">
                <a:latin typeface="Times New Roman" pitchFamily="18" charset="0"/>
                <a:cs typeface="Times New Roman" pitchFamily="18" charset="0"/>
              </a:rPr>
              <a:t>, отримані містом у 2019 році вже курсують містом, а польські </a:t>
            </a:r>
            <a:r>
              <a:rPr lang="en-US" sz="1300" dirty="0" err="1" smtClean="0">
                <a:latin typeface="Times New Roman" pitchFamily="18" charset="0"/>
                <a:cs typeface="Times New Roman" pitchFamily="18" charset="0"/>
              </a:rPr>
              <a:t>Konstal</a:t>
            </a:r>
            <a:r>
              <a:rPr lang="uk-UA" sz="1300" dirty="0" smtClean="0">
                <a:latin typeface="Times New Roman" pitchFamily="18" charset="0"/>
                <a:cs typeface="Times New Roman" pitchFamily="18" charset="0"/>
              </a:rPr>
              <a:t>, отримані у 2023 році,</a:t>
            </a:r>
            <a:r>
              <a:rPr lang="en-US" sz="1300" dirty="0" smtClean="0">
                <a:latin typeface="Times New Roman" pitchFamily="18" charset="0"/>
                <a:cs typeface="Times New Roman" pitchFamily="18" charset="0"/>
              </a:rPr>
              <a:t> </a:t>
            </a:r>
            <a:r>
              <a:rPr lang="uk-UA" sz="1300" dirty="0" smtClean="0">
                <a:latin typeface="Times New Roman" pitchFamily="18" charset="0"/>
                <a:cs typeface="Times New Roman" pitchFamily="18" charset="0"/>
              </a:rPr>
              <a:t>розраховані </a:t>
            </a:r>
            <a:r>
              <a:rPr lang="uk-UA" sz="1300" dirty="0">
                <a:latin typeface="Times New Roman" pitchFamily="18" charset="0"/>
                <a:cs typeface="Times New Roman" pitchFamily="18" charset="0"/>
              </a:rPr>
              <a:t>на вузькі колії, і щоб поставити їх на рейки, потрібно проводити затратну реконструкцію вагонів.</a:t>
            </a: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773" y="4941168"/>
            <a:ext cx="2925763" cy="16335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2112" y="4784782"/>
            <a:ext cx="2117849" cy="17922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947929" y="620690"/>
            <a:ext cx="3600400" cy="707886"/>
          </a:xfrm>
          <a:prstGeom prst="rect">
            <a:avLst/>
          </a:prstGeom>
          <a:noFill/>
        </p:spPr>
        <p:txBody>
          <a:bodyPr wrap="square" rtlCol="0">
            <a:spAutoFit/>
          </a:bodyPr>
          <a:lstStyle/>
          <a:p>
            <a:pPr algn="ctr"/>
            <a:r>
              <a:rPr lang="uk-UA" sz="2000" b="1" dirty="0" smtClean="0">
                <a:solidFill>
                  <a:srgbClr val="7030A0"/>
                </a:solidFill>
                <a:latin typeface="Times New Roman" pitchFamily="18" charset="0"/>
                <a:cs typeface="Times New Roman" pitchFamily="18" charset="0"/>
              </a:rPr>
              <a:t>3. «Пам'ятник Конотопським футболістам»</a:t>
            </a:r>
            <a:endParaRPr lang="uk-UA" sz="2000" b="1" dirty="0">
              <a:solidFill>
                <a:srgbClr val="7030A0"/>
              </a:solidFill>
              <a:latin typeface="Times New Roman" pitchFamily="18" charset="0"/>
              <a:cs typeface="Times New Roman" pitchFamily="18" charset="0"/>
            </a:endParaRPr>
          </a:p>
        </p:txBody>
      </p:sp>
      <p:sp>
        <p:nvSpPr>
          <p:cNvPr id="5" name="TextBox 4"/>
          <p:cNvSpPr txBox="1"/>
          <p:nvPr/>
        </p:nvSpPr>
        <p:spPr>
          <a:xfrm>
            <a:off x="4731905" y="1307323"/>
            <a:ext cx="3816424" cy="3108543"/>
          </a:xfrm>
          <a:prstGeom prst="rect">
            <a:avLst/>
          </a:prstGeom>
          <a:noFill/>
        </p:spPr>
        <p:txBody>
          <a:bodyPr wrap="square" rtlCol="0">
            <a:spAutoFit/>
          </a:bodyPr>
          <a:lstStyle/>
          <a:p>
            <a:pPr algn="just"/>
            <a:r>
              <a:rPr lang="uk-UA" sz="1400" dirty="0" smtClean="0">
                <a:latin typeface="Times New Roman" pitchFamily="18" charset="0"/>
                <a:cs typeface="Times New Roman" pitchFamily="18" charset="0"/>
              </a:rPr>
              <a:t>     Далі </a:t>
            </a:r>
            <a:r>
              <a:rPr lang="uk-UA" sz="1400" dirty="0">
                <a:latin typeface="Times New Roman" pitchFamily="18" charset="0"/>
                <a:cs typeface="Times New Roman" pitchFamily="18" charset="0"/>
              </a:rPr>
              <a:t>курсуємо вулицею Успенсько-Троїцька </a:t>
            </a:r>
            <a:r>
              <a:rPr lang="uk-UA" sz="1400" dirty="0" smtClean="0">
                <a:latin typeface="Times New Roman" pitchFamily="18" charset="0"/>
                <a:cs typeface="Times New Roman" pitchFamily="18" charset="0"/>
              </a:rPr>
              <a:t>в </a:t>
            </a:r>
            <a:r>
              <a:rPr lang="uk-UA" sz="1400" dirty="0">
                <a:latin typeface="Times New Roman" pitchFamily="18" charset="0"/>
                <a:cs typeface="Times New Roman" pitchFamily="18" charset="0"/>
              </a:rPr>
              <a:t>напрямку центру міста, зліва бачимо Конотопську гідрометеорологічну станцію, та через дорогу бачимо стадіон «ДЮСШ» (Дитячо-юнацької спортивної школи</a:t>
            </a:r>
            <a:r>
              <a:rPr lang="uk-UA" sz="1400" dirty="0" smtClean="0">
                <a:latin typeface="Times New Roman" pitchFamily="18" charset="0"/>
                <a:cs typeface="Times New Roman" pitchFamily="18" charset="0"/>
              </a:rPr>
              <a:t>), </a:t>
            </a:r>
            <a:r>
              <a:rPr lang="uk-UA" sz="1400" dirty="0">
                <a:latin typeface="Times New Roman" pitchFamily="18" charset="0"/>
                <a:cs typeface="Times New Roman" pitchFamily="18" charset="0"/>
              </a:rPr>
              <a:t>біля </a:t>
            </a:r>
            <a:r>
              <a:rPr lang="uk-UA" sz="1400" dirty="0" smtClean="0">
                <a:latin typeface="Times New Roman" pitchFamily="18" charset="0"/>
                <a:cs typeface="Times New Roman" pitchFamily="18" charset="0"/>
              </a:rPr>
              <a:t>якого, </a:t>
            </a:r>
            <a:r>
              <a:rPr lang="uk-UA" sz="1400" dirty="0">
                <a:latin typeface="Times New Roman" pitchFamily="18" charset="0"/>
                <a:cs typeface="Times New Roman" pitchFamily="18" charset="0"/>
              </a:rPr>
              <a:t>на високому </a:t>
            </a:r>
            <a:r>
              <a:rPr lang="uk-UA" sz="1400" dirty="0" smtClean="0">
                <a:latin typeface="Times New Roman" pitchFamily="18" charset="0"/>
                <a:cs typeface="Times New Roman" pitchFamily="18" charset="0"/>
              </a:rPr>
              <a:t>постаменті, </a:t>
            </a:r>
            <a:r>
              <a:rPr lang="uk-UA" sz="1400" dirty="0">
                <a:latin typeface="Times New Roman" pitchFamily="18" charset="0"/>
                <a:cs typeface="Times New Roman" pitchFamily="18" charset="0"/>
              </a:rPr>
              <a:t>красується «Пам’ятник Конотопським футболістам» (вул. Успенсько-Троїцька, 98), який відновили у 2018 році та перенесли сюди з іншого місця (раніше стояв біля спортивної школи та почав руйнуватися) з ініціативи місцевого підприємця. На футболках гравців є написи «Локомотив» і «Шахтар», що є назвами найстаріших футбольних команд Конотопа. </a:t>
            </a:r>
          </a:p>
        </p:txBody>
      </p:sp>
      <p:pic>
        <p:nvPicPr>
          <p:cNvPr id="1331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4670229"/>
            <a:ext cx="1580733" cy="20213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6400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Скругленный прямоугольник 2"/>
          <p:cNvSpPr/>
          <p:nvPr/>
        </p:nvSpPr>
        <p:spPr>
          <a:xfrm>
            <a:off x="503040" y="464719"/>
            <a:ext cx="5149080" cy="3900385"/>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5976156" y="4254451"/>
            <a:ext cx="2916324" cy="1800200"/>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угольник 1"/>
          <p:cNvSpPr/>
          <p:nvPr/>
        </p:nvSpPr>
        <p:spPr>
          <a:xfrm>
            <a:off x="937455" y="1054328"/>
            <a:ext cx="4392488" cy="3454792"/>
          </a:xfrm>
          <a:prstGeom prst="rect">
            <a:avLst/>
          </a:prstGeom>
        </p:spPr>
        <p:txBody>
          <a:bodyPr wrap="square">
            <a:spAutoFit/>
          </a:bodyPr>
          <a:lstStyle/>
          <a:p>
            <a:pPr lvl="0" algn="just">
              <a:lnSpc>
                <a:spcPct val="115000"/>
              </a:lnSpc>
              <a:spcAft>
                <a:spcPts val="0"/>
              </a:spcAft>
            </a:pPr>
            <a:r>
              <a:rPr lang="uk-UA" dirty="0">
                <a:latin typeface="Calibri"/>
                <a:ea typeface="Calibri"/>
                <a:cs typeface="Times New Roman"/>
              </a:rPr>
              <a:t> </a:t>
            </a:r>
            <a:r>
              <a:rPr lang="uk-UA" dirty="0" smtClean="0">
                <a:latin typeface="Calibri"/>
                <a:ea typeface="Calibri"/>
                <a:cs typeface="Times New Roman"/>
              </a:rPr>
              <a:t>    </a:t>
            </a:r>
            <a:r>
              <a:rPr lang="uk-UA" sz="1400" dirty="0" smtClean="0">
                <a:latin typeface="Times New Roman" pitchFamily="18" charset="0"/>
                <a:ea typeface="Calibri"/>
                <a:cs typeface="Times New Roman" pitchFamily="18" charset="0"/>
              </a:rPr>
              <a:t>Прямуємо далі та, </a:t>
            </a:r>
            <a:r>
              <a:rPr lang="uk-UA" sz="1400" dirty="0">
                <a:latin typeface="Times New Roman" pitchFamily="18" charset="0"/>
                <a:ea typeface="Calibri"/>
                <a:cs typeface="Times New Roman" pitchFamily="18" charset="0"/>
              </a:rPr>
              <a:t>підходячи до залізничного мосту, який перетинає дорогу над нами, бачимо пам’ятний </a:t>
            </a:r>
            <a:r>
              <a:rPr lang="uk-UA" sz="1400" dirty="0" smtClean="0">
                <a:latin typeface="Times New Roman" pitchFamily="18" charset="0"/>
                <a:ea typeface="Calibri"/>
                <a:cs typeface="Times New Roman" pitchFamily="18" charset="0"/>
              </a:rPr>
              <a:t>камінь, </a:t>
            </a:r>
            <a:r>
              <a:rPr lang="uk-UA" sz="1400" dirty="0">
                <a:latin typeface="Times New Roman" pitchFamily="18" charset="0"/>
                <a:ea typeface="Calibri"/>
                <a:cs typeface="Times New Roman" pitchFamily="18" charset="0"/>
              </a:rPr>
              <a:t>який з'явився тут </a:t>
            </a:r>
            <a:r>
              <a:rPr lang="uk-UA" sz="1400" dirty="0" smtClean="0">
                <a:latin typeface="Times New Roman" pitchFamily="18" charset="0"/>
                <a:ea typeface="Calibri"/>
                <a:cs typeface="Times New Roman" pitchFamily="18" charset="0"/>
              </a:rPr>
              <a:t>після </a:t>
            </a:r>
            <a:r>
              <a:rPr lang="uk-UA" sz="1400" dirty="0">
                <a:latin typeface="Times New Roman" pitchFamily="18" charset="0"/>
                <a:ea typeface="Calibri"/>
                <a:cs typeface="Times New Roman" pitchFamily="18" charset="0"/>
              </a:rPr>
              <a:t>російського вторгнення. </a:t>
            </a:r>
            <a:r>
              <a:rPr lang="uk-UA" sz="1400" dirty="0" smtClean="0">
                <a:latin typeface="Times New Roman" pitchFamily="18" charset="0"/>
                <a:ea typeface="Calibri"/>
                <a:cs typeface="Times New Roman" pitchFamily="18" charset="0"/>
              </a:rPr>
              <a:t>Назви пам'ятник не має, але </a:t>
            </a:r>
            <a:r>
              <a:rPr lang="uk-UA" sz="1400" dirty="0">
                <a:latin typeface="Times New Roman" pitchFamily="18" charset="0"/>
                <a:ea typeface="Calibri"/>
                <a:cs typeface="Times New Roman" pitchFamily="18" charset="0"/>
              </a:rPr>
              <a:t>с</a:t>
            </a:r>
            <a:r>
              <a:rPr lang="uk-UA" sz="1400" dirty="0" smtClean="0">
                <a:latin typeface="Times New Roman" pitchFamily="18" charset="0"/>
                <a:ea typeface="Calibri"/>
                <a:cs typeface="Times New Roman" pitchFamily="18" charset="0"/>
              </a:rPr>
              <a:t>аме </a:t>
            </a:r>
            <a:r>
              <a:rPr lang="uk-UA" sz="1400" dirty="0">
                <a:latin typeface="Times New Roman" pitchFamily="18" charset="0"/>
                <a:ea typeface="Calibri"/>
                <a:cs typeface="Times New Roman" pitchFamily="18" charset="0"/>
              </a:rPr>
              <a:t>на цьому місці </a:t>
            </a:r>
            <a:r>
              <a:rPr lang="uk-UA" sz="1400" dirty="0" smtClean="0">
                <a:latin typeface="Times New Roman" pitchFamily="18" charset="0"/>
                <a:ea typeface="Calibri"/>
                <a:cs typeface="Times New Roman" pitchFamily="18" charset="0"/>
              </a:rPr>
              <a:t>24 лютого 2022 року  </a:t>
            </a:r>
            <a:r>
              <a:rPr lang="uk-UA" sz="1400" dirty="0">
                <a:latin typeface="Times New Roman" pitchFamily="18" charset="0"/>
                <a:ea typeface="Calibri"/>
                <a:cs typeface="Times New Roman" pitchFamily="18" charset="0"/>
              </a:rPr>
              <a:t>Конотоп зустрів першим боєм російських окупантів.  </a:t>
            </a:r>
            <a:r>
              <a:rPr lang="uk-UA" sz="1400" dirty="0" smtClean="0">
                <a:latin typeface="Times New Roman" pitchFamily="18" charset="0"/>
                <a:ea typeface="Calibri"/>
                <a:cs typeface="Times New Roman" pitchFamily="18" charset="0"/>
              </a:rPr>
              <a:t>Табличка, розміщена біля каменя інформує, що саме тут, під </a:t>
            </a:r>
            <a:r>
              <a:rPr lang="uk-UA" sz="1400" dirty="0">
                <a:latin typeface="Times New Roman" pitchFamily="18" charset="0"/>
                <a:ea typeface="Calibri"/>
                <a:cs typeface="Times New Roman" pitchFamily="18" charset="0"/>
              </a:rPr>
              <a:t>час бойового зіткнення із переважаючими силами російських військ, зупинивши просування окупантів, смертю хоробрих загинули військовослужбовці  58-ї окремої бригади імені гетьмана Івана Виговського Шовкун Сергій Олександрович та </a:t>
            </a:r>
            <a:r>
              <a:rPr lang="uk-UA" sz="1400" dirty="0" err="1">
                <a:latin typeface="Times New Roman" pitchFamily="18" charset="0"/>
                <a:ea typeface="Calibri"/>
                <a:cs typeface="Times New Roman" pitchFamily="18" charset="0"/>
              </a:rPr>
              <a:t>Балашов</a:t>
            </a:r>
            <a:r>
              <a:rPr lang="uk-UA" sz="1400" dirty="0">
                <a:latin typeface="Times New Roman" pitchFamily="18" charset="0"/>
                <a:ea typeface="Calibri"/>
                <a:cs typeface="Times New Roman" pitchFamily="18" charset="0"/>
              </a:rPr>
              <a:t> </a:t>
            </a:r>
            <a:r>
              <a:rPr lang="uk-UA" sz="1400" dirty="0" smtClean="0">
                <a:latin typeface="Times New Roman" pitchFamily="18" charset="0"/>
                <a:ea typeface="Calibri"/>
                <a:cs typeface="Times New Roman" pitchFamily="18" charset="0"/>
              </a:rPr>
              <a:t>Сергій Сергійович.	</a:t>
            </a:r>
          </a:p>
          <a:p>
            <a:pPr lvl="0">
              <a:lnSpc>
                <a:spcPct val="115000"/>
              </a:lnSpc>
              <a:spcAft>
                <a:spcPts val="0"/>
              </a:spcAft>
            </a:pPr>
            <a:r>
              <a:rPr lang="uk-UA" dirty="0">
                <a:latin typeface="Calibri"/>
                <a:ea typeface="Calibri"/>
                <a:cs typeface="Times New Roman"/>
              </a:rPr>
              <a:t>	</a:t>
            </a:r>
            <a:endParaRPr lang="uk-UA" dirty="0">
              <a:effectLst/>
              <a:latin typeface="Calibri"/>
              <a:ea typeface="Calibri"/>
              <a:cs typeface="Times New Roman"/>
            </a:endParaRPr>
          </a:p>
        </p:txBody>
      </p:sp>
      <p:pic>
        <p:nvPicPr>
          <p:cNvPr id="4" name="Рисунок 3" descr="C:\Users\Антоніна\Downloads\20250406_10415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810463"/>
            <a:ext cx="2880320" cy="3298013"/>
          </a:xfrm>
          <a:prstGeom prst="rect">
            <a:avLst/>
          </a:prstGeom>
          <a:ln>
            <a:noFill/>
          </a:ln>
          <a:effectLst>
            <a:outerShdw blurRad="292100" dist="139700" dir="2700000" algn="tl" rotWithShape="0">
              <a:srgbClr val="333333">
                <a:alpha val="65000"/>
              </a:srgbClr>
            </a:outerShdw>
          </a:effectLst>
        </p:spPr>
      </p:pic>
      <p:pic>
        <p:nvPicPr>
          <p:cNvPr id="5" name="Рисунок 4" descr="C:\Users\Антоніна\Downloads\20250406_10430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4725144"/>
            <a:ext cx="2304256" cy="1800200"/>
          </a:xfrm>
          <a:prstGeom prst="rect">
            <a:avLst/>
          </a:prstGeom>
          <a:ln>
            <a:noFill/>
          </a:ln>
          <a:effectLst>
            <a:outerShdw blurRad="292100" dist="139700" dir="2700000" algn="tl" rotWithShape="0">
              <a:srgbClr val="333333">
                <a:alpha val="65000"/>
              </a:srgbClr>
            </a:outerShdw>
          </a:effectLst>
        </p:spPr>
      </p:pic>
      <p:sp>
        <p:nvSpPr>
          <p:cNvPr id="7" name="Прямоугольник 6"/>
          <p:cNvSpPr/>
          <p:nvPr/>
        </p:nvSpPr>
        <p:spPr>
          <a:xfrm>
            <a:off x="5976156" y="4365104"/>
            <a:ext cx="2664296" cy="1578894"/>
          </a:xfrm>
          <a:prstGeom prst="rect">
            <a:avLst/>
          </a:prstGeom>
        </p:spPr>
        <p:txBody>
          <a:bodyPr wrap="square">
            <a:spAutoFit/>
          </a:bodyPr>
          <a:lstStyle/>
          <a:p>
            <a:pPr marL="457200" algn="ctr">
              <a:lnSpc>
                <a:spcPct val="115000"/>
              </a:lnSpc>
              <a:spcAft>
                <a:spcPts val="1000"/>
              </a:spcAft>
            </a:pPr>
            <a:r>
              <a:rPr lang="uk-UA" sz="1400" dirty="0">
                <a:latin typeface="Times New Roman" pitchFamily="18" charset="0"/>
                <a:ea typeface="Calibri"/>
                <a:cs typeface="Times New Roman" pitchFamily="18" charset="0"/>
              </a:rPr>
              <a:t>Пройдемо під мостом </a:t>
            </a:r>
            <a:r>
              <a:rPr lang="uk-UA" sz="1400" dirty="0" smtClean="0">
                <a:latin typeface="Times New Roman" pitchFamily="18" charset="0"/>
                <a:ea typeface="Calibri"/>
                <a:cs typeface="Times New Roman" pitchFamily="18" charset="0"/>
              </a:rPr>
              <a:t>і обернувшись </a:t>
            </a:r>
            <a:r>
              <a:rPr lang="uk-UA" sz="1400" dirty="0">
                <a:latin typeface="Times New Roman" pitchFamily="18" charset="0"/>
                <a:ea typeface="Calibri"/>
                <a:cs typeface="Times New Roman" pitchFamily="18" charset="0"/>
              </a:rPr>
              <a:t>назад побачимо пам’ятну дошку, прикручену на опорі мосту в честь воїна Шовкуна С.О.</a:t>
            </a:r>
            <a:endParaRPr lang="uk-UA" sz="1400" dirty="0">
              <a:effectLst/>
              <a:latin typeface="Times New Roman" pitchFamily="18" charset="0"/>
              <a:ea typeface="Calibri"/>
              <a:cs typeface="Times New Roman" pitchFamily="18" charset="0"/>
            </a:endParaRPr>
          </a:p>
        </p:txBody>
      </p:sp>
      <p:sp>
        <p:nvSpPr>
          <p:cNvPr id="8" name="TextBox 7"/>
          <p:cNvSpPr txBox="1"/>
          <p:nvPr/>
        </p:nvSpPr>
        <p:spPr>
          <a:xfrm>
            <a:off x="937455" y="638729"/>
            <a:ext cx="4392488" cy="369332"/>
          </a:xfrm>
          <a:prstGeom prst="rect">
            <a:avLst/>
          </a:prstGeom>
          <a:noFill/>
        </p:spPr>
        <p:txBody>
          <a:bodyPr wrap="square" rtlCol="0">
            <a:spAutoFit/>
          </a:bodyPr>
          <a:lstStyle/>
          <a:p>
            <a:r>
              <a:rPr lang="uk-UA" b="1" dirty="0" smtClean="0">
                <a:solidFill>
                  <a:srgbClr val="7030A0"/>
                </a:solidFill>
                <a:latin typeface="Times New Roman" pitchFamily="18" charset="0"/>
                <a:cs typeface="Times New Roman" pitchFamily="18" charset="0"/>
              </a:rPr>
              <a:t>4. Пам'ятний камінь воїнам 58 бригади</a:t>
            </a:r>
            <a:endParaRPr lang="uk-UA" b="1" dirty="0">
              <a:solidFill>
                <a:srgbClr val="7030A0"/>
              </a:solidFill>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418" y="4578321"/>
            <a:ext cx="1675319" cy="1945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2869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Скругленный прямоугольник 1"/>
          <p:cNvSpPr/>
          <p:nvPr/>
        </p:nvSpPr>
        <p:spPr>
          <a:xfrm>
            <a:off x="4283968" y="332656"/>
            <a:ext cx="4320480" cy="5976664"/>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Заголовок 2"/>
          <p:cNvSpPr>
            <a:spLocks noGrp="1"/>
          </p:cNvSpPr>
          <p:nvPr>
            <p:ph type="title"/>
          </p:nvPr>
        </p:nvSpPr>
        <p:spPr>
          <a:xfrm>
            <a:off x="4716016" y="476673"/>
            <a:ext cx="3384375" cy="720079"/>
          </a:xfrm>
        </p:spPr>
        <p:txBody>
          <a:bodyPr>
            <a:normAutofit/>
          </a:bodyPr>
          <a:lstStyle/>
          <a:p>
            <a:pPr algn="ctr"/>
            <a:r>
              <a:rPr lang="uk-UA" sz="2000" b="1" dirty="0" smtClean="0">
                <a:solidFill>
                  <a:srgbClr val="7030A0"/>
                </a:solidFill>
                <a:latin typeface="Times New Roman" pitchFamily="18" charset="0"/>
                <a:cs typeface="Times New Roman" pitchFamily="18" charset="0"/>
              </a:rPr>
              <a:t>5. Собор Різдва Пресвятої Богородиці </a:t>
            </a:r>
            <a:endParaRPr lang="uk-UA" sz="2000" b="1" dirty="0">
              <a:solidFill>
                <a:srgbClr val="7030A0"/>
              </a:solidFill>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620688"/>
            <a:ext cx="3312368" cy="25922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Текст 3"/>
          <p:cNvSpPr>
            <a:spLocks noGrp="1"/>
          </p:cNvSpPr>
          <p:nvPr>
            <p:ph type="body" sz="half" idx="2"/>
          </p:nvPr>
        </p:nvSpPr>
        <p:spPr>
          <a:xfrm>
            <a:off x="4716016" y="1268760"/>
            <a:ext cx="3528392" cy="4795124"/>
          </a:xfrm>
        </p:spPr>
        <p:txBody>
          <a:bodyPr>
            <a:noAutofit/>
          </a:bodyPr>
          <a:lstStyle/>
          <a:p>
            <a:pPr algn="just"/>
            <a:r>
              <a:rPr lang="uk-UA" sz="1300" b="1" dirty="0" smtClean="0">
                <a:solidFill>
                  <a:schemeClr val="accent4">
                    <a:lumMod val="75000"/>
                  </a:schemeClr>
                </a:solidFill>
                <a:latin typeface="Times New Roman" pitchFamily="18" charset="0"/>
                <a:cs typeface="Times New Roman" pitchFamily="18" charset="0"/>
              </a:rPr>
              <a:t>     </a:t>
            </a:r>
            <a:r>
              <a:rPr lang="uk-UA" sz="1300" dirty="0" smtClean="0">
                <a:latin typeface="Times New Roman" pitchFamily="18" charset="0"/>
                <a:cs typeface="Times New Roman" pitchFamily="18" charset="0"/>
              </a:rPr>
              <a:t>Прямуючи </a:t>
            </a:r>
            <a:r>
              <a:rPr lang="uk-UA" sz="1300" dirty="0">
                <a:latin typeface="Times New Roman" pitchFamily="18" charset="0"/>
                <a:cs typeface="Times New Roman" pitchFamily="18" charset="0"/>
              </a:rPr>
              <a:t>далі вулицею, ліворуч минаємо Конотопське районне управління Державної служби надзвичайних  ситуацій України у Сумській області (ДСНС).</a:t>
            </a:r>
          </a:p>
          <a:p>
            <a:pPr algn="just"/>
            <a:r>
              <a:rPr lang="uk-UA" sz="1300" dirty="0" smtClean="0">
                <a:latin typeface="Times New Roman" pitchFamily="18" charset="0"/>
                <a:cs typeface="Times New Roman" pitchFamily="18" charset="0"/>
              </a:rPr>
              <a:t>     Далі</a:t>
            </a:r>
            <a:r>
              <a:rPr lang="uk-UA" sz="1300" dirty="0">
                <a:latin typeface="Times New Roman" pitchFamily="18" charset="0"/>
                <a:cs typeface="Times New Roman" pitchFamily="18" charset="0"/>
              </a:rPr>
              <a:t>, через дорогу, бачимо корпуси Конотопської центральної районної лікарні імені академіка Михайла Давидова.</a:t>
            </a:r>
          </a:p>
          <a:p>
            <a:pPr algn="just"/>
            <a:r>
              <a:rPr lang="uk-UA" sz="1300" dirty="0" smtClean="0">
                <a:latin typeface="Times New Roman" pitchFamily="18" charset="0"/>
                <a:cs typeface="Times New Roman" pitchFamily="18" charset="0"/>
              </a:rPr>
              <a:t>     Підходячи </a:t>
            </a:r>
            <a:r>
              <a:rPr lang="uk-UA" sz="1300" dirty="0">
                <a:latin typeface="Times New Roman" pitchFamily="18" charset="0"/>
                <a:cs typeface="Times New Roman" pitchFamily="18" charset="0"/>
              </a:rPr>
              <a:t>до перехрестя вулиць Успенсько-Троїцької та Братів </a:t>
            </a:r>
            <a:r>
              <a:rPr lang="uk-UA" sz="1300" dirty="0" err="1">
                <a:latin typeface="Times New Roman" pitchFamily="18" charset="0"/>
                <a:cs typeface="Times New Roman" pitchFamily="18" charset="0"/>
              </a:rPr>
              <a:t>Лузанів</a:t>
            </a:r>
            <a:r>
              <a:rPr lang="uk-UA" sz="1300" dirty="0">
                <a:latin typeface="Times New Roman" pitchFamily="18" charset="0"/>
                <a:cs typeface="Times New Roman" pitchFamily="18" charset="0"/>
              </a:rPr>
              <a:t>, ліворуч, обабіч дороги красується Собор Різдва Пресвятої Богородиці, який було урочисто відкрито 11 липня 2009 року та приурочено до святкування 350-річчя битви під Конотопом. Собор належить до конфесії Православної церкви України Сумської єпархії, що відрізняє його від інших церков міста. Біля собору встановлено пам’ятний знак на честь захисників міста під час облоги Конотопу 1659 </a:t>
            </a:r>
            <a:r>
              <a:rPr lang="uk-UA" sz="1300" dirty="0" smtClean="0">
                <a:latin typeface="Times New Roman" pitchFamily="18" charset="0"/>
                <a:cs typeface="Times New Roman" pitchFamily="18" charset="0"/>
              </a:rPr>
              <a:t>року та Пантеон національної пам'яті Конотопа.</a:t>
            </a:r>
            <a:endParaRPr lang="uk-UA" sz="1300" dirty="0">
              <a:latin typeface="Times New Roman" pitchFamily="18" charset="0"/>
              <a:cs typeface="Times New Roman" pitchFamily="18" charset="0"/>
            </a:endParaRPr>
          </a:p>
          <a:p>
            <a:pPr algn="just"/>
            <a:r>
              <a:rPr lang="uk-UA" sz="1300" dirty="0" smtClean="0">
                <a:latin typeface="Times New Roman" pitchFamily="18" charset="0"/>
                <a:cs typeface="Times New Roman" pitchFamily="18" charset="0"/>
              </a:rPr>
              <a:t>     Раджу </a:t>
            </a:r>
            <a:r>
              <a:rPr lang="uk-UA" sz="1300" dirty="0">
                <a:latin typeface="Times New Roman" pitchFamily="18" charset="0"/>
                <a:cs typeface="Times New Roman" pitchFamily="18" charset="0"/>
              </a:rPr>
              <a:t>завітати </a:t>
            </a:r>
            <a:r>
              <a:rPr lang="uk-UA" sz="1300" dirty="0" smtClean="0">
                <a:latin typeface="Times New Roman" pitchFamily="18" charset="0"/>
                <a:cs typeface="Times New Roman" pitchFamily="18" charset="0"/>
              </a:rPr>
              <a:t>в середину </a:t>
            </a:r>
            <a:r>
              <a:rPr lang="uk-UA" sz="1300" dirty="0">
                <a:latin typeface="Times New Roman" pitchFamily="18" charset="0"/>
                <a:cs typeface="Times New Roman" pitchFamily="18" charset="0"/>
              </a:rPr>
              <a:t>собору та помилуватися його красою, бо працює він щоденно з 8.00 до 17.00</a:t>
            </a:r>
          </a:p>
          <a:p>
            <a:endParaRPr lang="uk-UA" sz="1400" dirty="0">
              <a:solidFill>
                <a:schemeClr val="tx1"/>
              </a:solidFill>
            </a:endParaRPr>
          </a:p>
        </p:txBody>
      </p:sp>
      <p:pic>
        <p:nvPicPr>
          <p:cNvPr id="7" name="Рисунок 6" descr="C:\Users\Антоніна\Downloads\facebook_1744461700868_7316802689798627110.jpg"/>
          <p:cNvPicPr/>
          <p:nvPr/>
        </p:nvPicPr>
        <p:blipFill>
          <a:blip r:embed="rId3">
            <a:extLst>
              <a:ext uri="{28A0092B-C50C-407E-A947-70E740481C1C}">
                <a14:useLocalDpi xmlns:a14="http://schemas.microsoft.com/office/drawing/2010/main" val="0"/>
              </a:ext>
            </a:extLst>
          </a:blip>
          <a:srcRect/>
          <a:stretch>
            <a:fillRect/>
          </a:stretch>
        </p:blipFill>
        <p:spPr bwMode="auto">
          <a:xfrm>
            <a:off x="395536" y="3471597"/>
            <a:ext cx="3744416" cy="25922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4106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Скругленный прямоугольник 3"/>
          <p:cNvSpPr/>
          <p:nvPr/>
        </p:nvSpPr>
        <p:spPr>
          <a:xfrm>
            <a:off x="3779912" y="1927577"/>
            <a:ext cx="5040560" cy="374441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Скругленный прямоугольник 2"/>
          <p:cNvSpPr/>
          <p:nvPr/>
        </p:nvSpPr>
        <p:spPr>
          <a:xfrm>
            <a:off x="700066" y="722603"/>
            <a:ext cx="7704856" cy="1080120"/>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угольник 1"/>
          <p:cNvSpPr/>
          <p:nvPr/>
        </p:nvSpPr>
        <p:spPr>
          <a:xfrm>
            <a:off x="899592" y="908720"/>
            <a:ext cx="7272808" cy="707886"/>
          </a:xfrm>
          <a:prstGeom prst="rect">
            <a:avLst/>
          </a:prstGeom>
        </p:spPr>
        <p:txBody>
          <a:bodyPr wrap="square">
            <a:spAutoFit/>
          </a:bodyPr>
          <a:lstStyle/>
          <a:p>
            <a:pPr algn="ctr"/>
            <a:r>
              <a:rPr lang="ru-RU" sz="2000" b="1" dirty="0">
                <a:solidFill>
                  <a:srgbClr val="7030A0"/>
                </a:solidFill>
                <a:latin typeface="Times New Roman" pitchFamily="18" charset="0"/>
                <a:cs typeface="Times New Roman" pitchFamily="18" charset="0"/>
              </a:rPr>
              <a:t>6. «</a:t>
            </a:r>
            <a:r>
              <a:rPr lang="ru-RU" sz="2000" b="1" dirty="0" err="1">
                <a:solidFill>
                  <a:srgbClr val="7030A0"/>
                </a:solidFill>
                <a:latin typeface="Times New Roman" pitchFamily="18" charset="0"/>
                <a:cs typeface="Times New Roman" pitchFamily="18" charset="0"/>
              </a:rPr>
              <a:t>Пам'ятний</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меморіальний</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хрест</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воїнам</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що</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віддали</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своє</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життя</a:t>
            </a:r>
            <a:r>
              <a:rPr lang="ru-RU" sz="2000" b="1" dirty="0">
                <a:solidFill>
                  <a:srgbClr val="7030A0"/>
                </a:solidFill>
                <a:latin typeface="Times New Roman" pitchFamily="18" charset="0"/>
                <a:cs typeface="Times New Roman" pitchFamily="18" charset="0"/>
              </a:rPr>
              <a:t> за </a:t>
            </a:r>
            <a:r>
              <a:rPr lang="ru-RU" sz="2000" b="1" dirty="0" err="1">
                <a:solidFill>
                  <a:srgbClr val="7030A0"/>
                </a:solidFill>
                <a:latin typeface="Times New Roman" pitchFamily="18" charset="0"/>
                <a:cs typeface="Times New Roman" pitchFamily="18" charset="0"/>
              </a:rPr>
              <a:t>Україну</a:t>
            </a:r>
            <a:r>
              <a:rPr lang="ru-RU" sz="2000" b="1" dirty="0">
                <a:solidFill>
                  <a:srgbClr val="7030A0"/>
                </a:solidFill>
                <a:latin typeface="Times New Roman" pitchFamily="18" charset="0"/>
                <a:cs typeface="Times New Roman" pitchFamily="18" charset="0"/>
              </a:rPr>
              <a:t>» </a:t>
            </a:r>
            <a:endParaRPr lang="uk-UA" sz="2000" b="1" dirty="0">
              <a:solidFill>
                <a:srgbClr val="7030A0"/>
              </a:solidFill>
              <a:latin typeface="Times New Roman" pitchFamily="18" charset="0"/>
              <a:cs typeface="Times New Roman" pitchFamily="18" charset="0"/>
            </a:endParaRPr>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021" y="2420888"/>
            <a:ext cx="2952328" cy="36724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103948" y="2194118"/>
            <a:ext cx="4392488" cy="3477875"/>
          </a:xfrm>
          <a:prstGeom prst="rect">
            <a:avLst/>
          </a:prstGeom>
          <a:noFill/>
        </p:spPr>
        <p:txBody>
          <a:bodyPr wrap="square" rtlCol="0">
            <a:spAutoFit/>
          </a:bodyPr>
          <a:lstStyle/>
          <a:p>
            <a:pPr algn="just"/>
            <a:r>
              <a:rPr lang="uk-UA" sz="1400" dirty="0" smtClean="0">
                <a:latin typeface="Times New Roman" pitchFamily="18" charset="0"/>
                <a:cs typeface="Times New Roman" pitchFamily="18" charset="0"/>
              </a:rPr>
              <a:t>     </a:t>
            </a:r>
            <a:r>
              <a:rPr lang="uk-UA" sz="1600" dirty="0" smtClean="0">
                <a:latin typeface="Times New Roman" pitchFamily="18" charset="0"/>
                <a:cs typeface="Times New Roman" pitchFamily="18" charset="0"/>
              </a:rPr>
              <a:t>Пішохідним </a:t>
            </a:r>
            <a:r>
              <a:rPr lang="uk-UA" sz="1600" dirty="0">
                <a:latin typeface="Times New Roman" pitchFamily="18" charset="0"/>
                <a:cs typeface="Times New Roman" pitchFamily="18" charset="0"/>
              </a:rPr>
              <a:t>переходом перетнемо дорогу вулиці Успенсько-Троїцька і попрямуємо праворуч вулицею Братів </a:t>
            </a:r>
            <a:r>
              <a:rPr lang="uk-UA" sz="1600" dirty="0" err="1" smtClean="0">
                <a:latin typeface="Times New Roman" pitchFamily="18" charset="0"/>
                <a:cs typeface="Times New Roman" pitchFamily="18" charset="0"/>
              </a:rPr>
              <a:t>Лузанів</a:t>
            </a:r>
            <a:r>
              <a:rPr lang="uk-UA" sz="1600" dirty="0" smtClean="0">
                <a:latin typeface="Times New Roman" pitchFamily="18" charset="0"/>
                <a:cs typeface="Times New Roman" pitchFamily="18" charset="0"/>
              </a:rPr>
              <a:t>, підходимо </a:t>
            </a:r>
            <a:r>
              <a:rPr lang="uk-UA" sz="1600" dirty="0">
                <a:latin typeface="Times New Roman" pitchFamily="18" charset="0"/>
                <a:cs typeface="Times New Roman" pitchFamily="18" charset="0"/>
              </a:rPr>
              <a:t>до кругового руху, переходимо дорогу вул. М. Амосова  і праворуч на перехресті вулиць Є. </a:t>
            </a:r>
            <a:r>
              <a:rPr lang="uk-UA" sz="1600" dirty="0" err="1">
                <a:latin typeface="Times New Roman" pitchFamily="18" charset="0"/>
                <a:cs typeface="Times New Roman" pitchFamily="18" charset="0"/>
              </a:rPr>
              <a:t>Коновальця</a:t>
            </a:r>
            <a:r>
              <a:rPr lang="uk-UA" sz="1600" dirty="0">
                <a:latin typeface="Times New Roman" pitchFamily="18" charset="0"/>
                <a:cs typeface="Times New Roman" pitchFamily="18" charset="0"/>
              </a:rPr>
              <a:t> та М. Амосова </a:t>
            </a:r>
            <a:r>
              <a:rPr lang="uk-UA" sz="1600" dirty="0" smtClean="0">
                <a:latin typeface="Times New Roman" pitchFamily="18" charset="0"/>
                <a:cs typeface="Times New Roman" pitchFamily="18" charset="0"/>
              </a:rPr>
              <a:t>бачимо встановлений </a:t>
            </a:r>
            <a:r>
              <a:rPr lang="uk-UA" sz="1600" dirty="0">
                <a:latin typeface="Times New Roman" pitchFamily="18" charset="0"/>
                <a:cs typeface="Times New Roman" pitchFamily="18" charset="0"/>
              </a:rPr>
              <a:t>«Пам'ятний меморіальний хрест воїнам, що віддали своє життя за Україну</a:t>
            </a:r>
            <a:r>
              <a:rPr lang="uk-UA" sz="1600" dirty="0" smtClean="0">
                <a:latin typeface="Times New Roman" pitchFamily="18" charset="0"/>
                <a:cs typeface="Times New Roman" pitchFamily="18" charset="0"/>
              </a:rPr>
              <a:t>», </a:t>
            </a:r>
            <a:r>
              <a:rPr lang="uk-UA" sz="1600" dirty="0">
                <a:latin typeface="Times New Roman" pitchFamily="18" charset="0"/>
                <a:cs typeface="Times New Roman" pitchFamily="18" charset="0"/>
              </a:rPr>
              <a:t>який відкрито у 2017 році. Пам'ятний хрест встановлено як данину шани та подяки полеглим героям України в АТО (антитерористичній операції) з 2014 року, як свідчення твердої волі українського народу.</a:t>
            </a:r>
          </a:p>
          <a:p>
            <a:endParaRPr lang="uk-UA" sz="1200" dirty="0">
              <a:latin typeface="Times New Roman" pitchFamily="18" charset="0"/>
              <a:cs typeface="Times New Roman" pitchFamily="18" charset="0"/>
            </a:endParaRPr>
          </a:p>
        </p:txBody>
      </p:sp>
    </p:spTree>
    <p:extLst>
      <p:ext uri="{BB962C8B-B14F-4D97-AF65-F5344CB8AC3E}">
        <p14:creationId xmlns:p14="http://schemas.microsoft.com/office/powerpoint/2010/main" val="3161371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Скругленный прямоугольник 3"/>
          <p:cNvSpPr/>
          <p:nvPr/>
        </p:nvSpPr>
        <p:spPr>
          <a:xfrm>
            <a:off x="3491880" y="548680"/>
            <a:ext cx="5544616" cy="2232248"/>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Скругленный прямоугольник 2"/>
          <p:cNvSpPr/>
          <p:nvPr/>
        </p:nvSpPr>
        <p:spPr>
          <a:xfrm>
            <a:off x="443473" y="656996"/>
            <a:ext cx="2592288" cy="158417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Заголовок 1"/>
          <p:cNvSpPr>
            <a:spLocks noGrp="1"/>
          </p:cNvSpPr>
          <p:nvPr>
            <p:ph type="title"/>
          </p:nvPr>
        </p:nvSpPr>
        <p:spPr>
          <a:xfrm>
            <a:off x="587430" y="674096"/>
            <a:ext cx="2304374" cy="1549976"/>
          </a:xfrm>
        </p:spPr>
        <p:txBody>
          <a:bodyPr>
            <a:normAutofit fontScale="90000"/>
          </a:bodyPr>
          <a:lstStyle/>
          <a:p>
            <a:pPr algn="ctr"/>
            <a:r>
              <a:rPr lang="ru-RU" sz="2000" b="1" dirty="0" smtClean="0">
                <a:solidFill>
                  <a:srgbClr val="7030A0"/>
                </a:solidFill>
                <a:latin typeface="Times New Roman" pitchFamily="18" charset="0"/>
                <a:cs typeface="Times New Roman" pitchFamily="18" charset="0"/>
              </a:rPr>
              <a:t>7. </a:t>
            </a:r>
            <a:r>
              <a:rPr lang="ru-RU" sz="2000" b="1" dirty="0" err="1" smtClean="0">
                <a:solidFill>
                  <a:srgbClr val="7030A0"/>
                </a:solidFill>
                <a:latin typeface="Times New Roman" pitchFamily="18" charset="0"/>
                <a:cs typeface="Times New Roman" pitchFamily="18" charset="0"/>
              </a:rPr>
              <a:t>Конотопський</a:t>
            </a:r>
            <a:r>
              <a:rPr lang="ru-RU" sz="2000" b="1" dirty="0" smtClean="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краєзнавчий</a:t>
            </a:r>
            <a:r>
              <a:rPr lang="ru-RU" sz="2000" b="1" dirty="0">
                <a:solidFill>
                  <a:srgbClr val="7030A0"/>
                </a:solidFill>
                <a:latin typeface="Times New Roman" pitchFamily="18" charset="0"/>
                <a:cs typeface="Times New Roman" pitchFamily="18" charset="0"/>
              </a:rPr>
              <a:t> музей </a:t>
            </a:r>
            <a:r>
              <a:rPr lang="ru-RU" sz="2000" b="1" dirty="0" err="1">
                <a:solidFill>
                  <a:srgbClr val="7030A0"/>
                </a:solidFill>
                <a:latin typeface="Times New Roman" pitchFamily="18" charset="0"/>
                <a:cs typeface="Times New Roman" pitchFamily="18" charset="0"/>
              </a:rPr>
              <a:t>імені</a:t>
            </a:r>
            <a:r>
              <a:rPr lang="ru-RU" sz="2000" b="1" dirty="0">
                <a:solidFill>
                  <a:srgbClr val="7030A0"/>
                </a:solidFill>
                <a:latin typeface="Times New Roman" pitchFamily="18" charset="0"/>
                <a:cs typeface="Times New Roman" pitchFamily="18" charset="0"/>
              </a:rPr>
              <a:t>  </a:t>
            </a:r>
            <a:r>
              <a:rPr lang="ru-RU" sz="2000" b="1" dirty="0" smtClean="0">
                <a:solidFill>
                  <a:srgbClr val="7030A0"/>
                </a:solidFill>
                <a:latin typeface="Times New Roman" pitchFamily="18" charset="0"/>
                <a:cs typeface="Times New Roman" pitchFamily="18" charset="0"/>
              </a:rPr>
              <a:t/>
            </a:r>
            <a:br>
              <a:rPr lang="ru-RU" sz="2000" b="1" dirty="0" smtClean="0">
                <a:solidFill>
                  <a:srgbClr val="7030A0"/>
                </a:solidFill>
                <a:latin typeface="Times New Roman" pitchFamily="18" charset="0"/>
                <a:cs typeface="Times New Roman" pitchFamily="18" charset="0"/>
              </a:rPr>
            </a:br>
            <a:r>
              <a:rPr lang="ru-RU" sz="2000" b="1" dirty="0" smtClean="0">
                <a:solidFill>
                  <a:srgbClr val="7030A0"/>
                </a:solidFill>
                <a:latin typeface="Times New Roman" pitchFamily="18" charset="0"/>
                <a:cs typeface="Times New Roman" pitchFamily="18" charset="0"/>
              </a:rPr>
              <a:t>О.М</a:t>
            </a:r>
            <a:r>
              <a:rPr lang="ru-RU" sz="2000" b="1" dirty="0">
                <a:solidFill>
                  <a:srgbClr val="7030A0"/>
                </a:solidFill>
                <a:latin typeface="Times New Roman" pitchFamily="18" charset="0"/>
                <a:cs typeface="Times New Roman" pitchFamily="18" charset="0"/>
              </a:rPr>
              <a:t>. </a:t>
            </a:r>
            <a:r>
              <a:rPr lang="ru-RU" sz="2000" b="1" dirty="0" err="1">
                <a:solidFill>
                  <a:srgbClr val="7030A0"/>
                </a:solidFill>
                <a:latin typeface="Times New Roman" pitchFamily="18" charset="0"/>
                <a:cs typeface="Times New Roman" pitchFamily="18" charset="0"/>
              </a:rPr>
              <a:t>Лазаревського</a:t>
            </a:r>
            <a:endParaRPr lang="uk-UA" sz="2000" b="1" dirty="0">
              <a:solidFill>
                <a:srgbClr val="7030A0"/>
              </a:solidFill>
              <a:latin typeface="Times New Roman" pitchFamily="18" charset="0"/>
              <a:cs typeface="Times New Roman" pitchFamily="18" charset="0"/>
            </a:endParaRPr>
          </a:p>
        </p:txBody>
      </p:sp>
      <p:pic>
        <p:nvPicPr>
          <p:cNvPr id="614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83568" y="2780928"/>
            <a:ext cx="2653281" cy="35332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Объект 5" descr="C:\Users\Антоніна\Downloads\20250405_203312(1).jpg"/>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4932040" y="2996952"/>
            <a:ext cx="3240360" cy="3563353"/>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707904" y="682013"/>
            <a:ext cx="5040560" cy="1815882"/>
          </a:xfrm>
          <a:prstGeom prst="rect">
            <a:avLst/>
          </a:prstGeom>
        </p:spPr>
        <p:txBody>
          <a:bodyPr wrap="square">
            <a:spAutoFit/>
          </a:bodyPr>
          <a:lstStyle/>
          <a:p>
            <a:pPr algn="just"/>
            <a:r>
              <a:rPr lang="uk-UA" sz="1400" dirty="0" smtClean="0">
                <a:latin typeface="Times New Roman" pitchFamily="18" charset="0"/>
                <a:cs typeface="Times New Roman" pitchFamily="18" charset="0"/>
              </a:rPr>
              <a:t>     Перетинаємо </a:t>
            </a:r>
            <a:r>
              <a:rPr lang="uk-UA" sz="1400" dirty="0">
                <a:latin typeface="Times New Roman" pitchFamily="18" charset="0"/>
                <a:cs typeface="Times New Roman" pitchFamily="18" charset="0"/>
              </a:rPr>
              <a:t>дорогу вул. Євгена </a:t>
            </a:r>
            <a:r>
              <a:rPr lang="uk-UA" sz="1400" dirty="0" err="1">
                <a:latin typeface="Times New Roman" pitchFamily="18" charset="0"/>
                <a:cs typeface="Times New Roman" pitchFamily="18" charset="0"/>
              </a:rPr>
              <a:t>Коновальця</a:t>
            </a:r>
            <a:r>
              <a:rPr lang="uk-UA" sz="1400" dirty="0">
                <a:latin typeface="Times New Roman" pitchFamily="18" charset="0"/>
                <a:cs typeface="Times New Roman" pitchFamily="18" charset="0"/>
              </a:rPr>
              <a:t> і на перехресті </a:t>
            </a:r>
            <a:r>
              <a:rPr lang="uk-UA" sz="1400" dirty="0" smtClean="0">
                <a:latin typeface="Times New Roman" pitchFamily="18" charset="0"/>
                <a:cs typeface="Times New Roman" pitchFamily="18" charset="0"/>
              </a:rPr>
              <a:t>вул. </a:t>
            </a:r>
            <a:r>
              <a:rPr lang="uk-UA" sz="1400" dirty="0">
                <a:latin typeface="Times New Roman" pitchFamily="18" charset="0"/>
                <a:cs typeface="Times New Roman" pitchFamily="18" charset="0"/>
              </a:rPr>
              <a:t>Євгена </a:t>
            </a:r>
            <a:r>
              <a:rPr lang="uk-UA" sz="1400" dirty="0" err="1">
                <a:latin typeface="Times New Roman" pitchFamily="18" charset="0"/>
                <a:cs typeface="Times New Roman" pitchFamily="18" charset="0"/>
              </a:rPr>
              <a:t>Коновальця</a:t>
            </a:r>
            <a:r>
              <a:rPr lang="uk-UA" sz="1400" dirty="0">
                <a:latin typeface="Times New Roman" pitchFamily="18" charset="0"/>
                <a:cs typeface="Times New Roman" pitchFamily="18" charset="0"/>
              </a:rPr>
              <a:t> та </a:t>
            </a:r>
            <a:r>
              <a:rPr lang="uk-UA" sz="1400" dirty="0" smtClean="0">
                <a:latin typeface="Times New Roman" pitchFamily="18" charset="0"/>
                <a:cs typeface="Times New Roman" pitchFamily="18" charset="0"/>
              </a:rPr>
              <a:t>вул. </a:t>
            </a:r>
            <a:r>
              <a:rPr lang="uk-UA" sz="1400" dirty="0">
                <a:latin typeface="Times New Roman" pitchFamily="18" charset="0"/>
                <a:cs typeface="Times New Roman" pitchFamily="18" charset="0"/>
              </a:rPr>
              <a:t>Садова за адресою вул</a:t>
            </a:r>
            <a:r>
              <a:rPr lang="uk-UA" sz="1400" dirty="0" smtClean="0">
                <a:latin typeface="Times New Roman" pitchFamily="18" charset="0"/>
                <a:cs typeface="Times New Roman" pitchFamily="18" charset="0"/>
              </a:rPr>
              <a:t>. </a:t>
            </a:r>
            <a:r>
              <a:rPr lang="uk-UA" sz="1400" dirty="0">
                <a:latin typeface="Times New Roman" pitchFamily="18" charset="0"/>
                <a:cs typeface="Times New Roman" pitchFamily="18" charset="0"/>
              </a:rPr>
              <a:t>Садова, </a:t>
            </a:r>
            <a:r>
              <a:rPr lang="uk-UA" sz="1400" dirty="0" smtClean="0">
                <a:latin typeface="Times New Roman" pitchFamily="18" charset="0"/>
                <a:cs typeface="Times New Roman" pitchFamily="18" charset="0"/>
              </a:rPr>
              <a:t>спостерігаємо Конотопський   краєзнавчий   музей    </a:t>
            </a:r>
            <a:r>
              <a:rPr lang="uk-UA" sz="1400" dirty="0">
                <a:latin typeface="Times New Roman" pitchFamily="18" charset="0"/>
                <a:cs typeface="Times New Roman" pitchFamily="18" charset="0"/>
              </a:rPr>
              <a:t>імені  О.М. Лазаревського. </a:t>
            </a:r>
            <a:endParaRPr lang="uk-UA" sz="1400" dirty="0" smtClean="0">
              <a:latin typeface="Times New Roman" pitchFamily="18" charset="0"/>
              <a:cs typeface="Times New Roman" pitchFamily="18" charset="0"/>
            </a:endParaRPr>
          </a:p>
          <a:p>
            <a:pPr algn="just"/>
            <a:r>
              <a:rPr lang="uk-UA" sz="1400" dirty="0">
                <a:latin typeface="Times New Roman" pitchFamily="18" charset="0"/>
                <a:cs typeface="Times New Roman" pitchFamily="18" charset="0"/>
              </a:rPr>
              <a:t> </a:t>
            </a:r>
            <a:r>
              <a:rPr lang="uk-UA" sz="1400" dirty="0" smtClean="0">
                <a:latin typeface="Times New Roman" pitchFamily="18" charset="0"/>
                <a:cs typeface="Times New Roman" pitchFamily="18" charset="0"/>
              </a:rPr>
              <a:t>    Музей </a:t>
            </a:r>
            <a:r>
              <a:rPr lang="uk-UA" sz="1400" dirty="0">
                <a:latin typeface="Times New Roman" pitchFamily="18" charset="0"/>
                <a:cs typeface="Times New Roman" pitchFamily="18" charset="0"/>
              </a:rPr>
              <a:t>є одним з найдавніших і найбагатших музеїв Сумщини, бо відкритий ще у 1900 році і має 24 тисячі експонатів.  </a:t>
            </a:r>
            <a:endParaRPr lang="uk-UA" sz="1400" dirty="0" smtClean="0">
              <a:latin typeface="Times New Roman" pitchFamily="18" charset="0"/>
              <a:cs typeface="Times New Roman" pitchFamily="18" charset="0"/>
            </a:endParaRPr>
          </a:p>
          <a:p>
            <a:pPr algn="just"/>
            <a:r>
              <a:rPr lang="uk-UA" sz="1400" dirty="0">
                <a:latin typeface="Times New Roman" pitchFamily="18" charset="0"/>
                <a:cs typeface="Times New Roman" pitchFamily="18" charset="0"/>
              </a:rPr>
              <a:t> </a:t>
            </a:r>
            <a:r>
              <a:rPr lang="uk-UA" sz="1400" dirty="0" smtClean="0">
                <a:latin typeface="Times New Roman" pitchFamily="18" charset="0"/>
                <a:cs typeface="Times New Roman" pitchFamily="18" charset="0"/>
              </a:rPr>
              <a:t>    Відчинено </a:t>
            </a:r>
            <a:r>
              <a:rPr lang="uk-UA" sz="1400" dirty="0">
                <a:latin typeface="Times New Roman" pitchFamily="18" charset="0"/>
                <a:cs typeface="Times New Roman" pitchFamily="18" charset="0"/>
              </a:rPr>
              <a:t>музей по буднях з 09.00-12.00 і з 13.00-17.00. </a:t>
            </a:r>
          </a:p>
        </p:txBody>
      </p:sp>
    </p:spTree>
    <p:extLst>
      <p:ext uri="{BB962C8B-B14F-4D97-AF65-F5344CB8AC3E}">
        <p14:creationId xmlns:p14="http://schemas.microsoft.com/office/powerpoint/2010/main" val="2035264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Скругленный прямоугольник 2"/>
          <p:cNvSpPr/>
          <p:nvPr/>
        </p:nvSpPr>
        <p:spPr>
          <a:xfrm>
            <a:off x="259904" y="469126"/>
            <a:ext cx="4896544" cy="6048672"/>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угольник 1"/>
          <p:cNvSpPr/>
          <p:nvPr/>
        </p:nvSpPr>
        <p:spPr>
          <a:xfrm>
            <a:off x="531168" y="692696"/>
            <a:ext cx="4320480" cy="5601533"/>
          </a:xfrm>
          <a:prstGeom prst="rect">
            <a:avLst/>
          </a:prstGeom>
        </p:spPr>
        <p:txBody>
          <a:bodyPr wrap="square">
            <a:spAutoFit/>
          </a:bodyPr>
          <a:lstStyle/>
          <a:p>
            <a:endParaRPr lang="uk-UA" sz="1400" dirty="0" smtClean="0">
              <a:latin typeface="Times New Roman" pitchFamily="18" charset="0"/>
              <a:cs typeface="Times New Roman" pitchFamily="18" charset="0"/>
            </a:endParaRPr>
          </a:p>
          <a:p>
            <a:pPr algn="ctr"/>
            <a:r>
              <a:rPr lang="uk-UA" sz="2000" b="1" dirty="0" smtClean="0">
                <a:solidFill>
                  <a:srgbClr val="7030A0"/>
                </a:solidFill>
                <a:latin typeface="Times New Roman" pitchFamily="18" charset="0"/>
                <a:cs typeface="Times New Roman" pitchFamily="18" charset="0"/>
              </a:rPr>
              <a:t>8. «ПАМ'ЯТНИК КОНЮ»</a:t>
            </a:r>
          </a:p>
          <a:p>
            <a:pPr algn="ctr"/>
            <a:endParaRPr lang="uk-UA" sz="2000" b="1" dirty="0">
              <a:latin typeface="Times New Roman" pitchFamily="18" charset="0"/>
              <a:cs typeface="Times New Roman" pitchFamily="18" charset="0"/>
            </a:endParaRPr>
          </a:p>
          <a:p>
            <a:pPr algn="just"/>
            <a:r>
              <a:rPr lang="uk-UA" sz="1600" dirty="0" smtClean="0">
                <a:latin typeface="Times New Roman" pitchFamily="18" charset="0"/>
                <a:cs typeface="Times New Roman" pitchFamily="18" charset="0"/>
              </a:rPr>
              <a:t>     Перетинаємо </a:t>
            </a:r>
            <a:r>
              <a:rPr lang="uk-UA" sz="1600" dirty="0">
                <a:latin typeface="Times New Roman" pitchFamily="18" charset="0"/>
                <a:cs typeface="Times New Roman" pitchFamily="18" charset="0"/>
              </a:rPr>
              <a:t>вулицю Садова </a:t>
            </a:r>
            <a:r>
              <a:rPr lang="uk-UA" sz="1600" dirty="0" err="1">
                <a:latin typeface="Times New Roman" pitchFamily="18" charset="0"/>
                <a:cs typeface="Times New Roman" pitchFamily="18" charset="0"/>
              </a:rPr>
              <a:t>пішохідкою</a:t>
            </a:r>
            <a:r>
              <a:rPr lang="uk-UA" sz="1600" dirty="0">
                <a:latin typeface="Times New Roman" pitchFamily="18" charset="0"/>
                <a:cs typeface="Times New Roman" pitchFamily="18" charset="0"/>
              </a:rPr>
              <a:t> і знову опиняємось на вулиці Братів </a:t>
            </a:r>
            <a:r>
              <a:rPr lang="uk-UA" sz="1600" dirty="0" err="1">
                <a:latin typeface="Times New Roman" pitchFamily="18" charset="0"/>
                <a:cs typeface="Times New Roman" pitchFamily="18" charset="0"/>
              </a:rPr>
              <a:t>Лузанів</a:t>
            </a:r>
            <a:r>
              <a:rPr lang="uk-UA" sz="1600" dirty="0">
                <a:latin typeface="Times New Roman" pitchFamily="18" charset="0"/>
                <a:cs typeface="Times New Roman" pitchFamily="18" charset="0"/>
              </a:rPr>
              <a:t>, далі прямуємо праворуч. З лівого боку через дорогу можемо спостерігати приміщення Конотопської міської ради. Підходимо до перехрестя вулиці Братів </a:t>
            </a:r>
            <a:r>
              <a:rPr lang="uk-UA" sz="1600" dirty="0" err="1">
                <a:latin typeface="Times New Roman" pitchFamily="18" charset="0"/>
                <a:cs typeface="Times New Roman" pitchFamily="18" charset="0"/>
              </a:rPr>
              <a:t>Лузанів</a:t>
            </a:r>
            <a:r>
              <a:rPr lang="uk-UA" sz="1600" dirty="0">
                <a:latin typeface="Times New Roman" pitchFamily="18" charset="0"/>
                <a:cs typeface="Times New Roman" pitchFamily="18" charset="0"/>
              </a:rPr>
              <a:t> та Проспекту Миру. Не звертаючи, пішохідним переходом, перетинаємо Проспект Миру і опиняємося біля туристичної візитівка міста – «Пам'ятника коню</a:t>
            </a:r>
            <a:r>
              <a:rPr lang="uk-UA" sz="1600" dirty="0" smtClean="0">
                <a:latin typeface="Times New Roman" pitchFamily="18" charset="0"/>
                <a:cs typeface="Times New Roman" pitchFamily="18" charset="0"/>
              </a:rPr>
              <a:t>».</a:t>
            </a:r>
          </a:p>
          <a:p>
            <a:pPr algn="just"/>
            <a:r>
              <a:rPr lang="uk-UA" sz="1600" dirty="0" smtClean="0">
                <a:latin typeface="Times New Roman" pitchFamily="18" charset="0"/>
                <a:cs typeface="Times New Roman" pitchFamily="18" charset="0"/>
              </a:rPr>
              <a:t>     Пам'ятник розташований </a:t>
            </a:r>
            <a:r>
              <a:rPr lang="uk-UA" sz="1600" dirty="0">
                <a:latin typeface="Times New Roman" pitchFamily="18" charset="0"/>
                <a:cs typeface="Times New Roman" pitchFamily="18" charset="0"/>
              </a:rPr>
              <a:t>за </a:t>
            </a:r>
            <a:r>
              <a:rPr lang="uk-UA" sz="1600" dirty="0" err="1" smtClean="0">
                <a:latin typeface="Times New Roman" pitchFamily="18" charset="0"/>
                <a:cs typeface="Times New Roman" pitchFamily="18" charset="0"/>
              </a:rPr>
              <a:t>адресою</a:t>
            </a:r>
            <a:r>
              <a:rPr lang="uk-UA" sz="1600" dirty="0" smtClean="0">
                <a:latin typeface="Times New Roman" pitchFamily="18" charset="0"/>
                <a:cs typeface="Times New Roman" pitchFamily="18" charset="0"/>
              </a:rPr>
              <a:t>: </a:t>
            </a:r>
            <a:r>
              <a:rPr lang="uk-UA" sz="1600" dirty="0">
                <a:latin typeface="Times New Roman" pitchFamily="18" charset="0"/>
                <a:cs typeface="Times New Roman" pitchFamily="18" charset="0"/>
              </a:rPr>
              <a:t>вул</a:t>
            </a:r>
            <a:r>
              <a:rPr lang="uk-UA" sz="1600" dirty="0" smtClean="0">
                <a:latin typeface="Times New Roman" pitchFamily="18" charset="0"/>
                <a:cs typeface="Times New Roman" pitchFamily="18" charset="0"/>
              </a:rPr>
              <a:t>. </a:t>
            </a:r>
            <a:r>
              <a:rPr lang="uk-UA" sz="1600" dirty="0">
                <a:latin typeface="Times New Roman" pitchFamily="18" charset="0"/>
                <a:cs typeface="Times New Roman" pitchFamily="18" charset="0"/>
              </a:rPr>
              <a:t>Братів </a:t>
            </a:r>
            <a:r>
              <a:rPr lang="uk-UA" sz="1600" dirty="0" err="1">
                <a:latin typeface="Times New Roman" pitchFamily="18" charset="0"/>
                <a:cs typeface="Times New Roman" pitchFamily="18" charset="0"/>
              </a:rPr>
              <a:t>Лузанів</a:t>
            </a:r>
            <a:r>
              <a:rPr lang="uk-UA" sz="1600" dirty="0">
                <a:latin typeface="Times New Roman" pitchFamily="18" charset="0"/>
                <a:cs typeface="Times New Roman" pitchFamily="18" charset="0"/>
              </a:rPr>
              <a:t>, 51. </a:t>
            </a:r>
            <a:endParaRPr lang="uk-UA" sz="1600" dirty="0" smtClean="0">
              <a:latin typeface="Times New Roman" pitchFamily="18" charset="0"/>
              <a:cs typeface="Times New Roman" pitchFamily="18" charset="0"/>
            </a:endParaRPr>
          </a:p>
          <a:p>
            <a:pPr algn="just"/>
            <a:r>
              <a:rPr lang="uk-UA" sz="1600" dirty="0" smtClean="0">
                <a:latin typeface="Times New Roman" pitchFamily="18" charset="0"/>
                <a:cs typeface="Times New Roman" pitchFamily="18" charset="0"/>
              </a:rPr>
              <a:t>    Встановлено </a:t>
            </a:r>
            <a:r>
              <a:rPr lang="uk-UA" sz="1600" dirty="0">
                <a:latin typeface="Times New Roman" pitchFamily="18" charset="0"/>
                <a:cs typeface="Times New Roman" pitchFamily="18" charset="0"/>
              </a:rPr>
              <a:t>пам'ятник у 2008 році як символ назви міста. </a:t>
            </a:r>
            <a:endParaRPr lang="uk-UA" sz="1600" dirty="0" smtClean="0">
              <a:latin typeface="Times New Roman" pitchFamily="18" charset="0"/>
              <a:cs typeface="Times New Roman" pitchFamily="18" charset="0"/>
            </a:endParaRPr>
          </a:p>
          <a:p>
            <a:pPr algn="just"/>
            <a:r>
              <a:rPr lang="uk-UA" sz="1600" dirty="0" smtClean="0">
                <a:latin typeface="Times New Roman" pitchFamily="18" charset="0"/>
                <a:cs typeface="Times New Roman" pitchFamily="18" charset="0"/>
              </a:rPr>
              <a:t>     За </a:t>
            </a:r>
            <a:r>
              <a:rPr lang="uk-UA" sz="1600" dirty="0">
                <a:latin typeface="Times New Roman" pitchFamily="18" charset="0"/>
                <a:cs typeface="Times New Roman" pitchFamily="18" charset="0"/>
              </a:rPr>
              <a:t>недовгу історію свого існування кінь вже встиг побувати </a:t>
            </a:r>
            <a:r>
              <a:rPr lang="uk-UA" sz="1600" dirty="0" smtClean="0">
                <a:latin typeface="Times New Roman" pitchFamily="18" charset="0"/>
                <a:cs typeface="Times New Roman" pitchFamily="18" charset="0"/>
              </a:rPr>
              <a:t>зеброю та був пошкоджений </a:t>
            </a:r>
            <a:r>
              <a:rPr lang="uk-UA" sz="1600" dirty="0">
                <a:latin typeface="Times New Roman" pitchFamily="18" charset="0"/>
                <a:cs typeface="Times New Roman" pitchFamily="18" charset="0"/>
              </a:rPr>
              <a:t>через </a:t>
            </a:r>
            <a:r>
              <a:rPr lang="uk-UA" sz="1600" dirty="0" smtClean="0">
                <a:latin typeface="Times New Roman" pitchFamily="18" charset="0"/>
                <a:cs typeface="Times New Roman" pitchFamily="18" charset="0"/>
              </a:rPr>
              <a:t>акти </a:t>
            </a:r>
            <a:r>
              <a:rPr lang="uk-UA" sz="1600" dirty="0">
                <a:latin typeface="Times New Roman" pitchFamily="18" charset="0"/>
                <a:cs typeface="Times New Roman" pitchFamily="18" charset="0"/>
              </a:rPr>
              <a:t>хуліганського </a:t>
            </a:r>
            <a:r>
              <a:rPr lang="uk-UA" sz="1600" dirty="0" smtClean="0">
                <a:latin typeface="Times New Roman" pitchFamily="18" charset="0"/>
                <a:cs typeface="Times New Roman" pitchFamily="18" charset="0"/>
              </a:rPr>
              <a:t>вандалізму. </a:t>
            </a:r>
            <a:endParaRPr lang="uk-UA" sz="1600" dirty="0">
              <a:latin typeface="Times New Roman" pitchFamily="18" charset="0"/>
              <a:cs typeface="Times New Roman" pitchFamily="18" charset="0"/>
            </a:endParaRPr>
          </a:p>
          <a:p>
            <a:pPr algn="just"/>
            <a:r>
              <a:rPr lang="uk-UA" sz="1600" dirty="0" smtClean="0">
                <a:latin typeface="Times New Roman" pitchFamily="18" charset="0"/>
                <a:cs typeface="Times New Roman" pitchFamily="18" charset="0"/>
              </a:rPr>
              <a:t>     Нині реставрований кінь прикрашає центральну пішохідну алею міста.</a:t>
            </a:r>
            <a:endParaRPr lang="uk-UA" sz="16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149" y="1289375"/>
            <a:ext cx="3272656" cy="42484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6096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Скругленный прямоугольник 1"/>
          <p:cNvSpPr/>
          <p:nvPr/>
        </p:nvSpPr>
        <p:spPr>
          <a:xfrm>
            <a:off x="3923928" y="476672"/>
            <a:ext cx="4752528" cy="518457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955"/>
          <a:stretch/>
        </p:blipFill>
        <p:spPr bwMode="auto">
          <a:xfrm>
            <a:off x="827584" y="476672"/>
            <a:ext cx="2664296" cy="2952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320817" y="1052736"/>
            <a:ext cx="4032448" cy="4478149"/>
          </a:xfrm>
          <a:prstGeom prst="rect">
            <a:avLst/>
          </a:prstGeom>
          <a:noFill/>
        </p:spPr>
        <p:txBody>
          <a:bodyPr wrap="square" rtlCol="0">
            <a:spAutoFit/>
          </a:bodyPr>
          <a:lstStyle/>
          <a:p>
            <a:pPr algn="just"/>
            <a:r>
              <a:rPr lang="uk-UA" sz="1400" b="1" i="1" dirty="0" smtClean="0">
                <a:solidFill>
                  <a:schemeClr val="accent1">
                    <a:lumMod val="50000"/>
                  </a:schemeClr>
                </a:solidFill>
                <a:latin typeface="Times New Roman" pitchFamily="18" charset="0"/>
                <a:cs typeface="Times New Roman" pitchFamily="18" charset="0"/>
              </a:rPr>
              <a:t>     </a:t>
            </a:r>
            <a:r>
              <a:rPr lang="uk-UA" sz="1500" dirty="0" smtClean="0">
                <a:latin typeface="Times New Roman" pitchFamily="18" charset="0"/>
                <a:cs typeface="Times New Roman" pitchFamily="18" charset="0"/>
              </a:rPr>
              <a:t>Пропоную перейти вулицю «Проспект Миру» пішохідним переходом та віддати шану воїнам, обличчя яких зображено на чорно-білих фото на «Алеї пошани</a:t>
            </a:r>
            <a:r>
              <a:rPr lang="uk-UA" sz="1500" dirty="0">
                <a:latin typeface="Times New Roman" pitchFamily="18" charset="0"/>
                <a:cs typeface="Times New Roman" pitchFamily="18" charset="0"/>
              </a:rPr>
              <a:t>», </a:t>
            </a:r>
            <a:r>
              <a:rPr lang="uk-UA" sz="1500" dirty="0" smtClean="0">
                <a:latin typeface="Times New Roman" pitchFamily="18" charset="0"/>
                <a:cs typeface="Times New Roman" pitchFamily="18" charset="0"/>
              </a:rPr>
              <a:t>що в </a:t>
            </a:r>
            <a:r>
              <a:rPr lang="uk-UA" sz="1500" dirty="0">
                <a:latin typeface="Times New Roman" pitchFamily="18" charset="0"/>
                <a:cs typeface="Times New Roman" pitchFamily="18" charset="0"/>
              </a:rPr>
              <a:t>Конотопі розташована прямо перед входом до приміщення Конотопської міської </a:t>
            </a:r>
            <a:r>
              <a:rPr lang="uk-UA" sz="1500" dirty="0" smtClean="0">
                <a:latin typeface="Times New Roman" pitchFamily="18" charset="0"/>
                <a:cs typeface="Times New Roman" pitchFamily="18" charset="0"/>
              </a:rPr>
              <a:t>ради,  Героям з </a:t>
            </a:r>
            <a:r>
              <a:rPr lang="uk-UA" sz="1500" dirty="0" err="1" smtClean="0">
                <a:latin typeface="Times New Roman" pitchFamily="18" charset="0"/>
                <a:cs typeface="Times New Roman" pitchFamily="18" charset="0"/>
              </a:rPr>
              <a:t>Конотопщини</a:t>
            </a:r>
            <a:r>
              <a:rPr lang="uk-UA" sz="1500" dirty="0" smtClean="0">
                <a:latin typeface="Times New Roman" pitchFamily="18" charset="0"/>
                <a:cs typeface="Times New Roman" pitchFamily="18" charset="0"/>
              </a:rPr>
              <a:t>, які поклали своє життя за рідну землю.</a:t>
            </a:r>
          </a:p>
          <a:p>
            <a:pPr lvl="0" algn="just"/>
            <a:r>
              <a:rPr lang="uk-UA" sz="1500" dirty="0" smtClean="0">
                <a:latin typeface="Times New Roman" pitchFamily="18" charset="0"/>
                <a:cs typeface="Times New Roman" pitchFamily="18" charset="0"/>
              </a:rPr>
              <a:t>     З'явилась Алея у жовтні 2023 року і з того часу, на жаль, постійно поповнює </a:t>
            </a:r>
            <a:r>
              <a:rPr lang="uk-UA" sz="1500" dirty="0">
                <a:latin typeface="Times New Roman" pitchFamily="18" charset="0"/>
                <a:cs typeface="Times New Roman" pitchFamily="18" charset="0"/>
              </a:rPr>
              <a:t>свою сумну колекцію обличчями загиблих воїнів</a:t>
            </a:r>
            <a:r>
              <a:rPr lang="uk-UA" sz="1500" dirty="0" smtClean="0">
                <a:latin typeface="Times New Roman" pitchFamily="18" charset="0"/>
                <a:cs typeface="Times New Roman" pitchFamily="18" charset="0"/>
              </a:rPr>
              <a:t>.</a:t>
            </a:r>
          </a:p>
          <a:p>
            <a:pPr algn="just"/>
            <a:r>
              <a:rPr lang="uk-UA" sz="1500" dirty="0" smtClean="0">
                <a:latin typeface="Times New Roman" pitchFamily="18" charset="0"/>
                <a:cs typeface="Times New Roman" pitchFamily="18" charset="0"/>
              </a:rPr>
              <a:t>     У кожному українському місті та селі, починаючи з 2022 року (або навіть з 2014 року), створено аналогічні алеї.</a:t>
            </a:r>
          </a:p>
          <a:p>
            <a:pPr algn="just"/>
            <a:r>
              <a:rPr lang="uk-UA" sz="1500" dirty="0" smtClean="0">
                <a:latin typeface="Times New Roman" pitchFamily="18" charset="0"/>
                <a:cs typeface="Times New Roman" pitchFamily="18" charset="0"/>
              </a:rPr>
              <a:t>     На картах це місце позначено як «Пам'ятник Героям Небесної Сотні», проте на цьому місці Ви знайдете лише бетонний постамент з іменами героїв, але сам пам'ятник досі не встановлено.</a:t>
            </a:r>
            <a:endParaRPr lang="uk-UA" sz="1500" dirty="0"/>
          </a:p>
        </p:txBody>
      </p:sp>
      <p:sp>
        <p:nvSpPr>
          <p:cNvPr id="4" name="TextBox 3"/>
          <p:cNvSpPr txBox="1"/>
          <p:nvPr/>
        </p:nvSpPr>
        <p:spPr>
          <a:xfrm>
            <a:off x="5004048" y="641314"/>
            <a:ext cx="3096344" cy="461665"/>
          </a:xfrm>
          <a:prstGeom prst="rect">
            <a:avLst/>
          </a:prstGeom>
          <a:noFill/>
        </p:spPr>
        <p:txBody>
          <a:bodyPr wrap="square" rtlCol="0">
            <a:spAutoFit/>
          </a:bodyPr>
          <a:lstStyle/>
          <a:p>
            <a:r>
              <a:rPr lang="uk-UA" sz="2400" b="1" dirty="0" smtClean="0">
                <a:solidFill>
                  <a:srgbClr val="7030A0"/>
                </a:solidFill>
                <a:latin typeface="Times New Roman" pitchFamily="18" charset="0"/>
                <a:cs typeface="Times New Roman" pitchFamily="18" charset="0"/>
              </a:rPr>
              <a:t>9. «Алея пошани»</a:t>
            </a:r>
            <a:endParaRPr lang="uk-UA" sz="2400" b="1" dirty="0">
              <a:solidFill>
                <a:srgbClr val="7030A0"/>
              </a:solidFill>
              <a:latin typeface="Times New Roman" pitchFamily="18" charset="0"/>
              <a:cs typeface="Times New Roman" pitchFamily="18" charset="0"/>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55" y="3769555"/>
            <a:ext cx="2616200" cy="2653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9764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Скругленный прямоугольник 2"/>
          <p:cNvSpPr/>
          <p:nvPr/>
        </p:nvSpPr>
        <p:spPr>
          <a:xfrm>
            <a:off x="395536" y="468176"/>
            <a:ext cx="4896544" cy="324885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468176"/>
            <a:ext cx="3086273" cy="32488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861048"/>
            <a:ext cx="3096344" cy="2610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11560" y="1412776"/>
            <a:ext cx="4392488" cy="2031325"/>
          </a:xfrm>
          <a:prstGeom prst="rect">
            <a:avLst/>
          </a:prstGeom>
          <a:noFill/>
        </p:spPr>
        <p:txBody>
          <a:bodyPr wrap="square" rtlCol="0">
            <a:spAutoFit/>
          </a:bodyPr>
          <a:lstStyle/>
          <a:p>
            <a:pPr algn="just"/>
            <a:r>
              <a:rPr lang="uk-UA" sz="1400" dirty="0" smtClean="0">
                <a:latin typeface="Times New Roman" pitchFamily="18" charset="0"/>
                <a:cs typeface="Times New Roman" pitchFamily="18" charset="0"/>
              </a:rPr>
              <a:t>     Далі крокуємо по вул. Проспект Миру: зліва залишається насип із декоративного каміння із зображенням двох схрещених козацьких шабель і цифрою 1659, що символізує рік Конотопської битви, яка була під Конотопом в районі села </a:t>
            </a:r>
            <a:r>
              <a:rPr lang="uk-UA" sz="1400" dirty="0" err="1" smtClean="0">
                <a:latin typeface="Times New Roman" pitchFamily="18" charset="0"/>
                <a:cs typeface="Times New Roman" pitchFamily="18" charset="0"/>
              </a:rPr>
              <a:t>Соснівка</a:t>
            </a:r>
            <a:r>
              <a:rPr lang="uk-UA" sz="1400" dirty="0" smtClean="0">
                <a:latin typeface="Times New Roman" pitchFamily="18" charset="0"/>
                <a:cs typeface="Times New Roman" pitchFamily="18" charset="0"/>
              </a:rPr>
              <a:t> між військами гетьмана Івана Виговського та Кримського </a:t>
            </a:r>
            <a:r>
              <a:rPr lang="uk-UA" sz="1400" dirty="0" err="1" smtClean="0">
                <a:latin typeface="Times New Roman" pitchFamily="18" charset="0"/>
                <a:cs typeface="Times New Roman" pitchFamily="18" charset="0"/>
              </a:rPr>
              <a:t>ханату</a:t>
            </a:r>
            <a:r>
              <a:rPr lang="uk-UA" sz="1400" dirty="0" smtClean="0">
                <a:latin typeface="Times New Roman" pitchFamily="18" charset="0"/>
                <a:cs typeface="Times New Roman" pitchFamily="18" charset="0"/>
              </a:rPr>
              <a:t> з одного боку і московським військом – з іншого, та була одним із ключових епізодів московсько-української війни 1658-1659 років.</a:t>
            </a:r>
            <a:endParaRPr lang="uk-UA" sz="1400" dirty="0">
              <a:latin typeface="Times New Roman" pitchFamily="18" charset="0"/>
              <a:cs typeface="Times New Roman" pitchFamily="18" charset="0"/>
            </a:endParaRPr>
          </a:p>
        </p:txBody>
      </p:sp>
      <p:sp>
        <p:nvSpPr>
          <p:cNvPr id="6" name="TextBox 5"/>
          <p:cNvSpPr txBox="1"/>
          <p:nvPr/>
        </p:nvSpPr>
        <p:spPr>
          <a:xfrm>
            <a:off x="4788024" y="4473688"/>
            <a:ext cx="3600400" cy="1384995"/>
          </a:xfrm>
          <a:prstGeom prst="rect">
            <a:avLst/>
          </a:prstGeom>
          <a:noFill/>
        </p:spPr>
        <p:txBody>
          <a:bodyPr wrap="square" rtlCol="0">
            <a:spAutoFit/>
          </a:bodyPr>
          <a:lstStyle/>
          <a:p>
            <a:pPr algn="just"/>
            <a:r>
              <a:rPr lang="uk-UA" sz="1400" dirty="0" smtClean="0">
                <a:latin typeface="Times New Roman" pitchFamily="18" charset="0"/>
                <a:cs typeface="Times New Roman" pitchFamily="18" charset="0"/>
              </a:rPr>
              <a:t>     Зліва розташований Центральний парк міста Конотопа, у якому можна погуляти. </a:t>
            </a:r>
          </a:p>
          <a:p>
            <a:pPr algn="just"/>
            <a:r>
              <a:rPr lang="uk-UA" sz="1400" dirty="0">
                <a:latin typeface="Times New Roman" pitchFamily="18" charset="0"/>
                <a:cs typeface="Times New Roman" pitchFamily="18" charset="0"/>
              </a:rPr>
              <a:t> </a:t>
            </a:r>
            <a:r>
              <a:rPr lang="uk-UA" sz="1400" dirty="0" smtClean="0">
                <a:latin typeface="Times New Roman" pitchFamily="18" charset="0"/>
                <a:cs typeface="Times New Roman" pitchFamily="18" charset="0"/>
              </a:rPr>
              <a:t>    На даний момент у парку проводять реконструкцію і він поступово змінюється та стає кращою, отримуючи нові фото-локації.</a:t>
            </a:r>
            <a:endParaRPr lang="uk-UA" sz="1400" dirty="0">
              <a:latin typeface="Times New Roman" pitchFamily="18" charset="0"/>
              <a:cs typeface="Times New Roman" pitchFamily="18" charset="0"/>
            </a:endParaRPr>
          </a:p>
        </p:txBody>
      </p:sp>
      <p:sp>
        <p:nvSpPr>
          <p:cNvPr id="7" name="TextBox 6"/>
          <p:cNvSpPr txBox="1"/>
          <p:nvPr/>
        </p:nvSpPr>
        <p:spPr>
          <a:xfrm>
            <a:off x="683568" y="664715"/>
            <a:ext cx="4248472" cy="707886"/>
          </a:xfrm>
          <a:prstGeom prst="rect">
            <a:avLst/>
          </a:prstGeom>
          <a:noFill/>
        </p:spPr>
        <p:txBody>
          <a:bodyPr wrap="square" rtlCol="0">
            <a:spAutoFit/>
          </a:bodyPr>
          <a:lstStyle/>
          <a:p>
            <a:pPr algn="ctr"/>
            <a:r>
              <a:rPr lang="uk-UA" sz="2000" b="1" dirty="0" smtClean="0">
                <a:solidFill>
                  <a:srgbClr val="7030A0"/>
                </a:solidFill>
                <a:latin typeface="Times New Roman" pitchFamily="18" charset="0"/>
                <a:cs typeface="Times New Roman" pitchFamily="18" charset="0"/>
              </a:rPr>
              <a:t>10. Проспект Миру та Центральний парк</a:t>
            </a:r>
            <a:endParaRPr lang="uk-UA" sz="2000"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2430294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Скругленный прямоугольник 6"/>
          <p:cNvSpPr/>
          <p:nvPr/>
        </p:nvSpPr>
        <p:spPr>
          <a:xfrm>
            <a:off x="567409" y="3448720"/>
            <a:ext cx="4076599" cy="300461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4788024" y="414166"/>
            <a:ext cx="3816424" cy="268198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215073"/>
            <a:ext cx="2952328" cy="33843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409" y="295245"/>
            <a:ext cx="3888432" cy="29198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837247" y="620688"/>
            <a:ext cx="3312368" cy="646331"/>
          </a:xfrm>
          <a:prstGeom prst="rect">
            <a:avLst/>
          </a:prstGeom>
          <a:noFill/>
        </p:spPr>
        <p:txBody>
          <a:bodyPr wrap="square" rtlCol="0">
            <a:spAutoFit/>
          </a:bodyPr>
          <a:lstStyle/>
          <a:p>
            <a:pPr algn="ctr"/>
            <a:r>
              <a:rPr lang="uk-UA" b="1" dirty="0" smtClean="0">
                <a:solidFill>
                  <a:srgbClr val="7030A0"/>
                </a:solidFill>
                <a:latin typeface="Times New Roman" pitchFamily="18" charset="0"/>
                <a:cs typeface="Times New Roman" pitchFamily="18" charset="0"/>
              </a:rPr>
              <a:t>11. Пам'ятник Тарасу Григоровичу Шевченку</a:t>
            </a:r>
            <a:endParaRPr lang="uk-UA" b="1" dirty="0">
              <a:solidFill>
                <a:srgbClr val="7030A0"/>
              </a:solidFill>
              <a:latin typeface="Times New Roman" pitchFamily="18" charset="0"/>
              <a:cs typeface="Times New Roman" pitchFamily="18" charset="0"/>
            </a:endParaRPr>
          </a:p>
        </p:txBody>
      </p:sp>
      <p:sp>
        <p:nvSpPr>
          <p:cNvPr id="4" name="TextBox 3"/>
          <p:cNvSpPr txBox="1"/>
          <p:nvPr/>
        </p:nvSpPr>
        <p:spPr>
          <a:xfrm>
            <a:off x="755576" y="3560236"/>
            <a:ext cx="3672409" cy="2893100"/>
          </a:xfrm>
          <a:prstGeom prst="rect">
            <a:avLst/>
          </a:prstGeom>
          <a:noFill/>
        </p:spPr>
        <p:txBody>
          <a:bodyPr wrap="square" rtlCol="0">
            <a:spAutoFit/>
          </a:bodyPr>
          <a:lstStyle/>
          <a:p>
            <a:pPr algn="just"/>
            <a:r>
              <a:rPr lang="uk-UA" sz="1400" dirty="0" smtClean="0">
                <a:latin typeface="Times New Roman" pitchFamily="18" charset="0"/>
                <a:cs typeface="Times New Roman" pitchFamily="18" charset="0"/>
              </a:rPr>
              <a:t>     Кобзар бував на Сумщині кілька разів: проїжджав по ній тоді, коли направлявся з Петербурга до Києва і назад, а іноді спеціально приїздив на ярмарок у Ромни і до друзів на </a:t>
            </a:r>
            <a:r>
              <a:rPr lang="uk-UA" sz="1400" dirty="0" err="1" smtClean="0">
                <a:latin typeface="Times New Roman" pitchFamily="18" charset="0"/>
                <a:cs typeface="Times New Roman" pitchFamily="18" charset="0"/>
              </a:rPr>
              <a:t>Конотопщину</a:t>
            </a:r>
            <a:r>
              <a:rPr lang="uk-UA" sz="1400" dirty="0" smtClean="0">
                <a:latin typeface="Times New Roman" pitchFamily="18" charset="0"/>
                <a:cs typeface="Times New Roman" pitchFamily="18" charset="0"/>
              </a:rPr>
              <a:t> та </a:t>
            </a:r>
            <a:r>
              <a:rPr lang="uk-UA" sz="1400" dirty="0" err="1" smtClean="0">
                <a:latin typeface="Times New Roman" pitchFamily="18" charset="0"/>
                <a:cs typeface="Times New Roman" pitchFamily="18" charset="0"/>
              </a:rPr>
              <a:t>Лебединщину</a:t>
            </a:r>
            <a:r>
              <a:rPr lang="uk-UA" sz="1400" dirty="0" smtClean="0">
                <a:latin typeface="Times New Roman" pitchFamily="18" charset="0"/>
                <a:cs typeface="Times New Roman" pitchFamily="18" charset="0"/>
              </a:rPr>
              <a:t>.</a:t>
            </a:r>
          </a:p>
          <a:p>
            <a:pPr algn="just"/>
            <a:r>
              <a:rPr lang="uk-UA" sz="1400" dirty="0" smtClean="0">
                <a:latin typeface="Times New Roman" pitchFamily="18" charset="0"/>
                <a:cs typeface="Times New Roman" pitchFamily="18" charset="0"/>
              </a:rPr>
              <a:t>     Цей пам'ятник встановлено в Конотопі у 1993 році, і він перебуває на державному обліку як пам'ятка монументального мистецтва.</a:t>
            </a:r>
          </a:p>
          <a:p>
            <a:pPr algn="just"/>
            <a:r>
              <a:rPr lang="uk-UA" sz="1400" dirty="0" smtClean="0">
                <a:latin typeface="Times New Roman" pitchFamily="18" charset="0"/>
                <a:cs typeface="Times New Roman" pitchFamily="18" charset="0"/>
              </a:rPr>
              <a:t>     Скульптуру, виготовлену з міді, встановлено на бетонному постаменті у формі призми, обкладеному плитами граніту.</a:t>
            </a:r>
          </a:p>
          <a:p>
            <a:pPr algn="just"/>
            <a:r>
              <a:rPr lang="uk-UA" sz="1400" dirty="0" smtClean="0">
                <a:latin typeface="Times New Roman" pitchFamily="18" charset="0"/>
                <a:cs typeface="Times New Roman" pitchFamily="18" charset="0"/>
              </a:rPr>
              <a:t>	</a:t>
            </a:r>
            <a:endParaRPr lang="uk-UA" sz="1400" dirty="0">
              <a:latin typeface="Times New Roman" pitchFamily="18" charset="0"/>
              <a:cs typeface="Times New Roman" pitchFamily="18" charset="0"/>
            </a:endParaRPr>
          </a:p>
        </p:txBody>
      </p:sp>
      <p:sp>
        <p:nvSpPr>
          <p:cNvPr id="5" name="TextBox 4"/>
          <p:cNvSpPr txBox="1"/>
          <p:nvPr/>
        </p:nvSpPr>
        <p:spPr>
          <a:xfrm>
            <a:off x="4860032" y="1177597"/>
            <a:ext cx="3528392" cy="1600438"/>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     </a:t>
            </a:r>
          </a:p>
          <a:p>
            <a:pPr algn="just"/>
            <a:r>
              <a:rPr lang="ru-RU" sz="1400" dirty="0" smtClean="0">
                <a:latin typeface="Times New Roman" pitchFamily="18" charset="0"/>
                <a:cs typeface="Times New Roman" pitchFamily="18" charset="0"/>
              </a:rPr>
              <a:t>     Тут</a:t>
            </a:r>
            <a:r>
              <a:rPr lang="ru-RU" sz="1400" dirty="0">
                <a:latin typeface="Times New Roman" pitchFamily="18" charset="0"/>
                <a:cs typeface="Times New Roman" pitchFamily="18" charset="0"/>
              </a:rPr>
              <a:t>, у центральному парку, на </a:t>
            </a:r>
            <a:r>
              <a:rPr lang="ru-RU" sz="1400" dirty="0" err="1">
                <a:latin typeface="Times New Roman" pitchFamily="18" charset="0"/>
                <a:cs typeface="Times New Roman" pitchFamily="18" charset="0"/>
              </a:rPr>
              <a:t>проспекті</a:t>
            </a:r>
            <a:r>
              <a:rPr lang="ru-RU" sz="1400" dirty="0">
                <a:latin typeface="Times New Roman" pitchFamily="18" charset="0"/>
                <a:cs typeface="Times New Roman" pitchFamily="18" charset="0"/>
              </a:rPr>
              <a:t> Миру </a:t>
            </a:r>
            <a:r>
              <a:rPr lang="ru-RU" sz="1400" dirty="0" err="1">
                <a:latin typeface="Times New Roman" pitchFamily="18" charset="0"/>
                <a:cs typeface="Times New Roman" pitchFamily="18" charset="0"/>
              </a:rPr>
              <a:t>розташований</a:t>
            </a:r>
            <a:r>
              <a:rPr lang="ru-RU" sz="1400" dirty="0">
                <a:latin typeface="Times New Roman" pitchFamily="18" charset="0"/>
                <a:cs typeface="Times New Roman" pitchFamily="18" charset="0"/>
              </a:rPr>
              <a:t> один </a:t>
            </a:r>
            <a:r>
              <a:rPr lang="ru-RU" sz="1400" dirty="0" err="1">
                <a:latin typeface="Times New Roman" pitchFamily="18" charset="0"/>
                <a:cs typeface="Times New Roman" pitchFamily="18" charset="0"/>
              </a:rPr>
              <a:t>із</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двох</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пам'ятників</a:t>
            </a:r>
            <a:r>
              <a:rPr lang="ru-RU" sz="1400" dirty="0">
                <a:latin typeface="Times New Roman" pitchFamily="18" charset="0"/>
                <a:cs typeface="Times New Roman" pitchFamily="18" charset="0"/>
              </a:rPr>
              <a:t> Т.Г. </a:t>
            </a:r>
            <a:r>
              <a:rPr lang="ru-RU" sz="1400" dirty="0" err="1">
                <a:latin typeface="Times New Roman" pitchFamily="18" charset="0"/>
                <a:cs typeface="Times New Roman" pitchFamily="18" charset="0"/>
              </a:rPr>
              <a:t>Шевченку</a:t>
            </a:r>
            <a:r>
              <a:rPr lang="ru-RU" sz="1400" dirty="0">
                <a:latin typeface="Times New Roman" pitchFamily="18" charset="0"/>
                <a:cs typeface="Times New Roman" pitchFamily="18" charset="0"/>
              </a:rPr>
              <a:t>.</a:t>
            </a:r>
          </a:p>
          <a:p>
            <a:pPr algn="just"/>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Важко</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знайти</a:t>
            </a:r>
            <a:r>
              <a:rPr lang="ru-RU" sz="1400" dirty="0">
                <a:latin typeface="Times New Roman" pitchFamily="18" charset="0"/>
                <a:cs typeface="Times New Roman" pitchFamily="18" charset="0"/>
              </a:rPr>
              <a:t> в </a:t>
            </a:r>
            <a:r>
              <a:rPr lang="ru-RU" sz="1400" dirty="0" err="1">
                <a:latin typeface="Times New Roman" pitchFamily="18" charset="0"/>
                <a:cs typeface="Times New Roman" pitchFamily="18" charset="0"/>
              </a:rPr>
              <a:t>Україні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людину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якій</a:t>
            </a:r>
            <a:r>
              <a:rPr lang="ru-RU" sz="1400" dirty="0">
                <a:latin typeface="Times New Roman" pitchFamily="18" charset="0"/>
                <a:cs typeface="Times New Roman" pitchFamily="18" charset="0"/>
              </a:rPr>
              <a:t> не </a:t>
            </a:r>
            <a:r>
              <a:rPr lang="ru-RU" sz="1400" dirty="0" err="1" smtClean="0">
                <a:latin typeface="Times New Roman" pitchFamily="18" charset="0"/>
                <a:cs typeface="Times New Roman" pitchFamily="18" charset="0"/>
              </a:rPr>
              <a:t>відоме</a:t>
            </a:r>
            <a:r>
              <a:rPr lang="ru-RU" sz="1400" dirty="0" smtClean="0">
                <a:latin typeface="Times New Roman" pitchFamily="18" charset="0"/>
                <a:cs typeface="Times New Roman" pitchFamily="18" charset="0"/>
              </a:rPr>
              <a:t> </a:t>
            </a:r>
            <a:r>
              <a:rPr lang="ru-RU" sz="1400" dirty="0" err="1">
                <a:latin typeface="Times New Roman" pitchFamily="18" charset="0"/>
                <a:cs typeface="Times New Roman" pitchFamily="18" charset="0"/>
              </a:rPr>
              <a:t>ім'я</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видатного</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письменника</a:t>
            </a:r>
            <a:r>
              <a:rPr lang="ru-RU" sz="1400" dirty="0">
                <a:latin typeface="Times New Roman" pitchFamily="18" charset="0"/>
                <a:cs typeface="Times New Roman" pitchFamily="18" charset="0"/>
              </a:rPr>
              <a:t> та художника</a:t>
            </a:r>
            <a:r>
              <a:rPr lang="ru-RU"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1161277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685800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Скругленный прямоугольник 6"/>
          <p:cNvSpPr/>
          <p:nvPr/>
        </p:nvSpPr>
        <p:spPr>
          <a:xfrm>
            <a:off x="846584" y="4578978"/>
            <a:ext cx="7560840" cy="2279021"/>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3654118" y="657149"/>
            <a:ext cx="5112568" cy="3744416"/>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92696"/>
            <a:ext cx="2448272" cy="30437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499992" y="692696"/>
            <a:ext cx="3240360" cy="707886"/>
          </a:xfrm>
          <a:prstGeom prst="rect">
            <a:avLst/>
          </a:prstGeom>
          <a:noFill/>
        </p:spPr>
        <p:txBody>
          <a:bodyPr wrap="square" rtlCol="0">
            <a:spAutoFit/>
          </a:bodyPr>
          <a:lstStyle/>
          <a:p>
            <a:pPr algn="ctr"/>
            <a:r>
              <a:rPr lang="uk-UA" sz="2000" b="1" dirty="0" smtClean="0">
                <a:solidFill>
                  <a:srgbClr val="7030A0"/>
                </a:solidFill>
                <a:latin typeface="Times New Roman" pitchFamily="18" charset="0"/>
                <a:cs typeface="Times New Roman" pitchFamily="18" charset="0"/>
              </a:rPr>
              <a:t>12. Пам'ятник </a:t>
            </a:r>
          </a:p>
          <a:p>
            <a:pPr algn="ctr"/>
            <a:r>
              <a:rPr lang="uk-UA" sz="2000" b="1" dirty="0" err="1" smtClean="0">
                <a:solidFill>
                  <a:srgbClr val="7030A0"/>
                </a:solidFill>
                <a:latin typeface="Times New Roman" pitchFamily="18" charset="0"/>
                <a:cs typeface="Times New Roman" pitchFamily="18" charset="0"/>
              </a:rPr>
              <a:t>Каземиру</a:t>
            </a:r>
            <a:r>
              <a:rPr lang="uk-UA" sz="2000" b="1" dirty="0" smtClean="0">
                <a:solidFill>
                  <a:srgbClr val="7030A0"/>
                </a:solidFill>
                <a:latin typeface="Times New Roman" pitchFamily="18" charset="0"/>
                <a:cs typeface="Times New Roman" pitchFamily="18" charset="0"/>
              </a:rPr>
              <a:t> Малевичу</a:t>
            </a:r>
            <a:endParaRPr lang="uk-UA" sz="2000" b="1" dirty="0">
              <a:solidFill>
                <a:srgbClr val="7030A0"/>
              </a:solidFill>
              <a:latin typeface="Times New Roman" pitchFamily="18" charset="0"/>
              <a:cs typeface="Times New Roman" pitchFamily="18" charset="0"/>
            </a:endParaRPr>
          </a:p>
        </p:txBody>
      </p:sp>
      <p:sp>
        <p:nvSpPr>
          <p:cNvPr id="3" name="TextBox 2"/>
          <p:cNvSpPr txBox="1"/>
          <p:nvPr/>
        </p:nvSpPr>
        <p:spPr>
          <a:xfrm>
            <a:off x="3923928" y="1124744"/>
            <a:ext cx="4680520" cy="3108543"/>
          </a:xfrm>
          <a:prstGeom prst="rect">
            <a:avLst/>
          </a:prstGeom>
          <a:noFill/>
        </p:spPr>
        <p:txBody>
          <a:bodyPr wrap="square" rtlCol="0">
            <a:spAutoFit/>
          </a:bodyPr>
          <a:lstStyle/>
          <a:p>
            <a:pPr algn="just"/>
            <a:endParaRPr lang="uk-UA" sz="1400" dirty="0" smtClean="0">
              <a:latin typeface="Times New Roman" pitchFamily="18" charset="0"/>
              <a:cs typeface="Times New Roman" pitchFamily="18" charset="0"/>
            </a:endParaRPr>
          </a:p>
          <a:p>
            <a:pPr algn="just"/>
            <a:r>
              <a:rPr lang="uk-UA" sz="1400" dirty="0" smtClean="0">
                <a:latin typeface="Times New Roman" pitchFamily="18" charset="0"/>
                <a:cs typeface="Times New Roman" pitchFamily="18" charset="0"/>
              </a:rPr>
              <a:t>    Останньою зупинкою на шляху нашої подорожі буде </a:t>
            </a:r>
            <a:r>
              <a:rPr lang="ru-RU" sz="1400" dirty="0" err="1" smtClean="0">
                <a:latin typeface="Times New Roman" pitchFamily="18" charset="0"/>
                <a:cs typeface="Times New Roman" pitchFamily="18" charset="0"/>
              </a:rPr>
              <a:t>пам'ятник</a:t>
            </a:r>
            <a:r>
              <a:rPr lang="ru-RU" sz="1400" dirty="0" smtClean="0">
                <a:latin typeface="Times New Roman" pitchFamily="18" charset="0"/>
                <a:cs typeface="Times New Roman" pitchFamily="18" charset="0"/>
              </a:rPr>
              <a:t> </a:t>
            </a:r>
            <a:r>
              <a:rPr lang="ru-RU" sz="1400" dirty="0" err="1">
                <a:latin typeface="Times New Roman" pitchFamily="18" charset="0"/>
                <a:cs typeface="Times New Roman" pitchFamily="18" charset="0"/>
              </a:rPr>
              <a:t>відомому</a:t>
            </a:r>
            <a:r>
              <a:rPr lang="ru-RU" sz="1400" dirty="0">
                <a:latin typeface="Times New Roman" pitchFamily="18" charset="0"/>
                <a:cs typeface="Times New Roman" pitchFamily="18" charset="0"/>
              </a:rPr>
              <a:t> художнику </a:t>
            </a:r>
            <a:r>
              <a:rPr lang="ru-RU" sz="1400" dirty="0" err="1">
                <a:latin typeface="Times New Roman" pitchFamily="18" charset="0"/>
                <a:cs typeface="Times New Roman" pitchFamily="18" charset="0"/>
              </a:rPr>
              <a:t>Каземиру</a:t>
            </a:r>
            <a:r>
              <a:rPr lang="ru-RU" sz="1400" dirty="0">
                <a:latin typeface="Times New Roman" pitchFamily="18" charset="0"/>
                <a:cs typeface="Times New Roman" pitchFamily="18" charset="0"/>
              </a:rPr>
              <a:t> Малевичу - автору знаменитого «</a:t>
            </a:r>
            <a:r>
              <a:rPr lang="ru-RU" sz="1400" dirty="0" err="1">
                <a:latin typeface="Times New Roman" pitchFamily="18" charset="0"/>
                <a:cs typeface="Times New Roman" pitchFamily="18" charset="0"/>
              </a:rPr>
              <a:t>Чорного</a:t>
            </a:r>
            <a:r>
              <a:rPr lang="ru-RU" sz="1400" dirty="0">
                <a:latin typeface="Times New Roman" pitchFamily="18" charset="0"/>
                <a:cs typeface="Times New Roman" pitchFamily="18" charset="0"/>
              </a:rPr>
              <a:t> квадрата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який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розташований</a:t>
            </a:r>
            <a:r>
              <a:rPr lang="ru-RU" sz="1400" dirty="0" smtClean="0">
                <a:latin typeface="Times New Roman" pitchFamily="18" charset="0"/>
                <a:cs typeface="Times New Roman" pitchFamily="18" charset="0"/>
              </a:rPr>
              <a:t>  </a:t>
            </a:r>
            <a:r>
              <a:rPr lang="uk-UA" sz="1400" dirty="0">
                <a:latin typeface="Times New Roman" pitchFamily="18" charset="0"/>
                <a:cs typeface="Times New Roman" pitchFamily="18" charset="0"/>
              </a:rPr>
              <a:t>н</a:t>
            </a:r>
            <a:r>
              <a:rPr lang="uk-UA" sz="1400" dirty="0" smtClean="0">
                <a:latin typeface="Times New Roman" pitchFamily="18" charset="0"/>
                <a:cs typeface="Times New Roman" pitchFamily="18" charset="0"/>
              </a:rPr>
              <a:t>а площі біля Будинку торгівлі. Художник мешкав у Конотопі у 1894-1895 роках.</a:t>
            </a:r>
          </a:p>
          <a:p>
            <a:pPr algn="just"/>
            <a:r>
              <a:rPr lang="uk-UA" sz="1400" dirty="0" smtClean="0">
                <a:latin typeface="Times New Roman" pitchFamily="18" charset="0"/>
                <a:cs typeface="Times New Roman" pitchFamily="18" charset="0"/>
              </a:rPr>
              <a:t>    Сьогодні його витвори мистецтва коштують мільйони доларів, а дві свої перші картини «Місячна ніч» і «</a:t>
            </a:r>
            <a:r>
              <a:rPr lang="uk-UA" sz="1400" dirty="0" err="1" smtClean="0">
                <a:latin typeface="Times New Roman" pitchFamily="18" charset="0"/>
                <a:cs typeface="Times New Roman" pitchFamily="18" charset="0"/>
              </a:rPr>
              <a:t>Буслик</a:t>
            </a:r>
            <a:r>
              <a:rPr lang="uk-UA" sz="1400" dirty="0" smtClean="0">
                <a:latin typeface="Times New Roman" pitchFamily="18" charset="0"/>
                <a:cs typeface="Times New Roman" pitchFamily="18" charset="0"/>
              </a:rPr>
              <a:t>» він творив і продав у Конотопі за 5 карбованців кожну. </a:t>
            </a:r>
          </a:p>
          <a:p>
            <a:pPr algn="just"/>
            <a:r>
              <a:rPr lang="uk-UA" sz="1400" dirty="0" smtClean="0">
                <a:latin typeface="Times New Roman" pitchFamily="18" charset="0"/>
                <a:cs typeface="Times New Roman" pitchFamily="18" charset="0"/>
              </a:rPr>
              <a:t>     Автором пам'ятника є місцевий скульптор Юрій </a:t>
            </a:r>
            <a:r>
              <a:rPr lang="uk-UA" sz="1400" dirty="0" err="1" smtClean="0">
                <a:latin typeface="Times New Roman" pitchFamily="18" charset="0"/>
                <a:cs typeface="Times New Roman" pitchFamily="18" charset="0"/>
              </a:rPr>
              <a:t>Медвідь</a:t>
            </a:r>
            <a:r>
              <a:rPr lang="uk-UA" sz="1400" dirty="0" smtClean="0">
                <a:latin typeface="Times New Roman" pitchFamily="18" charset="0"/>
                <a:cs typeface="Times New Roman" pitchFamily="18" charset="0"/>
              </a:rPr>
              <a:t>.</a:t>
            </a:r>
            <a:endParaRPr lang="uk-UA" sz="1400" dirty="0">
              <a:latin typeface="Times New Roman" pitchFamily="18" charset="0"/>
              <a:cs typeface="Times New Roman" pitchFamily="18" charset="0"/>
            </a:endParaRPr>
          </a:p>
          <a:p>
            <a:pPr algn="just"/>
            <a:r>
              <a:rPr lang="uk-UA" sz="1400" dirty="0">
                <a:latin typeface="Times New Roman" pitchFamily="18" charset="0"/>
                <a:cs typeface="Times New Roman" pitchFamily="18" charset="0"/>
              </a:rPr>
              <a:t> </a:t>
            </a:r>
            <a:r>
              <a:rPr lang="uk-UA" sz="1400" dirty="0" smtClean="0">
                <a:latin typeface="Times New Roman" pitchFamily="18" charset="0"/>
                <a:cs typeface="Times New Roman" pitchFamily="18" charset="0"/>
              </a:rPr>
              <a:t>    </a:t>
            </a:r>
            <a:r>
              <a:rPr lang="uk-UA" sz="1400" dirty="0">
                <a:latin typeface="Times New Roman" pitchFamily="18" charset="0"/>
                <a:cs typeface="Times New Roman" pitchFamily="18" charset="0"/>
              </a:rPr>
              <a:t>З</a:t>
            </a:r>
            <a:r>
              <a:rPr lang="uk-UA" sz="1400" dirty="0" smtClean="0">
                <a:latin typeface="Times New Roman" pitchFamily="18" charset="0"/>
                <a:cs typeface="Times New Roman" pitchFamily="18" charset="0"/>
              </a:rPr>
              <a:t> цього місця, завдяки зручній транспортній розв'язці, Ви легко дістанетесь у будь-яку частину міста на громадському транспорті.</a:t>
            </a:r>
          </a:p>
        </p:txBody>
      </p:sp>
      <p:sp>
        <p:nvSpPr>
          <p:cNvPr id="4" name="TextBox 3"/>
          <p:cNvSpPr txBox="1"/>
          <p:nvPr/>
        </p:nvSpPr>
        <p:spPr>
          <a:xfrm>
            <a:off x="971601" y="4578980"/>
            <a:ext cx="7435824" cy="2246769"/>
          </a:xfrm>
          <a:prstGeom prst="rect">
            <a:avLst/>
          </a:prstGeom>
          <a:noFill/>
        </p:spPr>
        <p:txBody>
          <a:bodyPr wrap="square" rtlCol="0">
            <a:spAutoFit/>
          </a:bodyPr>
          <a:lstStyle/>
          <a:p>
            <a:pPr algn="ctr"/>
            <a:r>
              <a:rPr lang="uk-UA" sz="1400" dirty="0" smtClean="0">
                <a:latin typeface="Times New Roman" pitchFamily="18" charset="0"/>
                <a:cs typeface="Times New Roman" pitchFamily="18" charset="0"/>
              </a:rPr>
              <a:t>Отже, відьом у моєму рідному місті Ви не побачите. </a:t>
            </a:r>
          </a:p>
          <a:p>
            <a:pPr algn="ctr"/>
            <a:r>
              <a:rPr lang="uk-UA" sz="1400" dirty="0" smtClean="0">
                <a:latin typeface="Times New Roman" pitchFamily="18" charset="0"/>
                <a:cs typeface="Times New Roman" pitchFamily="18" charset="0"/>
              </a:rPr>
              <a:t>Але я б не радила повністю спростовувати їх існування, адже відомий письменник Григорій Квітка-Основ'яненко яскраво описував, як вони вміють перетворюватися у будь-кого.</a:t>
            </a:r>
          </a:p>
          <a:p>
            <a:pPr algn="ctr"/>
            <a:r>
              <a:rPr lang="uk-UA" sz="1400" dirty="0" smtClean="0">
                <a:latin typeface="Times New Roman" pitchFamily="18" charset="0"/>
                <a:cs typeface="Times New Roman" pitchFamily="18" charset="0"/>
              </a:rPr>
              <a:t>Відстань маршруту від пам'ятника Конотопському трамваю до пам'ятника </a:t>
            </a:r>
            <a:r>
              <a:rPr lang="uk-UA" sz="1400" dirty="0" err="1" smtClean="0">
                <a:latin typeface="Times New Roman" pitchFamily="18" charset="0"/>
                <a:cs typeface="Times New Roman" pitchFamily="18" charset="0"/>
              </a:rPr>
              <a:t>Каземиру</a:t>
            </a:r>
            <a:r>
              <a:rPr lang="uk-UA" sz="1400" dirty="0" smtClean="0">
                <a:latin typeface="Times New Roman" pitchFamily="18" charset="0"/>
                <a:cs typeface="Times New Roman" pitchFamily="18" charset="0"/>
              </a:rPr>
              <a:t> Малевичу 2,9 км, а додаток </a:t>
            </a:r>
            <a:r>
              <a:rPr lang="en-US" sz="1400" dirty="0">
                <a:solidFill>
                  <a:prstClr val="black"/>
                </a:solidFill>
                <a:latin typeface="Times New Roman" pitchFamily="18" charset="0"/>
                <a:cs typeface="Times New Roman" pitchFamily="18" charset="0"/>
              </a:rPr>
              <a:t>Google </a:t>
            </a:r>
            <a:r>
              <a:rPr lang="uk-UA" sz="1400" dirty="0" smtClean="0">
                <a:solidFill>
                  <a:prstClr val="black"/>
                </a:solidFill>
                <a:latin typeface="Times New Roman" pitchFamily="18" charset="0"/>
                <a:cs typeface="Times New Roman" pitchFamily="18" charset="0"/>
              </a:rPr>
              <a:t>Карти інформує, що здолаєте його за 40 хвилин, проте реальний час екскурсії неспішною ходою з усіма зупинками та розгляданням експонатів займе у Вас приблизно 2 години </a:t>
            </a:r>
            <a:r>
              <a:rPr lang="uk-UA" sz="1400" dirty="0">
                <a:solidFill>
                  <a:prstClr val="black"/>
                </a:solidFill>
                <a:latin typeface="Times New Roman" pitchFamily="18" charset="0"/>
                <a:cs typeface="Times New Roman" pitchFamily="18" charset="0"/>
              </a:rPr>
              <a:t>1</a:t>
            </a:r>
            <a:r>
              <a:rPr lang="uk-UA" sz="1400" dirty="0" smtClean="0">
                <a:solidFill>
                  <a:prstClr val="black"/>
                </a:solidFill>
                <a:latin typeface="Times New Roman" pitchFamily="18" charset="0"/>
                <a:cs typeface="Times New Roman" pitchFamily="18" charset="0"/>
              </a:rPr>
              <a:t>0 хвилин часу.</a:t>
            </a:r>
            <a:endParaRPr lang="uk-UA" sz="1400" dirty="0" smtClean="0">
              <a:latin typeface="Times New Roman" pitchFamily="18" charset="0"/>
              <a:cs typeface="Times New Roman" pitchFamily="18" charset="0"/>
            </a:endParaRPr>
          </a:p>
          <a:p>
            <a:pPr algn="ctr"/>
            <a:r>
              <a:rPr lang="uk-UA" sz="1400" dirty="0">
                <a:latin typeface="Times New Roman" pitchFamily="18" charset="0"/>
                <a:cs typeface="Times New Roman" pitchFamily="18" charset="0"/>
              </a:rPr>
              <a:t> </a:t>
            </a:r>
            <a:r>
              <a:rPr lang="uk-UA" sz="1400" dirty="0" smtClean="0">
                <a:latin typeface="Times New Roman" pitchFamily="18" charset="0"/>
                <a:cs typeface="Times New Roman" pitchFamily="18" charset="0"/>
              </a:rPr>
              <a:t>Посилання на маршрут у додатку </a:t>
            </a:r>
            <a:r>
              <a:rPr lang="en-US" sz="1400" dirty="0" smtClean="0">
                <a:latin typeface="Times New Roman" pitchFamily="18" charset="0"/>
                <a:cs typeface="Times New Roman" pitchFamily="18" charset="0"/>
              </a:rPr>
              <a:t>Google </a:t>
            </a:r>
            <a:r>
              <a:rPr lang="uk-UA" sz="1400" dirty="0" smtClean="0">
                <a:latin typeface="Times New Roman" pitchFamily="18" charset="0"/>
                <a:cs typeface="Times New Roman" pitchFamily="18" charset="0"/>
              </a:rPr>
              <a:t>Карти: </a:t>
            </a:r>
            <a:r>
              <a:rPr lang="en-US" sz="1400" dirty="0">
                <a:latin typeface="Times New Roman" pitchFamily="18" charset="0"/>
                <a:cs typeface="Times New Roman" pitchFamily="18" charset="0"/>
                <a:hlinkClick r:id="rId3"/>
              </a:rPr>
              <a:t>https://</a:t>
            </a:r>
            <a:r>
              <a:rPr lang="en-US" sz="1400" dirty="0" smtClean="0">
                <a:latin typeface="Times New Roman" pitchFamily="18" charset="0"/>
                <a:cs typeface="Times New Roman" pitchFamily="18" charset="0"/>
                <a:hlinkClick r:id="rId3"/>
              </a:rPr>
              <a:t>salo.li/b21f49F</a:t>
            </a:r>
            <a:endParaRPr lang="uk-UA" sz="1400" dirty="0">
              <a:latin typeface="Times New Roman" pitchFamily="18" charset="0"/>
              <a:cs typeface="Times New Roman" pitchFamily="18" charset="0"/>
            </a:endParaRPr>
          </a:p>
          <a:p>
            <a:pPr algn="ctr"/>
            <a:r>
              <a:rPr lang="uk-UA" sz="1400" dirty="0" smtClean="0">
                <a:latin typeface="Times New Roman" pitchFamily="18" charset="0"/>
                <a:cs typeface="Times New Roman" pitchFamily="18" charset="0"/>
              </a:rPr>
              <a:t>Цей маршрут допоможе Вам помандрувати центральною частиною міста Конотопа без великих часових і фінансових витрат.</a:t>
            </a:r>
          </a:p>
        </p:txBody>
      </p:sp>
    </p:spTree>
    <p:extLst>
      <p:ext uri="{BB962C8B-B14F-4D97-AF65-F5344CB8AC3E}">
        <p14:creationId xmlns:p14="http://schemas.microsoft.com/office/powerpoint/2010/main" val="4119085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6858000"/>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Скругленный прямоугольник 5"/>
          <p:cNvSpPr/>
          <p:nvPr/>
        </p:nvSpPr>
        <p:spPr>
          <a:xfrm>
            <a:off x="539552" y="4509120"/>
            <a:ext cx="8352928" cy="2232248"/>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Скругленный прямоугольник 3"/>
          <p:cNvSpPr/>
          <p:nvPr/>
        </p:nvSpPr>
        <p:spPr>
          <a:xfrm>
            <a:off x="827584" y="476672"/>
            <a:ext cx="7776864" cy="3888431"/>
          </a:xfrm>
          <a:prstGeom prst="round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extBox 1"/>
          <p:cNvSpPr txBox="1"/>
          <p:nvPr/>
        </p:nvSpPr>
        <p:spPr>
          <a:xfrm>
            <a:off x="1187624" y="732760"/>
            <a:ext cx="7128792" cy="3416320"/>
          </a:xfrm>
          <a:prstGeom prst="rect">
            <a:avLst/>
          </a:prstGeom>
          <a:noFill/>
        </p:spPr>
        <p:txBody>
          <a:bodyPr wrap="square" rtlCol="0">
            <a:spAutoFit/>
          </a:bodyPr>
          <a:lstStyle/>
          <a:p>
            <a:pPr algn="ctr"/>
            <a:r>
              <a:rPr lang="uk-UA" dirty="0" smtClean="0">
                <a:latin typeface="Times New Roman" pitchFamily="18" charset="0"/>
                <a:cs typeface="Times New Roman" pitchFamily="18" charset="0"/>
              </a:rPr>
              <a:t>Дякую за увагу!</a:t>
            </a:r>
          </a:p>
          <a:p>
            <a:r>
              <a:rPr lang="uk-UA" dirty="0" smtClean="0">
                <a:latin typeface="Times New Roman" pitchFamily="18" charset="0"/>
                <a:cs typeface="Times New Roman" pitchFamily="18" charset="0"/>
              </a:rPr>
              <a:t>Матеріал підготувала Поліна Сівер, учениця 7-А класу Конотопського ліцею №12 Конотопської міської ради Сумської області. </a:t>
            </a:r>
          </a:p>
          <a:p>
            <a:r>
              <a:rPr lang="uk-UA" dirty="0" smtClean="0">
                <a:latin typeface="Times New Roman" pitchFamily="18" charset="0"/>
                <a:cs typeface="Times New Roman" pitchFamily="18" charset="0"/>
              </a:rPr>
              <a:t>Під час підготовки матеріалу більшість фото зроблено особисто автором. Особисто пройшла пішим маршрутом, розрахувавши його тривалість та вперше виклала інформацію про </a:t>
            </a:r>
            <a:r>
              <a:rPr lang="ru-RU" dirty="0" err="1">
                <a:latin typeface="Times New Roman" pitchFamily="18" charset="0"/>
                <a:cs typeface="Times New Roman" pitchFamily="18" charset="0"/>
              </a:rPr>
              <a:t>Пам'ятний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камінь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воїнам</a:t>
            </a:r>
            <a:r>
              <a:rPr lang="ru-RU" dirty="0">
                <a:latin typeface="Times New Roman" pitchFamily="18" charset="0"/>
                <a:cs typeface="Times New Roman" pitchFamily="18" charset="0"/>
              </a:rPr>
              <a:t> 58 </a:t>
            </a:r>
            <a:r>
              <a:rPr lang="ru-RU" dirty="0" err="1" smtClean="0">
                <a:latin typeface="Times New Roman" pitchFamily="18" charset="0"/>
                <a:cs typeface="Times New Roman" pitchFamily="18" charset="0"/>
              </a:rPr>
              <a:t>бригади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що</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отримала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безпосередньо</a:t>
            </a:r>
            <a:r>
              <a:rPr lang="ru-RU" dirty="0" smtClean="0">
                <a:latin typeface="Times New Roman" pitchFamily="18" charset="0"/>
                <a:cs typeface="Times New Roman" pitchFamily="18" charset="0"/>
              </a:rPr>
              <a:t> з </a:t>
            </a:r>
            <a:r>
              <a:rPr lang="ru-RU" dirty="0" err="1" smtClean="0">
                <a:latin typeface="Times New Roman" pitchFamily="18" charset="0"/>
                <a:cs typeface="Times New Roman" pitchFamily="18" charset="0"/>
              </a:rPr>
              <a:t>інформації</a:t>
            </a:r>
            <a:r>
              <a:rPr lang="ru-RU" dirty="0" smtClean="0">
                <a:latin typeface="Times New Roman" pitchFamily="18" charset="0"/>
                <a:cs typeface="Times New Roman" pitchFamily="18" charset="0"/>
              </a:rPr>
              <a:t> на </a:t>
            </a:r>
            <a:r>
              <a:rPr lang="ru-RU" dirty="0" err="1" smtClean="0">
                <a:latin typeface="Times New Roman" pitchFamily="18" charset="0"/>
                <a:cs typeface="Times New Roman" pitchFamily="18" charset="0"/>
              </a:rPr>
              <a:t>пам'ятці</a:t>
            </a:r>
            <a:r>
              <a:rPr lang="ru-RU" dirty="0" smtClean="0">
                <a:latin typeface="Times New Roman" pitchFamily="18" charset="0"/>
                <a:cs typeface="Times New Roman" pitchFamily="18" charset="0"/>
              </a:rPr>
              <a:t>. </a:t>
            </a:r>
            <a:endParaRPr lang="uk-UA" dirty="0" smtClean="0">
              <a:latin typeface="Times New Roman" pitchFamily="18" charset="0"/>
              <a:cs typeface="Times New Roman" pitchFamily="18" charset="0"/>
            </a:endParaRPr>
          </a:p>
          <a:p>
            <a:r>
              <a:rPr lang="uk-UA" dirty="0" smtClean="0">
                <a:latin typeface="Times New Roman" pitchFamily="18" charset="0"/>
                <a:cs typeface="Times New Roman" pitchFamily="18" charset="0"/>
              </a:rPr>
              <a:t>Мої контакти:</a:t>
            </a:r>
          </a:p>
          <a:p>
            <a:r>
              <a:rPr lang="uk-UA" dirty="0" smtClean="0">
                <a:latin typeface="Times New Roman" pitchFamily="18" charset="0"/>
                <a:cs typeface="Times New Roman" pitchFamily="18" charset="0"/>
              </a:rPr>
              <a:t>Електронна пошта: </a:t>
            </a:r>
            <a:r>
              <a:rPr lang="en-US" dirty="0" smtClean="0">
                <a:latin typeface="Times New Roman" pitchFamily="18" charset="0"/>
                <a:cs typeface="Times New Roman" pitchFamily="18" charset="0"/>
                <a:hlinkClick r:id="rId2"/>
              </a:rPr>
              <a:t>siverpolina@kon12.ukr.education</a:t>
            </a:r>
            <a:endParaRPr lang="en-US" dirty="0" smtClean="0">
              <a:latin typeface="Times New Roman" pitchFamily="18" charset="0"/>
              <a:cs typeface="Times New Roman" pitchFamily="18" charset="0"/>
            </a:endParaRPr>
          </a:p>
          <a:p>
            <a:r>
              <a:rPr lang="uk-UA" dirty="0" smtClean="0">
                <a:latin typeface="Times New Roman" pitchFamily="18" charset="0"/>
                <a:cs typeface="Times New Roman" pitchFamily="18" charset="0"/>
              </a:rPr>
              <a:t>Телефон: 0963926812</a:t>
            </a:r>
          </a:p>
          <a:p>
            <a:r>
              <a:rPr lang="uk-UA" dirty="0" smtClean="0">
                <a:latin typeface="Times New Roman" pitchFamily="18" charset="0"/>
                <a:cs typeface="Times New Roman" pitchFamily="18" charset="0"/>
              </a:rPr>
              <a:t>Науковий керівник: Савченко Яна Петрівна</a:t>
            </a:r>
          </a:p>
        </p:txBody>
      </p:sp>
      <p:sp>
        <p:nvSpPr>
          <p:cNvPr id="5" name="TextBox 4"/>
          <p:cNvSpPr txBox="1"/>
          <p:nvPr/>
        </p:nvSpPr>
        <p:spPr>
          <a:xfrm>
            <a:off x="827584" y="4709462"/>
            <a:ext cx="7848872" cy="1815882"/>
          </a:xfrm>
          <a:prstGeom prst="rect">
            <a:avLst/>
          </a:prstGeom>
          <a:noFill/>
        </p:spPr>
        <p:txBody>
          <a:bodyPr wrap="square" rtlCol="0">
            <a:spAutoFit/>
          </a:bodyPr>
          <a:lstStyle/>
          <a:p>
            <a:pPr algn="just"/>
            <a:r>
              <a:rPr lang="ru-RU" sz="1600" dirty="0" err="1">
                <a:latin typeface="Times New Roman" pitchFamily="18" charset="0"/>
                <a:cs typeface="Times New Roman" pitchFamily="18" charset="0"/>
              </a:rPr>
              <a:t>Під</a:t>
            </a:r>
            <a:r>
              <a:rPr lang="ru-RU" sz="1600" dirty="0">
                <a:latin typeface="Times New Roman" pitchFamily="18" charset="0"/>
                <a:cs typeface="Times New Roman" pitchFamily="18" charset="0"/>
              </a:rPr>
              <a:t> час </a:t>
            </a:r>
            <a:r>
              <a:rPr lang="ru-RU" sz="1600" dirty="0" err="1">
                <a:latin typeface="Times New Roman" pitchFamily="18" charset="0"/>
                <a:cs typeface="Times New Roman" pitchFamily="18" charset="0"/>
              </a:rPr>
              <a:t>підготовки</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матеріалу</a:t>
            </a:r>
            <a:r>
              <a:rPr lang="ru-RU"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інформацію</a:t>
            </a:r>
            <a:r>
              <a:rPr lang="ru-RU" sz="1600" dirty="0">
                <a:latin typeface="Times New Roman" pitchFamily="18" charset="0"/>
                <a:cs typeface="Times New Roman" pitchFamily="18" charset="0"/>
              </a:rPr>
              <a:t> про </a:t>
            </a:r>
            <a:r>
              <a:rPr lang="ru-RU" sz="1600" dirty="0" err="1">
                <a:latin typeface="Times New Roman" pitchFamily="18" charset="0"/>
                <a:cs typeface="Times New Roman" pitchFamily="18" charset="0"/>
              </a:rPr>
              <a:t>історичні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факти</a:t>
            </a:r>
            <a:r>
              <a:rPr lang="ru-RU" sz="1600" dirty="0">
                <a:latin typeface="Times New Roman" pitchFamily="18" charset="0"/>
                <a:cs typeface="Times New Roman" pitchFamily="18" charset="0"/>
              </a:rPr>
              <a:t> та </a:t>
            </a:r>
            <a:r>
              <a:rPr lang="ru-RU" sz="1600" dirty="0" err="1">
                <a:latin typeface="Times New Roman" pitchFamily="18" charset="0"/>
                <a:cs typeface="Times New Roman" pitchFamily="18" charset="0"/>
              </a:rPr>
              <a:t>окремі</a:t>
            </a:r>
            <a:r>
              <a:rPr lang="ru-RU" sz="1600" dirty="0">
                <a:latin typeface="Times New Roman" pitchFamily="18" charset="0"/>
                <a:cs typeface="Times New Roman" pitchFamily="18" charset="0"/>
              </a:rPr>
              <a:t> фото взято з </a:t>
            </a:r>
            <a:r>
              <a:rPr lang="ru-RU" sz="1600" dirty="0" err="1">
                <a:latin typeface="Times New Roman" pitchFamily="18" charset="0"/>
                <a:cs typeface="Times New Roman" pitchFamily="18" charset="0"/>
              </a:rPr>
              <a:t>інтернет-сторінок</a:t>
            </a:r>
            <a:r>
              <a:rPr lang="ru-RU" sz="1600" dirty="0">
                <a:latin typeface="Times New Roman" pitchFamily="18" charset="0"/>
                <a:cs typeface="Times New Roman" pitchFamily="18" charset="0"/>
              </a:rPr>
              <a:t> за </a:t>
            </a:r>
            <a:r>
              <a:rPr lang="ru-RU" sz="1600" dirty="0" err="1">
                <a:latin typeface="Times New Roman" pitchFamily="18" charset="0"/>
                <a:cs typeface="Times New Roman" pitchFamily="18" charset="0"/>
              </a:rPr>
              <a:t>посиланнями</a:t>
            </a: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hlinkClick r:id="rId3"/>
              </a:rPr>
              <a:t>https</a:t>
            </a:r>
            <a:r>
              <a:rPr lang="ru-RU" sz="1600" dirty="0">
                <a:latin typeface="Times New Roman" pitchFamily="18" charset="0"/>
                <a:cs typeface="Times New Roman" pitchFamily="18" charset="0"/>
                <a:hlinkClick r:id="rId3"/>
              </a:rPr>
              <a:t>://</a:t>
            </a:r>
            <a:r>
              <a:rPr lang="ru-RU" sz="1600" dirty="0" smtClean="0">
                <a:latin typeface="Times New Roman" pitchFamily="18" charset="0"/>
                <a:cs typeface="Times New Roman" pitchFamily="18" charset="0"/>
                <a:hlinkClick r:id="rId3"/>
              </a:rPr>
              <a:t>salo.li/83a60dC</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4"/>
              </a:rPr>
              <a:t>https://</a:t>
            </a:r>
            <a:r>
              <a:rPr lang="ru-RU" sz="1600" dirty="0" smtClean="0">
                <a:latin typeface="Times New Roman" pitchFamily="18" charset="0"/>
                <a:cs typeface="Times New Roman" pitchFamily="18" charset="0"/>
                <a:hlinkClick r:id="rId4"/>
              </a:rPr>
              <a:t>salo.li/6eec15C</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hlinkClick r:id="rId5"/>
              </a:rPr>
              <a:t>https</a:t>
            </a:r>
            <a:r>
              <a:rPr lang="ru-RU" sz="1600" dirty="0">
                <a:latin typeface="Times New Roman" pitchFamily="18" charset="0"/>
                <a:cs typeface="Times New Roman" pitchFamily="18" charset="0"/>
                <a:hlinkClick r:id="rId5"/>
              </a:rPr>
              <a:t>://</a:t>
            </a:r>
            <a:r>
              <a:rPr lang="ru-RU" sz="1600" dirty="0" smtClean="0">
                <a:latin typeface="Times New Roman" pitchFamily="18" charset="0"/>
                <a:cs typeface="Times New Roman" pitchFamily="18" charset="0"/>
                <a:hlinkClick r:id="rId5"/>
              </a:rPr>
              <a:t>salo.li/20aEb1f</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6"/>
              </a:rPr>
              <a:t>https://</a:t>
            </a:r>
            <a:r>
              <a:rPr lang="ru-RU" sz="1600" dirty="0" smtClean="0">
                <a:latin typeface="Times New Roman" pitchFamily="18" charset="0"/>
                <a:cs typeface="Times New Roman" pitchFamily="18" charset="0"/>
                <a:hlinkClick r:id="rId6"/>
              </a:rPr>
              <a:t>salo.li/8303F72</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hlinkClick r:id="rId7"/>
              </a:rPr>
              <a:t>https</a:t>
            </a:r>
            <a:r>
              <a:rPr lang="ru-RU" sz="1600" dirty="0">
                <a:latin typeface="Times New Roman" pitchFamily="18" charset="0"/>
                <a:cs typeface="Times New Roman" pitchFamily="18" charset="0"/>
                <a:hlinkClick r:id="rId7"/>
              </a:rPr>
              <a:t>://</a:t>
            </a:r>
            <a:r>
              <a:rPr lang="ru-RU" sz="1600" dirty="0" smtClean="0">
                <a:latin typeface="Times New Roman" pitchFamily="18" charset="0"/>
                <a:cs typeface="Times New Roman" pitchFamily="18" charset="0"/>
                <a:hlinkClick r:id="rId7"/>
              </a:rPr>
              <a:t>salo.li/30c6562</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8"/>
              </a:rPr>
              <a:t>https://</a:t>
            </a:r>
            <a:r>
              <a:rPr lang="ru-RU" sz="1600" dirty="0" smtClean="0">
                <a:latin typeface="Times New Roman" pitchFamily="18" charset="0"/>
                <a:cs typeface="Times New Roman" pitchFamily="18" charset="0"/>
                <a:hlinkClick r:id="rId8"/>
              </a:rPr>
              <a:t>salo.li/00F9d62</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9"/>
              </a:rPr>
              <a:t>https://</a:t>
            </a:r>
            <a:r>
              <a:rPr lang="ru-RU" sz="1600" dirty="0" smtClean="0">
                <a:latin typeface="Times New Roman" pitchFamily="18" charset="0"/>
                <a:cs typeface="Times New Roman" pitchFamily="18" charset="0"/>
                <a:hlinkClick r:id="rId9"/>
              </a:rPr>
              <a:t>salo.li/FABeD04</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10"/>
              </a:rPr>
              <a:t>https://</a:t>
            </a:r>
            <a:r>
              <a:rPr lang="ru-RU" sz="1600" dirty="0" smtClean="0">
                <a:latin typeface="Times New Roman" pitchFamily="18" charset="0"/>
                <a:cs typeface="Times New Roman" pitchFamily="18" charset="0"/>
                <a:hlinkClick r:id="rId10"/>
              </a:rPr>
              <a:t>salo.li/18071E2</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11"/>
              </a:rPr>
              <a:t>https://</a:t>
            </a:r>
            <a:r>
              <a:rPr lang="ru-RU" sz="1600" dirty="0" smtClean="0">
                <a:latin typeface="Times New Roman" pitchFamily="18" charset="0"/>
                <a:cs typeface="Times New Roman" pitchFamily="18" charset="0"/>
                <a:hlinkClick r:id="rId11"/>
              </a:rPr>
              <a:t>salo.li/ea3380B</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12"/>
              </a:rPr>
              <a:t>https://</a:t>
            </a:r>
            <a:r>
              <a:rPr lang="ru-RU" sz="1600" dirty="0" smtClean="0">
                <a:latin typeface="Times New Roman" pitchFamily="18" charset="0"/>
                <a:cs typeface="Times New Roman" pitchFamily="18" charset="0"/>
                <a:hlinkClick r:id="rId12"/>
              </a:rPr>
              <a:t>salo.li/C4bCbeB</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hlinkClick r:id="rId13"/>
              </a:rPr>
              <a:t>https://</a:t>
            </a:r>
            <a:r>
              <a:rPr lang="ru-RU" sz="1600" dirty="0" smtClean="0">
                <a:latin typeface="Times New Roman" pitchFamily="18" charset="0"/>
                <a:cs typeface="Times New Roman" pitchFamily="18" charset="0"/>
                <a:hlinkClick r:id="rId13"/>
              </a:rPr>
              <a:t>salo.li/B551C32</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pPr algn="just"/>
            <a:r>
              <a:rPr lang="ru-RU" sz="1600" dirty="0" err="1">
                <a:latin typeface="Times New Roman" pitchFamily="18" charset="0"/>
                <a:cs typeface="Times New Roman" pitchFamily="18" charset="0"/>
              </a:rPr>
              <a:t>Використано</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сервіс</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скорочення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посилань</a:t>
            </a:r>
            <a:r>
              <a:rPr lang="ru-RU" sz="1600" dirty="0">
                <a:latin typeface="Times New Roman" pitchFamily="18" charset="0"/>
                <a:cs typeface="Times New Roman" pitchFamily="18" charset="0"/>
              </a:rPr>
              <a:t>:  </a:t>
            </a:r>
            <a:r>
              <a:rPr lang="ru-RU" sz="1600" dirty="0">
                <a:latin typeface="Times New Roman" pitchFamily="18" charset="0"/>
                <a:cs typeface="Times New Roman" pitchFamily="18" charset="0"/>
                <a:hlinkClick r:id="rId14"/>
              </a:rPr>
              <a:t>https://</a:t>
            </a:r>
            <a:r>
              <a:rPr lang="ru-RU" sz="1600" dirty="0" smtClean="0">
                <a:latin typeface="Times New Roman" pitchFamily="18" charset="0"/>
                <a:cs typeface="Times New Roman" pitchFamily="18" charset="0"/>
                <a:hlinkClick r:id="rId14"/>
              </a:rPr>
              <a:t>salo.li/link</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pPr algn="just"/>
            <a:r>
              <a:rPr lang="ru-RU" sz="1600" dirty="0" err="1">
                <a:latin typeface="Times New Roman" pitchFamily="18" charset="0"/>
                <a:cs typeface="Times New Roman" pitchFamily="18" charset="0"/>
              </a:rPr>
              <a:t>Довжину</a:t>
            </a:r>
            <a:r>
              <a:rPr lang="ru-RU" sz="1600" dirty="0">
                <a:latin typeface="Times New Roman" pitchFamily="18" charset="0"/>
                <a:cs typeface="Times New Roman" pitchFamily="18" charset="0"/>
              </a:rPr>
              <a:t> маршруту та </a:t>
            </a:r>
            <a:r>
              <a:rPr lang="ru-RU" sz="1600" dirty="0" err="1">
                <a:latin typeface="Times New Roman" pitchFamily="18" charset="0"/>
                <a:cs typeface="Times New Roman" pitchFamily="18" charset="0"/>
              </a:rPr>
              <a:t>тривалість</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розраховано</a:t>
            </a:r>
            <a:r>
              <a:rPr lang="ru-RU" sz="1600" dirty="0">
                <a:latin typeface="Times New Roman" pitchFamily="18" charset="0"/>
                <a:cs typeface="Times New Roman" pitchFamily="18" charset="0"/>
              </a:rPr>
              <a:t> за </a:t>
            </a:r>
            <a:r>
              <a:rPr lang="ru-RU" sz="1600" dirty="0" err="1">
                <a:latin typeface="Times New Roman" pitchFamily="18" charset="0"/>
                <a:cs typeface="Times New Roman" pitchFamily="18" charset="0"/>
              </a:rPr>
              <a:t>допомогою</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додатку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Google</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Карти</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49947768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1067</TotalTime>
  <Words>2041</Words>
  <Application>Microsoft Office PowerPoint</Application>
  <PresentationFormat>Экран (4:3)</PresentationFormat>
  <Paragraphs>99</Paragraphs>
  <Slides>15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Calibri</vt:lpstr>
      <vt:lpstr>Times New Roman</vt:lpstr>
      <vt:lpstr>Тема Office</vt:lpstr>
      <vt:lpstr>Тема:  Екскурсійний маршрут міста Конотоп.</vt:lpstr>
      <vt:lpstr>Презентация PowerPoint</vt:lpstr>
      <vt:lpstr>Презентация PowerPoint</vt:lpstr>
      <vt:lpstr>1. «Пам'ятник Конотопському трамваю»</vt:lpstr>
      <vt:lpstr>Презентация PowerPoint</vt:lpstr>
      <vt:lpstr>Презентация PowerPoint</vt:lpstr>
      <vt:lpstr>5. Собор Різдва Пресвятої Богородиці </vt:lpstr>
      <vt:lpstr>Презентация PowerPoint</vt:lpstr>
      <vt:lpstr>7. Конотопський краєзнавчий музей імені   О.М. Лазаревського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Антоніна</dc:creator>
  <cp:lastModifiedBy>Учитель кабінет 6</cp:lastModifiedBy>
  <cp:revision>201</cp:revision>
  <dcterms:created xsi:type="dcterms:W3CDTF">2025-04-06T12:28:20Z</dcterms:created>
  <dcterms:modified xsi:type="dcterms:W3CDTF">2025-04-15T07:50:35Z</dcterms:modified>
</cp:coreProperties>
</file>