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67" r:id="rId12"/>
    <p:sldId id="266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2" autoAdjust="0"/>
    <p:restoredTop sz="94660"/>
  </p:normalViewPr>
  <p:slideViewPr>
    <p:cSldViewPr snapToGrid="0">
      <p:cViewPr varScale="1">
        <p:scale>
          <a:sx n="81" d="100"/>
          <a:sy n="81" d="100"/>
        </p:scale>
        <p:origin x="-638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B8882-F03F-4125-A671-0A4D43F325CE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63D88-9355-4C68-819C-C824F334CA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4798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63D88-9355-4C68-819C-C824F334CA3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040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199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928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421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66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684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43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39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192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505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810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C20A-AD88-4E15-83F6-C988F9A880B2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DFA68-E50E-4A75-B0BC-FAFB95AC87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215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1137" y="0"/>
            <a:ext cx="6531823" cy="68716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635" y="1061515"/>
            <a:ext cx="6125134" cy="2347416"/>
          </a:xfrm>
        </p:spPr>
        <p:txBody>
          <a:bodyPr>
            <a:normAutofit/>
          </a:bodyPr>
          <a:lstStyle/>
          <a:p>
            <a:r>
              <a:rPr lang="uk-UA" sz="3100" b="1" i="1" dirty="0" err="1" smtClean="0"/>
              <a:t>“Миргородський</a:t>
            </a:r>
            <a:r>
              <a:rPr lang="uk-UA" sz="3100" b="1" i="1" dirty="0" smtClean="0"/>
              <a:t> </a:t>
            </a:r>
            <a:r>
              <a:rPr lang="uk-UA" sz="3100" b="1" i="1" dirty="0" err="1" smtClean="0"/>
              <a:t>некрополь”</a:t>
            </a:r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dirty="0" smtClean="0"/>
              <a:t>(</a:t>
            </a:r>
            <a:r>
              <a:rPr lang="uk-UA" sz="1600" dirty="0" smtClean="0"/>
              <a:t>кладовище на </a:t>
            </a:r>
            <a:r>
              <a:rPr lang="uk-UA" sz="1600" dirty="0" err="1" smtClean="0"/>
              <a:t>вул.Гурамішвілі</a:t>
            </a:r>
            <a:r>
              <a:rPr lang="uk-UA" sz="1600" dirty="0" smtClean="0"/>
              <a:t> міста Миргород</a:t>
            </a:r>
            <a:r>
              <a:rPr lang="uk-UA" sz="3100" dirty="0" smtClean="0"/>
              <a:t>)</a:t>
            </a: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1403" y="4220816"/>
            <a:ext cx="6156366" cy="19452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Сухановський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Богдан  Юрійович ,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Бондаренко Максим </a:t>
            </a:r>
            <a:r>
              <a:rPr lang="uk-UA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Дмитрович</a:t>
            </a:r>
            <a:r>
              <a:rPr lang="uk-UA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учні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– в класу ОЗО “ Миргородський ліцей ім. І.А.</a:t>
            </a: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Зубковського”</a:t>
            </a: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defRPr/>
            </a:pP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прєкту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Пронька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Андрій Миколайович вчитель історії ОЗО “ Миргородський ліцей ім. І.А.</a:t>
            </a:r>
            <a:r>
              <a:rPr lang="uk-UA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Зубковського”</a:t>
            </a:r>
            <a:endParaRPr lang="uk-UA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340" y="348792"/>
            <a:ext cx="3742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ctr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</a:t>
            </a: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МАН-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Юніор Дослідник-2025» номінація «Історія»</a:t>
            </a:r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5124945" y="6356695"/>
            <a:ext cx="1385741" cy="32428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Фото </a:t>
            </a:r>
            <a:r>
              <a:rPr lang="ru-RU" sz="1200" dirty="0" err="1" smtClean="0"/>
              <a:t>Бондаренка</a:t>
            </a:r>
            <a:r>
              <a:rPr lang="ru-RU" sz="1200" dirty="0" smtClean="0"/>
              <a:t> Максима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0686" y="-15924"/>
            <a:ext cx="5681314" cy="68875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7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667002" y="-2938944"/>
            <a:ext cx="6857999" cy="121920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7853" y="4662517"/>
            <a:ext cx="9727493" cy="19049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3354" y="729705"/>
            <a:ext cx="5104879" cy="38609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" y="856676"/>
            <a:ext cx="4728333" cy="34657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012" y="-183902"/>
            <a:ext cx="10515600" cy="1325563"/>
          </a:xfrm>
        </p:spPr>
        <p:txBody>
          <a:bodyPr/>
          <a:lstStyle/>
          <a:p>
            <a:r>
              <a:rPr lang="uk-UA" dirty="0" smtClean="0"/>
              <a:t>Цілі презентації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4212" y="1282128"/>
            <a:ext cx="5157787" cy="823912"/>
          </a:xfrm>
        </p:spPr>
        <p:txBody>
          <a:bodyPr/>
          <a:lstStyle/>
          <a:p>
            <a:r>
              <a:rPr lang="uk-UA" dirty="0" smtClean="0"/>
              <a:t>                     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</a:t>
            </a:r>
            <a:r>
              <a:rPr lang="uk-UA" dirty="0" smtClean="0"/>
              <a:t>ь 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4212" y="2395122"/>
            <a:ext cx="5157787" cy="3684588"/>
          </a:xfrm>
        </p:spPr>
        <p:txBody>
          <a:bodyPr/>
          <a:lstStyle/>
          <a:p>
            <a:pPr lvl="1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висвітлення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теми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кладовища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мало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діячів</a:t>
            </a:r>
            <a:r>
              <a:rPr lang="ru-RU" dirty="0" smtClean="0"/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дізнаютьс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про нових для себе людей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 важливі для історії рідного краю.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13354" y="1200543"/>
            <a:ext cx="5183188" cy="823912"/>
          </a:xfrm>
        </p:spPr>
        <p:txBody>
          <a:bodyPr/>
          <a:lstStyle/>
          <a:p>
            <a:r>
              <a:rPr lang="uk-UA" dirty="0" smtClean="0"/>
              <a:t>                                </a:t>
            </a:r>
            <a:r>
              <a:rPr lang="en-US" dirty="0" smtClean="0"/>
              <a:t> </a:t>
            </a:r>
            <a:r>
              <a:rPr lang="uk-UA" dirty="0" smtClean="0"/>
              <a:t>Мета 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063522" y="2085084"/>
            <a:ext cx="5183188" cy="3684588"/>
          </a:xfrm>
        </p:spPr>
        <p:txBody>
          <a:bodyPr>
            <a:norm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Миргород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некрополь"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кладбище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Гурамишвіллі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діячів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Висвітлити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мало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діячів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19217" y="4666106"/>
            <a:ext cx="1115773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                                          </a:t>
            </a:r>
            <a:r>
              <a:rPr lang="ru-RU" sz="2400" b="1" dirty="0" err="1" smtClean="0"/>
              <a:t>Завдання</a:t>
            </a:r>
            <a:r>
              <a:rPr lang="ru-RU" sz="2400" b="1" dirty="0"/>
              <a:t>:</a:t>
            </a:r>
          </a:p>
          <a:p>
            <a:endParaRPr lang="ru-RU" dirty="0"/>
          </a:p>
          <a:p>
            <a:r>
              <a:rPr lang="ru-RU" sz="1400" dirty="0" smtClean="0"/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1.Встановити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імена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мало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діячів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кладовищі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3.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постатей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4.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надмогильних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ятків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069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4012" y="0"/>
            <a:ext cx="7387988" cy="68990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0401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552" y="-1297058"/>
            <a:ext cx="4408890" cy="6351149"/>
          </a:xfrm>
        </p:spPr>
        <p:txBody>
          <a:bodyPr>
            <a:normAutofit/>
          </a:bodyPr>
          <a:lstStyle/>
          <a:p>
            <a:r>
              <a:rPr lang="uk-UA" sz="2400" dirty="0" smtClean="0"/>
              <a:t>        </a:t>
            </a:r>
            <a:br>
              <a:rPr lang="uk-UA" sz="2400" dirty="0" smtClean="0"/>
            </a:br>
            <a:r>
              <a:rPr lang="uk-UA" sz="2400" dirty="0"/>
              <a:t/>
            </a:r>
            <a:br>
              <a:rPr lang="uk-UA" sz="2400" dirty="0"/>
            </a:b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3100" dirty="0" smtClean="0"/>
              <a:t>      </a:t>
            </a:r>
            <a:r>
              <a:rPr lang="uk-UA" sz="2400" dirty="0" smtClean="0"/>
              <a:t>Різновиди поховань</a:t>
            </a:r>
            <a:br>
              <a:rPr lang="uk-UA" sz="2400" dirty="0" smtClean="0"/>
            </a:b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Традиційне – включає в себе поховання загиблого в труну а потім і в землю.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Кремаця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спалення тіла загиблого з подальшим захороненням або розвіюванням праху людини.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Морське –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опускааня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тіла або ж труни загиблого у воду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65788" y="5887981"/>
            <a:ext cx="1385741" cy="324283"/>
          </a:xfrm>
        </p:spPr>
        <p:txBody>
          <a:bodyPr>
            <a:normAutofit/>
          </a:bodyPr>
          <a:lstStyle/>
          <a:p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92693">
            <a:off x="8757292" y="2398458"/>
            <a:ext cx="3187200" cy="2067152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5152" y="4212497"/>
            <a:ext cx="3188526" cy="206648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08081">
            <a:off x="5414803" y="690344"/>
            <a:ext cx="3255132" cy="2168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3374264" y="6001556"/>
            <a:ext cx="13207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smtClean="0"/>
              <a:t>з </a:t>
            </a:r>
            <a:r>
              <a:rPr lang="ru-RU" sz="1000" dirty="0" err="1" smtClean="0"/>
              <a:t>інтернета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3736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849573" y="857510"/>
            <a:ext cx="6858000" cy="51588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772" y="590264"/>
            <a:ext cx="4831307" cy="2702257"/>
          </a:xfrm>
        </p:spPr>
        <p:txBody>
          <a:bodyPr>
            <a:normAutofit/>
          </a:bodyPr>
          <a:lstStyle/>
          <a:p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Притаманний спосіб поховання в Україні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традиційний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поховання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загиблого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землю. Но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дехто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користується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кремацією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7795" y="3292521"/>
            <a:ext cx="4203511" cy="2812410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Чому саме такий спосіб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 err="1">
                <a:latin typeface="Times New Roman" panose="02020603050405020304" pitchFamily="18" charset="0"/>
                <a:cs typeface="Times New Roman" pitchFamily="18" charset="0"/>
              </a:rPr>
              <a:t>Традиційний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поширився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на терна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Русі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християнства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. Тому,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християни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вірять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воскресіння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мертвих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тіло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залишитися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AutoShape 2" descr="Хрес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3591611" y="6312187"/>
            <a:ext cx="1385741" cy="32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58852" y="0"/>
            <a:ext cx="7033148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64417" y="6312187"/>
            <a:ext cx="15129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М.</a:t>
            </a:r>
          </a:p>
        </p:txBody>
      </p:sp>
    </p:spTree>
    <p:extLst>
      <p:ext uri="{BB962C8B-B14F-4D97-AF65-F5344CB8AC3E}">
        <p14:creationId xmlns="" xmlns:p14="http://schemas.microsoft.com/office/powerpoint/2010/main" val="115384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6" y="700045"/>
            <a:ext cx="3932237" cy="1600200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Історія Миргородського некрополя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7" y="2513952"/>
            <a:ext cx="3932237" cy="3666701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некрополь"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дату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надгробок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написано,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Дворянка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Томашевська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Просковія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померла в 1901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цвинтар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XX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цвинтарі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uk-UA" sz="2000" dirty="0"/>
              <a:t>   </a:t>
            </a:r>
            <a:r>
              <a:rPr lang="uk-UA" sz="2000" dirty="0" smtClean="0"/>
              <a:t>                                             </a:t>
            </a:r>
            <a:r>
              <a:rPr lang="uk-UA" sz="1000" dirty="0" smtClean="0"/>
              <a:t>Фото Бондаренка </a:t>
            </a:r>
            <a:r>
              <a:rPr lang="uk-UA" sz="1000" dirty="0"/>
              <a:t>М.</a:t>
            </a:r>
            <a:endParaRPr lang="ru-RU" sz="1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10684">
            <a:off x="6406550" y="371822"/>
            <a:ext cx="2456710" cy="2644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409326">
            <a:off x="9235733" y="2442405"/>
            <a:ext cx="2568723" cy="29394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16260">
            <a:off x="5801300" y="3849968"/>
            <a:ext cx="3080308" cy="227260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84076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67000" y="-2667000"/>
            <a:ext cx="6857999" cy="1219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81" y="449161"/>
            <a:ext cx="6305266" cy="1238500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Біографія та місце захоронення Давида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Гурамишвілі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181" y="2136821"/>
            <a:ext cx="6305266" cy="1500187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Гурамішвілі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(1705–1792) –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грузинський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поет,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дворянській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пережив напади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полон, 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служив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Оселився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написав свою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збірку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Давитіані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батьківщини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11110" y="473592"/>
            <a:ext cx="2465905" cy="268982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8093124" y="3637008"/>
            <a:ext cx="2483892" cy="28728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3124" y="3567448"/>
            <a:ext cx="2483891" cy="294241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618237" y="5781472"/>
            <a:ext cx="23795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</a:t>
            </a:r>
            <a:r>
              <a:rPr lang="ru-RU" sz="1000" dirty="0" smtClean="0"/>
              <a:t>М. + з </a:t>
            </a:r>
            <a:r>
              <a:rPr lang="ru-RU" sz="1000" dirty="0" err="1" smtClean="0"/>
              <a:t>інтернета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409795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883" y="358610"/>
            <a:ext cx="6237690" cy="2852737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Біографія та місце поховання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Усика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Олексадровича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/>
              <a:t/>
            </a:r>
            <a:br>
              <a:rPr lang="uk-UA" sz="3600" dirty="0" smtClean="0"/>
            </a:b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0376" y="2251880"/>
            <a:ext cx="5554640" cy="3824122"/>
          </a:xfrm>
        </p:spPr>
        <p:txBody>
          <a:bodyPr>
            <a:noAutofit/>
          </a:bodyPr>
          <a:lstStyle/>
          <a:p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Олександрович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Усик (1872–1961) —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маляр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різьбяр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Миргорода.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іконописця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Рудича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Красноярську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наглядом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поліції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Один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музею (1920).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Миргородському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керамтехнікумі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займався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малярством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різьбленням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Автор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Котляревського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П. Мирного 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Миргорода. 1957 року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нагороджений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орденом «Знак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пошани</a:t>
            </a:r>
            <a:r>
              <a:rPr lang="ru-RU" dirty="0">
                <a:solidFill>
                  <a:schemeClr val="tx1"/>
                </a:solidFill>
              </a:rPr>
              <a:t>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3386" y="170298"/>
            <a:ext cx="2425349" cy="317964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885833" y="3514149"/>
            <a:ext cx="2425349" cy="317964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5833" y="3514149"/>
            <a:ext cx="2462997" cy="317964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349528" y="6220779"/>
            <a:ext cx="243008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М</a:t>
            </a:r>
            <a:r>
              <a:rPr lang="ru-RU" sz="1000" dirty="0" smtClean="0"/>
              <a:t>. + з </a:t>
            </a:r>
            <a:r>
              <a:rPr lang="ru-RU" sz="1000" dirty="0" err="1" smtClean="0"/>
              <a:t>інтернета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56135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67000" y="-2628083"/>
            <a:ext cx="6858000" cy="1219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14" y="139938"/>
            <a:ext cx="6578884" cy="2852737"/>
          </a:xfrm>
        </p:spPr>
        <p:txBody>
          <a:bodyPr>
            <a:normAutofit/>
          </a:bodyPr>
          <a:lstStyle/>
          <a:p>
            <a:r>
              <a:rPr lang="ru-RU" sz="2400" dirty="0" err="1"/>
              <a:t>Біографія</a:t>
            </a:r>
            <a:r>
              <a:rPr lang="ru-RU" sz="2400" dirty="0"/>
              <a:t> та </a:t>
            </a:r>
            <a:r>
              <a:rPr lang="ru-RU" sz="2400" dirty="0" err="1"/>
              <a:t>місце</a:t>
            </a:r>
            <a:r>
              <a:rPr lang="ru-RU" sz="2400" dirty="0"/>
              <a:t> </a:t>
            </a:r>
            <a:r>
              <a:rPr lang="ru-RU" sz="2400" dirty="0" err="1" smtClean="0"/>
              <a:t>поховання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Миколи</a:t>
            </a:r>
            <a:r>
              <a:rPr lang="ru-RU" sz="2400" dirty="0" smtClean="0"/>
              <a:t> </a:t>
            </a:r>
            <a:r>
              <a:rPr lang="ru-RU" sz="2400" dirty="0" err="1" smtClean="0"/>
              <a:t>Базилевського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814" y="1809848"/>
            <a:ext cx="6796585" cy="4440827"/>
          </a:xfrm>
        </p:spPr>
        <p:txBody>
          <a:bodyPr>
            <a:normAutofit/>
          </a:bodyPr>
          <a:lstStyle/>
          <a:p>
            <a:r>
              <a:rPr lang="ru-RU" sz="1600" dirty="0" err="1">
                <a:solidFill>
                  <a:schemeClr val="tx1"/>
                </a:solidFill>
              </a:rPr>
              <a:t>Микола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Георгійович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Базилевський</a:t>
            </a:r>
            <a:r>
              <a:rPr lang="ru-RU" sz="1600" dirty="0">
                <a:solidFill>
                  <a:schemeClr val="tx1"/>
                </a:solidFill>
              </a:rPr>
              <a:t> (1893–1926) — </a:t>
            </a:r>
            <a:r>
              <a:rPr lang="ru-RU" sz="1600" dirty="0" err="1">
                <a:solidFill>
                  <a:schemeClr val="tx1"/>
                </a:solidFill>
              </a:rPr>
              <a:t>український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священик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митрофорний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протоієрей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Успенського</a:t>
            </a:r>
            <a:r>
              <a:rPr lang="ru-RU" sz="1600" dirty="0">
                <a:solidFill>
                  <a:schemeClr val="tx1"/>
                </a:solidFill>
              </a:rPr>
              <a:t> собору в </a:t>
            </a:r>
            <a:r>
              <a:rPr lang="ru-RU" sz="1600" dirty="0" err="1">
                <a:solidFill>
                  <a:schemeClr val="tx1"/>
                </a:solidFill>
              </a:rPr>
              <a:t>Миргороді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Закінчив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Полтавську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духовну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семінарію</a:t>
            </a:r>
            <a:r>
              <a:rPr lang="ru-RU" sz="1600" dirty="0">
                <a:solidFill>
                  <a:schemeClr val="tx1"/>
                </a:solidFill>
              </a:rPr>
              <a:t> та </a:t>
            </a:r>
            <a:r>
              <a:rPr lang="ru-RU" sz="1600" dirty="0" err="1">
                <a:solidFill>
                  <a:schemeClr val="tx1"/>
                </a:solidFill>
              </a:rPr>
              <a:t>Московську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духовну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академію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захистив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ступінь</a:t>
            </a:r>
            <a:r>
              <a:rPr lang="ru-RU" sz="1600" dirty="0">
                <a:solidFill>
                  <a:schemeClr val="tx1"/>
                </a:solidFill>
              </a:rPr>
              <a:t> з </a:t>
            </a:r>
            <a:r>
              <a:rPr lang="ru-RU" sz="1600" dirty="0" err="1">
                <a:solidFill>
                  <a:schemeClr val="tx1"/>
                </a:solidFill>
              </a:rPr>
              <a:t>богослов'я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Був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відомим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проповідником</a:t>
            </a:r>
            <a:r>
              <a:rPr lang="ru-RU" sz="1600" dirty="0">
                <a:solidFill>
                  <a:schemeClr val="tx1"/>
                </a:solidFill>
              </a:rPr>
              <a:t>, художником і </a:t>
            </a:r>
            <a:r>
              <a:rPr lang="ru-RU" sz="1600" dirty="0" err="1">
                <a:solidFill>
                  <a:schemeClr val="tx1"/>
                </a:solidFill>
              </a:rPr>
              <a:t>різьбярем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Убитий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біля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свого</a:t>
            </a:r>
            <a:r>
              <a:rPr lang="ru-RU" sz="1600" dirty="0">
                <a:solidFill>
                  <a:schemeClr val="tx1"/>
                </a:solidFill>
              </a:rPr>
              <a:t> дому, </a:t>
            </a:r>
            <a:r>
              <a:rPr lang="ru-RU" sz="1600" dirty="0" err="1">
                <a:solidFill>
                  <a:schemeClr val="tx1"/>
                </a:solidFill>
              </a:rPr>
              <a:t>ймовірно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співробітником</a:t>
            </a:r>
            <a:r>
              <a:rPr lang="ru-RU" sz="1600" dirty="0">
                <a:solidFill>
                  <a:schemeClr val="tx1"/>
                </a:solidFill>
              </a:rPr>
              <a:t> ДПУ.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428439">
            <a:off x="9397964" y="2132166"/>
            <a:ext cx="2388358" cy="26715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099">
            <a:off x="6869293" y="3631776"/>
            <a:ext cx="2610214" cy="28741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340398" y="6341598"/>
            <a:ext cx="24840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М</a:t>
            </a:r>
            <a:r>
              <a:rPr lang="ru-RU" sz="1000" dirty="0" smtClean="0"/>
              <a:t>. </a:t>
            </a:r>
            <a:r>
              <a:rPr lang="en-US" sz="1000" dirty="0" smtClean="0"/>
              <a:t>+ </a:t>
            </a:r>
            <a:r>
              <a:rPr lang="uk-UA" sz="1000" dirty="0" smtClean="0"/>
              <a:t>з </a:t>
            </a:r>
            <a:r>
              <a:rPr lang="uk-UA" sz="1000" dirty="0" err="1" smtClean="0"/>
              <a:t>інтернета</a:t>
            </a:r>
            <a:endParaRPr lang="ru-RU" sz="1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448725">
            <a:off x="7170866" y="419740"/>
            <a:ext cx="1771463" cy="26446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13472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77856" y="-2677855"/>
            <a:ext cx="6836289" cy="1219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081" y="-178402"/>
            <a:ext cx="6344991" cy="1955687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Герої періоду другої світової війни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</a:t>
            </a:r>
            <a:r>
              <a:rPr lang="uk-UA" sz="2400" dirty="0" smtClean="0"/>
              <a:t>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поховані на Миргородському некрополі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237" y="2611973"/>
            <a:ext cx="5057104" cy="1655762"/>
          </a:xfrm>
        </p:spPr>
        <p:txBody>
          <a:bodyPr>
            <a:norm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Дослідивши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цвинтар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знайшли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могил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65255" y="534949"/>
            <a:ext cx="2638793" cy="24846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3876" y="3219731"/>
            <a:ext cx="2241550" cy="34131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76416" y="6206474"/>
            <a:ext cx="13163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М.</a:t>
            </a:r>
          </a:p>
        </p:txBody>
      </p:sp>
    </p:spTree>
    <p:extLst>
      <p:ext uri="{BB962C8B-B14F-4D97-AF65-F5344CB8AC3E}">
        <p14:creationId xmlns="" xmlns:p14="http://schemas.microsoft.com/office/powerpoint/2010/main" val="418661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54219" y="-2679784"/>
            <a:ext cx="6883565" cy="121920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546" y="-2128167"/>
            <a:ext cx="10515600" cy="2852737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Авіаційна трагедія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похований екіпаж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03" y="1541003"/>
            <a:ext cx="10515600" cy="3597667"/>
          </a:xfrm>
        </p:spPr>
        <p:txBody>
          <a:bodyPr>
            <a:normAutofit/>
          </a:bodyPr>
          <a:lstStyle/>
          <a:p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досліджували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цвинтар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один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знавець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цвинтаря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 про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авіаційну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трагедію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(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екіпажем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Ту-4. Ми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з’ясували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1970-х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Миргородському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аеродромі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базувався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202-й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бомбардувальний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авіаполк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літаки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Ту-4. У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сталася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аварія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літаків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унаслідок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загинув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екіпаж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поховали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"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Миргородському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некрополі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".На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кладовищі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могили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авіаторів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14804">
            <a:off x="560377" y="4059787"/>
            <a:ext cx="3493768" cy="2388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98542">
            <a:off x="5068200" y="3639486"/>
            <a:ext cx="2055605" cy="29006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67759">
            <a:off x="8305036" y="3689882"/>
            <a:ext cx="1979196" cy="29718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9294634" y="3169996"/>
            <a:ext cx="13163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М.</a:t>
            </a:r>
          </a:p>
        </p:txBody>
      </p:sp>
    </p:spTree>
    <p:extLst>
      <p:ext uri="{BB962C8B-B14F-4D97-AF65-F5344CB8AC3E}">
        <p14:creationId xmlns="" xmlns:p14="http://schemas.microsoft.com/office/powerpoint/2010/main" val="1180818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667001" y="-2667000"/>
            <a:ext cx="6858000" cy="12192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11" y="138517"/>
            <a:ext cx="7371993" cy="763006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надмогильних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ятків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1544" y="1607357"/>
            <a:ext cx="10089435" cy="1712890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світлинах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надмогильних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пам’ятників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сфотографували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цвинтарі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висунути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тяжко...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544" y="3569417"/>
            <a:ext cx="2575774" cy="27163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64394" y="3569417"/>
            <a:ext cx="2476846" cy="2686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84378" y="3569417"/>
            <a:ext cx="2471757" cy="27163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555370" y="2997206"/>
            <a:ext cx="134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Фото </a:t>
            </a:r>
            <a:r>
              <a:rPr lang="ru-RU" sz="1000" dirty="0" err="1"/>
              <a:t>Бондаренка</a:t>
            </a:r>
            <a:r>
              <a:rPr lang="ru-RU" sz="1000" dirty="0"/>
              <a:t> 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34544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354" y="169326"/>
            <a:ext cx="2380445" cy="680679"/>
          </a:xfrm>
        </p:spPr>
        <p:txBody>
          <a:bodyPr>
            <a:normAutofit/>
          </a:bodyPr>
          <a:lstStyle/>
          <a:p>
            <a:r>
              <a:rPr lang="uk-UA" sz="2400" dirty="0" smtClean="0"/>
              <a:t>Висновок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0576" y="1493949"/>
            <a:ext cx="9144000" cy="2205507"/>
          </a:xfrm>
        </p:spPr>
        <p:txBody>
          <a:bodyPr>
            <a:noAutofit/>
          </a:bodyPr>
          <a:lstStyle/>
          <a:p>
            <a:r>
              <a:rPr lang="ru-RU" sz="1600" dirty="0"/>
              <a:t>Ми </a:t>
            </a:r>
            <a:r>
              <a:rPr lang="ru-RU" sz="1600" dirty="0" err="1"/>
              <a:t>визначили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в "</a:t>
            </a:r>
            <a:r>
              <a:rPr lang="ru-RU" sz="1600" dirty="0" err="1"/>
              <a:t>Миргородському</a:t>
            </a:r>
            <a:r>
              <a:rPr lang="ru-RU" sz="1600" dirty="0"/>
              <a:t> </a:t>
            </a:r>
            <a:r>
              <a:rPr lang="ru-RU" sz="1600" dirty="0" err="1"/>
              <a:t>некрополі</a:t>
            </a:r>
            <a:r>
              <a:rPr lang="ru-RU" sz="1600" dirty="0"/>
              <a:t>" </a:t>
            </a:r>
            <a:r>
              <a:rPr lang="ru-RU" sz="1600" dirty="0" err="1"/>
              <a:t>поховані</a:t>
            </a:r>
            <a:r>
              <a:rPr lang="ru-RU" sz="1600" dirty="0"/>
              <a:t> </a:t>
            </a:r>
            <a:r>
              <a:rPr lang="ru-RU" sz="1600" dirty="0" err="1"/>
              <a:t>такі</a:t>
            </a:r>
            <a:r>
              <a:rPr lang="ru-RU" sz="1600" dirty="0"/>
              <a:t> </a:t>
            </a:r>
            <a:r>
              <a:rPr lang="ru-RU" sz="1600" dirty="0" err="1"/>
              <a:t>історичні</a:t>
            </a:r>
            <a:r>
              <a:rPr lang="ru-RU" sz="1600" dirty="0"/>
              <a:t> </a:t>
            </a:r>
            <a:r>
              <a:rPr lang="ru-RU" sz="1600" dirty="0" err="1"/>
              <a:t>постаті</a:t>
            </a:r>
            <a:r>
              <a:rPr lang="ru-RU" sz="1600" dirty="0"/>
              <a:t>, як Давид </a:t>
            </a:r>
            <a:r>
              <a:rPr lang="ru-RU" sz="1600" dirty="0" err="1"/>
              <a:t>Гурамишлі</a:t>
            </a:r>
            <a:r>
              <a:rPr lang="ru-RU" sz="1600" dirty="0"/>
              <a:t>, Усик </a:t>
            </a:r>
            <a:r>
              <a:rPr lang="ru-RU" sz="1600" dirty="0" err="1"/>
              <a:t>Олександрович</a:t>
            </a:r>
            <a:r>
              <a:rPr lang="ru-RU" sz="1600" dirty="0"/>
              <a:t> і </a:t>
            </a:r>
            <a:r>
              <a:rPr lang="ru-RU" sz="1600" dirty="0" err="1"/>
              <a:t>Микола</a:t>
            </a:r>
            <a:r>
              <a:rPr lang="ru-RU" sz="1600" dirty="0"/>
              <a:t> </a:t>
            </a:r>
            <a:r>
              <a:rPr lang="ru-RU" sz="1600" dirty="0" err="1"/>
              <a:t>Базилевський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цього</a:t>
            </a:r>
            <a:r>
              <a:rPr lang="ru-RU" sz="1600" dirty="0"/>
              <a:t> ми </a:t>
            </a:r>
            <a:r>
              <a:rPr lang="ru-RU" sz="1600" dirty="0" err="1"/>
              <a:t>з’ясували</a:t>
            </a:r>
            <a:r>
              <a:rPr lang="ru-RU" sz="1600" dirty="0"/>
              <a:t>, </a:t>
            </a:r>
            <a:r>
              <a:rPr lang="ru-RU" sz="1600" dirty="0" err="1"/>
              <a:t>чому</a:t>
            </a:r>
            <a:r>
              <a:rPr lang="ru-RU" sz="1600" dirty="0"/>
              <a:t> </a:t>
            </a:r>
            <a:r>
              <a:rPr lang="ru-RU" sz="1600" dirty="0" err="1"/>
              <a:t>саме</a:t>
            </a:r>
            <a:r>
              <a:rPr lang="ru-RU" sz="1600" dirty="0"/>
              <a:t> </a:t>
            </a:r>
            <a:r>
              <a:rPr lang="ru-RU" sz="1600" dirty="0" err="1"/>
              <a:t>ці</a:t>
            </a:r>
            <a:r>
              <a:rPr lang="ru-RU" sz="1600" dirty="0"/>
              <a:t> особи є </a:t>
            </a:r>
            <a:r>
              <a:rPr lang="ru-RU" sz="1600" dirty="0" err="1"/>
              <a:t>важливими</a:t>
            </a:r>
            <a:r>
              <a:rPr lang="ru-RU" sz="1600" dirty="0"/>
              <a:t> для </a:t>
            </a:r>
            <a:r>
              <a:rPr lang="ru-RU" sz="1600" dirty="0" err="1"/>
              <a:t>історії</a:t>
            </a:r>
            <a:r>
              <a:rPr lang="ru-RU" sz="1600" dirty="0"/>
              <a:t> та </a:t>
            </a:r>
            <a:r>
              <a:rPr lang="ru-RU" sz="1600" dirty="0" err="1"/>
              <a:t>чому</a:t>
            </a:r>
            <a:r>
              <a:rPr lang="ru-RU" sz="1600" dirty="0"/>
              <a:t> вони </a:t>
            </a:r>
            <a:r>
              <a:rPr lang="ru-RU" sz="1600" dirty="0" err="1"/>
              <a:t>увійшли</a:t>
            </a:r>
            <a:r>
              <a:rPr lang="ru-RU" sz="1600" dirty="0"/>
              <a:t> до </a:t>
            </a:r>
            <a:r>
              <a:rPr lang="ru-RU" sz="1600" dirty="0" err="1"/>
              <a:t>нашого</a:t>
            </a:r>
            <a:r>
              <a:rPr lang="ru-RU" sz="1600" dirty="0"/>
              <a:t> списку </a:t>
            </a:r>
            <a:r>
              <a:rPr lang="ru-RU" sz="1600" dirty="0" err="1"/>
              <a:t>дослідження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 err="1"/>
              <a:t>Далі</a:t>
            </a:r>
            <a:r>
              <a:rPr lang="ru-RU" sz="1600" dirty="0"/>
              <a:t> ми </a:t>
            </a:r>
            <a:r>
              <a:rPr lang="ru-RU" sz="1600" dirty="0" err="1"/>
              <a:t>встановили</a:t>
            </a:r>
            <a:r>
              <a:rPr lang="ru-RU" sz="1600" dirty="0"/>
              <a:t> </a:t>
            </a:r>
            <a:r>
              <a:rPr lang="ru-RU" sz="1600" dirty="0" err="1"/>
              <a:t>місця</a:t>
            </a:r>
            <a:r>
              <a:rPr lang="ru-RU" sz="1600" dirty="0"/>
              <a:t> </a:t>
            </a:r>
            <a:r>
              <a:rPr lang="ru-RU" sz="1600" dirty="0" err="1"/>
              <a:t>їхнього</a:t>
            </a:r>
            <a:r>
              <a:rPr lang="ru-RU" sz="1600" dirty="0"/>
              <a:t> </a:t>
            </a:r>
            <a:r>
              <a:rPr lang="ru-RU" sz="1600" dirty="0" err="1"/>
              <a:t>поховання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r>
              <a:rPr lang="ru-RU" sz="1600" dirty="0" err="1"/>
              <a:t>Насамкінець</a:t>
            </a:r>
            <a:r>
              <a:rPr lang="ru-RU" sz="1600" dirty="0"/>
              <a:t> ми </a:t>
            </a:r>
            <a:r>
              <a:rPr lang="ru-RU" sz="1600" dirty="0" err="1"/>
              <a:t>дослідили</a:t>
            </a:r>
            <a:r>
              <a:rPr lang="ru-RU" sz="1600" dirty="0"/>
              <a:t> </a:t>
            </a:r>
            <a:r>
              <a:rPr lang="ru-RU" sz="1600" dirty="0" err="1"/>
              <a:t>різновиди</a:t>
            </a:r>
            <a:r>
              <a:rPr lang="ru-RU" sz="1600" dirty="0"/>
              <a:t> </a:t>
            </a:r>
            <a:r>
              <a:rPr lang="ru-RU" sz="1600" dirty="0" err="1"/>
              <a:t>надгробків</a:t>
            </a:r>
            <a:r>
              <a:rPr lang="ru-RU" sz="1600" dirty="0"/>
              <a:t> та </a:t>
            </a:r>
            <a:r>
              <a:rPr lang="ru-RU" sz="1600" dirty="0" err="1"/>
              <a:t>їхнє</a:t>
            </a:r>
            <a:r>
              <a:rPr lang="ru-RU" sz="1600" dirty="0"/>
              <a:t> </a:t>
            </a:r>
            <a:r>
              <a:rPr lang="ru-RU" sz="1600" dirty="0" err="1"/>
              <a:t>значення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021905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5688" y="688765"/>
            <a:ext cx="9144000" cy="522075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5167" y="2250649"/>
            <a:ext cx="9078012" cy="2425046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Розсоха Людмила Олександрівна Миргородський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родовідник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: знадоби до генеалогії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Миргородщини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XVII – XX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ст. /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Л.О.Розсоха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Науководовідкове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видання. – Вінниця : ТВОРИ, 2022 – 1040 с.;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іл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>
              <a:buAutoNum type="arabicPeriod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Розповідь краєзнавця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Корицького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О.М. </a:t>
            </a:r>
          </a:p>
          <a:p>
            <a:pPr marL="457200" indent="-457200" algn="l">
              <a:buAutoNum type="arabicPeriod"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Розсоха Людмила. З історії миргородських вулиць. – Київ: ВБ «Аванпост-прим» .– 2012. – 304 с.: іл.</a:t>
            </a:r>
          </a:p>
          <a:p>
            <a:pPr marL="457200" indent="-457200" algn="l">
              <a:buAutoNum type="arabicPeriod"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833</Words>
  <Application>Microsoft Office PowerPoint</Application>
  <PresentationFormat>Произвольный</PresentationFormat>
  <Paragraphs>63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“Миргородський некрополь” (кладовище на вул.Гурамішвілі міста Миргород)</vt:lpstr>
      <vt:lpstr>Цілі презентації</vt:lpstr>
      <vt:lpstr>                 Різновиди поховань  1. Традиційне – включає в себе поховання загиблого в труну а потім і в землю.  2. Кремаця – спалення тіла загиблого з подальшим захороненням або розвіюванням праху людини.  3. Морське – опускааня тіла або ж труни загиблого у воду. (використовується рідко) </vt:lpstr>
      <vt:lpstr>Притаманний спосіб поховання в Україні  В Україні зазвичай використовують традиційний спосіб поховання загиблого в землю. Но дехто також і користується  кремацією. </vt:lpstr>
      <vt:lpstr>Історія Миргородського некрополя</vt:lpstr>
      <vt:lpstr>Біографія та місце захоронення Давида Гурамишвілі</vt:lpstr>
      <vt:lpstr>Біографія та місце поховання Усика  Олексадровича    </vt:lpstr>
      <vt:lpstr>Біографія та місце поховання Миколи Базилевського  </vt:lpstr>
      <vt:lpstr>Герої періоду другої світової війни, які поховані на Миргородському некрополі</vt:lpstr>
      <vt:lpstr>Авіаційна трагедія, похований екіпаж </vt:lpstr>
      <vt:lpstr>Види надмогильних пам’ятків</vt:lpstr>
      <vt:lpstr>Висновок</vt:lpstr>
      <vt:lpstr>Джерела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Екскурсія Миргородський некрополь </dc:title>
  <dc:creator>Олена</dc:creator>
  <cp:lastModifiedBy>Користувач</cp:lastModifiedBy>
  <cp:revision>60</cp:revision>
  <dcterms:created xsi:type="dcterms:W3CDTF">2025-02-22T13:29:21Z</dcterms:created>
  <dcterms:modified xsi:type="dcterms:W3CDTF">2025-04-10T11:35:29Z</dcterms:modified>
</cp:coreProperties>
</file>