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4" r:id="rId6"/>
    <p:sldId id="267" r:id="rId7"/>
    <p:sldId id="263" r:id="rId8"/>
    <p:sldId id="260" r:id="rId9"/>
    <p:sldId id="262" r:id="rId10"/>
    <p:sldId id="268" r:id="rId11"/>
    <p:sldId id="261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955" y="2748915"/>
            <a:ext cx="11231245" cy="1372870"/>
          </a:xfrm>
        </p:spPr>
        <p:txBody>
          <a:bodyPr/>
          <a:lstStyle/>
          <a:p>
            <a:r>
              <a:rPr lang="uk-UA" altLang="en-US" sz="4800" b="1" dirty="0"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Мандрівка селом </a:t>
            </a:r>
            <a:br>
              <a:rPr lang="uk-UA" altLang="en-US" sz="4800" b="1" dirty="0">
                <a:solidFill>
                  <a:schemeClr val="tx1"/>
                </a:solidFill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uk-UA" altLang="en-US" sz="4800" b="1" dirty="0"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Дмитрівка</a:t>
            </a:r>
            <a:endParaRPr lang="uk-UA" altLang="en-US" sz="4800" b="1" dirty="0">
              <a:effectLst>
                <a:outerShdw dist="50800" sx="1000" sy="1000" algn="ctr" rotWithShape="0">
                  <a:srgbClr val="000000"/>
                </a:outerShdw>
              </a:effectLst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095" y="4290695"/>
            <a:ext cx="10708640" cy="2473325"/>
          </a:xfrm>
        </p:spPr>
        <p:txBody>
          <a:bodyPr/>
          <a:lstStyle/>
          <a:p>
            <a:pPr algn="r"/>
            <a:r>
              <a:rPr lang="uk-UA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Автор: </a:t>
            </a:r>
            <a:r>
              <a:rPr lang="uk-UA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Строкотова</a:t>
            </a:r>
            <a:r>
              <a:rPr lang="uk-UA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Софія Геннадіївна,учениця 10 класу, Опорного закладу «Дмитрівська загальноосвітня школа І-ІІІ ступенів Горішньоплавнівської міської ради Кременчуцького району Полтавської області, село Дмитрівка, Пoлтaвське теритoріaльне відділення МAН Укрaїни».</a:t>
            </a:r>
            <a:endParaRPr lang="ru-RU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Керівник проекту: Тихоненко Ілона Ігорівна, учитель історії Опорного закладу "Дмитрівська загальноосвітня школа І-ІІІ ступенів Горішньоплавнівської міської ради Кременчуцького району Полтавської області"</a:t>
            </a:r>
            <a:endParaRPr lang="uk-UA" sz="2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Picture 4" descr="зображення_viber_2024-04-09_18-27-08-947"/>
          <p:cNvPicPr>
            <a:picLocks noChangeAspect="1"/>
          </p:cNvPicPr>
          <p:nvPr/>
        </p:nvPicPr>
        <p:blipFill>
          <a:blip r:embed="rId1"/>
          <a:srcRect t="40636"/>
          <a:stretch>
            <a:fillRect/>
          </a:stretch>
        </p:blipFill>
        <p:spPr>
          <a:xfrm>
            <a:off x="2982595" y="104775"/>
            <a:ext cx="5939790" cy="256222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35" y="299085"/>
            <a:ext cx="2007870" cy="1003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5980" y="150495"/>
            <a:ext cx="5427345" cy="1527810"/>
          </a:xfrm>
        </p:spPr>
        <p:txBody>
          <a:bodyPr/>
          <a:p>
            <a:pPr algn="ctr"/>
            <a:r>
              <a:rPr lang="ru-RU" dirty="0" smtClean="0">
                <a:solidFill>
                  <a:schemeClr val="bg2"/>
                </a:solidFill>
                <a:sym typeface="+mn-ea"/>
              </a:rPr>
              <a:t>Тема </a:t>
            </a:r>
            <a:r>
              <a:rPr lang="ru-RU" dirty="0">
                <a:solidFill>
                  <a:schemeClr val="bg2"/>
                </a:solidFill>
                <a:sym typeface="+mn-ea"/>
              </a:rPr>
              <a:t>про</a:t>
            </a:r>
            <a:r>
              <a:rPr lang="uk-UA" dirty="0">
                <a:solidFill>
                  <a:schemeClr val="bg2"/>
                </a:solidFill>
                <a:sym typeface="+mn-ea"/>
              </a:rPr>
              <a:t>є</a:t>
            </a:r>
            <a:r>
              <a:rPr lang="ru-RU" dirty="0" err="1">
                <a:solidFill>
                  <a:schemeClr val="bg2"/>
                </a:solidFill>
                <a:sym typeface="+mn-ea"/>
              </a:rPr>
              <a:t>кту</a:t>
            </a:r>
            <a:r>
              <a:rPr lang="ru-RU" dirty="0">
                <a:solidFill>
                  <a:schemeClr val="bg2"/>
                </a:solidFill>
                <a:sym typeface="+mn-ea"/>
              </a:rPr>
              <a:t>:</a:t>
            </a:r>
            <a:r>
              <a:rPr lang="ru-RU" dirty="0">
                <a:sym typeface="+mn-ea"/>
              </a:rPr>
              <a:t> </a:t>
            </a:r>
            <a:br>
              <a:rPr lang="ru-RU" dirty="0">
                <a:sym typeface="+mn-ea"/>
              </a:rPr>
            </a:br>
            <a:r>
              <a:rPr lang="uk-UA" altLang="en-US" b="1" dirty="0">
                <a:solidFill>
                  <a:srgbClr val="C00000"/>
                </a:solidFill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Мандрівка селом </a:t>
            </a:r>
            <a:br>
              <a:rPr lang="uk-UA" altLang="en-US" b="1" dirty="0">
                <a:solidFill>
                  <a:srgbClr val="C00000"/>
                </a:solidFill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</a:br>
            <a:r>
              <a:rPr lang="uk-UA" altLang="en-US" b="1" dirty="0">
                <a:solidFill>
                  <a:srgbClr val="C00000"/>
                </a:solidFill>
                <a:effectLst>
                  <a:outerShdw dist="50800"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Дмитрівка</a:t>
            </a:r>
            <a:endParaRPr lang="uk-UA" altLang="en-US" b="1" dirty="0">
              <a:solidFill>
                <a:srgbClr val="C00000"/>
              </a:solidFill>
              <a:effectLst>
                <a:outerShdw dist="50800" sx="1000" sy="1000" algn="ctr" rotWithShape="0">
                  <a:srgbClr val="000000"/>
                </a:outerShdw>
              </a:effectLst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7045"/>
            <a:ext cx="7092950" cy="4780280"/>
          </a:xfrm>
        </p:spPr>
        <p:txBody>
          <a:bodyPr/>
          <a:p>
            <a:r>
              <a:rPr lang="uk-UA" sz="2800" b="1" dirty="0">
                <a:solidFill>
                  <a:srgbClr val="FFFF00"/>
                </a:solidFill>
                <a:sym typeface="+mn-ea"/>
              </a:rPr>
              <a:t>Мета:</a:t>
            </a:r>
            <a:r>
              <a:rPr lang="uk-UA" sz="2800" dirty="0">
                <a:solidFill>
                  <a:srgbClr val="FFFF00"/>
                </a:solidFill>
                <a:sym typeface="+mn-ea"/>
              </a:rPr>
              <a:t> </a:t>
            </a:r>
            <a:r>
              <a:rPr lang="uk-UA" sz="2800" dirty="0">
                <a:sym typeface="+mn-ea"/>
              </a:rPr>
              <a:t>дослідити історичні пам’ятки  мого села, </a:t>
            </a:r>
            <a:r>
              <a:rPr lang="en-US" altLang="en-US" sz="2800" dirty="0">
                <a:sym typeface="+mn-ea"/>
              </a:rPr>
              <a:t>їх значущість та створити екскурсійний маршрут рідним селом –Дмитрівкою.</a:t>
            </a:r>
            <a:endParaRPr lang="en-US" altLang="en-US" sz="2800" dirty="0">
              <a:sym typeface="+mn-ea"/>
            </a:endParaRPr>
          </a:p>
          <a:p>
            <a:r>
              <a:rPr lang="ru-RU" sz="2800" b="1" dirty="0">
                <a:solidFill>
                  <a:srgbClr val="FFFF00"/>
                </a:solidFill>
                <a:sym typeface="+mn-ea"/>
              </a:rPr>
              <a:t>Завдання: 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uk-UA" altLang="ru-RU" sz="2800" dirty="0">
                <a:sym typeface="+mn-ea"/>
              </a:rPr>
              <a:t>з</a:t>
            </a:r>
            <a:r>
              <a:rPr lang="ru-RU" sz="2800" dirty="0">
                <a:sym typeface="+mn-ea"/>
              </a:rPr>
              <a:t>ібрати відомості про історичні події на території села;</a:t>
            </a:r>
            <a:endParaRPr lang="ru-RU" sz="2800" dirty="0"/>
          </a:p>
          <a:p>
            <a:pPr lvl="0"/>
            <a:r>
              <a:rPr lang="ru-RU" sz="2800" dirty="0" err="1">
                <a:sym typeface="+mn-ea"/>
              </a:rPr>
              <a:t>дослідити</a:t>
            </a:r>
            <a:r>
              <a:rPr lang="ru-RU" sz="2800" dirty="0">
                <a:sym typeface="+mn-ea"/>
              </a:rPr>
              <a:t> </a:t>
            </a:r>
            <a:r>
              <a:rPr lang="ru-RU" sz="2800" dirty="0" err="1">
                <a:sym typeface="+mn-ea"/>
              </a:rPr>
              <a:t>історичн</a:t>
            </a:r>
            <a:r>
              <a:rPr lang="uk-UA" sz="2800" dirty="0">
                <a:sym typeface="+mn-ea"/>
              </a:rPr>
              <a:t>і</a:t>
            </a:r>
            <a:r>
              <a:rPr lang="ru-RU" sz="2800" dirty="0">
                <a:sym typeface="+mn-ea"/>
              </a:rPr>
              <a:t> </a:t>
            </a:r>
            <a:r>
              <a:rPr lang="ru-RU" sz="2800" dirty="0" err="1">
                <a:sym typeface="+mn-ea"/>
              </a:rPr>
              <a:t>пам’ятк</a:t>
            </a:r>
            <a:r>
              <a:rPr lang="uk-UA" sz="2800" dirty="0">
                <a:sym typeface="+mn-ea"/>
              </a:rPr>
              <a:t>и мого села;</a:t>
            </a:r>
            <a:endParaRPr lang="ru-RU" sz="2800" dirty="0"/>
          </a:p>
          <a:p>
            <a:pPr lvl="0"/>
            <a:r>
              <a:rPr lang="uk-UA" sz="2800" dirty="0">
                <a:sym typeface="+mn-ea"/>
              </a:rPr>
              <a:t>с</a:t>
            </a:r>
            <a:r>
              <a:rPr lang="ru-RU" sz="2800" dirty="0" err="1">
                <a:sym typeface="+mn-ea"/>
              </a:rPr>
              <a:t>творити</a:t>
            </a:r>
            <a:r>
              <a:rPr lang="ru-RU" sz="2800" dirty="0">
                <a:sym typeface="+mn-ea"/>
              </a:rPr>
              <a:t> </a:t>
            </a:r>
            <a:r>
              <a:rPr lang="ru-RU" sz="2800" dirty="0" err="1">
                <a:sym typeface="+mn-ea"/>
              </a:rPr>
              <a:t>екскурсійний</a:t>
            </a:r>
            <a:r>
              <a:rPr lang="ru-RU" sz="2800" dirty="0">
                <a:sym typeface="+mn-ea"/>
              </a:rPr>
              <a:t> маршрут </a:t>
            </a:r>
            <a:r>
              <a:rPr lang="ru-RU" sz="2800" dirty="0" err="1">
                <a:sym typeface="+mn-ea"/>
              </a:rPr>
              <a:t>рідним</a:t>
            </a:r>
            <a:r>
              <a:rPr lang="ru-RU" sz="2800" dirty="0">
                <a:sym typeface="+mn-ea"/>
              </a:rPr>
              <a:t> селом.</a:t>
            </a:r>
            <a:endParaRPr lang="ru-RU" sz="2800" dirty="0"/>
          </a:p>
          <a:p>
            <a:pPr marL="0" indent="0" algn="ctr">
              <a:buNone/>
            </a:pPr>
            <a:endParaRPr lang="ru-RU" sz="2800" dirty="0"/>
          </a:p>
          <a:p>
            <a:endParaRPr lang="ru-RU" sz="2800" dirty="0"/>
          </a:p>
        </p:txBody>
      </p:sp>
      <p:pic>
        <p:nvPicPr>
          <p:cNvPr id="4" name="Picture 3" descr="Дизайн без назв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9545" y="150495"/>
            <a:ext cx="4312285" cy="6631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rcRect l="1417" t="1574" r="2236" b="1931"/>
          <a:stretch>
            <a:fillRect/>
          </a:stretch>
        </p:blipFill>
        <p:spPr>
          <a:xfrm>
            <a:off x="74930" y="3573145"/>
            <a:ext cx="3886200" cy="29190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556260" y="41148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uk-UA" alt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ru-RU" sz="2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Зруйнований </a:t>
            </a:r>
            <a:r>
              <a:rPr lang="uk-UA" altLang="en-US" sz="2000" b="1">
                <a:solidFill>
                  <a:schemeClr val="bg2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а</a:t>
            </a:r>
            <a:r>
              <a:rPr lang="en-US" altLang="en-US" sz="2000" b="1">
                <a:solidFill>
                  <a:schemeClr val="bg2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томобільний міст через 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річку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Псел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805" y="4987290"/>
            <a:ext cx="3059430" cy="1784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355" y="3097530"/>
            <a:ext cx="3665220" cy="17951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895" y="3130550"/>
            <a:ext cx="4036060" cy="270573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4930" y="919480"/>
            <a:ext cx="11891645" cy="20694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altLang="en-US" b="1">
                <a:solidFill>
                  <a:schemeClr val="bg2"/>
                </a:solidFill>
              </a:rPr>
              <a:t>У роки Другої Світової м</a:t>
            </a:r>
            <a:r>
              <a:rPr lang="en-US" altLang="en-US" b="1">
                <a:solidFill>
                  <a:schemeClr val="bg2"/>
                </a:solidFill>
              </a:rPr>
              <a:t>айже всі чоловіки, багато жінок пішли на фронт, з них мало хто повернувся до рідних домівок. Восени 1941 р. село захищав зовсім невеликий загін радянських воїнів, які загинули на оборонних рубежах. До села гітлерівці ввірвалися з боєм </a:t>
            </a:r>
            <a:r>
              <a:rPr lang="uk-UA" altLang="en-US" b="1">
                <a:solidFill>
                  <a:schemeClr val="bg2"/>
                </a:solidFill>
              </a:rPr>
              <a:t>та захопили. Наше село розташовується біля річки Псел, через яку проходив міст. Для того щоб зупинити просування ворога </a:t>
            </a:r>
            <a:endParaRPr lang="en-US" altLang="en-US" b="1">
              <a:solidFill>
                <a:schemeClr val="bg2"/>
              </a:solidFill>
            </a:endParaRPr>
          </a:p>
          <a:p>
            <a:pPr algn="ctr"/>
            <a:r>
              <a:rPr lang="uk-UA" altLang="en-US" b="1">
                <a:solidFill>
                  <a:schemeClr val="bg2"/>
                </a:solidFill>
              </a:rPr>
              <a:t> м</a:t>
            </a:r>
            <a:r>
              <a:rPr lang="en-US" altLang="en-US" b="1">
                <a:solidFill>
                  <a:schemeClr val="bg2"/>
                </a:solidFill>
              </a:rPr>
              <a:t>іст був підірваний 4 вересня радянськими саперами 297-ї стрілецької дивізії. Після війни міст частково відновили, і він функціонував до побудови нового автомобільного мосту трохи нижче за течією. Залишки конструкцій старого мосту збереглися до сьогодні.</a:t>
            </a:r>
            <a:endParaRPr lang="en-US" altLang="en-US" b="1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6" r="27270"/>
          <a:stretch>
            <a:fillRect/>
          </a:stretch>
        </p:blipFill>
        <p:spPr>
          <a:xfrm>
            <a:off x="6489700" y="2706370"/>
            <a:ext cx="3316605" cy="4104640"/>
          </a:xfrm>
          <a:prstGeom prst="rect">
            <a:avLst/>
          </a:prstGeom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060" y="2706370"/>
            <a:ext cx="3183890" cy="415480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556260" y="41148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uk-UA" alt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Пам'ятний знак жертвам Голодомору 1932-1933 років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1214755" y="932180"/>
            <a:ext cx="10312400" cy="16522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На околиці села розташовується </a:t>
            </a:r>
            <a:r>
              <a:rPr lang="en-US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Пам'ятний знак жертвам Голодомору 1932-1933 років</a:t>
            </a:r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. </a:t>
            </a:r>
            <a:r>
              <a:rPr lang="en-US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Встановлений у листопаді</a:t>
            </a:r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2007 р. в </a:t>
            </a:r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пам’ять односельчан, які померли від голоду</a:t>
            </a:r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.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І хоча, за офіційними даними, у Дмитрівці не відзначено фактів голоду, пам’ять односельців зберегла прізвища людей, які загинули у той час.</a:t>
            </a:r>
            <a:endParaRPr lang="en-US" altLang="en-US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endParaRPr lang="uk-UA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endParaRPr lang="uk-UA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358458" y="3347720"/>
            <a:ext cx="4257675" cy="2914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10479" t="14789" r="15248" b="31648"/>
          <a:stretch>
            <a:fillRect/>
          </a:stretch>
        </p:blipFill>
        <p:spPr>
          <a:xfrm>
            <a:off x="8209280" y="3746500"/>
            <a:ext cx="3797935" cy="2621280"/>
          </a:xfrm>
          <a:prstGeom prst="rect">
            <a:avLst/>
          </a:prstGeom>
        </p:spPr>
      </p:pic>
      <p:pic>
        <p:nvPicPr>
          <p:cNvPr id="6" name="Picture 5" descr="Без іменівкенлел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35" y="3392805"/>
            <a:ext cx="2944495" cy="340169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56260" y="41148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Храм Покрова Пресвятої Богородиці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655320" y="993775"/>
            <a:ext cx="10995660" cy="22612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У 1842 р. в селі побудована дерев’яна Покровська церква, при якій пізніше була заснована перша бібліотека і церковнопарафіяльне 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відділення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. </a:t>
            </a:r>
            <a:endParaRPr lang="en-US" altLang="en-US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Під час Великої Вітчизняної війни, за окупації, церква стала місцем утримання військовополонених.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Зруйнована в 1961 році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. Нині на місці колишньої церкви побудований житловий будинок. Але в межах села в іншій будівлі в 2009 році був відкритий новий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Храм Покрова Пресвятої Богородиці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по вулиці Спортивній.</a:t>
            </a:r>
            <a:endParaRPr lang="en-US" altLang="en-US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Парафіяни храму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постійно займаються благодійністю.</a:t>
            </a:r>
            <a:endParaRPr lang="uk-UA" altLang="en-US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rcRect r="15682" b="8516"/>
          <a:stretch>
            <a:fillRect/>
          </a:stretch>
        </p:blipFill>
        <p:spPr>
          <a:xfrm>
            <a:off x="7940040" y="2881630"/>
            <a:ext cx="4110990" cy="3818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19475" t="12061" r="21954" b="14932"/>
          <a:stretch>
            <a:fillRect/>
          </a:stretch>
        </p:blipFill>
        <p:spPr>
          <a:xfrm>
            <a:off x="0" y="2881630"/>
            <a:ext cx="4009390" cy="3829685"/>
          </a:xfrm>
          <a:prstGeom prst="rect">
            <a:avLst/>
          </a:prstGeom>
        </p:spPr>
      </p:pic>
      <p:pic>
        <p:nvPicPr>
          <p:cNvPr id="7" name="Picture 6" descr="Без іменілаеглвно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845" y="3642360"/>
            <a:ext cx="3761740" cy="253936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655320" y="993775"/>
            <a:ext cx="10995660" cy="17043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Перший трактор який завезений до села, та на якому обробляли поля в селі. З 1954 по 1967 р. на цьому тракторі безперервно працював мешканець села механізатор Іван Петрович Жук.  Після розформування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«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Сільгосптехніки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»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 трактор у  2002 р. був перенесений до центру села і розташований на перехресті вулиць Спотривної та Шевченка.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endParaRPr lang="uk-UA" altLang="en-US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556260" y="41148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Пам’ятник – трактор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Універсал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»</a:t>
            </a:r>
            <a:r>
              <a:rPr lang="uk-UA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rcRect l="10878"/>
          <a:stretch>
            <a:fillRect/>
          </a:stretch>
        </p:blipFill>
        <p:spPr>
          <a:xfrm>
            <a:off x="5467985" y="3150235"/>
            <a:ext cx="3411220" cy="2530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8550"/>
          <a:stretch>
            <a:fillRect/>
          </a:stretch>
        </p:blipFill>
        <p:spPr>
          <a:xfrm>
            <a:off x="114300" y="2928620"/>
            <a:ext cx="4735195" cy="377634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556260" y="41148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Дмитрівський  Краєзнавчий музей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291465" y="917575"/>
            <a:ext cx="8304530" cy="19037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sz="2000" b="1">
                <a:solidFill>
                  <a:schemeClr val="bg2"/>
                </a:solidFill>
              </a:rPr>
              <a:t>Історія краєзнавчого музею бере початок з 2006 року.</a:t>
            </a:r>
            <a:endParaRPr lang="uk-UA" sz="2000" b="1">
              <a:solidFill>
                <a:schemeClr val="bg2"/>
              </a:solidFill>
            </a:endParaRPr>
          </a:p>
          <a:p>
            <a:pPr algn="ctr"/>
            <a:r>
              <a:rPr lang="uk-UA" altLang="en-US" sz="2000" b="1">
                <a:solidFill>
                  <a:schemeClr val="bg2"/>
                </a:solidFill>
              </a:rPr>
              <a:t>К</a:t>
            </a:r>
            <a:r>
              <a:rPr lang="en-US" altLang="en-US" sz="2000" b="1">
                <a:solidFill>
                  <a:schemeClr val="bg2"/>
                </a:solidFill>
              </a:rPr>
              <a:t>ерівницею</a:t>
            </a:r>
            <a:r>
              <a:rPr lang="uk-UA" altLang="en-US" sz="2000" b="1">
                <a:solidFill>
                  <a:schemeClr val="bg2"/>
                </a:solidFill>
              </a:rPr>
              <a:t> музею є Прибутько </a:t>
            </a:r>
            <a:r>
              <a:rPr lang="en-US" altLang="en-US" sz="2000" b="1">
                <a:solidFill>
                  <a:schemeClr val="bg2"/>
                </a:solidFill>
              </a:rPr>
              <a:t>Оксан</a:t>
            </a:r>
            <a:r>
              <a:rPr lang="uk-UA" altLang="en-US" sz="2000" b="1">
                <a:solidFill>
                  <a:schemeClr val="bg2"/>
                </a:solidFill>
              </a:rPr>
              <a:t>а</a:t>
            </a:r>
            <a:r>
              <a:rPr lang="en-US" altLang="en-US" sz="2000" b="1">
                <a:solidFill>
                  <a:schemeClr val="bg2"/>
                </a:solidFill>
              </a:rPr>
              <a:t> Євгеніївн</a:t>
            </a:r>
            <a:r>
              <a:rPr lang="uk-UA" altLang="en-US" sz="2000" b="1">
                <a:solidFill>
                  <a:schemeClr val="bg2"/>
                </a:solidFill>
              </a:rPr>
              <a:t>а- справжня майстриня живопису а також місцева жителька села.</a:t>
            </a:r>
            <a:endParaRPr lang="uk-UA" altLang="en-US" sz="2000" b="1">
              <a:solidFill>
                <a:schemeClr val="bg2"/>
              </a:solidFill>
            </a:endParaRPr>
          </a:p>
          <a:p>
            <a:pPr algn="ctr"/>
            <a:r>
              <a:rPr lang="uk-UA" altLang="en-US" sz="2000" b="1">
                <a:solidFill>
                  <a:schemeClr val="bg2"/>
                </a:solidFill>
              </a:rPr>
              <a:t>Музей є потужним і глибоким джерелом знань та історії мого села і околиць. Потягом року музей проводить велику кількість пізнавальних та мистецьких проєктів.</a:t>
            </a:r>
            <a:endParaRPr lang="uk-UA" altLang="en-US" sz="2000" b="1">
              <a:solidFill>
                <a:schemeClr val="bg2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9206230" y="2692400"/>
            <a:ext cx="2654300" cy="327914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8510270" y="6009640"/>
            <a:ext cx="3440430" cy="8299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p>
            <a:pPr marL="0" indent="0" algn="ctr"/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Х</a:t>
            </a:r>
            <a:r>
              <a:rPr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удожні</a:t>
            </a:r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роб</a:t>
            </a:r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</a:t>
            </a:r>
            <a:r>
              <a:rPr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т</a:t>
            </a:r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пані Оксани</a:t>
            </a:r>
            <a:r>
              <a:rPr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endParaRPr sz="1600" b="1" i="0">
              <a:solidFill>
                <a:schemeClr val="bg2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algn="ctr"/>
            <a:r>
              <a:rPr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у техніці декоративного розпису</a:t>
            </a:r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</a:t>
            </a:r>
            <a:endParaRPr lang="uk-UA" sz="1600" b="1" i="0">
              <a:solidFill>
                <a:schemeClr val="bg2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0" algn="ctr"/>
            <a:r>
              <a:rPr lang="uk-UA" sz="1600" b="1" i="0">
                <a:solidFill>
                  <a:schemeClr val="bg2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вересень 2022 рік.</a:t>
            </a:r>
            <a:endParaRPr lang="uk-UA" sz="1600" b="1" i="0">
              <a:solidFill>
                <a:schemeClr val="bg2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rcRect l="21409" t="22771" r="5514"/>
          <a:stretch>
            <a:fillRect/>
          </a:stretch>
        </p:blipFill>
        <p:spPr>
          <a:xfrm>
            <a:off x="9286240" y="847725"/>
            <a:ext cx="2341245" cy="18065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59115" y="2787650"/>
            <a:ext cx="3632835" cy="3970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5836" t="1178" r="5180"/>
          <a:stretch>
            <a:fillRect/>
          </a:stretch>
        </p:blipFill>
        <p:spPr>
          <a:xfrm>
            <a:off x="671195" y="2907030"/>
            <a:ext cx="2468880" cy="3834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760" y="3825240"/>
            <a:ext cx="4177030" cy="268668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71195" y="181610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Пам’ятний знак В.І.Вернадському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556895" y="763905"/>
            <a:ext cx="11352530" cy="19297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У центрі села розташовується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пам’ятний знак академіку В.І.Вернадському -досліднику не тільки природи та ґрунтового покриву пониззя Псла, а й одному з першовідкривачів покладів залізних руд у регіоні.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Вчений вивчав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ґрун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ти в межах села з 1890 р. по 1891 р.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21 квітня 2007 р., під час проведення 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ІІ-ї Всеукраїнської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науково-практичної 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конференції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«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Україна: Ноосферно-бі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о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сферний потенціал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освіти і духовності 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регіону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»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, у присутності вчених і громадськості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було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 відкрито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пам’ятний знак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.</a:t>
            </a:r>
            <a:endParaRPr lang="uk-UA" altLang="en-US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3293110"/>
            <a:ext cx="5085715" cy="333438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5085715" y="2783205"/>
            <a:ext cx="6953885" cy="40747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21030" y="185420"/>
            <a:ext cx="10848975" cy="70675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>
              <a:lnSpc>
                <a:spcPct val="100000"/>
              </a:lnSpc>
            </a:pPr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Опорний заклад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"Дмитрівська ЗОШ І-ІІІ ступенів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Горішньоплавнівської міської ради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Кременчуцького району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Полтавської області"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</a:t>
            </a:r>
            <a:endParaRPr lang="uk-UA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428625" y="981075"/>
            <a:ext cx="11377295" cy="17138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У 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 Дмитрівці 1989 р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оці</a:t>
            </a:r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 побудована нова сучасна середня школа.</a:t>
            </a:r>
            <a:endParaRPr lang="en-US" altLang="en-US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r>
              <a:rPr lang="en-US" altLang="en-US" sz="2000" b="1">
                <a:solidFill>
                  <a:schemeClr val="bg2"/>
                </a:solidFill>
                <a:latin typeface="+mj-lt"/>
                <a:cs typeface="+mj-lt"/>
              </a:rPr>
              <a:t> Протягом тривалого часу, використовуючи різні форми навчання школа надає освітні послуги учням, що проживають в межах Дмитрівської сільської ради.  </a:t>
            </a:r>
            <a:endParaRPr lang="en-US" altLang="en-US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Школа є одним із осередків формування цінностей щодо шанобливого ставлення до рідної землі, до рідного села. Плекає почут</a:t>
            </a:r>
            <a:r>
              <a:rPr lang="uk-UA" altLang="en-US" sz="2000" b="1">
                <a:solidFill>
                  <a:schemeClr val="bg2"/>
                </a:solidFill>
                <a:latin typeface="+mj-lt"/>
                <a:cs typeface="+mj-lt"/>
              </a:rPr>
              <a:t>тя патріотизму.</a:t>
            </a:r>
            <a:endParaRPr lang="uk-UA" altLang="en-US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10385" y="2284730"/>
            <a:ext cx="3408680" cy="4473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0" y="2284730"/>
            <a:ext cx="3422650" cy="449262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71830" y="262255"/>
            <a:ext cx="108489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pPr algn="ctr"/>
            <a:r>
              <a:rPr lang="uk-UA" alt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зупинка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Пам’ятний знак жертвам голодомору</a:t>
            </a:r>
            <a:r>
              <a:rPr lang="uk-UA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BookmanC-Light"/>
                <a:cs typeface="Times New Roman" panose="02020603050405020304" pitchFamily="18" charset="0"/>
                <a:sym typeface="+mn-ea"/>
              </a:rPr>
              <a:t>. </a:t>
            </a:r>
            <a:endParaRPr lang="en-US" altLang="en-US" sz="2000" b="1">
              <a:solidFill>
                <a:srgbClr val="000000"/>
              </a:solidFill>
              <a:latin typeface="Times New Roman" panose="02020603050405020304" pitchFamily="18" charset="0"/>
              <a:ea typeface="BookmanC-Light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1304925" y="810260"/>
            <a:ext cx="10100310" cy="14217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algn="ctr"/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В центрі села розташовується </a:t>
            </a:r>
            <a:r>
              <a:rPr lang="uk-UA" sz="2000" b="1">
                <a:solidFill>
                  <a:schemeClr val="bg2"/>
                </a:solidFill>
                <a:latin typeface="+mj-lt"/>
                <a:cs typeface="+mj-lt"/>
                <a:sym typeface="+mn-ea"/>
              </a:rPr>
              <a:t>перше найдавніше поховання місцевих жителів мого села а також селяни, які стали першими жертвами Голодомору </a:t>
            </a:r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1932-1933 рр.</a:t>
            </a:r>
            <a:endParaRPr lang="uk-UA" altLang="en-US" sz="2000" b="1">
              <a:solidFill>
                <a:srgbClr val="000000"/>
              </a:solidFill>
              <a:latin typeface="+mj-lt"/>
              <a:ea typeface="BookmanC-Light"/>
              <a:cs typeface="+mj-lt"/>
              <a:sym typeface="+mn-ea"/>
            </a:endParaRPr>
          </a:p>
          <a:p>
            <a:pPr algn="ctr"/>
            <a:r>
              <a:rPr lang="uk-UA" altLang="en-US" sz="2000" b="1">
                <a:solidFill>
                  <a:srgbClr val="000000"/>
                </a:solidFill>
                <a:latin typeface="+mj-lt"/>
                <a:ea typeface="BookmanC-Light"/>
                <a:cs typeface="+mj-lt"/>
                <a:sym typeface="+mn-ea"/>
              </a:rPr>
              <a:t>Імена померлих не відомі як і кількість поховань.</a:t>
            </a:r>
            <a:endParaRPr lang="uk-UA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endParaRPr lang="uk-UA" sz="2000" b="1">
              <a:solidFill>
                <a:schemeClr val="bg2"/>
              </a:solidFill>
              <a:latin typeface="+mj-lt"/>
              <a:cs typeface="+mj-lt"/>
            </a:endParaRPr>
          </a:p>
          <a:p>
            <a:pPr algn="ctr"/>
            <a:endParaRPr lang="uk-UA" sz="2000" b="1">
              <a:solidFill>
                <a:schemeClr val="bg2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uk-UA" altLang="en-US" b="1">
                <a:solidFill>
                  <a:schemeClr val="bg2"/>
                </a:solidFill>
              </a:rPr>
              <a:t>Висновки</a:t>
            </a:r>
            <a:endParaRPr lang="uk-UA" altLang="en-US" b="1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5154930"/>
          </a:xfrm>
        </p:spPr>
        <p:txBody>
          <a:bodyPr/>
          <a:p>
            <a:pPr marL="0" indent="0">
              <a:buNone/>
            </a:pPr>
            <a:r>
              <a:rPr lang="uk-UA" altLang="en-US" sz="2800" b="1"/>
              <a:t>   </a:t>
            </a:r>
            <a:r>
              <a:rPr lang="en-US" altLang="en-US" sz="2800" b="1"/>
              <a:t>Зберігати</a:t>
            </a:r>
            <a:r>
              <a:rPr lang="uk-UA" altLang="en-US" sz="2800" b="1"/>
              <a:t> та пам’ятати</a:t>
            </a:r>
            <a:r>
              <a:rPr lang="en-US" altLang="en-US" sz="2800" b="1"/>
              <a:t> історичні пам’ятки села</a:t>
            </a:r>
            <a:r>
              <a:rPr lang="uk-UA" altLang="en-US" sz="2800" b="1"/>
              <a:t> </a:t>
            </a:r>
            <a:r>
              <a:rPr lang="en-US" altLang="en-US" sz="2800" b="1"/>
              <a:t>важливо</a:t>
            </a:r>
            <a:r>
              <a:rPr lang="uk-UA" altLang="en-US" sz="2800" b="1"/>
              <a:t>, тому, що </a:t>
            </a:r>
            <a:r>
              <a:rPr lang="uk-UA" sz="2800" b="1"/>
              <a:t>вони</a:t>
            </a:r>
            <a:r>
              <a:rPr lang="en-US" altLang="en-US" sz="2800" b="1"/>
              <a:t> є свідками минулого</a:t>
            </a:r>
            <a:r>
              <a:rPr lang="uk-UA" altLang="en-US" sz="2800" b="1"/>
              <a:t>,</a:t>
            </a:r>
            <a:r>
              <a:rPr lang="en-US" altLang="en-US" sz="2800" b="1"/>
              <a:t> допомагають нам зрозуміти, як жили наші предки, які мали традиції, вірування та звичаї.</a:t>
            </a:r>
            <a:r>
              <a:rPr lang="uk-UA" altLang="en-US" sz="2800" b="1"/>
              <a:t> </a:t>
            </a:r>
            <a:r>
              <a:rPr lang="en-US" altLang="en-US" sz="2800" b="1"/>
              <a:t>Через збереження історії ми формуємо повагу до свого народу, його культури та коріння</a:t>
            </a:r>
            <a:r>
              <a:rPr lang="uk-UA" altLang="en-US" sz="2800" b="1"/>
              <a:t>.</a:t>
            </a:r>
            <a:endParaRPr lang="uk-UA" altLang="en-US" sz="2800" b="1"/>
          </a:p>
          <a:p>
            <a:pPr marL="0" indent="0">
              <a:buNone/>
            </a:pPr>
            <a:r>
              <a:rPr lang="uk-UA" altLang="en-US" sz="2800" b="1"/>
              <a:t>   </a:t>
            </a:r>
            <a:r>
              <a:rPr lang="en-US" altLang="en-US" sz="2800" b="1"/>
              <a:t>Історичні об’єкти </a:t>
            </a:r>
            <a:r>
              <a:rPr lang="uk-UA" altLang="en-US" sz="2800" b="1"/>
              <a:t>мого села є </a:t>
            </a:r>
            <a:r>
              <a:rPr lang="en-US" altLang="en-US" sz="2800" b="1"/>
              <a:t>важливим джерелом знань для дітей, молоді та всіх, хто цікавиться історією.</a:t>
            </a:r>
            <a:endParaRPr lang="en-US" altLang="en-US" sz="2800" b="1"/>
          </a:p>
          <a:p>
            <a:pPr marL="0" indent="0">
              <a:buNone/>
            </a:pPr>
            <a:r>
              <a:rPr lang="uk-UA" altLang="en-US" sz="2800" b="1"/>
              <a:t>   </a:t>
            </a:r>
            <a:r>
              <a:rPr lang="en-US" altLang="en-US" sz="2800" b="1"/>
              <a:t>Отже, історичні пам’ятки села Дмитрівка становлять не тільки  частину культурної спадщини країни, українців, а й формують позитивне ставлення,</a:t>
            </a:r>
            <a:r>
              <a:rPr lang="uk-UA" altLang="en-US" sz="2800" b="1"/>
              <a:t> </a:t>
            </a:r>
            <a:r>
              <a:rPr lang="en-US" altLang="en-US" sz="2800" b="1"/>
              <a:t>почуття причетності до історії,</a:t>
            </a:r>
            <a:r>
              <a:rPr lang="uk-UA" altLang="en-US" sz="2800" b="1"/>
              <a:t> </a:t>
            </a:r>
            <a:r>
              <a:rPr lang="en-US" altLang="en-US" sz="2800" b="1"/>
              <a:t>майбутнього і до історичних пам'яток мого краю.</a:t>
            </a:r>
            <a:endParaRPr lang="en-US" altLang="en-US" sz="2800" b="1"/>
          </a:p>
        </p:txBody>
      </p:sp>
      <p:pic>
        <p:nvPicPr>
          <p:cNvPr id="4" name="Объект 3"/>
          <p:cNvPicPr>
            <a:picLocks noGrp="1"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35" y="104775"/>
            <a:ext cx="2007870" cy="10039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71120"/>
            <a:ext cx="2019935" cy="13468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3204845"/>
            <a:ext cx="11179175" cy="3433445"/>
          </a:xfrm>
        </p:spPr>
        <p:txBody>
          <a:bodyPr/>
          <a:p>
            <a:pPr algn="just"/>
            <a:br>
              <a:rPr lang="en-US" altLang="en-US" sz="2400"/>
            </a:br>
            <a:r>
              <a:rPr lang="uk-UA" altLang="en-US" sz="2400"/>
              <a:t>1. </a:t>
            </a:r>
            <a:r>
              <a:rPr lang="en-US" altLang="en-US" sz="2400">
                <a:sym typeface="+mn-ea"/>
              </a:rPr>
              <a:t>https://map.codpa.org.ua/</a:t>
            </a:r>
            <a:br>
              <a:rPr lang="uk-UA" altLang="en-US" sz="2400"/>
            </a:br>
            <a:r>
              <a:rPr lang="uk-UA" altLang="en-US" sz="2400"/>
              <a:t>2.</a:t>
            </a:r>
            <a:r>
              <a:rPr lang="en-US" altLang="en-US" sz="2400"/>
              <a:t>https://uk.wikipedia.org/wiki/%D0%94%D0%BC%D0%B8%D1%82%D1%80%D1%96%D0%B2%D0%BA%D0%B0_(%D0%9A%D1%80%D0%B5%D0%BC%D0%B5%D0%BD%D1%87%D1%83%D1%86%D1%8C%D0%BA%D0%B8%D0%B9_%D1%80%D0%B0%D0%B9%D0%BE%D0%BD)</a:t>
            </a:r>
            <a:br>
              <a:rPr lang="en-US" altLang="en-US" sz="2400"/>
            </a:br>
            <a:r>
              <a:rPr lang="uk-UA" altLang="en-US" sz="2400"/>
              <a:t>3</a:t>
            </a:r>
            <a:r>
              <a:rPr lang="en-US" altLang="en-US" sz="2400"/>
              <a:t>.</a:t>
            </a:r>
            <a:r>
              <a:rPr lang="uk-UA" altLang="en-US" sz="2400"/>
              <a:t> </a:t>
            </a:r>
            <a:r>
              <a:rPr lang="en-US" altLang="en-US" sz="2400"/>
              <a:t>ЗВІД ПАМ’ЯТОК ІСТОРІЇ ТА КУЛЬТУРИ УКРАЇНИ: ПОЛТАВСЬКА ОБЛАСТЬ Комсомольська міська рада. Упорядн., наук. ред. Супруненко О.Б. – Київ–Полтава: Полтавський літератор, 2008. – 148 с.</a:t>
            </a:r>
            <a:br>
              <a:rPr lang="en-US" altLang="en-US" sz="2400"/>
            </a:br>
            <a:endParaRPr lang="en-US" altLang="en-US" sz="2400"/>
          </a:p>
        </p:txBody>
      </p:sp>
      <p:sp>
        <p:nvSpPr>
          <p:cNvPr id="4" name="Text Box 3"/>
          <p:cNvSpPr txBox="1"/>
          <p:nvPr/>
        </p:nvSpPr>
        <p:spPr>
          <a:xfrm>
            <a:off x="1739900" y="2744470"/>
            <a:ext cx="87122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 sz="2400">
                <a:sym typeface="+mn-ea"/>
              </a:rPr>
              <a:t> </a:t>
            </a:r>
            <a:r>
              <a:rPr lang="en-US" altLang="en-US" sz="2400" b="1">
                <a:solidFill>
                  <a:schemeClr val="bg2"/>
                </a:solidFill>
                <a:sym typeface="+mn-ea"/>
              </a:rPr>
              <a:t>СПИСОК ВИКОРИСТАНОЇ ЛІТЕРАТУРИ:</a:t>
            </a:r>
            <a:endParaRPr lang="en-US" altLang="en-US" sz="2400" b="1">
              <a:solidFill>
                <a:schemeClr val="bg2"/>
              </a:solidFill>
              <a:sym typeface="+mn-ea"/>
            </a:endParaRPr>
          </a:p>
        </p:txBody>
      </p:sp>
      <p:pic>
        <p:nvPicPr>
          <p:cNvPr id="5" name="Picture 4" descr="зображення_viber_2024-04-09_18-27-08-947"/>
          <p:cNvPicPr>
            <a:picLocks noChangeAspect="1"/>
          </p:cNvPicPr>
          <p:nvPr/>
        </p:nvPicPr>
        <p:blipFill>
          <a:blip r:embed="rId1"/>
          <a:srcRect t="40636"/>
          <a:stretch>
            <a:fillRect/>
          </a:stretch>
        </p:blipFill>
        <p:spPr>
          <a:xfrm>
            <a:off x="3126105" y="150495"/>
            <a:ext cx="5939790" cy="2431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12610" t="16244" r="12362" b="23773"/>
          <a:stretch>
            <a:fillRect/>
          </a:stretch>
        </p:blipFill>
        <p:spPr>
          <a:xfrm>
            <a:off x="9484995" y="236855"/>
            <a:ext cx="2493645" cy="1122045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236855"/>
            <a:ext cx="2007870" cy="1003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rt_mountaineering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5510</Words>
  <Application>WPS Slides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Times New Roman</vt:lpstr>
      <vt:lpstr>BookmanC-Light</vt:lpstr>
      <vt:lpstr>Segoe Print</vt:lpstr>
      <vt:lpstr>Arial</vt:lpstr>
      <vt:lpstr>Microsoft YaHei</vt:lpstr>
      <vt:lpstr>Arial Unicode MS</vt:lpstr>
      <vt:lpstr>Calibri</vt:lpstr>
      <vt:lpstr>Art_mountaineering</vt:lpstr>
      <vt:lpstr>Мандрівка селом  Дмитрівка</vt:lpstr>
      <vt:lpstr>Тема проєкту:  Мандрівка селом  Дмитрівка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Висновки</vt:lpstr>
      <vt:lpstr> 1. https://map.codpa.org.ua/ 2.https://uk.wikipedia.org/wiki/%D0%94%D0%BC%D0%B8%D1%82%D1%80%D1%96%D0%B2%D0%BA%D0%B0_(%D0%9A%D1%80%D0%B5%D0%BC%D0%B5%D0%BD%D1%87%D1%83%D1%86%D1%8C%D0%BA%D0%B8%D0%B9_%D1%80%D0%B0%D0%B9%D0%BE%D0%BD) 3. ЗВІД ПАМ’ЯТОК ІСТОРІЇ ТА КУЛЬТУРИ УКРАЇНИ: ПОЛТАВСЬКА ОБЛАСТЬ Комсомольська міська рада. Упорядн., наук. ред. Супруненко О.Б. – Київ–Полтава: Полтавський літератор, 2008. – 148 с.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Мандрівка селом  Дмитрівка</dc:title>
  <dc:creator/>
  <cp:lastModifiedBy>tykho</cp:lastModifiedBy>
  <cp:revision>25</cp:revision>
  <dcterms:created xsi:type="dcterms:W3CDTF">2025-04-09T14:27:00Z</dcterms:created>
  <dcterms:modified xsi:type="dcterms:W3CDTF">2025-04-13T13:45:29Z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466466FC8B964D7ABCD30DF1CCD384AD_12</vt:lpwstr>
  </property>
  <property fmtid="{D5CDD505-2E9C-101B-9397-08002B2CF9AE}" pid="3" name="KSOProductBuildVer">
    <vt:lpwstr>1033-12.2.0.20782</vt:lpwstr>
  </property>
</Properties>
</file>