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2.png" ContentType="image/png"/>
  <Override PartName="/ppt/media/image3.jpeg" ContentType="image/jpeg"/>
  <Override PartName="/ppt/media/image5.png" ContentType="image/png"/>
  <Override PartName="/ppt/media/image4.png" ContentType="image/png"/>
  <Override PartName="/ppt/media/image34.jpeg" ContentType="image/jpeg"/>
  <Override PartName="/ppt/media/image6.png" ContentType="image/png"/>
  <Override PartName="/ppt/media/image7.png" ContentType="image/png"/>
  <Override PartName="/ppt/media/image8.png" ContentType="image/png"/>
  <Override PartName="/ppt/media/image23.jpeg" ContentType="image/jpeg"/>
  <Override PartName="/ppt/media/image9.png" ContentType="image/png"/>
  <Override PartName="/ppt/media/image10.png" ContentType="image/png"/>
  <Override PartName="/ppt/media/image11.jpeg" ContentType="image/jpeg"/>
  <Override PartName="/ppt/media/image12.png" ContentType="image/png"/>
  <Override PartName="/ppt/media/image13.jpeg" ContentType="image/jpeg"/>
  <Override PartName="/ppt/media/image14.jpeg" ContentType="image/jpeg"/>
  <Override PartName="/ppt/media/image29.png" ContentType="image/png"/>
  <Override PartName="/ppt/media/image15.jpeg" ContentType="image/jpeg"/>
  <Override PartName="/ppt/media/image16.png" ContentType="image/png"/>
  <Override PartName="/ppt/media/image17.png" ContentType="image/png"/>
  <Override PartName="/ppt/media/image24.jpeg" ContentType="image/jpeg"/>
  <Override PartName="/ppt/media/image18.png" ContentType="image/png"/>
  <Override PartName="/ppt/media/image19.jpeg" ContentType="image/jpeg"/>
  <Override PartName="/ppt/media/image22.png" ContentType="image/png"/>
  <Override PartName="/ppt/media/image20.jpeg" ContentType="image/jpeg"/>
  <Override PartName="/ppt/media/image21.jpeg" ContentType="image/jpeg"/>
  <Override PartName="/ppt/media/image25.png" ContentType="image/png"/>
  <Override PartName="/ppt/media/image36.jpeg" ContentType="image/jpeg"/>
  <Override PartName="/ppt/media/image26.jpeg" ContentType="image/jpeg"/>
  <Override PartName="/ppt/media/image37.png" ContentType="image/png"/>
  <Override PartName="/ppt/media/image27.png" ContentType="image/png"/>
  <Override PartName="/ppt/media/image28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5.png" ContentType="image/png"/>
  <Override PartName="/ppt/media/image38.png" ContentType="image/png"/>
  <Override PartName="/ppt/media/image39.jpeg" ContentType="image/jpeg"/>
  <Override PartName="/ppt/media/image40.jpeg" ContentType="image/jpeg"/>
  <Override PartName="/ppt/media/image41.png" ContentType="image/png"/>
  <Override PartName="/ppt/media/image42.png" ContentType="image/png"/>
  <Override PartName="/ppt/media/image43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7168623-0869-4DC3-B885-44E0C0FCDD1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7EB812F-9067-4542-8AFD-3CFDCED9FF4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F503B63-A247-4BC7-9656-C80717D2B0B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A1ADC75-6FF4-4AA8-AB02-C23139A3C55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CC0BF7E-C19C-4B4F-835B-0A641BC13F6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4556F63-24CE-4381-A9A8-A0882A31661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E7284B5-5B80-4F49-9C1E-5DC6510A77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EA6D720-297C-4702-8E7D-0698D15A32D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ECFE6AF-EFC1-4A3C-B903-4C85C4A3E36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B35054-2296-41BB-B548-E5460220943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A46C68E-7BB0-4F79-A5C9-E3141690D9C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7955C45-63E6-49C1-8B76-D3F5121081A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2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3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90000" bIns="90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90000" bIns="90000" anchor="t" anchorCtr="1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90000" bIns="90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90000" bIns="90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0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4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5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6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8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9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90000" bIns="90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0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31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90000" bIns="90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3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4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90000" bIns="90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9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0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uk-UA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41" name="PlaceHolder 1"/>
          <p:cNvSpPr>
            <a:spLocks noGrp="1"/>
          </p:cNvSpPr>
          <p:nvPr>
            <p:ph type="dt" idx="1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050" spc="-1" strike="noStrike">
                <a:solidFill>
                  <a:srgbClr val="ffffff"/>
                </a:solidFill>
                <a:latin typeface="Tw Cen MT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ru-RU" sz="1050" spc="-1" strike="noStrike">
                <a:solidFill>
                  <a:srgbClr val="ffffff"/>
                </a:solidFill>
                <a:latin typeface="Tw Cen MT"/>
              </a:rPr>
              <a:t>&lt;дата/час&gt;</a:t>
            </a:r>
            <a:endParaRPr b="0" lang="uk-UA" sz="105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2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 idx="3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050" spc="-1" strike="noStrike">
                <a:solidFill>
                  <a:srgbClr val="ffffff"/>
                </a:solidFill>
                <a:latin typeface="Tw Cen MT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90358FB-CDAF-4B6D-9FFB-9AE232208462}" type="slidenum">
              <a:rPr b="0" lang="ru-RU" sz="1050" spc="-1" strike="noStrike">
                <a:solidFill>
                  <a:srgbClr val="ffffff"/>
                </a:solidFill>
                <a:latin typeface="Tw Cen MT"/>
              </a:rPr>
              <a:t>&lt;номер&gt;</a:t>
            </a:fld>
            <a:endParaRPr b="0" lang="uk-UA" sz="105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Tw Cen MT"/>
              </a:rPr>
              <a:t>Для правки тексту заголовка клацніть мишею</a:t>
            </a: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ffffff"/>
                </a:solidFill>
                <a:latin typeface="Tw Cen MT"/>
              </a:rPr>
              <a:t>Для редагування структури клацніть мишею</a:t>
            </a:r>
            <a:endParaRPr b="0" lang="ru-RU" sz="2400" spc="-1" strike="noStrike">
              <a:solidFill>
                <a:srgbClr val="ffffff"/>
              </a:solidFill>
              <a:latin typeface="Tw Cen MT"/>
            </a:endParaRPr>
          </a:p>
          <a:p>
            <a:pPr lvl="1" marL="864000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Tw Cen MT"/>
              </a:rPr>
              <a:t>Другий рівень структури</a:t>
            </a:r>
            <a:endParaRPr b="0" lang="ru-RU" sz="1800" spc="-1" strike="noStrike">
              <a:solidFill>
                <a:srgbClr val="ffffff"/>
              </a:solidFill>
              <a:latin typeface="Tw Cen MT"/>
            </a:endParaRPr>
          </a:p>
          <a:p>
            <a:pPr lvl="2" marL="1296000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solidFill>
                  <a:srgbClr val="ffffff"/>
                </a:solidFill>
                <a:latin typeface="Tw Cen MT"/>
              </a:rPr>
              <a:t>Третій рівень структури</a:t>
            </a:r>
            <a:endParaRPr b="0" lang="ru-RU" sz="1600" spc="-1" strike="noStrike">
              <a:solidFill>
                <a:srgbClr val="ffffff"/>
              </a:solidFill>
              <a:latin typeface="Tw Cen MT"/>
            </a:endParaRPr>
          </a:p>
          <a:p>
            <a:pPr lvl="3" marL="1728000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>
                <a:solidFill>
                  <a:srgbClr val="ffffff"/>
                </a:solidFill>
                <a:latin typeface="Tw Cen MT"/>
              </a:rPr>
              <a:t>Четвертий рівень структури</a:t>
            </a:r>
            <a:endParaRPr b="0" lang="ru-RU" sz="1600" spc="-1" strike="noStrike">
              <a:solidFill>
                <a:srgbClr val="ffffff"/>
              </a:solidFill>
              <a:latin typeface="Tw Cen MT"/>
            </a:endParaRPr>
          </a:p>
          <a:p>
            <a:pPr lvl="4" marL="2160000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Tw Cen MT"/>
              </a:rPr>
              <a:t>П'ятий рівень структури</a:t>
            </a:r>
            <a:endParaRPr b="0" lang="ru-RU" sz="2000" spc="-1" strike="noStrike">
              <a:solidFill>
                <a:srgbClr val="ffffff"/>
              </a:solidFill>
              <a:latin typeface="Tw Cen MT"/>
            </a:endParaRPr>
          </a:p>
          <a:p>
            <a:pPr lvl="5" marL="2592000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Tw Cen MT"/>
              </a:rPr>
              <a:t>Шостий рівень структури</a:t>
            </a:r>
            <a:endParaRPr b="0" lang="ru-RU" sz="2000" spc="-1" strike="noStrike">
              <a:solidFill>
                <a:srgbClr val="ffffff"/>
              </a:solidFill>
              <a:latin typeface="Tw Cen MT"/>
            </a:endParaRPr>
          </a:p>
          <a:p>
            <a:pPr lvl="6" marL="3024000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Tw Cen MT"/>
              </a:rPr>
              <a:t>Сьомий рівень структури</a:t>
            </a:r>
            <a:endParaRPr b="0" lang="ru-RU" sz="2000" spc="-1" strike="noStrike">
              <a:solidFill>
                <a:srgbClr val="ffffff"/>
              </a:solidFill>
              <a:latin typeface="Tw Cen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jpe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7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8.png"/><Relationship Id="rId3" Type="http://schemas.openxmlformats.org/officeDocument/2006/relationships/image" Target="../media/image35.png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рямоугольник 3"/>
          <p:cNvSpPr/>
          <p:nvPr/>
        </p:nvSpPr>
        <p:spPr>
          <a:xfrm>
            <a:off x="0" y="162720"/>
            <a:ext cx="12191760" cy="98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spcAft>
                <a:spcPts val="601"/>
              </a:spcAft>
            </a:pPr>
            <a:r>
              <a:rPr b="1" lang="uk-UA" sz="18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ЗАЛІЗНИЧНЕНСЬКИЙ ЛІЦЕЙ</a:t>
            </a:r>
            <a:r>
              <a:rPr b="0" lang="ru-RU" sz="1800" spc="-1" strike="noStrike">
                <a:solidFill>
                  <a:srgbClr val="ffffff"/>
                </a:solidFill>
                <a:latin typeface="Tw Cen MT"/>
                <a:ea typeface="Times New Roman"/>
              </a:rPr>
              <a:t> </a:t>
            </a:r>
            <a:r>
              <a:rPr b="1" lang="uk-UA" sz="18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БОЛГРАДСЬКОЇМІСЬКОЇ РАДИ ОДЕСЬКОЇ ОБЛАСТІ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spcAft>
                <a:spcPts val="799"/>
              </a:spcAft>
              <a:tabLst>
                <a:tab algn="l" pos="0"/>
              </a:tabLst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  <a:ea typeface="Calibri"/>
              </a:rPr>
              <a:t> 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Прямоугольник 6"/>
          <p:cNvSpPr/>
          <p:nvPr/>
        </p:nvSpPr>
        <p:spPr>
          <a:xfrm>
            <a:off x="182880" y="420480"/>
            <a:ext cx="12187440" cy="243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uk-UA" sz="1600" spc="-1" strike="noStrike">
                <a:solidFill>
                  <a:srgbClr val="ffffff"/>
                </a:solidFill>
                <a:latin typeface="Times New Roman"/>
                <a:ea typeface="Calibri"/>
              </a:rPr>
              <a:t> </a:t>
            </a:r>
            <a:r>
              <a:rPr b="1" lang="uk-UA" sz="1800" spc="-1" strike="noStrike">
                <a:solidFill>
                  <a:srgbClr val="ffffff"/>
                </a:solidFill>
                <a:latin typeface="Times New Roman"/>
                <a:ea typeface="Calibri"/>
              </a:rPr>
              <a:t>Болградське територіальне відділення МАН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uk-UA" sz="1600" spc="-1" strike="noStrike">
                <a:solidFill>
                  <a:srgbClr val="ffffff"/>
                </a:solidFill>
                <a:latin typeface="Times New Roman"/>
                <a:ea typeface="Calibri"/>
              </a:rPr>
              <a:t>І </a:t>
            </a:r>
            <a:r>
              <a:rPr b="1" lang="uk-UA" sz="1800" spc="-1" strike="noStrike">
                <a:solidFill>
                  <a:srgbClr val="ffffff"/>
                </a:solidFill>
                <a:latin typeface="Times New Roman"/>
                <a:ea typeface="Calibri"/>
              </a:rPr>
              <a:t>етап  </a:t>
            </a:r>
            <a:r>
              <a:rPr b="1" lang="uk-UA" sz="18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Всеукраїнського Інтерактивного конкурсу</a:t>
            </a:r>
            <a:r>
              <a:rPr b="0" lang="ru-RU" sz="1200" spc="-1" strike="noStrike">
                <a:solidFill>
                  <a:srgbClr val="ffffff"/>
                </a:solidFill>
                <a:latin typeface="Calibri"/>
                <a:ea typeface="Times New Roman"/>
              </a:rPr>
              <a:t> </a:t>
            </a:r>
            <a:r>
              <a:rPr b="1" lang="uk-UA" sz="1800" spc="-1" strike="noStrike">
                <a:solidFill>
                  <a:srgbClr val="ffffff"/>
                </a:solidFill>
                <a:latin typeface="Times New Roman"/>
                <a:ea typeface="Calibri"/>
              </a:rPr>
              <a:t>«МАН – Юніор Дослідник»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  <a:tabLst>
                <a:tab algn="l" pos="0"/>
              </a:tabLst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  <a:tabLst>
                <a:tab algn="l" pos="0"/>
              </a:tabLst>
            </a:pPr>
            <a:r>
              <a:rPr b="1" lang="uk-UA" sz="4400" spc="-1" strike="noStrike">
                <a:solidFill>
                  <a:srgbClr val="ffffff"/>
                </a:solidFill>
                <a:latin typeface="Times New Roman"/>
                <a:ea typeface="Calibri"/>
              </a:rPr>
              <a:t>«Екскурсія пам’ятками с.Залізничне»</a:t>
            </a: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4" name="Рисунок 9" descr="➤ Залізничне • Цікаві місця • Що подивитись в Залізничне?"/>
          <p:cNvPicPr/>
          <p:nvPr/>
        </p:nvPicPr>
        <p:blipFill>
          <a:blip r:embed="rId1"/>
          <a:stretch/>
        </p:blipFill>
        <p:spPr>
          <a:xfrm>
            <a:off x="4581000" y="2782440"/>
            <a:ext cx="2638080" cy="1756800"/>
          </a:xfrm>
          <a:prstGeom prst="rect">
            <a:avLst/>
          </a:prstGeom>
          <a:ln w="0">
            <a:noFill/>
          </a:ln>
        </p:spPr>
      </p:pic>
      <p:sp>
        <p:nvSpPr>
          <p:cNvPr id="85" name="TextBox 8"/>
          <p:cNvSpPr/>
          <p:nvPr/>
        </p:nvSpPr>
        <p:spPr>
          <a:xfrm>
            <a:off x="8334000" y="2831400"/>
            <a:ext cx="3069360" cy="36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Проект виконали: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Маргаріт Анастасія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Стоянова Ксенія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учениці 10 класу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Залізничненського  Ліцею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Болградської Міської Ради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Керівник: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Вербанова Людмила Іванівна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учитель англійської мови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Залізничненського  Ліцею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Болградської Міської Ради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                                                      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Прямоугольник 10"/>
          <p:cNvSpPr/>
          <p:nvPr/>
        </p:nvSpPr>
        <p:spPr>
          <a:xfrm>
            <a:off x="4781160" y="5974560"/>
            <a:ext cx="20908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uk-UA" sz="1800" spc="-1" strike="noStrike">
                <a:solidFill>
                  <a:srgbClr val="ffffff"/>
                </a:solidFill>
                <a:latin typeface="Times New Roman"/>
                <a:ea typeface="Calibri"/>
              </a:rPr>
              <a:t>    </a:t>
            </a:r>
            <a:r>
              <a:rPr b="1" lang="uk-UA" sz="1800" spc="-1" strike="noStrike">
                <a:solidFill>
                  <a:srgbClr val="ffffff"/>
                </a:solidFill>
                <a:latin typeface="Times New Roman"/>
                <a:ea typeface="Calibri"/>
              </a:rPr>
              <a:t>Болград, 2025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1"/>
          <p:cNvSpPr/>
          <p:nvPr/>
        </p:nvSpPr>
        <p:spPr>
          <a:xfrm>
            <a:off x="561240" y="-308880"/>
            <a:ext cx="1072296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uk-UA" sz="9600" spc="-1" strike="noStrike">
                <a:solidFill>
                  <a:srgbClr val="ffffff"/>
                </a:solidFill>
                <a:latin typeface="Tw Cen MT"/>
              </a:rPr>
              <a:t> </a:t>
            </a:r>
            <a:r>
              <a:rPr b="1" lang="uk-UA" sz="6600" spc="-1" strike="noStrike">
                <a:solidFill>
                  <a:srgbClr val="ffffff"/>
                </a:solidFill>
                <a:latin typeface="Times New Roman"/>
              </a:rPr>
              <a:t>с.Залізничне</a:t>
            </a:r>
            <a:endParaRPr b="0" lang="uk-UA" sz="6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Box 2"/>
          <p:cNvSpPr/>
          <p:nvPr/>
        </p:nvSpPr>
        <p:spPr>
          <a:xfrm>
            <a:off x="7823520" y="992880"/>
            <a:ext cx="4426200" cy="557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2400" spc="-1" strike="noStrike">
                <a:solidFill>
                  <a:srgbClr val="ffffff"/>
                </a:solidFill>
                <a:latin typeface="Times New Roman"/>
              </a:rPr>
              <a:t>С. Залізничне розташовано на високому пагорбі біля кордону з Молдовою, недалеко від районного центру м. Болград. Створюючи маршрут по цікавим місцям хотілось б зупинитися на наступних визначних локаціях: центр села з пам’ятником болгарському колоністу, Будинок культури разом з музеєм, Свято-Покровська церква,  школа, Алея Слави. Також, додати трохи сучасності візитом до сонячної електростанції.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9" name="Рисунок 3" descr=""/>
          <p:cNvPicPr/>
          <p:nvPr/>
        </p:nvPicPr>
        <p:blipFill>
          <a:blip r:embed="rId1"/>
          <a:stretch/>
        </p:blipFill>
        <p:spPr>
          <a:xfrm>
            <a:off x="861840" y="3709800"/>
            <a:ext cx="2299320" cy="1546560"/>
          </a:xfrm>
          <a:prstGeom prst="rect">
            <a:avLst/>
          </a:prstGeom>
          <a:ln w="0">
            <a:noFill/>
          </a:ln>
        </p:spPr>
      </p:pic>
      <p:pic>
        <p:nvPicPr>
          <p:cNvPr id="90" name="Рисунок 5" descr=""/>
          <p:cNvPicPr/>
          <p:nvPr/>
        </p:nvPicPr>
        <p:blipFill>
          <a:blip r:embed="rId2"/>
          <a:stretch/>
        </p:blipFill>
        <p:spPr>
          <a:xfrm>
            <a:off x="1668960" y="1628640"/>
            <a:ext cx="2596320" cy="1270800"/>
          </a:xfrm>
          <a:prstGeom prst="rect">
            <a:avLst/>
          </a:prstGeom>
          <a:ln w="0">
            <a:noFill/>
          </a:ln>
        </p:spPr>
      </p:pic>
      <p:pic>
        <p:nvPicPr>
          <p:cNvPr id="91" name="Рисунок 6" descr=""/>
          <p:cNvPicPr/>
          <p:nvPr/>
        </p:nvPicPr>
        <p:blipFill>
          <a:blip r:embed="rId3"/>
          <a:stretch/>
        </p:blipFill>
        <p:spPr>
          <a:xfrm>
            <a:off x="3685680" y="2263680"/>
            <a:ext cx="1455120" cy="2008800"/>
          </a:xfrm>
          <a:prstGeom prst="rect">
            <a:avLst/>
          </a:prstGeom>
          <a:ln w="0">
            <a:noFill/>
          </a:ln>
        </p:spPr>
      </p:pic>
      <p:pic>
        <p:nvPicPr>
          <p:cNvPr id="92" name="Рисунок 7" descr=""/>
          <p:cNvPicPr/>
          <p:nvPr/>
        </p:nvPicPr>
        <p:blipFill>
          <a:blip r:embed="rId4"/>
          <a:stretch/>
        </p:blipFill>
        <p:spPr>
          <a:xfrm flipH="1">
            <a:off x="3193920" y="5256720"/>
            <a:ext cx="1809000" cy="1148400"/>
          </a:xfrm>
          <a:prstGeom prst="rect">
            <a:avLst/>
          </a:prstGeom>
          <a:ln w="0">
            <a:noFill/>
          </a:ln>
        </p:spPr>
      </p:pic>
      <p:sp>
        <p:nvSpPr>
          <p:cNvPr id="93" name="Прямоугольник 10"/>
          <p:cNvSpPr/>
          <p:nvPr/>
        </p:nvSpPr>
        <p:spPr>
          <a:xfrm>
            <a:off x="0" y="1851120"/>
            <a:ext cx="1668600" cy="421200"/>
          </a:xfrm>
          <a:prstGeom prst="rect">
            <a:avLst/>
          </a:prstGeom>
          <a:solidFill>
            <a:srgbClr val="ffffff"/>
          </a:solidFill>
          <a:ln>
            <a:solidFill>
              <a:srgbClr val="8ac4a7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Центр села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Прямоугольник 12"/>
          <p:cNvSpPr/>
          <p:nvPr/>
        </p:nvSpPr>
        <p:spPr>
          <a:xfrm>
            <a:off x="1668960" y="2495520"/>
            <a:ext cx="2016360" cy="404280"/>
          </a:xfrm>
          <a:prstGeom prst="rect">
            <a:avLst/>
          </a:prstGeom>
          <a:solidFill>
            <a:srgbClr val="ffffff"/>
          </a:solidFill>
          <a:ln>
            <a:solidFill>
              <a:srgbClr val="8ac4a7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100" spc="-1" strike="noStrike">
                <a:solidFill>
                  <a:schemeClr val="dk1"/>
                </a:solidFill>
                <a:latin typeface="Times New Roman"/>
              </a:rPr>
              <a:t>Пам’ятник болгарському колоністу</a:t>
            </a:r>
            <a:endParaRPr b="0" lang="uk-U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Прямоугольник 13"/>
          <p:cNvSpPr/>
          <p:nvPr/>
        </p:nvSpPr>
        <p:spPr>
          <a:xfrm>
            <a:off x="3685680" y="3931920"/>
            <a:ext cx="848160" cy="340560"/>
          </a:xfrm>
          <a:prstGeom prst="rect">
            <a:avLst/>
          </a:prstGeom>
          <a:solidFill>
            <a:srgbClr val="ffffff"/>
          </a:solidFill>
          <a:ln>
            <a:solidFill>
              <a:srgbClr val="8ac4a7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</a:rPr>
              <a:t>Музей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Прямоугольник 15"/>
          <p:cNvSpPr/>
          <p:nvPr/>
        </p:nvSpPr>
        <p:spPr>
          <a:xfrm>
            <a:off x="4534200" y="4728600"/>
            <a:ext cx="1434240" cy="465840"/>
          </a:xfrm>
          <a:prstGeom prst="rect">
            <a:avLst/>
          </a:prstGeom>
          <a:solidFill>
            <a:srgbClr val="ffffff"/>
          </a:solidFill>
          <a:ln>
            <a:solidFill>
              <a:srgbClr val="8ac4a7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uk-UA" sz="1200" spc="-1" strike="noStrike">
                <a:solidFill>
                  <a:schemeClr val="dk1"/>
                </a:solidFill>
                <a:latin typeface="Times New Roman"/>
              </a:rPr>
              <a:t>Сонячна електростанція</a:t>
            </a:r>
            <a:endParaRPr b="0" lang="uk-U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Прямоугольник 16"/>
          <p:cNvSpPr/>
          <p:nvPr/>
        </p:nvSpPr>
        <p:spPr>
          <a:xfrm>
            <a:off x="5968440" y="5697000"/>
            <a:ext cx="1707120" cy="313200"/>
          </a:xfrm>
          <a:prstGeom prst="rect">
            <a:avLst/>
          </a:prstGeom>
          <a:solidFill>
            <a:srgbClr val="ffffff"/>
          </a:solidFill>
          <a:ln>
            <a:solidFill>
              <a:srgbClr val="8ac4a7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Алея Слави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Прямоугольник 18"/>
          <p:cNvSpPr/>
          <p:nvPr/>
        </p:nvSpPr>
        <p:spPr>
          <a:xfrm>
            <a:off x="3193560" y="6178680"/>
            <a:ext cx="1809000" cy="226440"/>
          </a:xfrm>
          <a:prstGeom prst="rect">
            <a:avLst/>
          </a:prstGeom>
          <a:solidFill>
            <a:srgbClr val="ffffff"/>
          </a:solidFill>
          <a:ln>
            <a:solidFill>
              <a:srgbClr val="8ac4a7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Школа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Прямоугольник 19"/>
          <p:cNvSpPr/>
          <p:nvPr/>
        </p:nvSpPr>
        <p:spPr>
          <a:xfrm>
            <a:off x="878040" y="4971600"/>
            <a:ext cx="2299320" cy="527760"/>
          </a:xfrm>
          <a:prstGeom prst="rect">
            <a:avLst/>
          </a:prstGeom>
          <a:solidFill>
            <a:srgbClr val="ffffff"/>
          </a:solidFill>
          <a:ln>
            <a:solidFill>
              <a:srgbClr val="8ac4a7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Свято-Покровська церква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0" name="Рисунок 17" descr=""/>
          <p:cNvPicPr/>
          <p:nvPr/>
        </p:nvPicPr>
        <p:blipFill>
          <a:blip r:embed="rId5"/>
          <a:srcRect l="32230" t="26236" r="2030" b="12168"/>
          <a:stretch/>
        </p:blipFill>
        <p:spPr>
          <a:xfrm>
            <a:off x="5982120" y="4480560"/>
            <a:ext cx="1702800" cy="1254960"/>
          </a:xfrm>
          <a:prstGeom prst="rect">
            <a:avLst/>
          </a:prstGeom>
          <a:ln w="0">
            <a:noFill/>
          </a:ln>
        </p:spPr>
      </p:pic>
      <p:pic>
        <p:nvPicPr>
          <p:cNvPr id="101" name="Рисунок 11" descr=""/>
          <p:cNvPicPr/>
          <p:nvPr/>
        </p:nvPicPr>
        <p:blipFill>
          <a:blip r:embed="rId6"/>
          <a:stretch/>
        </p:blipFill>
        <p:spPr>
          <a:xfrm>
            <a:off x="0" y="992880"/>
            <a:ext cx="1668600" cy="949320"/>
          </a:xfrm>
          <a:prstGeom prst="rect">
            <a:avLst/>
          </a:prstGeom>
          <a:ln w="0">
            <a:noFill/>
          </a:ln>
        </p:spPr>
      </p:pic>
      <p:pic>
        <p:nvPicPr>
          <p:cNvPr id="102" name="Рисунок 14" descr=""/>
          <p:cNvPicPr/>
          <p:nvPr/>
        </p:nvPicPr>
        <p:blipFill>
          <a:blip r:embed="rId7"/>
          <a:stretch/>
        </p:blipFill>
        <p:spPr>
          <a:xfrm>
            <a:off x="4534200" y="3931920"/>
            <a:ext cx="1431720" cy="832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456480" y="587520"/>
            <a:ext cx="7529760" cy="59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i="1" lang="uk-UA" sz="4800" spc="-1" strike="noStrike">
                <a:solidFill>
                  <a:srgbClr val="ffffff"/>
                </a:solidFill>
                <a:latin typeface="Times New Roman"/>
              </a:rPr>
              <a:t>Метою</a:t>
            </a:r>
            <a:r>
              <a:rPr b="1" lang="uk-UA" sz="4800" spc="-1" strike="noStrike">
                <a:solidFill>
                  <a:srgbClr val="ffffff"/>
                </a:solidFill>
                <a:latin typeface="Times New Roman"/>
              </a:rPr>
              <a:t> проекту є висвітлення  визначних місць с.Залізничне та створення захоплюючого маршруту історичними, привабливими пам’ятками та сучасними</a:t>
            </a:r>
            <a:endParaRPr b="0" lang="uk-UA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uk-UA" sz="4800" spc="-1" strike="noStrike">
                <a:solidFill>
                  <a:srgbClr val="ffffff"/>
                </a:solidFill>
                <a:latin typeface="Times New Roman"/>
              </a:rPr>
              <a:t>локаціями .</a:t>
            </a:r>
            <a:endParaRPr b="0" lang="uk-UA" sz="4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" name="Picture 2" descr="Картинки по запросу &quot;анкетирование&quot;"/>
          <p:cNvPicPr/>
          <p:nvPr/>
        </p:nvPicPr>
        <p:blipFill>
          <a:blip r:embed="rId1"/>
          <a:stretch/>
        </p:blipFill>
        <p:spPr>
          <a:xfrm>
            <a:off x="8105040" y="1025280"/>
            <a:ext cx="3851280" cy="5125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Прямоугольник 1"/>
          <p:cNvSpPr/>
          <p:nvPr/>
        </p:nvSpPr>
        <p:spPr>
          <a:xfrm>
            <a:off x="3048120" y="2551680"/>
            <a:ext cx="6095520" cy="67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50000"/>
              </a:lnSpc>
              <a:spcAft>
                <a:spcPts val="799"/>
              </a:spcAft>
              <a:tabLst>
                <a:tab algn="l" pos="0"/>
              </a:tabLst>
            </a:pPr>
            <a:endParaRPr b="0" lang="ru-RU" sz="2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06" name="Прямоугольник 2"/>
          <p:cNvSpPr/>
          <p:nvPr/>
        </p:nvSpPr>
        <p:spPr>
          <a:xfrm>
            <a:off x="409680" y="601200"/>
            <a:ext cx="6095520" cy="59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i="1" lang="uk-UA" sz="3200" spc="-1" strike="noStrike">
                <a:solidFill>
                  <a:srgbClr val="ffffff"/>
                </a:solidFill>
                <a:latin typeface="Times New Roman"/>
                <a:ea typeface="Calibri"/>
              </a:rPr>
              <a:t>Об’єктом</a:t>
            </a:r>
            <a:r>
              <a:rPr b="0" lang="uk-UA" sz="3200" spc="-1" strike="noStrike">
                <a:solidFill>
                  <a:srgbClr val="ffffff"/>
                </a:solidFill>
                <a:latin typeface="Times New Roman"/>
                <a:ea typeface="Calibri"/>
              </a:rPr>
              <a:t> </a:t>
            </a:r>
            <a:r>
              <a:rPr b="1" lang="uk-UA" sz="3200" spc="-1" strike="noStrike">
                <a:solidFill>
                  <a:srgbClr val="ffffff"/>
                </a:solidFill>
                <a:latin typeface="Times New Roman"/>
                <a:ea typeface="Calibri"/>
              </a:rPr>
              <a:t>проекту є історичні місця, які є свідками, того що відбувалося на цих територіях багато років тому, як в степу виростали села, з’являлись сади, нові дома, школи, об’єкти інфраструктури, культури</a:t>
            </a:r>
            <a:r>
              <a:rPr b="0" lang="uk-UA" sz="3200" spc="-1" strike="noStrike">
                <a:solidFill>
                  <a:srgbClr val="ffffff"/>
                </a:solidFill>
                <a:latin typeface="Times New Roman"/>
                <a:ea typeface="Calibri"/>
              </a:rPr>
              <a:t>. </a:t>
            </a: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7" name="Рисунок 3" descr=""/>
          <p:cNvPicPr/>
          <p:nvPr/>
        </p:nvPicPr>
        <p:blipFill>
          <a:blip r:embed="rId1"/>
          <a:stretch/>
        </p:blipFill>
        <p:spPr>
          <a:xfrm>
            <a:off x="6886440" y="0"/>
            <a:ext cx="53049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Прямоугольник 1"/>
          <p:cNvSpPr/>
          <p:nvPr/>
        </p:nvSpPr>
        <p:spPr>
          <a:xfrm>
            <a:off x="704880" y="672480"/>
            <a:ext cx="6095520" cy="520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i="1" lang="uk-UA" sz="2800" spc="-1" strike="noStrike">
                <a:solidFill>
                  <a:srgbClr val="ffffff"/>
                </a:solidFill>
                <a:latin typeface="Times New Roman"/>
                <a:ea typeface="Calibri"/>
              </a:rPr>
              <a:t>Актуальність</a:t>
            </a:r>
            <a:r>
              <a:rPr b="1" lang="uk-UA" sz="2800" spc="-1" strike="noStrike">
                <a:solidFill>
                  <a:srgbClr val="ffffff"/>
                </a:solidFill>
                <a:latin typeface="Times New Roman"/>
                <a:ea typeface="Calibri"/>
              </a:rPr>
              <a:t> полягає в дослідженні історичного минулого з ціллю заохочення туристів до відвідування села, показати унікальність розвитку рідного краю на тлі багатьох історичних змін, любов до своєї малої Батьківщини та рідної країни.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9" name="Picture 2" descr="Документы о положении Бессарабии в составе Румынии"/>
          <p:cNvPicPr/>
          <p:nvPr/>
        </p:nvPicPr>
        <p:blipFill>
          <a:blip r:embed="rId1"/>
          <a:srcRect l="0" t="29277" r="0" b="0"/>
          <a:stretch/>
        </p:blipFill>
        <p:spPr>
          <a:xfrm>
            <a:off x="7415280" y="263520"/>
            <a:ext cx="4376520" cy="2262240"/>
          </a:xfrm>
          <a:prstGeom prst="rect">
            <a:avLst/>
          </a:prstGeom>
          <a:ln w="0">
            <a:noFill/>
          </a:ln>
        </p:spPr>
      </p:pic>
      <p:pic>
        <p:nvPicPr>
          <p:cNvPr id="110" name="Picture 6" descr="Бесарабія: тур вихідного дня | Екскурсії по Одесі"/>
          <p:cNvPicPr/>
          <p:nvPr/>
        </p:nvPicPr>
        <p:blipFill>
          <a:blip r:embed="rId2"/>
          <a:stretch/>
        </p:blipFill>
        <p:spPr>
          <a:xfrm>
            <a:off x="7134120" y="4357800"/>
            <a:ext cx="5000400" cy="249984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10" descr="Исторические покатушки по любимой Бессарабии"/>
          <p:cNvPicPr/>
          <p:nvPr/>
        </p:nvPicPr>
        <p:blipFill>
          <a:blip r:embed="rId3"/>
          <a:stretch/>
        </p:blipFill>
        <p:spPr>
          <a:xfrm>
            <a:off x="8542440" y="1620360"/>
            <a:ext cx="3649320" cy="2736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рямоугольник 1"/>
          <p:cNvSpPr/>
          <p:nvPr/>
        </p:nvSpPr>
        <p:spPr>
          <a:xfrm>
            <a:off x="404280" y="714240"/>
            <a:ext cx="6095520" cy="496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i="1" lang="uk-UA" sz="4000" spc="-1" strike="noStrike">
                <a:solidFill>
                  <a:srgbClr val="ffffff"/>
                </a:solidFill>
                <a:latin typeface="Times New Roman"/>
                <a:ea typeface="Calibri"/>
              </a:rPr>
              <a:t>Основі наукові завдання</a:t>
            </a:r>
            <a:r>
              <a:rPr b="1" lang="uk-UA" sz="4000" spc="-1" strike="noStrike">
                <a:solidFill>
                  <a:srgbClr val="ffffff"/>
                </a:solidFill>
                <a:latin typeface="Times New Roman"/>
                <a:ea typeface="Calibri"/>
              </a:rPr>
              <a:t>: це популяризація інтересу до історії рідного краю, просвітницька робота серед учнів нашої школи, жителів села, залучення молоді до дослідницької роботи</a:t>
            </a:r>
            <a:endParaRPr b="0" lang="uk-UA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Рисунок 2" descr=""/>
          <p:cNvPicPr/>
          <p:nvPr/>
        </p:nvPicPr>
        <p:blipFill>
          <a:blip r:embed="rId1"/>
          <a:stretch/>
        </p:blipFill>
        <p:spPr>
          <a:xfrm>
            <a:off x="6402600" y="1045080"/>
            <a:ext cx="5531760" cy="434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Рисунок 1" descr=""/>
          <p:cNvPicPr/>
          <p:nvPr/>
        </p:nvPicPr>
        <p:blipFill>
          <a:blip r:embed="rId1"/>
          <a:srcRect l="12305" t="13164" r="8048" b="7862"/>
          <a:stretch/>
        </p:blipFill>
        <p:spPr>
          <a:xfrm>
            <a:off x="156600" y="0"/>
            <a:ext cx="7105680" cy="3996720"/>
          </a:xfrm>
          <a:prstGeom prst="rect">
            <a:avLst/>
          </a:prstGeom>
          <a:ln w="0">
            <a:noFill/>
          </a:ln>
        </p:spPr>
      </p:pic>
      <p:sp>
        <p:nvSpPr>
          <p:cNvPr id="115" name="TextBox 2"/>
          <p:cNvSpPr/>
          <p:nvPr/>
        </p:nvSpPr>
        <p:spPr>
          <a:xfrm>
            <a:off x="300600" y="4271400"/>
            <a:ext cx="11455920" cy="228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2400" spc="-1" strike="noStrike">
                <a:solidFill>
                  <a:srgbClr val="ffffff"/>
                </a:solidFill>
                <a:latin typeface="Times New Roman"/>
              </a:rPr>
              <a:t>Село засноване у 1861 році. Спочатку отримало назву Болгарийка, також в деяких джерелах мало назву Нова Болгарийка. 40 сімей із с.Тараклія (територія сучасної Молдови) одними з перших переселилися до нового населеного пункту. Проте люди проживали тут ще під час бронзового віку.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uk-UA" sz="2400" spc="-1" strike="noStrike">
                <a:solidFill>
                  <a:srgbClr val="ffffff"/>
                </a:solidFill>
                <a:latin typeface="Times New Roman"/>
              </a:rPr>
              <a:t>Були знайдені артефакти сабатинівської культури (одне поховання) та рештки житла цього періоду.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Picture 2" descr="undefined"/>
          <p:cNvPicPr/>
          <p:nvPr/>
        </p:nvPicPr>
        <p:blipFill>
          <a:blip r:embed="rId2"/>
          <a:stretch/>
        </p:blipFill>
        <p:spPr>
          <a:xfrm>
            <a:off x="7613640" y="383040"/>
            <a:ext cx="4277520" cy="315972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6" descr="https://i.postimg.cc/0Q0pnNgW/IMG-20230417-134227.jpg"/>
          <p:cNvPicPr/>
          <p:nvPr/>
        </p:nvPicPr>
        <p:blipFill>
          <a:blip r:embed="rId3"/>
          <a:srcRect l="10403" t="6719" r="24887" b="36855"/>
          <a:stretch/>
        </p:blipFill>
        <p:spPr>
          <a:xfrm>
            <a:off x="8771040" y="3265200"/>
            <a:ext cx="2563920" cy="100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Рисунок 7" descr=""/>
          <p:cNvPicPr/>
          <p:nvPr/>
        </p:nvPicPr>
        <p:blipFill>
          <a:blip r:embed="rId1"/>
          <a:stretch/>
        </p:blipFill>
        <p:spPr>
          <a:xfrm>
            <a:off x="406440" y="833760"/>
            <a:ext cx="3507480" cy="1995480"/>
          </a:xfrm>
          <a:prstGeom prst="rect">
            <a:avLst/>
          </a:prstGeom>
          <a:ln w="0">
            <a:noFill/>
          </a:ln>
        </p:spPr>
      </p:pic>
      <p:sp>
        <p:nvSpPr>
          <p:cNvPr id="119" name="TextBox 1"/>
          <p:cNvSpPr/>
          <p:nvPr/>
        </p:nvSpPr>
        <p:spPr>
          <a:xfrm>
            <a:off x="632880" y="5760"/>
            <a:ext cx="65440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uk-UA" sz="4400" spc="-1" strike="noStrike">
                <a:solidFill>
                  <a:srgbClr val="ffffff"/>
                </a:solidFill>
                <a:latin typeface="Times New Roman"/>
              </a:rPr>
              <a:t>Центр села</a:t>
            </a: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Box 9"/>
          <p:cNvSpPr/>
          <p:nvPr/>
        </p:nvSpPr>
        <p:spPr>
          <a:xfrm>
            <a:off x="4233600" y="743760"/>
            <a:ext cx="404928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В центрі  зосереджено багато цікавих, надзвичайних пам’яток. Колись площа у середині Залізничного називалась </a:t>
            </a:r>
            <a:r>
              <a:rPr b="0" i="1" lang="uk-UA" sz="1800" spc="-1" strike="noStrike">
                <a:solidFill>
                  <a:srgbClr val="ffffff"/>
                </a:solidFill>
                <a:latin typeface="Times New Roman"/>
              </a:rPr>
              <a:t>Мігдан </a:t>
            </a: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(болгарською «площа»). Тут проводились наймасовіші події: свята, зібрання, хоро.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Рисунок 10" descr=""/>
          <p:cNvPicPr/>
          <p:nvPr/>
        </p:nvPicPr>
        <p:blipFill>
          <a:blip r:embed="rId2"/>
          <a:stretch/>
        </p:blipFill>
        <p:spPr>
          <a:xfrm>
            <a:off x="337680" y="4518360"/>
            <a:ext cx="3332880" cy="2178720"/>
          </a:xfrm>
          <a:prstGeom prst="rect">
            <a:avLst/>
          </a:prstGeom>
          <a:ln w="0">
            <a:noFill/>
          </a:ln>
        </p:spPr>
      </p:pic>
      <p:sp>
        <p:nvSpPr>
          <p:cNvPr id="122" name="TextBox 11"/>
          <p:cNvSpPr/>
          <p:nvPr/>
        </p:nvSpPr>
        <p:spPr>
          <a:xfrm>
            <a:off x="323280" y="3110760"/>
            <a:ext cx="28864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ffffff"/>
                </a:solidFill>
                <a:latin typeface="Times New Roman"/>
              </a:rPr>
              <a:t>Будинок культури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Офіційне відкриття відбулося 04 листопада 1967 року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" name="Picture 2" descr="https://scontent.fiev22-2.fna.fbcdn.net/v/t39.30808-6/441190716_1692332084903827_1555194914087418811_n.jpg?_nc_cat=104&amp;ccb=1-7&amp;_nc_sid=2285d6&amp;_nc_ohc=zgdAmTWDv6EQ7kNvgEUJsNr&amp;_nc_oc=AdlqMXtCENPQ7fqUhjoTy_WqkSvihnKDAlvQKbgNNR-3TB5H7dXlOG9Ho3l6uxNUNLw&amp;_nc_zt=23&amp;_nc_ht=scontent.fiev22-2.fna&amp;_nc_gid=79jrAIWsC5eDxTReRPYPBg&amp;oh=00_AYFP9mmLcvjd7QVaupCOz8ss12QdMdlqLwi0yxjasrCvdg&amp;oe=67F34E52"/>
          <p:cNvPicPr/>
          <p:nvPr/>
        </p:nvPicPr>
        <p:blipFill>
          <a:blip r:embed="rId3"/>
          <a:stretch/>
        </p:blipFill>
        <p:spPr>
          <a:xfrm>
            <a:off x="5046480" y="2513520"/>
            <a:ext cx="2561040" cy="1920600"/>
          </a:xfrm>
          <a:prstGeom prst="rect">
            <a:avLst/>
          </a:prstGeom>
          <a:ln w="0">
            <a:noFill/>
          </a:ln>
        </p:spPr>
      </p:pic>
      <p:sp>
        <p:nvSpPr>
          <p:cNvPr id="124" name="TextBox 12"/>
          <p:cNvSpPr/>
          <p:nvPr/>
        </p:nvSpPr>
        <p:spPr>
          <a:xfrm>
            <a:off x="4613040" y="4455360"/>
            <a:ext cx="342828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Зараз носить назву </a:t>
            </a:r>
            <a:r>
              <a:rPr b="0" i="1" lang="ru-RU" sz="1800" spc="-1" strike="noStrike">
                <a:solidFill>
                  <a:srgbClr val="ffffff"/>
                </a:solidFill>
                <a:latin typeface="Times New Roman"/>
              </a:rPr>
              <a:t>КЗ "Центр культури та дозвілля</a:t>
            </a: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». Тут кипить культурне життя: проводяться різні тематичні заходи, театральні вистави, функціонують гуртки різного направлення.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Рисунок 13" descr=""/>
          <p:cNvPicPr/>
          <p:nvPr/>
        </p:nvPicPr>
        <p:blipFill>
          <a:blip r:embed="rId4"/>
          <a:srcRect l="0" t="4869" r="0" b="0"/>
          <a:stretch/>
        </p:blipFill>
        <p:spPr>
          <a:xfrm>
            <a:off x="8601480" y="4766040"/>
            <a:ext cx="2839320" cy="1409760"/>
          </a:xfrm>
          <a:prstGeom prst="rect">
            <a:avLst/>
          </a:prstGeom>
          <a:ln w="0">
            <a:noFill/>
          </a:ln>
        </p:spPr>
      </p:pic>
      <p:pic>
        <p:nvPicPr>
          <p:cNvPr id="126" name="Picture 4" descr="Нет описания фото."/>
          <p:cNvPicPr/>
          <p:nvPr/>
        </p:nvPicPr>
        <p:blipFill>
          <a:blip r:embed="rId5"/>
          <a:stretch/>
        </p:blipFill>
        <p:spPr>
          <a:xfrm>
            <a:off x="8852040" y="743760"/>
            <a:ext cx="2476800" cy="1650960"/>
          </a:xfrm>
          <a:prstGeom prst="rect">
            <a:avLst/>
          </a:prstGeom>
          <a:ln w="0">
            <a:noFill/>
          </a:ln>
        </p:spPr>
      </p:pic>
      <p:pic>
        <p:nvPicPr>
          <p:cNvPr id="127" name="Picture 6" descr="Нет описания фото."/>
          <p:cNvPicPr/>
          <p:nvPr/>
        </p:nvPicPr>
        <p:blipFill>
          <a:blip r:embed="rId6"/>
          <a:stretch/>
        </p:blipFill>
        <p:spPr>
          <a:xfrm>
            <a:off x="8740440" y="2717640"/>
            <a:ext cx="2700360" cy="180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2"/>
          <p:cNvSpPr/>
          <p:nvPr/>
        </p:nvSpPr>
        <p:spPr>
          <a:xfrm>
            <a:off x="2181600" y="483480"/>
            <a:ext cx="862128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uk-UA" sz="3200" spc="-1" strike="noStrike">
                <a:solidFill>
                  <a:srgbClr val="ffffff"/>
                </a:solidFill>
                <a:latin typeface="Tw Cen MT"/>
              </a:rPr>
              <a:t>                         </a:t>
            </a:r>
            <a:r>
              <a:rPr b="1" lang="uk-UA" sz="4000" spc="-1" strike="noStrike">
                <a:solidFill>
                  <a:srgbClr val="ffffff"/>
                </a:solidFill>
                <a:latin typeface="Times New Roman"/>
              </a:rPr>
              <a:t>Пам’ятник колоністу</a:t>
            </a:r>
            <a:endParaRPr b="0" lang="uk-UA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" name="Рисунок 3" descr=""/>
          <p:cNvPicPr/>
          <p:nvPr/>
        </p:nvPicPr>
        <p:blipFill>
          <a:blip r:embed="rId1"/>
          <a:srcRect l="13187" t="14019" r="7799" b="25449"/>
          <a:stretch/>
        </p:blipFill>
        <p:spPr>
          <a:xfrm>
            <a:off x="4249080" y="1280160"/>
            <a:ext cx="7585560" cy="3709440"/>
          </a:xfrm>
          <a:prstGeom prst="rect">
            <a:avLst/>
          </a:prstGeom>
          <a:ln w="0">
            <a:noFill/>
          </a:ln>
        </p:spPr>
      </p:pic>
      <p:sp>
        <p:nvSpPr>
          <p:cNvPr id="130" name="TextBox 4"/>
          <p:cNvSpPr/>
          <p:nvPr/>
        </p:nvSpPr>
        <p:spPr>
          <a:xfrm>
            <a:off x="157320" y="483480"/>
            <a:ext cx="4091760" cy="557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3600" spc="-1" strike="noStrike">
                <a:solidFill>
                  <a:srgbClr val="ffffff"/>
                </a:solidFill>
                <a:latin typeface="Times New Roman"/>
              </a:rPr>
              <a:t>Пам’ятник був перетворений  у 2019. Він присвячений – колоністу, людині, яка перетворила пустельні степи  на квітучу землю, вклала свою працю у розвиток регіону</a:t>
            </a: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" name="Picture 2" descr="Нет описания фото."/>
          <p:cNvPicPr/>
          <p:nvPr/>
        </p:nvPicPr>
        <p:blipFill>
          <a:blip r:embed="rId2"/>
          <a:stretch/>
        </p:blipFill>
        <p:spPr>
          <a:xfrm>
            <a:off x="9147600" y="4095720"/>
            <a:ext cx="1824840" cy="2433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Box 2"/>
          <p:cNvSpPr/>
          <p:nvPr/>
        </p:nvSpPr>
        <p:spPr>
          <a:xfrm>
            <a:off x="1861560" y="-95760"/>
            <a:ext cx="918612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uk-UA" sz="6000" spc="-1" strike="noStrike">
                <a:solidFill>
                  <a:schemeClr val="accent1"/>
                </a:solidFill>
                <a:latin typeface="Times New Roman"/>
              </a:rPr>
              <a:t>       </a:t>
            </a:r>
            <a:r>
              <a:rPr b="1" lang="uk-UA" sz="6000" spc="-1" strike="noStrike">
                <a:solidFill>
                  <a:srgbClr val="ffffff"/>
                </a:solidFill>
                <a:latin typeface="Times New Roman"/>
              </a:rPr>
              <a:t>Сільський музей</a:t>
            </a:r>
            <a:endParaRPr b="0" lang="uk-UA" sz="6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" name="Рисунок 3" descr=""/>
          <p:cNvPicPr/>
          <p:nvPr/>
        </p:nvPicPr>
        <p:blipFill>
          <a:blip r:embed="rId1"/>
          <a:stretch/>
        </p:blipFill>
        <p:spPr>
          <a:xfrm>
            <a:off x="8068680" y="975240"/>
            <a:ext cx="3846960" cy="2885040"/>
          </a:xfrm>
          <a:prstGeom prst="rect">
            <a:avLst/>
          </a:prstGeom>
          <a:ln w="0">
            <a:noFill/>
          </a:ln>
        </p:spPr>
      </p:pic>
      <p:pic>
        <p:nvPicPr>
          <p:cNvPr id="134" name="Рисунок 4" descr=""/>
          <p:cNvPicPr/>
          <p:nvPr/>
        </p:nvPicPr>
        <p:blipFill>
          <a:blip r:embed="rId2"/>
          <a:stretch/>
        </p:blipFill>
        <p:spPr>
          <a:xfrm>
            <a:off x="9823680" y="3868560"/>
            <a:ext cx="2091960" cy="2789640"/>
          </a:xfrm>
          <a:prstGeom prst="rect">
            <a:avLst/>
          </a:prstGeom>
          <a:ln w="0">
            <a:noFill/>
          </a:ln>
        </p:spPr>
      </p:pic>
      <p:pic>
        <p:nvPicPr>
          <p:cNvPr id="135" name="Рисунок 5" descr=""/>
          <p:cNvPicPr/>
          <p:nvPr/>
        </p:nvPicPr>
        <p:blipFill>
          <a:blip r:embed="rId3"/>
          <a:stretch/>
        </p:blipFill>
        <p:spPr>
          <a:xfrm flipH="1">
            <a:off x="360" y="4023360"/>
            <a:ext cx="2464560" cy="2634840"/>
          </a:xfrm>
          <a:prstGeom prst="rect">
            <a:avLst/>
          </a:prstGeom>
          <a:ln w="0">
            <a:noFill/>
          </a:ln>
        </p:spPr>
      </p:pic>
      <p:pic>
        <p:nvPicPr>
          <p:cNvPr id="136" name="Рисунок 6" descr=""/>
          <p:cNvPicPr/>
          <p:nvPr/>
        </p:nvPicPr>
        <p:blipFill>
          <a:blip r:embed="rId4"/>
          <a:stretch/>
        </p:blipFill>
        <p:spPr>
          <a:xfrm>
            <a:off x="1800" y="1109880"/>
            <a:ext cx="1695960" cy="2913120"/>
          </a:xfrm>
          <a:prstGeom prst="rect">
            <a:avLst/>
          </a:prstGeom>
          <a:ln w="0">
            <a:noFill/>
          </a:ln>
        </p:spPr>
      </p:pic>
      <p:pic>
        <p:nvPicPr>
          <p:cNvPr id="137" name="Рисунок 7" descr=""/>
          <p:cNvPicPr/>
          <p:nvPr/>
        </p:nvPicPr>
        <p:blipFill>
          <a:blip r:embed="rId5"/>
          <a:stretch/>
        </p:blipFill>
        <p:spPr>
          <a:xfrm>
            <a:off x="2400840" y="4023360"/>
            <a:ext cx="2370960" cy="2634840"/>
          </a:xfrm>
          <a:prstGeom prst="rect">
            <a:avLst/>
          </a:prstGeom>
          <a:ln w="0">
            <a:noFill/>
          </a:ln>
        </p:spPr>
      </p:pic>
      <p:pic>
        <p:nvPicPr>
          <p:cNvPr id="138" name="Рисунок 8" descr=""/>
          <p:cNvPicPr/>
          <p:nvPr/>
        </p:nvPicPr>
        <p:blipFill>
          <a:blip r:embed="rId6"/>
          <a:stretch/>
        </p:blipFill>
        <p:spPr>
          <a:xfrm>
            <a:off x="4772160" y="4023360"/>
            <a:ext cx="2464560" cy="2634840"/>
          </a:xfrm>
          <a:prstGeom prst="rect">
            <a:avLst/>
          </a:prstGeom>
          <a:ln w="0">
            <a:noFill/>
          </a:ln>
        </p:spPr>
      </p:pic>
      <p:pic>
        <p:nvPicPr>
          <p:cNvPr id="139" name="Рисунок 9" descr=""/>
          <p:cNvPicPr/>
          <p:nvPr/>
        </p:nvPicPr>
        <p:blipFill>
          <a:blip r:embed="rId7"/>
          <a:stretch/>
        </p:blipFill>
        <p:spPr>
          <a:xfrm>
            <a:off x="7237080" y="4846320"/>
            <a:ext cx="2586240" cy="1811880"/>
          </a:xfrm>
          <a:prstGeom prst="rect">
            <a:avLst/>
          </a:prstGeom>
          <a:ln w="0">
            <a:noFill/>
          </a:ln>
        </p:spPr>
      </p:pic>
      <p:sp>
        <p:nvSpPr>
          <p:cNvPr id="140" name="TextBox 10"/>
          <p:cNvSpPr/>
          <p:nvPr/>
        </p:nvSpPr>
        <p:spPr>
          <a:xfrm>
            <a:off x="1861560" y="948240"/>
            <a:ext cx="6043320" cy="31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 </a:t>
            </a: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Музей «Бащина Къща» заснован у 2011 році. Головний засновник , а зараз керівник музею - Драганюк Сергій Степанович. У музеї налічується - 488 експонатів. Кожного року фонд музею поповнюється. Основними напрямками музею є збереження і пропаганда духовної спадщини, матеріальної культури та виховання національної самосвідомості. В музеї проводяться тематичні екскурсії, проводяться зйомки старовинних обрядів, інші заходи. У 2025 році планується переведення музею до іншого приміщення</a:t>
            </a:r>
            <a:r>
              <a:rPr b="0" lang="uk-UA" sz="2400" spc="-1" strike="noStrike">
                <a:solidFill>
                  <a:srgbClr val="ffffff"/>
                </a:solidFill>
                <a:latin typeface="Times New Roman"/>
              </a:rPr>
              <a:t>.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4" descr="Возможно, это изображение текст"/>
          <p:cNvPicPr/>
          <p:nvPr/>
        </p:nvPicPr>
        <p:blipFill>
          <a:blip r:embed="rId1"/>
          <a:stretch/>
        </p:blipFill>
        <p:spPr>
          <a:xfrm>
            <a:off x="1713600" y="13178160"/>
            <a:ext cx="3985920" cy="2989080"/>
          </a:xfrm>
          <a:prstGeom prst="rect">
            <a:avLst/>
          </a:prstGeom>
          <a:ln w="0">
            <a:noFill/>
          </a:ln>
        </p:spPr>
      </p:pic>
      <p:sp>
        <p:nvSpPr>
          <p:cNvPr id="142" name="TextBox 2"/>
          <p:cNvSpPr/>
          <p:nvPr/>
        </p:nvSpPr>
        <p:spPr>
          <a:xfrm>
            <a:off x="4253040" y="-35640"/>
            <a:ext cx="5317200" cy="8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uk-UA" sz="4800" spc="-1" strike="noStrike">
                <a:solidFill>
                  <a:srgbClr val="ffffff"/>
                </a:solidFill>
                <a:latin typeface="Times New Roman"/>
              </a:rPr>
              <a:t>Алея Слави</a:t>
            </a:r>
            <a:endParaRPr b="0" lang="uk-UA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TextBox 4"/>
          <p:cNvSpPr/>
          <p:nvPr/>
        </p:nvSpPr>
        <p:spPr>
          <a:xfrm>
            <a:off x="1200240" y="1117440"/>
            <a:ext cx="2354040" cy="25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У 2024 р. на честь вшанування загиблих у повномасштабній війні була побудована Алея Слави.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w Cen MT"/>
              </a:rPr>
              <a:t>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4" name="Рисунок 9" descr=""/>
          <p:cNvPicPr/>
          <p:nvPr/>
        </p:nvPicPr>
        <p:blipFill>
          <a:blip r:embed="rId2"/>
          <a:srcRect l="32230" t="26236" r="2030" b="12168"/>
          <a:stretch/>
        </p:blipFill>
        <p:spPr>
          <a:xfrm>
            <a:off x="4074120" y="781920"/>
            <a:ext cx="3904920" cy="2057040"/>
          </a:xfrm>
          <a:prstGeom prst="rect">
            <a:avLst/>
          </a:prstGeom>
          <a:ln w="0">
            <a:noFill/>
          </a:ln>
        </p:spPr>
      </p:pic>
      <p:pic>
        <p:nvPicPr>
          <p:cNvPr id="145" name="Рисунок 6" descr=""/>
          <p:cNvPicPr/>
          <p:nvPr/>
        </p:nvPicPr>
        <p:blipFill>
          <a:blip r:embed="rId3"/>
          <a:stretch/>
        </p:blipFill>
        <p:spPr>
          <a:xfrm>
            <a:off x="8629560" y="768960"/>
            <a:ext cx="3105000" cy="4140000"/>
          </a:xfrm>
          <a:prstGeom prst="rect">
            <a:avLst/>
          </a:prstGeom>
          <a:ln w="0">
            <a:noFill/>
          </a:ln>
        </p:spPr>
      </p:pic>
      <p:sp>
        <p:nvSpPr>
          <p:cNvPr id="146" name="TextBox 7"/>
          <p:cNvSpPr/>
          <p:nvPr/>
        </p:nvSpPr>
        <p:spPr>
          <a:xfrm>
            <a:off x="420120" y="3241080"/>
            <a:ext cx="567180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Проте у Залізничному існують пам’ятки пов’язані із подіями другої світової війни.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Особливо трагічним став розстріл євреїв в кам'яному кар’єрі біля залізничної станції «Траянвал» у 1941 (потім станція «Болград» між селами Залізничне і Табаки). Про це є свідчення одного з в’язнів табору №8, який був розташований у Болграді. Іон Бутнару розповідав про те що він побачив і відчув у Болгарійці. Його історія викладена на сайті Американського меморіального музею Холокосту за посиланням: </a:t>
            </a:r>
            <a:r>
              <a:rPr b="0" lang="en-US" sz="1800" spc="-1" strike="noStrike">
                <a:solidFill>
                  <a:srgbClr val="ffffff"/>
                </a:solidFill>
                <a:latin typeface="Times New Roman"/>
              </a:rPr>
              <a:t>https://youtu.be/FbqWp6byuGA</a:t>
            </a:r>
            <a:r>
              <a:rPr b="0" lang="uk-UA" sz="1800" spc="-1" strike="noStrike">
                <a:solidFill>
                  <a:srgbClr val="ffffff"/>
                </a:solidFill>
                <a:latin typeface="Tw Cen MT"/>
              </a:rPr>
              <a:t>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7" name="Рисунок 14" descr="https://mahala.com.ua/wp-content/uploads/2022/01/yzobrazhenye_viber_2022-01-27_13-11-56-127-1024x1014.jpg"/>
          <p:cNvPicPr/>
          <p:nvPr/>
        </p:nvPicPr>
        <p:blipFill>
          <a:blip r:embed="rId4"/>
          <a:stretch/>
        </p:blipFill>
        <p:spPr>
          <a:xfrm>
            <a:off x="6221520" y="3286080"/>
            <a:ext cx="2082600" cy="1387080"/>
          </a:xfrm>
          <a:prstGeom prst="rect">
            <a:avLst/>
          </a:prstGeom>
          <a:ln w="0">
            <a:noFill/>
          </a:ln>
        </p:spPr>
      </p:pic>
      <p:pic>
        <p:nvPicPr>
          <p:cNvPr id="148" name="Рисунок 15" descr=""/>
          <p:cNvPicPr/>
          <p:nvPr/>
        </p:nvPicPr>
        <p:blipFill>
          <a:blip r:embed="rId5"/>
          <a:srcRect l="22930" t="11694" r="25123" b="23573"/>
          <a:stretch/>
        </p:blipFill>
        <p:spPr>
          <a:xfrm>
            <a:off x="6440400" y="4909320"/>
            <a:ext cx="1538640" cy="1176840"/>
          </a:xfrm>
          <a:prstGeom prst="rect">
            <a:avLst/>
          </a:prstGeom>
          <a:ln w="0">
            <a:noFill/>
          </a:ln>
        </p:spPr>
      </p:pic>
      <p:sp>
        <p:nvSpPr>
          <p:cNvPr id="149" name="TextBox 8"/>
          <p:cNvSpPr/>
          <p:nvPr/>
        </p:nvSpPr>
        <p:spPr>
          <a:xfrm>
            <a:off x="8629560" y="5036400"/>
            <a:ext cx="30304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ВІЧНА СЛАВА ГЕРОЯМ ТА БЕЗНИВИННИМ ЖЕРТВАМ УСІХ ВІЙН!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0" name="Picture 4" descr="Вічна пам'ять та слава Героям, які загинули за незалежність України! –  Хмельницька обласна рада"/>
          <p:cNvPicPr/>
          <p:nvPr/>
        </p:nvPicPr>
        <p:blipFill>
          <a:blip r:embed="rId6"/>
          <a:stretch/>
        </p:blipFill>
        <p:spPr>
          <a:xfrm>
            <a:off x="9720720" y="6086520"/>
            <a:ext cx="1081800" cy="59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2" descr="https://ukrainaincognita.com/wp-content/uploads/2021/03/zalizny1.jpg"/>
          <p:cNvPicPr/>
          <p:nvPr/>
        </p:nvPicPr>
        <p:blipFill>
          <a:blip r:embed="rId1"/>
          <a:stretch/>
        </p:blipFill>
        <p:spPr>
          <a:xfrm>
            <a:off x="4104360" y="1176120"/>
            <a:ext cx="7799760" cy="5250600"/>
          </a:xfrm>
          <a:prstGeom prst="rect">
            <a:avLst/>
          </a:prstGeom>
          <a:ln w="0">
            <a:noFill/>
          </a:ln>
        </p:spPr>
      </p:pic>
      <p:sp>
        <p:nvSpPr>
          <p:cNvPr id="152" name="TextBox 1"/>
          <p:cNvSpPr/>
          <p:nvPr/>
        </p:nvSpPr>
        <p:spPr>
          <a:xfrm>
            <a:off x="585360" y="1317960"/>
            <a:ext cx="3518640" cy="50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Свято-Покровська церква відкрила свої двері для прихожан 14 листопада 1882 року. При церкві займав посаду притч, святковослужбовець, псаломщик, який здійснював богослужіння на церковно-слов’янській мові. При церкві була дзвіниця, купол, хрестильний домик, будинок священника. У 1964 році церква була закрита. Використовувалася, як зерносховище, потім шкільний спортзал. На початку 90-х знов реконструйована у храм.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uk-UA" sz="1800" spc="-1" strike="noStrike">
                <a:solidFill>
                  <a:srgbClr val="ffffff"/>
                </a:solidFill>
                <a:latin typeface="Times New Roman"/>
              </a:rPr>
              <a:t>Місцеві легенди кажуть, що всі хто приймав участь у закритті церкви були жорстко покарані долею.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TextBox 2"/>
          <p:cNvSpPr/>
          <p:nvPr/>
        </p:nvSpPr>
        <p:spPr>
          <a:xfrm>
            <a:off x="3408120" y="346320"/>
            <a:ext cx="631728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uk-UA" sz="4000" spc="-1" strike="noStrike">
                <a:solidFill>
                  <a:srgbClr val="ffffff"/>
                </a:solidFill>
                <a:latin typeface="Times New Roman"/>
              </a:rPr>
              <a:t>Свято-Покровська церква</a:t>
            </a:r>
            <a:endParaRPr b="0" lang="uk-UA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2"/>
          <p:cNvSpPr/>
          <p:nvPr/>
        </p:nvSpPr>
        <p:spPr>
          <a:xfrm>
            <a:off x="2756160" y="0"/>
            <a:ext cx="89478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uk-UA" sz="3600" spc="-1" strike="noStrike">
                <a:solidFill>
                  <a:srgbClr val="ffffff"/>
                </a:solidFill>
                <a:latin typeface="Times New Roman"/>
              </a:rPr>
              <a:t>        </a:t>
            </a:r>
            <a:r>
              <a:rPr b="1" lang="uk-UA" sz="3600" spc="-1" strike="noStrike">
                <a:solidFill>
                  <a:srgbClr val="ffffff"/>
                </a:solidFill>
                <a:latin typeface="Times New Roman"/>
              </a:rPr>
              <a:t>Залізничненський Ліцей</a:t>
            </a:r>
            <a:endParaRPr b="0" lang="uk-UA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TextBox 3"/>
          <p:cNvSpPr/>
          <p:nvPr/>
        </p:nvSpPr>
        <p:spPr>
          <a:xfrm>
            <a:off x="248040" y="711720"/>
            <a:ext cx="3017160" cy="588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uk-UA" sz="2000" spc="-1" strike="noStrike">
                <a:solidFill>
                  <a:srgbClr val="ffffff"/>
                </a:solidFill>
                <a:latin typeface="Times New Roman"/>
              </a:rPr>
              <a:t>Залізничненська школа є освітнім центром села. Її вчителі багато років займалися просвітницькою діяльністю, в  цих стінах навчались люди, які потім піднімали рейтинг села та нашої країни.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uk-UA" sz="2000" spc="-1" strike="noStrike">
                <a:solidFill>
                  <a:srgbClr val="ffffff"/>
                </a:solidFill>
                <a:latin typeface="Times New Roman"/>
              </a:rPr>
              <a:t>Заснована у 1914 році, перебудована після другої світової війни. Німці використовували її приміщення як продуктові склади. Тому в мирний час школу довелось перебудовувати.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6" name="Рисунок 4" descr="E:\Pictures\Осень\Фото0070.jpg"/>
          <p:cNvPicPr/>
          <p:nvPr/>
        </p:nvPicPr>
        <p:blipFill>
          <a:blip r:embed="rId1"/>
          <a:stretch/>
        </p:blipFill>
        <p:spPr>
          <a:xfrm>
            <a:off x="3764160" y="887040"/>
            <a:ext cx="6932160" cy="5342040"/>
          </a:xfrm>
          <a:prstGeom prst="rect">
            <a:avLst/>
          </a:prstGeom>
          <a:ln w="0">
            <a:noFill/>
          </a:ln>
        </p:spPr>
      </p:pic>
      <p:pic>
        <p:nvPicPr>
          <p:cNvPr id="157" name="Рисунок 5" descr=""/>
          <p:cNvPicPr/>
          <p:nvPr/>
        </p:nvPicPr>
        <p:blipFill>
          <a:blip r:embed="rId2"/>
          <a:srcRect l="0" t="3956" r="0" b="0"/>
          <a:stretch/>
        </p:blipFill>
        <p:spPr>
          <a:xfrm>
            <a:off x="8154360" y="3743280"/>
            <a:ext cx="4037400" cy="2908080"/>
          </a:xfrm>
          <a:prstGeom prst="rect">
            <a:avLst/>
          </a:prstGeom>
          <a:ln w="0">
            <a:noFill/>
          </a:ln>
        </p:spPr>
      </p:pic>
      <p:sp>
        <p:nvSpPr>
          <p:cNvPr id="158" name="Прямоугольник 6"/>
          <p:cNvSpPr/>
          <p:nvPr/>
        </p:nvSpPr>
        <p:spPr>
          <a:xfrm>
            <a:off x="8169480" y="6229440"/>
            <a:ext cx="4021920" cy="421920"/>
          </a:xfrm>
          <a:prstGeom prst="rect">
            <a:avLst/>
          </a:prstGeom>
          <a:solidFill>
            <a:srgbClr val="ffffff"/>
          </a:solidFill>
          <a:ln>
            <a:solidFill>
              <a:srgbClr val="8ac4a7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Times New Roman"/>
              </a:rPr>
              <a:t>Учні школи з вчителькою 30-ті роки </a:t>
            </a:r>
            <a:r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XX </a:t>
            </a:r>
            <a:r>
              <a:rPr b="0" lang="uk-UA" sz="1400" spc="-1" strike="noStrike">
                <a:solidFill>
                  <a:schemeClr val="dk1"/>
                </a:solidFill>
                <a:latin typeface="Times New Roman"/>
              </a:rPr>
              <a:t>ст</a:t>
            </a:r>
            <a:r>
              <a:rPr b="0" lang="uk-UA" sz="1800" spc="-1" strike="noStrike">
                <a:solidFill>
                  <a:schemeClr val="dk1"/>
                </a:solidFill>
                <a:latin typeface="Tw Cen MT"/>
              </a:rPr>
              <a:t>.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Box 2"/>
          <p:cNvSpPr/>
          <p:nvPr/>
        </p:nvSpPr>
        <p:spPr>
          <a:xfrm>
            <a:off x="1157400" y="0"/>
            <a:ext cx="74862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uk-UA" sz="7200" spc="-1" strike="noStrike">
                <a:solidFill>
                  <a:schemeClr val="accent1">
                    <a:lumMod val="75000"/>
                  </a:schemeClr>
                </a:solidFill>
                <a:latin typeface="Times New Roman"/>
              </a:rPr>
              <a:t>       </a:t>
            </a:r>
            <a:r>
              <a:rPr b="1" lang="uk-UA" sz="4000" spc="-1" strike="noStrike">
                <a:solidFill>
                  <a:srgbClr val="ffffff"/>
                </a:solidFill>
                <a:latin typeface="Times New Roman"/>
              </a:rPr>
              <a:t>Сонячна електростація </a:t>
            </a:r>
            <a:endParaRPr b="0" lang="uk-UA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Прямоугольник 3"/>
          <p:cNvSpPr/>
          <p:nvPr/>
        </p:nvSpPr>
        <p:spPr>
          <a:xfrm>
            <a:off x="376200" y="1200240"/>
            <a:ext cx="5466960" cy="557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uk-UA" sz="3600" spc="-1" strike="noStrike">
                <a:solidFill>
                  <a:srgbClr val="ffffff"/>
                </a:solidFill>
                <a:latin typeface="Tw Cen MT"/>
              </a:rPr>
              <a:t>Електрична станція на сонячних батареях розташована за межами населеного пункту. Забудову станції почато у 2012 році. Початок роботи у вересні 2013 р.</a:t>
            </a:r>
            <a:endParaRPr b="0" lang="uk-UA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1" name="Рисунок 4" descr=""/>
          <p:cNvPicPr/>
          <p:nvPr/>
        </p:nvPicPr>
        <p:blipFill>
          <a:blip r:embed="rId1"/>
          <a:stretch/>
        </p:blipFill>
        <p:spPr>
          <a:xfrm>
            <a:off x="5994000" y="1711080"/>
            <a:ext cx="5641920" cy="3288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Box 1"/>
          <p:cNvSpPr/>
          <p:nvPr/>
        </p:nvSpPr>
        <p:spPr>
          <a:xfrm>
            <a:off x="-128520" y="-171000"/>
            <a:ext cx="12548880" cy="50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uk-UA" sz="3600" spc="-1" strike="noStrike">
                <a:solidFill>
                  <a:srgbClr val="ffffff"/>
                </a:solidFill>
                <a:latin typeface="Times New Roman"/>
              </a:rPr>
              <a:t>Висновки</a:t>
            </a:r>
            <a:endParaRPr b="0" lang="uk-UA" sz="3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uk-UA" sz="3600" spc="-1" strike="noStrike">
                <a:solidFill>
                  <a:srgbClr val="ffffff"/>
                </a:solidFill>
                <a:latin typeface="Times New Roman"/>
              </a:rPr>
              <a:t>Село Залізничне пройшло довгий та тернистий шлях, багато подій сталося під час його існування, різні народи населяли цю територію, проте люди створили багато і продовжують роботу над удосконаленням свого навколишнього простору.</a:t>
            </a:r>
            <a:endParaRPr b="0" lang="uk-UA" sz="3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uk-UA" sz="3600" spc="-1" strike="noStrike">
                <a:solidFill>
                  <a:srgbClr val="ffffff"/>
                </a:solidFill>
                <a:latin typeface="Times New Roman"/>
              </a:rPr>
              <a:t>Ще безліч секретів зберігає в собі наша Батьківщина і ми впевнені, що в майбутньому дізнаємось приголомшливі факти про історію рідного краю.</a:t>
            </a:r>
            <a:endParaRPr b="0" lang="uk-UA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3" name="Рисунок 2" descr=""/>
          <p:cNvPicPr/>
          <p:nvPr/>
        </p:nvPicPr>
        <p:blipFill>
          <a:blip r:embed="rId1"/>
          <a:srcRect l="13371" t="13730" r="7834" b="9184"/>
          <a:stretch/>
        </p:blipFill>
        <p:spPr>
          <a:xfrm>
            <a:off x="4227840" y="4907160"/>
            <a:ext cx="3372480" cy="1854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610</TotalTime>
  <Application>LibreOffice/7.4.2.3$Windows_X86_64 LibreOffice_project/382eef1f22670f7f4118c8c2dd222ec7ad009daf</Application>
  <AppVersion>15.0000</AppVersion>
  <Words>837</Words>
  <Paragraphs>65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2023-04-24T08:51:07Z</dcterms:created>
  <dc:creator>Rubikon</dc:creator>
  <dc:description/>
  <dc:language>uk-UA</dc:language>
  <cp:lastModifiedBy/>
  <cp:lastPrinted>2025-04-02T18:57:50Z</cp:lastPrinted>
  <dcterms:modified xsi:type="dcterms:W3CDTF">2025-04-03T08:03:16Z</dcterms:modified>
  <cp:revision>63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15</vt:i4>
  </property>
</Properties>
</file>