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0" r:id="rId1"/>
  </p:sldMasterIdLst>
  <p:notesMasterIdLst>
    <p:notesMasterId r:id="rId17"/>
  </p:notesMasterIdLst>
  <p:sldIdLst>
    <p:sldId id="256" r:id="rId2"/>
    <p:sldId id="258" r:id="rId3"/>
    <p:sldId id="257" r:id="rId4"/>
    <p:sldId id="261" r:id="rId5"/>
    <p:sldId id="262" r:id="rId6"/>
    <p:sldId id="271" r:id="rId7"/>
    <p:sldId id="263" r:id="rId8"/>
    <p:sldId id="272" r:id="rId9"/>
    <p:sldId id="264" r:id="rId10"/>
    <p:sldId id="259" r:id="rId11"/>
    <p:sldId id="277" r:id="rId12"/>
    <p:sldId id="267" r:id="rId13"/>
    <p:sldId id="265" r:id="rId14"/>
    <p:sldId id="275" r:id="rId15"/>
    <p:sldId id="269" r:id="rId16"/>
  </p:sldIdLst>
  <p:sldSz cx="12192000" cy="6858000"/>
  <p:notesSz cx="6858000" cy="9144000"/>
  <p:embeddedFontLst>
    <p:embeddedFont>
      <p:font typeface="Cambria Math" panose="02040503050406030204" pitchFamily="18" charset="0"/>
      <p:regular r:id="rId18"/>
    </p:embeddedFont>
    <p:embeddedFont>
      <p:font typeface="Wingdings 3" panose="05040102010807070707" pitchFamily="18" charset="2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4660"/>
  </p:normalViewPr>
  <p:slideViewPr>
    <p:cSldViewPr snapToGrid="0">
      <p:cViewPr varScale="1">
        <p:scale>
          <a:sx n="81" d="100"/>
          <a:sy n="81" d="100"/>
        </p:scale>
        <p:origin x="70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Лист2!$B$3</c:f>
              <c:strCache>
                <c:ptCount val="1"/>
                <c:pt idx="0">
                  <c:v>Труба 15 см
Гучність, дБ</c:v>
                </c:pt>
              </c:strCache>
            </c:strRef>
          </c:tx>
          <c:dLbls>
            <c:delete val="1"/>
          </c:dLbls>
          <c:val>
            <c:numRef>
              <c:f>Лист2!$C$3:$H$3</c:f>
              <c:numCache>
                <c:formatCode>General</c:formatCode>
                <c:ptCount val="6"/>
                <c:pt idx="0">
                  <c:v>49</c:v>
                </c:pt>
                <c:pt idx="1">
                  <c:v>45</c:v>
                </c:pt>
                <c:pt idx="2">
                  <c:v>41</c:v>
                </c:pt>
                <c:pt idx="3">
                  <c:v>38</c:v>
                </c:pt>
                <c:pt idx="4">
                  <c:v>34</c:v>
                </c:pt>
                <c:pt idx="5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1-424A-AAA4-8A82A1809280}"/>
            </c:ext>
          </c:extLst>
        </c:ser>
        <c:ser>
          <c:idx val="2"/>
          <c:order val="1"/>
          <c:tx>
            <c:strRef>
              <c:f>Лист2!$B$4</c:f>
              <c:strCache>
                <c:ptCount val="1"/>
                <c:pt idx="0">
                  <c:v>Труба 30 см
Гучність, дБ</c:v>
                </c:pt>
              </c:strCache>
            </c:strRef>
          </c:tx>
          <c:dLbls>
            <c:delete val="1"/>
          </c:dLbls>
          <c:val>
            <c:numRef>
              <c:f>Лист2!$C$4:$H$4</c:f>
              <c:numCache>
                <c:formatCode>General</c:formatCode>
                <c:ptCount val="6"/>
                <c:pt idx="0">
                  <c:v>46</c:v>
                </c:pt>
                <c:pt idx="1">
                  <c:v>42</c:v>
                </c:pt>
                <c:pt idx="2">
                  <c:v>38</c:v>
                </c:pt>
                <c:pt idx="3">
                  <c:v>36</c:v>
                </c:pt>
                <c:pt idx="4">
                  <c:v>32</c:v>
                </c:pt>
                <c:pt idx="5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51-424A-AAA4-8A82A1809280}"/>
            </c:ext>
          </c:extLst>
        </c:ser>
        <c:ser>
          <c:idx val="0"/>
          <c:order val="2"/>
          <c:tx>
            <c:strRef>
              <c:f>Лист2!$B$2</c:f>
              <c:strCache>
                <c:ptCount val="1"/>
                <c:pt idx="0">
                  <c:v>Відстань, м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Лист2!$C$2:$H$2</c:f>
              <c:numCache>
                <c:formatCode>General</c:formatCode>
                <c:ptCount val="6"/>
                <c:pt idx="0">
                  <c:v>0.1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 formatCode="0.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51-424A-AAA4-8A82A180928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5644416"/>
        <c:axId val="45677568"/>
      </c:lineChart>
      <c:catAx>
        <c:axId val="45644416"/>
        <c:scaling>
          <c:orientation val="minMax"/>
        </c:scaling>
        <c:delete val="0"/>
        <c:axPos val="b"/>
        <c:majorTickMark val="out"/>
        <c:minorTickMark val="none"/>
        <c:tickLblPos val="nextTo"/>
        <c:crossAx val="45677568"/>
        <c:crosses val="autoZero"/>
        <c:auto val="1"/>
        <c:lblAlgn val="ctr"/>
        <c:lblOffset val="100"/>
        <c:noMultiLvlLbl val="0"/>
      </c:catAx>
      <c:valAx>
        <c:axId val="45677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56444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Лист3!$B$4</c:f>
              <c:strCache>
                <c:ptCount val="1"/>
                <c:pt idx="0">
                  <c:v>Діаметр труби 30 мм
Гучність пристрою, дБ</c:v>
                </c:pt>
              </c:strCache>
            </c:strRef>
          </c:tx>
          <c:val>
            <c:numRef>
              <c:f>Лист3!$C$4:$H$4</c:f>
              <c:numCache>
                <c:formatCode>General</c:formatCode>
                <c:ptCount val="6"/>
                <c:pt idx="0">
                  <c:v>48</c:v>
                </c:pt>
                <c:pt idx="1">
                  <c:v>43</c:v>
                </c:pt>
                <c:pt idx="2">
                  <c:v>37</c:v>
                </c:pt>
                <c:pt idx="3">
                  <c:v>35</c:v>
                </c:pt>
                <c:pt idx="4">
                  <c:v>32</c:v>
                </c:pt>
                <c:pt idx="5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C5-4E7A-BB46-62EDB39F0B55}"/>
            </c:ext>
          </c:extLst>
        </c:ser>
        <c:ser>
          <c:idx val="2"/>
          <c:order val="1"/>
          <c:tx>
            <c:strRef>
              <c:f>Лист3!$B$5</c:f>
              <c:strCache>
                <c:ptCount val="1"/>
                <c:pt idx="0">
                  <c:v>Діаметр труби 15 мм
Гучність пристрою, дБ</c:v>
                </c:pt>
              </c:strCache>
            </c:strRef>
          </c:tx>
          <c:val>
            <c:numRef>
              <c:f>Лист3!$C$5:$H$5</c:f>
              <c:numCache>
                <c:formatCode>General</c:formatCode>
                <c:ptCount val="6"/>
                <c:pt idx="0">
                  <c:v>38</c:v>
                </c:pt>
                <c:pt idx="1">
                  <c:v>35</c:v>
                </c:pt>
                <c:pt idx="2">
                  <c:v>31</c:v>
                </c:pt>
                <c:pt idx="3">
                  <c:v>28</c:v>
                </c:pt>
                <c:pt idx="4">
                  <c:v>26</c:v>
                </c:pt>
                <c:pt idx="5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C5-4E7A-BB46-62EDB39F0B55}"/>
            </c:ext>
          </c:extLst>
        </c:ser>
        <c:ser>
          <c:idx val="0"/>
          <c:order val="2"/>
          <c:tx>
            <c:strRef>
              <c:f>Лист3!$B$3</c:f>
              <c:strCache>
                <c:ptCount val="1"/>
                <c:pt idx="0">
                  <c:v>Відстань, м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Лист3!$C$3:$H$3</c:f>
              <c:numCache>
                <c:formatCode>General</c:formatCode>
                <c:ptCount val="6"/>
                <c:pt idx="0">
                  <c:v>0.1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 formatCode="0.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C5-4E7A-BB46-62EDB39F0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762240"/>
        <c:axId val="134230400"/>
      </c:lineChart>
      <c:catAx>
        <c:axId val="132762240"/>
        <c:scaling>
          <c:orientation val="minMax"/>
        </c:scaling>
        <c:delete val="0"/>
        <c:axPos val="b"/>
        <c:majorTickMark val="out"/>
        <c:minorTickMark val="none"/>
        <c:tickLblPos val="nextTo"/>
        <c:crossAx val="134230400"/>
        <c:crosses val="autoZero"/>
        <c:auto val="1"/>
        <c:lblAlgn val="ctr"/>
        <c:lblOffset val="100"/>
        <c:noMultiLvlLbl val="0"/>
      </c:catAx>
      <c:valAx>
        <c:axId val="134230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27622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64056674123804"/>
          <c:y val="0.25147784468117956"/>
          <c:w val="0.35835934440934558"/>
          <c:h val="0.5247759068373356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692038495188118E-2"/>
          <c:y val="3.0231481481481488E-2"/>
          <c:w val="0.60653018372703416"/>
          <c:h val="0.87096420239136774"/>
        </c:manualLayout>
      </c:layout>
      <c:lineChart>
        <c:grouping val="standard"/>
        <c:varyColors val="0"/>
        <c:ser>
          <c:idx val="1"/>
          <c:order val="0"/>
          <c:tx>
            <c:strRef>
              <c:f>Лист3!$B$4</c:f>
              <c:strCache>
                <c:ptCount val="1"/>
                <c:pt idx="0">
                  <c:v>Менші гучномовці (папір)
Гучність, дБ</c:v>
                </c:pt>
              </c:strCache>
            </c:strRef>
          </c:tx>
          <c:spPr>
            <a:ln w="41275" cap="rnd">
              <a:solidFill>
                <a:srgbClr val="92D050"/>
              </a:solidFill>
              <a:round/>
              <a:headEnd w="med" len="sm"/>
            </a:ln>
            <a:effectLst/>
          </c:spPr>
          <c:marker>
            <c:symbol val="square"/>
            <c:size val="6"/>
            <c:spPr>
              <a:solidFill>
                <a:srgbClr val="00CC00"/>
              </a:solidFill>
              <a:ln w="9525">
                <a:solidFill>
                  <a:srgbClr val="92D050"/>
                </a:solidFill>
                <a:round/>
              </a:ln>
              <a:effectLst/>
            </c:spPr>
          </c:marker>
          <c:val>
            <c:numRef>
              <c:f>Лист3!$C$4:$H$4</c:f>
              <c:numCache>
                <c:formatCode>General</c:formatCode>
                <c:ptCount val="6"/>
                <c:pt idx="0">
                  <c:v>48</c:v>
                </c:pt>
                <c:pt idx="1">
                  <c:v>43</c:v>
                </c:pt>
                <c:pt idx="2">
                  <c:v>37</c:v>
                </c:pt>
                <c:pt idx="3">
                  <c:v>35</c:v>
                </c:pt>
                <c:pt idx="4">
                  <c:v>32</c:v>
                </c:pt>
                <c:pt idx="5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FD-4691-8144-B68DF5499291}"/>
            </c:ext>
          </c:extLst>
        </c:ser>
        <c:ser>
          <c:idx val="3"/>
          <c:order val="1"/>
          <c:tx>
            <c:strRef>
              <c:f>Лист3!$B$6</c:f>
              <c:strCache>
                <c:ptCount val="1"/>
                <c:pt idx="0">
                  <c:v>Менші гучномовці (пластик)
Гучність, дБ</c:v>
                </c:pt>
              </c:strCache>
            </c:strRef>
          </c:tx>
          <c:spPr>
            <a:ln w="41275" cap="rnd">
              <a:solidFill>
                <a:schemeClr val="bg1"/>
              </a:solidFill>
              <a:round/>
            </a:ln>
            <a:effectLst/>
          </c:spPr>
          <c:marker>
            <c:symbol val="x"/>
            <c:size val="6"/>
            <c:spPr>
              <a:solidFill>
                <a:schemeClr val="bg2"/>
              </a:solidFill>
              <a:ln w="9525">
                <a:solidFill>
                  <a:schemeClr val="accent4"/>
                </a:solidFill>
                <a:round/>
              </a:ln>
              <a:effectLst/>
            </c:spPr>
          </c:marker>
          <c:val>
            <c:numRef>
              <c:f>Лист3!$C$6:$H$6</c:f>
              <c:numCache>
                <c:formatCode>General</c:formatCode>
                <c:ptCount val="6"/>
                <c:pt idx="0">
                  <c:v>45</c:v>
                </c:pt>
                <c:pt idx="1">
                  <c:v>40</c:v>
                </c:pt>
                <c:pt idx="2">
                  <c:v>34</c:v>
                </c:pt>
                <c:pt idx="3">
                  <c:v>32</c:v>
                </c:pt>
                <c:pt idx="4">
                  <c:v>30</c:v>
                </c:pt>
                <c:pt idx="5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FD-4691-8144-B68DF5499291}"/>
            </c:ext>
          </c:extLst>
        </c:ser>
        <c:ser>
          <c:idx val="2"/>
          <c:order val="2"/>
          <c:tx>
            <c:strRef>
              <c:f>Лист3!$B$5</c:f>
              <c:strCache>
                <c:ptCount val="1"/>
                <c:pt idx="0">
                  <c:v>Більші гучномовці (пластик)
Гучність, дБ</c:v>
                </c:pt>
              </c:strCache>
            </c:strRef>
          </c:tx>
          <c:spPr>
            <a:ln w="41275" cap="rnd">
              <a:solidFill>
                <a:srgbClr val="00B0F0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00B0F0"/>
              </a:solidFill>
              <a:ln w="9525">
                <a:solidFill>
                  <a:srgbClr val="00B0F0"/>
                </a:solidFill>
                <a:round/>
              </a:ln>
              <a:effectLst/>
            </c:spPr>
          </c:marker>
          <c:val>
            <c:numRef>
              <c:f>Лист3!$C$5:$H$5</c:f>
              <c:numCache>
                <c:formatCode>General</c:formatCode>
                <c:ptCount val="6"/>
                <c:pt idx="0">
                  <c:v>39</c:v>
                </c:pt>
                <c:pt idx="1">
                  <c:v>35</c:v>
                </c:pt>
                <c:pt idx="2">
                  <c:v>29</c:v>
                </c:pt>
                <c:pt idx="3">
                  <c:v>27</c:v>
                </c:pt>
                <c:pt idx="4">
                  <c:v>26</c:v>
                </c:pt>
                <c:pt idx="5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FD-4691-8144-B68DF5499291}"/>
            </c:ext>
          </c:extLst>
        </c:ser>
        <c:ser>
          <c:idx val="0"/>
          <c:order val="3"/>
          <c:tx>
            <c:strRef>
              <c:f>Лист3!$B$3</c:f>
              <c:strCache>
                <c:ptCount val="1"/>
                <c:pt idx="0">
                  <c:v>Відстань, м</c:v>
                </c:pt>
              </c:strCache>
            </c:strRef>
          </c:tx>
          <c:spPr>
            <a:ln w="22225" cap="rnd">
              <a:solidFill>
                <a:srgbClr val="00B050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rgbClr val="00B050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Лист3!$C$3:$H$3</c:f>
              <c:numCache>
                <c:formatCode>General</c:formatCode>
                <c:ptCount val="6"/>
                <c:pt idx="0">
                  <c:v>0.1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 formatCode="0.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EFD-4691-8144-B68DF5499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8185520"/>
        <c:axId val="1218190096"/>
      </c:lineChart>
      <c:catAx>
        <c:axId val="12181855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218190096"/>
        <c:crosses val="autoZero"/>
        <c:auto val="1"/>
        <c:lblAlgn val="ctr"/>
        <c:lblOffset val="100"/>
        <c:noMultiLvlLbl val="0"/>
      </c:catAx>
      <c:valAx>
        <c:axId val="121819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218185520"/>
        <c:crosses val="autoZero"/>
        <c:crossBetween val="between"/>
      </c:valAx>
      <c:spPr>
        <a:solidFill>
          <a:schemeClr val="tx1">
            <a:lumMod val="65000"/>
            <a:lumOff val="35000"/>
          </a:schemeClr>
        </a:solidFill>
        <a:ln w="9525">
          <a:solidFill>
            <a:srgbClr val="00CC00"/>
          </a:solidFill>
          <a:prstDash val="sysDot"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tx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aseline="0">
          <a:solidFill>
            <a:schemeClr val="bg1"/>
          </a:solidFill>
        </a:defRPr>
      </a:pPr>
      <a:endParaRPr lang="uk-UA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Лист3!$B$4</c:f>
              <c:strCache>
                <c:ptCount val="1"/>
                <c:pt idx="0">
                  <c:v>Гучність пристрою, дБ</c:v>
                </c:pt>
              </c:strCache>
            </c:strRef>
          </c:tx>
          <c:val>
            <c:numRef>
              <c:f>Лист3!$C$4:$H$4</c:f>
              <c:numCache>
                <c:formatCode>General</c:formatCode>
                <c:ptCount val="6"/>
                <c:pt idx="0">
                  <c:v>54</c:v>
                </c:pt>
                <c:pt idx="1">
                  <c:v>51</c:v>
                </c:pt>
                <c:pt idx="2">
                  <c:v>48</c:v>
                </c:pt>
                <c:pt idx="3">
                  <c:v>46</c:v>
                </c:pt>
                <c:pt idx="4">
                  <c:v>45</c:v>
                </c:pt>
                <c:pt idx="5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F8-431F-BB29-9E27FE836DF8}"/>
            </c:ext>
          </c:extLst>
        </c:ser>
        <c:ser>
          <c:idx val="2"/>
          <c:order val="1"/>
          <c:tx>
            <c:strRef>
              <c:f>Лист3!$B$5</c:f>
              <c:strCache>
                <c:ptCount val="1"/>
                <c:pt idx="0">
                  <c:v>Гучність телефону, дБ</c:v>
                </c:pt>
              </c:strCache>
            </c:strRef>
          </c:tx>
          <c:val>
            <c:numRef>
              <c:f>Лист3!$C$5:$H$5</c:f>
              <c:numCache>
                <c:formatCode>General</c:formatCode>
                <c:ptCount val="6"/>
                <c:pt idx="0">
                  <c:v>46</c:v>
                </c:pt>
                <c:pt idx="1">
                  <c:v>42</c:v>
                </c:pt>
                <c:pt idx="2">
                  <c:v>38</c:v>
                </c:pt>
                <c:pt idx="3">
                  <c:v>36</c:v>
                </c:pt>
                <c:pt idx="4">
                  <c:v>34</c:v>
                </c:pt>
                <c:pt idx="5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F8-431F-BB29-9E27FE836DF8}"/>
            </c:ext>
          </c:extLst>
        </c:ser>
        <c:ser>
          <c:idx val="0"/>
          <c:order val="2"/>
          <c:tx>
            <c:strRef>
              <c:f>Лист3!$B$3</c:f>
              <c:strCache>
                <c:ptCount val="1"/>
                <c:pt idx="0">
                  <c:v>Відстань, м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Лист3!$C$3:$H$3</c:f>
              <c:numCache>
                <c:formatCode>General</c:formatCode>
                <c:ptCount val="6"/>
                <c:pt idx="0">
                  <c:v>0.1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 formatCode="0.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F8-431F-BB29-9E27FE836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338048"/>
        <c:axId val="134339584"/>
      </c:lineChart>
      <c:catAx>
        <c:axId val="134338048"/>
        <c:scaling>
          <c:orientation val="minMax"/>
        </c:scaling>
        <c:delete val="0"/>
        <c:axPos val="b"/>
        <c:majorTickMark val="out"/>
        <c:minorTickMark val="none"/>
        <c:tickLblPos val="nextTo"/>
        <c:crossAx val="134339584"/>
        <c:crosses val="autoZero"/>
        <c:auto val="1"/>
        <c:lblAlgn val="ctr"/>
        <c:lblOffset val="100"/>
        <c:noMultiLvlLbl val="0"/>
      </c:catAx>
      <c:valAx>
        <c:axId val="134339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4338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64056674123804"/>
          <c:y val="0.25147784468117956"/>
          <c:w val="0.34046234153616706"/>
          <c:h val="0.5205734136174153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15FF4-74B5-49B3-A12E-2BC3F1359D1A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70277-DDB7-4014-8503-7023E55EE84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8220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39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543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964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933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071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6547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561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930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121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405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737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rgbClr val="0070C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B8E12-527E-4567-80FF-586E744B06B4}" type="datetimeFigureOut">
              <a:rPr lang="uk-UA" smtClean="0"/>
              <a:t>18.04.2025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AF60C-6446-49DC-B456-5FB00277592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53334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hyperlink" Target="https://tinyurl.com/mrxtj73z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ahistory.co/pidruchniki/sirotyk-physics-9-class-2017/34.php" TargetMode="External"/><Relationship Id="rId2" Type="http://schemas.openxmlformats.org/officeDocument/2006/relationships/hyperlink" Target="https://prom.ua/ua/p1057474649-usilitel-zvuka-dlya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%D0%94%D0%B5%D1%86%D0%B8%D0%B1%D0%B5%D0%BB" TargetMode="External"/><Relationship Id="rId4" Type="http://schemas.openxmlformats.org/officeDocument/2006/relationships/hyperlink" Target="https://www.soundmeter.online/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D869500-DF85-A3C5-074D-EAA0A30C42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3108" y="5868258"/>
            <a:ext cx="2620650" cy="520810"/>
          </a:xfrm>
        </p:spPr>
        <p:txBody>
          <a:bodyPr>
            <a:norm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рік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77FA1A4-AF55-0FDA-9A9D-D501BB4ED0F4}"/>
              </a:ext>
            </a:extLst>
          </p:cNvPr>
          <p:cNvSpPr txBox="1">
            <a:spLocks/>
          </p:cNvSpPr>
          <p:nvPr/>
        </p:nvSpPr>
        <p:spPr>
          <a:xfrm>
            <a:off x="182880" y="2777267"/>
            <a:ext cx="7173462" cy="2539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Стороженко Давид Богданович</a:t>
            </a:r>
          </a:p>
          <a:p>
            <a:pPr marL="0" indent="0">
              <a:buNone/>
            </a:pPr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Київське обласне територіальне відділення МАН</a:t>
            </a:r>
          </a:p>
          <a:p>
            <a:pPr marL="0" indent="0">
              <a:buNone/>
            </a:pPr>
            <a:r>
              <a:rPr lang="uk-UA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Учень 8 класу </a:t>
            </a:r>
            <a:r>
              <a:rPr lang="uk-UA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Войтівського</a:t>
            </a:r>
            <a:r>
              <a:rPr lang="uk-UA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НВК, с. </a:t>
            </a:r>
            <a:r>
              <a:rPr lang="uk-UA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Войтове</a:t>
            </a:r>
            <a:r>
              <a:rPr lang="uk-UA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Київська область</a:t>
            </a:r>
          </a:p>
          <a:p>
            <a:pPr marL="0" indent="0">
              <a:buNone/>
            </a:pPr>
            <a:r>
              <a:rPr lang="uk-UA" sz="28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Воропай</a:t>
            </a: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Вадим Віталійович,</a:t>
            </a:r>
          </a:p>
          <a:p>
            <a:pPr marL="0" indent="0" algn="ctr">
              <a:buNone/>
            </a:pP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фізики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5A7D208-FCB8-FD80-A0E5-DF49BECDB3CD}"/>
              </a:ext>
            </a:extLst>
          </p:cNvPr>
          <p:cNvSpPr/>
          <p:nvPr/>
        </p:nvSpPr>
        <p:spPr>
          <a:xfrm>
            <a:off x="1210015" y="149866"/>
            <a:ext cx="935743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uk-UA" sz="4000" b="1" i="0" u="none" strike="noStrike" kern="120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Конкурс МАН-Юніор Техніка</a:t>
            </a:r>
            <a:endParaRPr lang="uk-UA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6D9AFB0-4A86-DB18-35E4-2ADD6DCD5480}"/>
              </a:ext>
            </a:extLst>
          </p:cNvPr>
          <p:cNvSpPr/>
          <p:nvPr/>
        </p:nvSpPr>
        <p:spPr>
          <a:xfrm>
            <a:off x="1512565" y="1328227"/>
            <a:ext cx="8752332" cy="92333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i="1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«Мамин помічник на кухні»</a:t>
            </a:r>
            <a:endParaRPr lang="uk-UA" sz="5400" b="1" i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23937E-9F6F-38B3-C3FF-FC5727D2CD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342" y="2734570"/>
            <a:ext cx="4746067" cy="355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0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Basics: Cooking 1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450" y="4939644"/>
            <a:ext cx="2607993" cy="176261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0" h="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Зображення, знайдене за запитом &quot;телефон з розбитим склом&quot;">
            <a:extLst>
              <a:ext uri="{FF2B5EF4-FFF2-40B4-BE49-F238E27FC236}">
                <a16:creationId xmlns:a16="http://schemas.microsoft.com/office/drawing/2014/main" id="{6F6B644B-A8F6-B92E-735B-90A9F1C60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203" y="4939644"/>
            <a:ext cx="2539248" cy="176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Что делать, если постоянно гудит холодильник?">
            <a:extLst>
              <a:ext uri="{FF2B5EF4-FFF2-40B4-BE49-F238E27FC236}">
                <a16:creationId xmlns:a16="http://schemas.microsoft.com/office/drawing/2014/main" id="{0C7D6228-7636-919B-8F27-64FBDD4C5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692" y="4939643"/>
            <a:ext cx="1762616" cy="176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Як зменшити шум витяжного вентилятора">
            <a:extLst>
              <a:ext uri="{FF2B5EF4-FFF2-40B4-BE49-F238E27FC236}">
                <a16:creationId xmlns:a16="http://schemas.microsoft.com/office/drawing/2014/main" id="{122CA7EC-194B-70AA-743D-4F75C711E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43" y="4939643"/>
            <a:ext cx="3002597" cy="176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Витяжка кухонна Artel ART 0760 PRIMA Brown - купити в Києві | Ціна,  відгуки, характеристики">
            <a:extLst>
              <a:ext uri="{FF2B5EF4-FFF2-40B4-BE49-F238E27FC236}">
                <a16:creationId xmlns:a16="http://schemas.microsoft.com/office/drawing/2014/main" id="{729B9449-86D4-2B2F-BEDA-83A3ECD6C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04" y="4939646"/>
            <a:ext cx="1762616" cy="176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D3660A-DEEA-8CA2-8619-14F3FF61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248" y="13440"/>
            <a:ext cx="9437016" cy="43591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 </a:t>
            </a:r>
            <a:endParaRPr lang="uk-UA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59FE2CB-99DF-3D95-CFEC-61630844D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653" y="326804"/>
            <a:ext cx="11504694" cy="436774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мама багато часу проводить на кухні, готуючи сім'ї  різну смакоту та слухаючи на своєму телефоні сучасну українську музику. Але, на жаль, гул та сторонні шуми при роботі витяжки,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холодильника тощо заважають приємному прослуховуванню, а використання навушників чи вмикання додатково в мережу активних 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колонок не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завжди зручно та доцільно. А ще телефон погано тримається рівноваги та інколи падає, то ж було вирішено: розробити портативний аксесуар для зручного кріплення маминого телефона на кухні та підсилення його звуку.      </a:t>
            </a:r>
            <a:r>
              <a:rPr lang="uk-UA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дослідження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 в інтегруванні фізики в побут людей та її практичне застосування в складних умовах воєнного стану.</a:t>
            </a:r>
          </a:p>
        </p:txBody>
      </p:sp>
    </p:spTree>
    <p:extLst>
      <p:ext uri="{BB962C8B-B14F-4D97-AF65-F5344CB8AC3E}">
        <p14:creationId xmlns:p14="http://schemas.microsoft.com/office/powerpoint/2010/main" val="1318007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06C42000-6ED2-8DCA-17DE-280316F97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829" y="0"/>
            <a:ext cx="11444691" cy="11500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3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uk-UA" sz="3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3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універсальний та портативний аксесуар мобільного телефону для озвучення кухні.</a:t>
            </a:r>
            <a:endParaRPr lang="uk-UA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FC2B0E8-73F0-C4BE-BAAE-479C34BD1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051560"/>
            <a:ext cx="11811000" cy="5684520"/>
          </a:xfrm>
        </p:spPr>
        <p:txBody>
          <a:bodyPr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</a:t>
            </a:r>
            <a:r>
              <a:rPr kumimoji="0" lang="uk-UA" sz="36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kumimoji="0" lang="uk-UA" sz="3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uk-UA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 літературу та інтернет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 по даній темі, вибрати спосіб виготовлення пристрою</a:t>
            </a:r>
            <a:r>
              <a:rPr kumimoji="0" lang="uk-UA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та підручні матеріали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гучності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сигналу пристрою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довжини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діаметру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труби та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самих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гучномовців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порівняти тембр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звучання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гучномовців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пластику та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паперу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uk-UA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основі результатів досліджень виготовити із підручних матеріалів простий, надійний та зручний у використанні пристрій для підсилення гучності звуку телефону, який не потребуватиме електроживлення та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виконуватиме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тримача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телефону</a:t>
            </a:r>
            <a:r>
              <a:rPr lang="uk-UA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порівняти та о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бчислити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потужностей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сигналів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пристрою та 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телефону.</a:t>
            </a:r>
            <a:endParaRPr lang="uk-UA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uk-UA" sz="3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3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288071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5009C-C938-5973-CF6F-1CEBA187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116952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«Дослідницька діяльність»</a:t>
            </a:r>
            <a:br>
              <a:rPr lang="uk-UA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 1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30B038F-1858-4037-EB8D-BCE936906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929" y="1118615"/>
            <a:ext cx="10568391" cy="36095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вплив </a:t>
            </a:r>
            <a:r>
              <a:rPr lang="uk-UA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довжини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з'єднувальної труби між гучномовцями на гучність сигналу пристрою.</a:t>
            </a:r>
          </a:p>
          <a:p>
            <a:pPr marL="0" indent="0" algn="just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Обладнання: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 поліетиленові труби однакового діаметру довжинами 15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та 30 см з пазами для телефону, рулетка, стакани (4 шт.), телефон з встановленим додатком «генератор частоти спектру» та телефон з додатком «шумомір».</a:t>
            </a:r>
          </a:p>
          <a:p>
            <a:pPr marL="0" indent="0">
              <a:buNone/>
            </a:pP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Робоча частота звуку 1000 </a:t>
            </a:r>
            <a:r>
              <a:rPr lang="uk-UA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Гц</a:t>
            </a: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Відстань від джерела звуку до шумоміра від 0,1до1,0 м.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F0D039-B5FF-49C3-9354-CA2E7C1E920C}"/>
              </a:ext>
            </a:extLst>
          </p:cNvPr>
          <p:cNvSpPr txBox="1"/>
          <p:nvPr/>
        </p:nvSpPr>
        <p:spPr>
          <a:xfrm>
            <a:off x="408491" y="4865315"/>
            <a:ext cx="114724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Складаємо пристрій та проводимо необхідні заміри, результати відображаємо в таблицях. На основі отриманих даних будуємо діаграму</a:t>
            </a:r>
            <a:r>
              <a:rPr lang="en-US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робимо висновок.</a:t>
            </a:r>
          </a:p>
        </p:txBody>
      </p:sp>
    </p:spTree>
    <p:extLst>
      <p:ext uri="{BB962C8B-B14F-4D97-AF65-F5344CB8AC3E}">
        <p14:creationId xmlns:p14="http://schemas.microsoft.com/office/powerpoint/2010/main" val="66751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3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0205729"/>
              </p:ext>
            </p:extLst>
          </p:nvPr>
        </p:nvGraphicFramePr>
        <p:xfrm>
          <a:off x="3874416" y="1562122"/>
          <a:ext cx="4939646" cy="299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900" y="1398537"/>
            <a:ext cx="2368485" cy="31948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903" y="1426349"/>
            <a:ext cx="2333035" cy="314700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6BA7B-230B-05F1-AE8A-C177A711F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817" y="-92203"/>
            <a:ext cx="11975183" cy="650960"/>
          </a:xfrm>
        </p:spPr>
        <p:txBody>
          <a:bodyPr>
            <a:normAutofit/>
          </a:bodyPr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 1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719F4CD-92B9-F0ED-E4AD-E76B7EEE6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72" y="4795288"/>
            <a:ext cx="11299910" cy="14869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 1: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відстані між гучномовцями в 2 рази не </a:t>
            </a:r>
            <a:r>
              <a:rPr lang="uk-UA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надає переваги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гучності сигналу, то ж вибираємо трубу з мінімально можливою довжиною </a:t>
            </a:r>
            <a:r>
              <a:rPr lang="uk-UA" dirty="0">
                <a:solidFill>
                  <a:schemeClr val="bg1"/>
                </a:solidFill>
                <a:latin typeface="Times New Roman"/>
                <a:cs typeface="Times New Roman"/>
              </a:rPr>
              <a:t>–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см. </a:t>
            </a:r>
          </a:p>
        </p:txBody>
      </p:sp>
      <p:graphicFrame>
        <p:nvGraphicFramePr>
          <p:cNvPr id="19" name="Таблиця 18">
            <a:extLst>
              <a:ext uri="{FF2B5EF4-FFF2-40B4-BE49-F238E27FC236}">
                <a16:creationId xmlns:a16="http://schemas.microsoft.com/office/drawing/2014/main" id="{E505C4D4-1EF6-6127-00F5-6AAABAF2D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504873"/>
              </p:ext>
            </p:extLst>
          </p:nvPr>
        </p:nvGraphicFramePr>
        <p:xfrm>
          <a:off x="6862972" y="860406"/>
          <a:ext cx="5253355" cy="4340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960">
                  <a:extLst>
                    <a:ext uri="{9D8B030D-6E8A-4147-A177-3AD203B41FA5}">
                      <a16:colId xmlns:a16="http://schemas.microsoft.com/office/drawing/2014/main" val="2121257064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385400805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4021808489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108134262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1846277235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932045193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1742527207"/>
                    </a:ext>
                  </a:extLst>
                </a:gridCol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Відстань, м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0,1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0,2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0,4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0,6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0,8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1,0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3103080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Гучність, дБ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49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45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41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38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34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 dirty="0">
                          <a:effectLst/>
                        </a:rPr>
                        <a:t>27</a:t>
                      </a:r>
                      <a:endParaRPr lang="uk-UA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7187904"/>
                  </a:ext>
                </a:extLst>
              </a:tr>
            </a:tbl>
          </a:graphicData>
        </a:graphic>
      </p:graphicFrame>
      <p:graphicFrame>
        <p:nvGraphicFramePr>
          <p:cNvPr id="20" name="Таблиця 19">
            <a:extLst>
              <a:ext uri="{FF2B5EF4-FFF2-40B4-BE49-F238E27FC236}">
                <a16:creationId xmlns:a16="http://schemas.microsoft.com/office/drawing/2014/main" id="{11A1CAE2-9F2D-2683-904B-162B95BD7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055589"/>
              </p:ext>
            </p:extLst>
          </p:nvPr>
        </p:nvGraphicFramePr>
        <p:xfrm>
          <a:off x="75674" y="860406"/>
          <a:ext cx="5253355" cy="4340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960">
                  <a:extLst>
                    <a:ext uri="{9D8B030D-6E8A-4147-A177-3AD203B41FA5}">
                      <a16:colId xmlns:a16="http://schemas.microsoft.com/office/drawing/2014/main" val="3221418355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3316587609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4239561197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1320004463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7054633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4081495670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1881030227"/>
                    </a:ext>
                  </a:extLst>
                </a:gridCol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Відстань, м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0,1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0,2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0,4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0,6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0,8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1,0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0649782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Гучність, дБ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46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42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38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36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>
                          <a:effectLst/>
                        </a:rPr>
                        <a:t>32</a:t>
                      </a:r>
                      <a:endParaRPr lang="uk-UA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kern="100" dirty="0">
                          <a:effectLst/>
                        </a:rPr>
                        <a:t>25</a:t>
                      </a:r>
                      <a:endParaRPr lang="uk-UA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261079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0662A5FD-EC3D-B676-440A-284C3B6909DB}"/>
              </a:ext>
            </a:extLst>
          </p:cNvPr>
          <p:cNvSpPr txBox="1"/>
          <p:nvPr/>
        </p:nvSpPr>
        <p:spPr>
          <a:xfrm>
            <a:off x="8427720" y="566966"/>
            <a:ext cx="2255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i="1" u="sng" dirty="0">
                <a:solidFill>
                  <a:schemeClr val="bg1"/>
                </a:solidFill>
              </a:rPr>
              <a:t>Гучність </a:t>
            </a:r>
            <a:r>
              <a:rPr lang="uk-UA" sz="1400" i="1" u="sng">
                <a:solidFill>
                  <a:schemeClr val="bg1"/>
                </a:solidFill>
              </a:rPr>
              <a:t>фону 29 </a:t>
            </a:r>
            <a:r>
              <a:rPr lang="uk-UA" sz="1400" i="1" u="sng" dirty="0" err="1">
                <a:solidFill>
                  <a:schemeClr val="bg1"/>
                </a:solidFill>
              </a:rPr>
              <a:t>дБ</a:t>
            </a:r>
            <a:endParaRPr lang="uk-UA" sz="1400" i="1" u="sng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C155E3-AFCF-DF16-14FE-BA1DA7B3A1C5}"/>
              </a:ext>
            </a:extLst>
          </p:cNvPr>
          <p:cNvSpPr txBox="1"/>
          <p:nvPr/>
        </p:nvSpPr>
        <p:spPr>
          <a:xfrm>
            <a:off x="1447800" y="538057"/>
            <a:ext cx="2124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i="1" u="sng" dirty="0">
                <a:solidFill>
                  <a:schemeClr val="bg1"/>
                </a:solidFill>
              </a:rPr>
              <a:t>Гучність фону 30 </a:t>
            </a:r>
            <a:r>
              <a:rPr lang="uk-UA" sz="1400" i="1" u="sng" dirty="0" err="1">
                <a:solidFill>
                  <a:schemeClr val="bg1"/>
                </a:solidFill>
              </a:rPr>
              <a:t>дБ</a:t>
            </a:r>
            <a:endParaRPr lang="uk-UA" sz="1400" i="1" u="sng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8318" y="1398537"/>
            <a:ext cx="257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u="sng" dirty="0"/>
              <a:t>Довжина труби 30 см</a:t>
            </a:r>
            <a:endParaRPr lang="en-US" b="1" i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9097900" y="1426349"/>
            <a:ext cx="2581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u="sng" dirty="0"/>
              <a:t>Довжина труби 15 см</a:t>
            </a:r>
            <a:endParaRPr lang="en-US" b="1" i="1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709" y="3057298"/>
            <a:ext cx="2020251" cy="835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6D8DF7-035F-3E83-5752-C3D3ED528DE3}"/>
              </a:ext>
            </a:extLst>
          </p:cNvPr>
          <p:cNvSpPr txBox="1"/>
          <p:nvPr/>
        </p:nvSpPr>
        <p:spPr>
          <a:xfrm>
            <a:off x="90842" y="558756"/>
            <a:ext cx="1235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rgbClr val="FF0000"/>
                </a:solidFill>
              </a:rPr>
              <a:t>Таблиця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4D71CD-20EB-E493-684D-2561EF3666E8}"/>
              </a:ext>
            </a:extLst>
          </p:cNvPr>
          <p:cNvSpPr txBox="1"/>
          <p:nvPr/>
        </p:nvSpPr>
        <p:spPr>
          <a:xfrm>
            <a:off x="6862972" y="566966"/>
            <a:ext cx="1198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rgbClr val="FF0000"/>
                </a:solidFill>
              </a:rPr>
              <a:t>Таблиця 2</a:t>
            </a:r>
          </a:p>
        </p:txBody>
      </p:sp>
    </p:spTree>
    <p:extLst>
      <p:ext uri="{BB962C8B-B14F-4D97-AF65-F5344CB8AC3E}">
        <p14:creationId xmlns:p14="http://schemas.microsoft.com/office/powerpoint/2010/main" val="275852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E62CC-971B-3B3E-FF28-FAC33B37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7A6F1-9D79-EFC2-4538-FFE968C55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971559"/>
          </a:xfrm>
        </p:spPr>
        <p:txBody>
          <a:bodyPr>
            <a:normAutofit/>
          </a:bodyPr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 2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706BBF6-D004-57E5-A827-DCADD3EE2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17" y="816957"/>
            <a:ext cx="10959604" cy="37738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вплив </a:t>
            </a:r>
            <a:r>
              <a:rPr lang="uk-UA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діаметру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з'єднувальної труби між гучномовцями на гучність сигналу пристрою.</a:t>
            </a:r>
          </a:p>
          <a:p>
            <a:pPr marL="0" indent="0" algn="just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Обладнання: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 поліетиленові труби однакової довжини з пазами для телефону і  діаметрами 15 та 30 мм, рулетка, стакани (4 шт.), телефон з встановленим додатком «генератор частоти спектру» та телефон з додатком «шумомір».</a:t>
            </a:r>
          </a:p>
          <a:p>
            <a:pPr marL="0" indent="0">
              <a:buNone/>
            </a:pP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Робоча частота звуку 1000 </a:t>
            </a:r>
            <a:r>
              <a:rPr lang="uk-UA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Гц</a:t>
            </a: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Відстань від джерела звуку до шумоміра від 0,1до1,0 м.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CD6595-B6F9-8BF7-B339-2CFBF29CCCB4}"/>
              </a:ext>
            </a:extLst>
          </p:cNvPr>
          <p:cNvSpPr txBox="1"/>
          <p:nvPr/>
        </p:nvSpPr>
        <p:spPr>
          <a:xfrm>
            <a:off x="439917" y="4697057"/>
            <a:ext cx="112747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Складаємо пристрій та проводимо необхідні заміри, результати відображаємо в таблицях. На основі отриманих даних будуємо діаграму</a:t>
            </a:r>
            <a:r>
              <a:rPr lang="en-US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робимо висновок.</a:t>
            </a:r>
          </a:p>
        </p:txBody>
      </p:sp>
    </p:spTree>
    <p:extLst>
      <p:ext uri="{BB962C8B-B14F-4D97-AF65-F5344CB8AC3E}">
        <p14:creationId xmlns:p14="http://schemas.microsoft.com/office/powerpoint/2010/main" val="303678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8496639"/>
              </p:ext>
            </p:extLst>
          </p:nvPr>
        </p:nvGraphicFramePr>
        <p:xfrm>
          <a:off x="3633316" y="1796913"/>
          <a:ext cx="5263143" cy="3022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024" y="1662657"/>
            <a:ext cx="2339945" cy="31563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70" y="1628858"/>
            <a:ext cx="2368164" cy="319012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FC8D28-B8C2-1482-759D-EEB2D7DC6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69"/>
            <a:ext cx="10515600" cy="622851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uk-UA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Експеримент 2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5F6F09C-6DA3-91FB-A9A9-70C7D2C26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75" y="5074920"/>
            <a:ext cx="11304905" cy="1463040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3600" b="1" i="1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Висновок 2: </a:t>
            </a:r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діаметру труби в 2 рази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послаблю</a:t>
            </a:r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є гучність звуку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стійкість конструкції, тому вибираємо трубу з  діаметром 30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endParaRPr lang="uk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C155E3-AFCF-DF16-14FE-BA1DA7B3A1C5}"/>
              </a:ext>
            </a:extLst>
          </p:cNvPr>
          <p:cNvSpPr txBox="1"/>
          <p:nvPr/>
        </p:nvSpPr>
        <p:spPr>
          <a:xfrm>
            <a:off x="1676400" y="724970"/>
            <a:ext cx="2284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i="1" u="sng" dirty="0">
                <a:solidFill>
                  <a:schemeClr val="bg1"/>
                </a:solidFill>
              </a:rPr>
              <a:t>Гучність фону 30 </a:t>
            </a:r>
            <a:r>
              <a:rPr lang="uk-UA" sz="1400" i="1" u="sng" dirty="0" err="1">
                <a:solidFill>
                  <a:schemeClr val="bg1"/>
                </a:solidFill>
              </a:rPr>
              <a:t>дБ</a:t>
            </a:r>
            <a:endParaRPr lang="uk-UA" sz="1400" i="1" u="sng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21745"/>
              </p:ext>
            </p:extLst>
          </p:nvPr>
        </p:nvGraphicFramePr>
        <p:xfrm>
          <a:off x="155575" y="1079802"/>
          <a:ext cx="5398135" cy="4340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Відстань, м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0,1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0,2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0,4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0,6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0,8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1,0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Гучність, дБ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38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35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31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28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26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22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0C155E3-AFCF-DF16-14FE-BA1DA7B3A1C5}"/>
              </a:ext>
            </a:extLst>
          </p:cNvPr>
          <p:cNvSpPr txBox="1"/>
          <p:nvPr/>
        </p:nvSpPr>
        <p:spPr>
          <a:xfrm>
            <a:off x="8442960" y="782939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i="1" u="sng" dirty="0">
                <a:solidFill>
                  <a:schemeClr val="bg1"/>
                </a:solidFill>
              </a:rPr>
              <a:t>Гучність </a:t>
            </a:r>
            <a:r>
              <a:rPr lang="uk-UA" sz="1400" i="1" u="sng">
                <a:solidFill>
                  <a:schemeClr val="bg1"/>
                </a:solidFill>
              </a:rPr>
              <a:t>фону 29 </a:t>
            </a:r>
            <a:r>
              <a:rPr lang="uk-UA" sz="1400" i="1" u="sng" dirty="0" err="1">
                <a:solidFill>
                  <a:schemeClr val="bg1"/>
                </a:solidFill>
              </a:rPr>
              <a:t>дБ</a:t>
            </a:r>
            <a:endParaRPr lang="uk-UA" sz="1400" i="1" u="sng" dirty="0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548272"/>
              </p:ext>
            </p:extLst>
          </p:nvPr>
        </p:nvGraphicFramePr>
        <p:xfrm>
          <a:off x="6566852" y="1079802"/>
          <a:ext cx="5398135" cy="4340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Відстань, м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0,1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0,2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0,4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0,6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0,8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1,0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Гучність, дБ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48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43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37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35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32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31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AutoShape 2" descr="https://photos.fife.usercontent.google.com/pw/AP1GczN3idmTFZ-g_3n9rI6Jt50pq9T75SPTh4kZYWXTrCV3xEsjyZ4gzQFv=w450-h60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11972" y="3236367"/>
            <a:ext cx="2493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i="1" dirty="0"/>
              <a:t>Діаметр труби 15 мм</a:t>
            </a:r>
            <a:endParaRPr lang="en-US" sz="16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9155603" y="3430123"/>
            <a:ext cx="259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i="1" dirty="0"/>
              <a:t>Діаметр труби 30 мм</a:t>
            </a:r>
            <a:endParaRPr lang="en-US" sz="1600" b="1" i="1" dirty="0"/>
          </a:p>
        </p:txBody>
      </p:sp>
      <p:pic>
        <p:nvPicPr>
          <p:cNvPr id="1028" name="Picture 4" descr="C:\Users\Школа 1\Downloads\IMG_20250208_1535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849" y="3211463"/>
            <a:ext cx="8763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95A357-A95E-D95B-F359-E03450952DD7}"/>
              </a:ext>
            </a:extLst>
          </p:cNvPr>
          <p:cNvSpPr txBox="1"/>
          <p:nvPr/>
        </p:nvSpPr>
        <p:spPr>
          <a:xfrm>
            <a:off x="159122" y="782940"/>
            <a:ext cx="113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rgbClr val="FF0000"/>
                </a:solidFill>
              </a:rPr>
              <a:t>Таблиця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9E0F1B-F1F0-AE10-0AD8-3283E0135BBE}"/>
              </a:ext>
            </a:extLst>
          </p:cNvPr>
          <p:cNvSpPr txBox="1"/>
          <p:nvPr/>
        </p:nvSpPr>
        <p:spPr>
          <a:xfrm>
            <a:off x="6503238" y="789874"/>
            <a:ext cx="1208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rgbClr val="FF0000"/>
                </a:solidFill>
              </a:rPr>
              <a:t>Таблиця 4</a:t>
            </a:r>
          </a:p>
        </p:txBody>
      </p:sp>
    </p:spTree>
    <p:extLst>
      <p:ext uri="{BB962C8B-B14F-4D97-AF65-F5344CB8AC3E}">
        <p14:creationId xmlns:p14="http://schemas.microsoft.com/office/powerpoint/2010/main" val="3230766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36EB8-9C2E-4A96-1B66-04F682B81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6F44DB-E6C6-A707-0466-79F0956D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745316"/>
          </a:xfrm>
        </p:spPr>
        <p:txBody>
          <a:bodyPr>
            <a:normAutofit/>
          </a:bodyPr>
          <a:lstStyle/>
          <a:p>
            <a:pPr algn="ctr"/>
            <a:r>
              <a:rPr kumimoji="0" lang="uk-UA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Експеримент 3</a:t>
            </a:r>
            <a:endParaRPr lang="uk-UA" sz="40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8F7D6B-E2BA-541C-4EDE-F0EA838B8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00" y="763573"/>
            <a:ext cx="11449718" cy="377072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 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вплив </a:t>
            </a:r>
            <a:r>
              <a:rPr lang="uk-UA" sz="3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 гучномовців 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3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матеріалу,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якого вони виготовлені, на </a:t>
            </a:r>
            <a:r>
              <a:rPr lang="uk-UA" sz="3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гучність</a:t>
            </a:r>
            <a:r>
              <a:rPr lang="uk-UA" sz="3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uk-UA" sz="3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тембр</a:t>
            </a:r>
            <a:r>
              <a:rPr lang="uk-UA" sz="3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пристрою.</a:t>
            </a:r>
          </a:p>
          <a:p>
            <a:pPr marL="0" indent="0" algn="just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Обладнання: 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поліетиленова труба діаметром 30 мм та довжиною 15 см з пазом для телефону, дві пари стаканів із зовнішнім діаметром 70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 (пластикові і паперові) та пара стаканів 95 мм (пластикові), рулетка, телефон з встановленим додатком «генератор частоти спектру» та телефон з додатком «шумомір». Для дослідження тембру звучання  використовуємо українську патріотичну пісню </a:t>
            </a:r>
            <a:r>
              <a:rPr lang="uk-UA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«ЗСУ файно луплять».</a:t>
            </a:r>
          </a:p>
          <a:p>
            <a:pPr marL="0" indent="0">
              <a:buNone/>
            </a:pPr>
            <a:r>
              <a:rPr lang="uk-UA" sz="30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Робоча частота звуку 1000 </a:t>
            </a:r>
            <a:r>
              <a:rPr lang="uk-UA" sz="3000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Гц</a:t>
            </a:r>
            <a:r>
              <a:rPr lang="uk-UA" sz="30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Відстань від джерела звуку до шумоміра від 0,1до1,0 м.</a:t>
            </a:r>
          </a:p>
          <a:p>
            <a:pPr marL="0" indent="0">
              <a:buNone/>
            </a:pPr>
            <a:endParaRPr lang="uk-UA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6CA937-EBAD-1B3B-1CFB-897C310374AA}"/>
              </a:ext>
            </a:extLst>
          </p:cNvPr>
          <p:cNvSpPr txBox="1"/>
          <p:nvPr/>
        </p:nvSpPr>
        <p:spPr>
          <a:xfrm>
            <a:off x="376757" y="4665828"/>
            <a:ext cx="111613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Складаємо пристрій та проводимо необхідні заміри, результати відображаємо в таблицях. Вмикаємо пісню та порівнюємо тембр звучання пластикових та паперових гучномовців. На основі отриманих даних будуємо діаграму</a:t>
            </a:r>
            <a:r>
              <a:rPr lang="en-US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робимо висновок.</a:t>
            </a:r>
          </a:p>
        </p:txBody>
      </p:sp>
    </p:spTree>
    <p:extLst>
      <p:ext uri="{BB962C8B-B14F-4D97-AF65-F5344CB8AC3E}">
        <p14:creationId xmlns:p14="http://schemas.microsoft.com/office/powerpoint/2010/main" val="3361503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Діаграма 21">
            <a:extLst>
              <a:ext uri="{FF2B5EF4-FFF2-40B4-BE49-F238E27FC236}">
                <a16:creationId xmlns:a16="http://schemas.microsoft.com/office/drawing/2014/main" id="{9C7C4CCD-AEC3-4390-9ED0-CD4D8B33D2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41209"/>
              </p:ext>
            </p:extLst>
          </p:nvPr>
        </p:nvGraphicFramePr>
        <p:xfrm>
          <a:off x="3810000" y="2024583"/>
          <a:ext cx="4572000" cy="3060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71" y="2024582"/>
            <a:ext cx="2268611" cy="3060105"/>
          </a:xfrm>
          <a:prstGeom prst="rect">
            <a:avLst/>
          </a:prstGeom>
        </p:spPr>
      </p:pic>
      <p:pic>
        <p:nvPicPr>
          <p:cNvPr id="3074" name="Picture 2" descr="C:\Users\Школа 1\Downloads\IMG_20250208_1447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838" y="3580640"/>
            <a:ext cx="1252889" cy="112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44FFE-86A8-694C-2AE0-0631213F7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393" y="0"/>
            <a:ext cx="10515600" cy="773166"/>
          </a:xfrm>
        </p:spPr>
        <p:txBody>
          <a:bodyPr/>
          <a:lstStyle/>
          <a:p>
            <a:pPr algn="ctr"/>
            <a:r>
              <a:rPr kumimoji="0" lang="uk-UA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Експеримент 3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C155E3-AFCF-DF16-14FE-BA1DA7B3A1C5}"/>
              </a:ext>
            </a:extLst>
          </p:cNvPr>
          <p:cNvSpPr txBox="1"/>
          <p:nvPr/>
        </p:nvSpPr>
        <p:spPr>
          <a:xfrm>
            <a:off x="8412480" y="872711"/>
            <a:ext cx="225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i="1" u="sng" dirty="0">
                <a:solidFill>
                  <a:schemeClr val="bg1"/>
                </a:solidFill>
              </a:rPr>
              <a:t>Гучність фону 28 </a:t>
            </a:r>
            <a:r>
              <a:rPr lang="uk-UA" sz="1400" i="1" u="sng" dirty="0" err="1">
                <a:solidFill>
                  <a:schemeClr val="bg1"/>
                </a:solidFill>
              </a:rPr>
              <a:t>дБ</a:t>
            </a:r>
            <a:endParaRPr lang="uk-UA" sz="1400" i="1" u="sng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155E3-AFCF-DF16-14FE-BA1DA7B3A1C5}"/>
              </a:ext>
            </a:extLst>
          </p:cNvPr>
          <p:cNvSpPr txBox="1"/>
          <p:nvPr/>
        </p:nvSpPr>
        <p:spPr>
          <a:xfrm>
            <a:off x="1599122" y="872709"/>
            <a:ext cx="1997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i="1" u="sng" dirty="0">
                <a:solidFill>
                  <a:schemeClr val="bg1"/>
                </a:solidFill>
              </a:rPr>
              <a:t>Гучність фону 29 </a:t>
            </a:r>
            <a:r>
              <a:rPr lang="uk-UA" sz="1400" i="1" u="sng" dirty="0" err="1">
                <a:solidFill>
                  <a:schemeClr val="bg1"/>
                </a:solidFill>
              </a:rPr>
              <a:t>дБ</a:t>
            </a:r>
            <a:endParaRPr lang="uk-UA" sz="1400" i="1" u="sng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867248"/>
              </p:ext>
            </p:extLst>
          </p:nvPr>
        </p:nvGraphicFramePr>
        <p:xfrm>
          <a:off x="150812" y="1237573"/>
          <a:ext cx="5398135" cy="4340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4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Відстань, м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0,1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0,2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0,4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0,6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0,8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1,0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Гучність, дБ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48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43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37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35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32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31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AutoShape 2" descr="https://photos.fife.usercontent.google.com/pw/AP1GczOPGX6r-MPsg51DkarIyOif87ZB4cWdEbor9Ix-9zR0_6WNFR0tGDMB=w450-h60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1534"/>
              </p:ext>
            </p:extLst>
          </p:nvPr>
        </p:nvGraphicFramePr>
        <p:xfrm>
          <a:off x="6400799" y="1213891"/>
          <a:ext cx="5620510" cy="4340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0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37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0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0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Відстань, м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0,1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0,2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0,4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0,6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0,8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1,0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Гучність, дБ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39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35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29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27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26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kern="100">
                          <a:effectLst/>
                        </a:rPr>
                        <a:t>25</a:t>
                      </a:r>
                      <a:endParaRPr lang="ru-RU" sz="1400" kern="100">
                        <a:effectLst/>
                        <a:latin typeface="Times New Roman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56318" y="1727788"/>
            <a:ext cx="225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/>
              <a:t>Менші гучномовці</a:t>
            </a:r>
            <a:endParaRPr lang="en-US" b="1" i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019283" y="3778031"/>
            <a:ext cx="626445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019283" y="3482516"/>
            <a:ext cx="796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>
                <a:solidFill>
                  <a:schemeClr val="bg1"/>
                </a:solidFill>
              </a:rPr>
              <a:t>95 мм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4451757" y="3855720"/>
            <a:ext cx="506639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392839" y="3547943"/>
            <a:ext cx="73290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>
                <a:solidFill>
                  <a:schemeClr val="bg1"/>
                </a:solidFill>
              </a:rPr>
              <a:t>70 мм</a:t>
            </a:r>
          </a:p>
        </p:txBody>
      </p:sp>
      <p:sp>
        <p:nvSpPr>
          <p:cNvPr id="19" name="Місце для вмісту 2">
            <a:extLst>
              <a:ext uri="{FF2B5EF4-FFF2-40B4-BE49-F238E27FC236}">
                <a16:creationId xmlns:a16="http://schemas.microsoft.com/office/drawing/2014/main" id="{45F6F09C-6DA3-91FB-A9A9-70C7D2C263BD}"/>
              </a:ext>
            </a:extLst>
          </p:cNvPr>
          <p:cNvSpPr txBox="1">
            <a:spLocks/>
          </p:cNvSpPr>
          <p:nvPr/>
        </p:nvSpPr>
        <p:spPr>
          <a:xfrm>
            <a:off x="307975" y="5287170"/>
            <a:ext cx="11258714" cy="13411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uk-UA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 3: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гучномовці менших розмірів, що виготовлені з паперу, мають кращий тембр звучання, більш компактні та ефективніші в роботі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10" t="-9786" r="4010" b="9786"/>
          <a:stretch/>
        </p:blipFill>
        <p:spPr>
          <a:xfrm>
            <a:off x="8796304" y="1702976"/>
            <a:ext cx="2526592" cy="34080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873BFD-D8DE-99E5-8592-47086C716E13}"/>
              </a:ext>
            </a:extLst>
          </p:cNvPr>
          <p:cNvSpPr txBox="1"/>
          <p:nvPr/>
        </p:nvSpPr>
        <p:spPr>
          <a:xfrm>
            <a:off x="9070147" y="1702976"/>
            <a:ext cx="225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/>
              <a:t>Більші гучномовці</a:t>
            </a:r>
            <a:endParaRPr lang="en-US" b="1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87AB14-C0CE-7E16-6088-2F707122B07B}"/>
              </a:ext>
            </a:extLst>
          </p:cNvPr>
          <p:cNvSpPr txBox="1"/>
          <p:nvPr/>
        </p:nvSpPr>
        <p:spPr>
          <a:xfrm>
            <a:off x="111430" y="897465"/>
            <a:ext cx="1214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rgbClr val="FF0000"/>
                </a:solidFill>
              </a:rPr>
              <a:t>Таблиця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B5D3A-CF16-39AF-6518-E7558ACE9CFF}"/>
              </a:ext>
            </a:extLst>
          </p:cNvPr>
          <p:cNvSpPr txBox="1"/>
          <p:nvPr/>
        </p:nvSpPr>
        <p:spPr>
          <a:xfrm>
            <a:off x="6629114" y="900271"/>
            <a:ext cx="1249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rgbClr val="FF0000"/>
                </a:solidFill>
              </a:rPr>
              <a:t>Таблиця 6</a:t>
            </a:r>
          </a:p>
        </p:txBody>
      </p:sp>
    </p:spTree>
    <p:extLst>
      <p:ext uri="{BB962C8B-B14F-4D97-AF65-F5344CB8AC3E}">
        <p14:creationId xmlns:p14="http://schemas.microsoft.com/office/powerpoint/2010/main" val="1153400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2C591AD-D4D2-E3DC-435E-A26DCCC13B23}"/>
              </a:ext>
            </a:extLst>
          </p:cNvPr>
          <p:cNvSpPr/>
          <p:nvPr/>
        </p:nvSpPr>
        <p:spPr>
          <a:xfrm>
            <a:off x="303229" y="1036516"/>
            <a:ext cx="11585542" cy="18575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A5CAD-F4CE-83C8-D11F-DE01988A5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723" y="18255"/>
            <a:ext cx="10515600" cy="1018261"/>
          </a:xfrm>
        </p:spPr>
        <p:txBody>
          <a:bodyPr>
            <a:normAutofit/>
          </a:bodyPr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 пристрою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197A37E-12F4-6BD2-5DB4-9ECBEDD31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09" y="1106720"/>
            <a:ext cx="11092992" cy="185751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uk-UA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Обладнання: 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кусок поліетиленової труби для водопроводу, </a:t>
            </a:r>
            <a:r>
              <a:rPr lang="uk-UA" sz="3000" dirty="0">
                <a:ln>
                  <a:solidFill>
                    <a:schemeClr val="bg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одноразові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паперові стакани для напоїв (2 шт.),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рулетка, ножівка по металу, болгарка, наждачний папір, канцелярський ніж, олівець, підставка для підсилювача, присоска, 2 </a:t>
            </a:r>
            <a:r>
              <a:rPr lang="uk-UA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саморізи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металічна пластина, липучки (4 шт.).</a:t>
            </a:r>
          </a:p>
          <a:p>
            <a:pPr marL="0" indent="0" algn="just">
              <a:buNone/>
            </a:pPr>
            <a:endParaRPr lang="uk-UA" sz="3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uk-UA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D3579A-D448-DCDB-85D2-D7FD837A324E}"/>
              </a:ext>
            </a:extLst>
          </p:cNvPr>
          <p:cNvSpPr txBox="1"/>
          <p:nvPr/>
        </p:nvSpPr>
        <p:spPr>
          <a:xfrm>
            <a:off x="257667" y="2964234"/>
            <a:ext cx="111266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Поліетиленова труба довжиною 15 см кріпиться до підставки з допомогою двох пар липучок та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з'єднує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два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стакани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гучномовців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Посеред труби пропилюється паз для вставки телефону.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Присоска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кріпиться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металічною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пластиною та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вертикальної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фіксації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пристрою на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любі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гладкі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Підставка з дерева необхідна для тримання всієї конструкції в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тійкому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горизонтальному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положенні. </a:t>
            </a:r>
          </a:p>
        </p:txBody>
      </p:sp>
      <p:cxnSp>
        <p:nvCxnSpPr>
          <p:cNvPr id="7" name="Пряма сполучна лінія 6">
            <a:extLst>
              <a:ext uri="{FF2B5EF4-FFF2-40B4-BE49-F238E27FC236}">
                <a16:creationId xmlns:a16="http://schemas.microsoft.com/office/drawing/2014/main" id="{C42B220E-755D-91AB-BDA3-DABE8DC5B740}"/>
              </a:ext>
            </a:extLst>
          </p:cNvPr>
          <p:cNvCxnSpPr/>
          <p:nvPr/>
        </p:nvCxnSpPr>
        <p:spPr>
          <a:xfrm>
            <a:off x="303229" y="2964234"/>
            <a:ext cx="11305094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Пряма сполучна лінія 6">
            <a:extLst>
              <a:ext uri="{FF2B5EF4-FFF2-40B4-BE49-F238E27FC236}">
                <a16:creationId xmlns:a16="http://schemas.microsoft.com/office/drawing/2014/main" id="{C42B220E-755D-91AB-BDA3-DABE8DC5B740}"/>
              </a:ext>
            </a:extLst>
          </p:cNvPr>
          <p:cNvCxnSpPr/>
          <p:nvPr/>
        </p:nvCxnSpPr>
        <p:spPr>
          <a:xfrm>
            <a:off x="257666" y="876354"/>
            <a:ext cx="11305094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754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006FE-1652-7D5B-7C00-4BF183E3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09151"/>
          </a:xfrm>
        </p:spPr>
        <p:txBody>
          <a:bodyPr/>
          <a:lstStyle/>
          <a:p>
            <a:pPr algn="ctr"/>
            <a:r>
              <a:rPr lang="uk-UA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виготовлення пристрою</a:t>
            </a: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05A9E430-76A7-BB1B-86E4-72C25BE4A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49" y="1657304"/>
            <a:ext cx="3812447" cy="171560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44612C-95F7-D815-91EF-7A77AE6C9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191" y="1657304"/>
            <a:ext cx="3812447" cy="17156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BA80BF-8242-108B-3FD5-C8A899EBF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533" y="1657304"/>
            <a:ext cx="3969865" cy="171560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84621F0-8803-3E0D-92E9-7AE711573D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1" y="4182191"/>
            <a:ext cx="3812447" cy="17156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0ADE0B8-C402-48D4-B347-78093C77B9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191" y="4169415"/>
            <a:ext cx="3812447" cy="17156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1E56936-0C38-84BF-1B4B-E54FEE34C6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441" y="4182191"/>
            <a:ext cx="3969863" cy="171560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9DD299-F452-466B-61CC-6C7826F82FBF}"/>
              </a:ext>
            </a:extLst>
          </p:cNvPr>
          <p:cNvSpPr txBox="1"/>
          <p:nvPr/>
        </p:nvSpPr>
        <p:spPr>
          <a:xfrm>
            <a:off x="588809" y="1040744"/>
            <a:ext cx="3236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     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Кріплення липучок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E7EC69-BD0F-73EA-E210-614F2C82DAE1}"/>
              </a:ext>
            </a:extLst>
          </p:cNvPr>
          <p:cNvSpPr txBox="1"/>
          <p:nvPr/>
        </p:nvSpPr>
        <p:spPr>
          <a:xfrm>
            <a:off x="4311186" y="1040744"/>
            <a:ext cx="3236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     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Кріплення присоски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85A26B-3FD4-94CE-C550-3508C06EB35E}"/>
              </a:ext>
            </a:extLst>
          </p:cNvPr>
          <p:cNvSpPr txBox="1"/>
          <p:nvPr/>
        </p:nvSpPr>
        <p:spPr>
          <a:xfrm>
            <a:off x="8496114" y="1043902"/>
            <a:ext cx="2498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     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Фіксація труби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F5FAB4-1E2E-4973-68E8-D351C4106F27}"/>
              </a:ext>
            </a:extLst>
          </p:cNvPr>
          <p:cNvSpPr txBox="1"/>
          <p:nvPr/>
        </p:nvSpPr>
        <p:spPr>
          <a:xfrm>
            <a:off x="219849" y="3639905"/>
            <a:ext cx="3812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     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Монтування гучномовців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EAD19F-208A-250C-A9B0-F34600E1264B}"/>
              </a:ext>
            </a:extLst>
          </p:cNvPr>
          <p:cNvSpPr txBox="1"/>
          <p:nvPr/>
        </p:nvSpPr>
        <p:spPr>
          <a:xfrm>
            <a:off x="4794147" y="3639905"/>
            <a:ext cx="2498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FFFF00"/>
                </a:solidFill>
              </a:rPr>
              <a:t>     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 ззаду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728AC5-EB8B-9588-CBAC-732829100796}"/>
              </a:ext>
            </a:extLst>
          </p:cNvPr>
          <p:cNvSpPr txBox="1"/>
          <p:nvPr/>
        </p:nvSpPr>
        <p:spPr>
          <a:xfrm>
            <a:off x="8541614" y="3639905"/>
            <a:ext cx="305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 спереду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55F847-981E-6C40-0CBF-E95CCEBB9B7B}"/>
              </a:ext>
            </a:extLst>
          </p:cNvPr>
          <p:cNvSpPr txBox="1"/>
          <p:nvPr/>
        </p:nvSpPr>
        <p:spPr>
          <a:xfrm>
            <a:off x="3587661" y="1657304"/>
            <a:ext cx="474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0C52D9-CD12-B4A1-E7A1-C5D9F69694C1}"/>
              </a:ext>
            </a:extLst>
          </p:cNvPr>
          <p:cNvSpPr txBox="1"/>
          <p:nvPr/>
        </p:nvSpPr>
        <p:spPr>
          <a:xfrm>
            <a:off x="7508535" y="1657304"/>
            <a:ext cx="474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9F3A6C-31F4-8315-58B2-F8E1F105852C}"/>
              </a:ext>
            </a:extLst>
          </p:cNvPr>
          <p:cNvSpPr txBox="1"/>
          <p:nvPr/>
        </p:nvSpPr>
        <p:spPr>
          <a:xfrm>
            <a:off x="11537276" y="1657303"/>
            <a:ext cx="474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FE8A3C-1420-86F0-F807-F3062367125B}"/>
              </a:ext>
            </a:extLst>
          </p:cNvPr>
          <p:cNvSpPr txBox="1"/>
          <p:nvPr/>
        </p:nvSpPr>
        <p:spPr>
          <a:xfrm>
            <a:off x="3587661" y="4202647"/>
            <a:ext cx="474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2137CB-3988-B46C-3BF8-DCD5D702568B}"/>
              </a:ext>
            </a:extLst>
          </p:cNvPr>
          <p:cNvSpPr txBox="1"/>
          <p:nvPr/>
        </p:nvSpPr>
        <p:spPr>
          <a:xfrm>
            <a:off x="7547372" y="4202647"/>
            <a:ext cx="474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77F365-93C9-3F36-3698-58FFABE72D9B}"/>
              </a:ext>
            </a:extLst>
          </p:cNvPr>
          <p:cNvSpPr txBox="1"/>
          <p:nvPr/>
        </p:nvSpPr>
        <p:spPr>
          <a:xfrm>
            <a:off x="11590649" y="4199230"/>
            <a:ext cx="474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905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1034450"/>
              </p:ext>
            </p:extLst>
          </p:nvPr>
        </p:nvGraphicFramePr>
        <p:xfrm>
          <a:off x="37306" y="2703865"/>
          <a:ext cx="4556760" cy="2724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D43EE54-9FA8-6ACA-1F26-9EDD50A15A13}"/>
              </a:ext>
            </a:extLst>
          </p:cNvPr>
          <p:cNvSpPr/>
          <p:nvPr/>
        </p:nvSpPr>
        <p:spPr>
          <a:xfrm>
            <a:off x="8122920" y="2770343"/>
            <a:ext cx="3717766" cy="832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7968074" y="2042622"/>
            <a:ext cx="3872612" cy="37624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5F666-506F-9DAB-C40E-4DD1AEEEE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520" y="151765"/>
            <a:ext cx="9250680" cy="671195"/>
          </a:xfrm>
        </p:spPr>
        <p:txBody>
          <a:bodyPr/>
          <a:lstStyle/>
          <a:p>
            <a:pPr algn="ctr"/>
            <a:r>
              <a:rPr kumimoji="0" lang="uk-UA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 4</a:t>
            </a:r>
            <a:endParaRPr lang="uk-UA" b="1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8176540" y="2745648"/>
                <a:ext cx="3688080" cy="8202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пристрою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телефону</m:t>
                              </m:r>
                            </m:sub>
                          </m:sSub>
                        </m:den>
                      </m:f>
                      <m:r>
                        <a:rPr lang="ru-RU" b="1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𝟏𝟎</m:t>
                          </m:r>
                        </m:e>
                        <m:sup>
                          <m:d>
                            <m:d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ru-RU" b="1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  <m:t>𝑷</m:t>
                                      </m:r>
                                    </m:e>
                                    <m:sub>
                                      <m:r>
                                        <a:rPr lang="ru-RU" b="1" i="1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  <m:t>пристрою</m:t>
                                      </m:r>
                                    </m:sub>
                                  </m:sSub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 − </m:t>
                                  </m:r>
                                  <m:sSub>
                                    <m:sSubPr>
                                      <m:ctrlPr>
                                        <a:rPr lang="ru-RU" b="1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b="1" i="1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  <m:t>𝑷</m:t>
                                      </m:r>
                                    </m:e>
                                    <m:sub>
                                      <m:r>
                                        <a:rPr lang="ru-RU" b="1" i="1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  <m:t>телефону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𝟏𝟎</m:t>
                                  </m:r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ru-RU" b="1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6540" y="2745648"/>
                <a:ext cx="3688080" cy="8202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7875840" y="3673964"/>
                <a:ext cx="4316160" cy="729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пристрою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телефону</m:t>
                              </m:r>
                            </m:sub>
                          </m:sSub>
                        </m:den>
                      </m:f>
                      <m:r>
                        <a:rPr lang="ru-RU" b="1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𝟏𝟎</m:t>
                          </m:r>
                        </m:e>
                        <m:sup>
                          <m:d>
                            <m:d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𝟒𝟒</m:t>
                                  </m:r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 − </m:t>
                                  </m:r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𝟑𝟐</m:t>
                                  </m:r>
                                </m:num>
                                <m:den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𝟏𝟎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ru-RU" b="1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ru-RU" b="1" i="1">
                          <a:solidFill>
                            <a:schemeClr val="bg1"/>
                          </a:solidFill>
                          <a:latin typeface="Cambria Math"/>
                        </a:rPr>
                        <m:t>≈</m:t>
                      </m:r>
                      <m:r>
                        <a:rPr lang="ru-RU" b="1" i="1">
                          <a:solidFill>
                            <a:schemeClr val="bg1"/>
                          </a:solidFill>
                          <a:latin typeface="Cambria Math"/>
                        </a:rPr>
                        <m:t>𝟏𝟓</m:t>
                      </m:r>
                      <m:r>
                        <a:rPr lang="ru-RU" b="1" i="1">
                          <a:solidFill>
                            <a:schemeClr val="bg1"/>
                          </a:solidFill>
                          <a:latin typeface="Cambria Math"/>
                        </a:rPr>
                        <m:t>,</m:t>
                      </m:r>
                      <m:r>
                        <a:rPr lang="ru-RU" b="1" i="1">
                          <a:solidFill>
                            <a:schemeClr val="bg1"/>
                          </a:solidFill>
                          <a:latin typeface="Cambria Math"/>
                        </a:rPr>
                        <m:t>𝟖𝟓</m:t>
                      </m:r>
                    </m:oMath>
                  </m:oMathPara>
                </a14:m>
                <a:endParaRPr lang="ru-RU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840" y="3673964"/>
                <a:ext cx="4316160" cy="7294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38747" y="728350"/>
            <a:ext cx="11364214" cy="188255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uk-UA" sz="3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 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 відношення </a:t>
            </a:r>
            <a:r>
              <a:rPr lang="uk-UA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потужностей</a:t>
            </a:r>
            <a:r>
              <a:rPr lang="uk-UA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звуку пристрою та телефону.</a:t>
            </a:r>
          </a:p>
          <a:p>
            <a:pPr marL="0" indent="0" algn="just">
              <a:buNone/>
            </a:pPr>
            <a:r>
              <a:rPr lang="uk-UA" sz="3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3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виготовлений власноруч органайзер, рулетка, телефон з встановленим додатком «генератор частоти спектру» та телефон з додатком «шумомір». </a:t>
            </a: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Робоча частота звуку 1000 </a:t>
            </a:r>
            <a:r>
              <a:rPr lang="uk-UA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Гц</a:t>
            </a: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Відстань від джерела звуку до шумоміра від 0,1до1,0 м.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94066" y="2529855"/>
            <a:ext cx="33459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Заміряємо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гучність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телефону та пристрою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відстанях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Максимальна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різниця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синалів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відстані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досягає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12 дБ.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За формулою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обчислюємо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відношення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потужностей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2401011"/>
            <a:ext cx="150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Формула 1</a:t>
            </a:r>
          </a:p>
        </p:txBody>
      </p:sp>
      <p:sp>
        <p:nvSpPr>
          <p:cNvPr id="17" name="Місце для вмісту 2">
            <a:extLst>
              <a:ext uri="{FF2B5EF4-FFF2-40B4-BE49-F238E27FC236}">
                <a16:creationId xmlns:a16="http://schemas.microsoft.com/office/drawing/2014/main" id="{45F6F09C-6DA3-91FB-A9A9-70C7D2C263BD}"/>
              </a:ext>
            </a:extLst>
          </p:cNvPr>
          <p:cNvSpPr txBox="1">
            <a:spLocks/>
          </p:cNvSpPr>
          <p:nvPr/>
        </p:nvSpPr>
        <p:spPr>
          <a:xfrm>
            <a:off x="138747" y="5458965"/>
            <a:ext cx="11588197" cy="12649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uk-UA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 4:</a:t>
            </a:r>
            <a:r>
              <a:rPr lang="uk-UA" sz="1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звуковий сигнал на виході пристрою при відстані 1м  потужніший  від сигналу телефону майже в 16 разів, що підтверджує ефективність виготовленого власноруч гаджета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155E3-AFCF-DF16-14FE-BA1DA7B3A1C5}"/>
              </a:ext>
            </a:extLst>
          </p:cNvPr>
          <p:cNvSpPr txBox="1"/>
          <p:nvPr/>
        </p:nvSpPr>
        <p:spPr>
          <a:xfrm>
            <a:off x="2960175" y="3118257"/>
            <a:ext cx="18099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i="1" u="sng" dirty="0">
                <a:solidFill>
                  <a:srgbClr val="FFFF00"/>
                </a:solidFill>
              </a:rPr>
              <a:t>Гучність фону 29 </a:t>
            </a:r>
            <a:r>
              <a:rPr lang="uk-UA" sz="1200" i="1" u="sng" dirty="0" err="1">
                <a:solidFill>
                  <a:srgbClr val="FFFF00"/>
                </a:solidFill>
              </a:rPr>
              <a:t>дБ</a:t>
            </a:r>
            <a:endParaRPr lang="uk-UA" sz="1200" i="1" u="sng" dirty="0">
              <a:solidFill>
                <a:srgbClr val="FFFF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449118"/>
              </p:ext>
            </p:extLst>
          </p:nvPr>
        </p:nvGraphicFramePr>
        <p:xfrm>
          <a:off x="4690307" y="4537758"/>
          <a:ext cx="4670512" cy="890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1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71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71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71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2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Відстань, 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Гучність телефону, дБ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Гучність пристрою, </a:t>
                      </a:r>
                      <a:r>
                        <a:rPr lang="uk-UA" sz="1100" dirty="0" err="1">
                          <a:effectLst/>
                        </a:rPr>
                        <a:t>дБ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РІЗНИЦЯ СИГНАЛІВ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875840" y="1963616"/>
            <a:ext cx="4057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*</a:t>
            </a:r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P</a:t>
            </a:r>
            <a:r>
              <a:rPr lang="uk-UA" sz="1600" baseline="-25000" dirty="0">
                <a:solidFill>
                  <a:schemeClr val="bg1"/>
                </a:solidFill>
              </a:rPr>
              <a:t>пристрою </a:t>
            </a:r>
            <a:r>
              <a:rPr lang="uk-UA" sz="1200" dirty="0">
                <a:solidFill>
                  <a:schemeClr val="bg1"/>
                </a:solidFill>
              </a:rPr>
              <a:t>та</a:t>
            </a:r>
            <a:r>
              <a:rPr lang="uk-UA" sz="1600" dirty="0">
                <a:solidFill>
                  <a:schemeClr val="bg1"/>
                </a:solidFill>
              </a:rPr>
              <a:t> </a:t>
            </a:r>
            <a:r>
              <a:rPr lang="uk-UA" sz="1600" dirty="0" err="1">
                <a:solidFill>
                  <a:schemeClr val="bg1"/>
                </a:solidFill>
              </a:rPr>
              <a:t>Р</a:t>
            </a:r>
            <a:r>
              <a:rPr lang="uk-UA" sz="1600" baseline="-25000" dirty="0" err="1">
                <a:solidFill>
                  <a:schemeClr val="bg1"/>
                </a:solidFill>
              </a:rPr>
              <a:t>телефону</a:t>
            </a:r>
            <a:r>
              <a:rPr lang="uk-UA" sz="1600" dirty="0">
                <a:solidFill>
                  <a:schemeClr val="bg1"/>
                </a:solidFill>
              </a:rPr>
              <a:t> </a:t>
            </a:r>
            <a:r>
              <a:rPr lang="uk-UA" sz="1200" dirty="0">
                <a:solidFill>
                  <a:schemeClr val="bg1"/>
                </a:solidFill>
              </a:rPr>
              <a:t>– рівні сигналів в </a:t>
            </a:r>
            <a:r>
              <a:rPr lang="uk-UA" sz="1200" dirty="0" err="1">
                <a:solidFill>
                  <a:schemeClr val="bg1"/>
                </a:solidFill>
              </a:rPr>
              <a:t>дБ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42F6E1-E41D-5EA4-0733-0654791276A0}"/>
              </a:ext>
            </a:extLst>
          </p:cNvPr>
          <p:cNvSpPr txBox="1"/>
          <p:nvPr/>
        </p:nvSpPr>
        <p:spPr>
          <a:xfrm>
            <a:off x="4594066" y="4279103"/>
            <a:ext cx="1044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solidFill>
                  <a:srgbClr val="FF0000"/>
                </a:solidFill>
              </a:rPr>
              <a:t>Таблиця 7</a:t>
            </a:r>
          </a:p>
        </p:txBody>
      </p:sp>
    </p:spTree>
    <p:extLst>
      <p:ext uri="{BB962C8B-B14F-4D97-AF65-F5344CB8AC3E}">
        <p14:creationId xmlns:p14="http://schemas.microsoft.com/office/powerpoint/2010/main" val="1301902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00B0F0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BCE729A-01BF-1E8B-948C-F69E433E0D96}"/>
              </a:ext>
            </a:extLst>
          </p:cNvPr>
          <p:cNvSpPr/>
          <p:nvPr/>
        </p:nvSpPr>
        <p:spPr>
          <a:xfrm>
            <a:off x="838986" y="0"/>
            <a:ext cx="10850251" cy="6962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DBAF214-8A4D-C557-3C1A-14BC185B62FF}"/>
              </a:ext>
            </a:extLst>
          </p:cNvPr>
          <p:cNvSpPr/>
          <p:nvPr/>
        </p:nvSpPr>
        <p:spPr>
          <a:xfrm>
            <a:off x="0" y="3031033"/>
            <a:ext cx="6784733" cy="36412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D95D8-8DB9-7D77-F5E9-9B1E0EE44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272"/>
            <a:ext cx="12191999" cy="813226"/>
          </a:xfrm>
          <a:pattFill prst="pct60">
            <a:fgClr>
              <a:srgbClr val="00B05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ctr"/>
            <a:r>
              <a:rPr lang="uk-UA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Демонстрація та пояснення принципу дії пристрою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3D6C5F-FA17-D293-9982-2E1D368D5A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883"/>
                    </a14:imgEffect>
                    <a14:imgEffect>
                      <a14:saturation sat="105000"/>
                    </a14:imgEffect>
                    <a14:imgEffect>
                      <a14:brightnessContrast bright="44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660" y="743467"/>
            <a:ext cx="4402667" cy="1981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1C28D0-65AC-B147-16E1-64C116542FAC}"/>
              </a:ext>
            </a:extLst>
          </p:cNvPr>
          <p:cNvSpPr txBox="1"/>
          <p:nvPr/>
        </p:nvSpPr>
        <p:spPr>
          <a:xfrm>
            <a:off x="7611239" y="2676516"/>
            <a:ext cx="3954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Кріплення з допомогою підставки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8BEFB5-1D78-8515-8D89-044D9F6D8AD4}"/>
              </a:ext>
            </a:extLst>
          </p:cNvPr>
          <p:cNvSpPr txBox="1"/>
          <p:nvPr/>
        </p:nvSpPr>
        <p:spPr>
          <a:xfrm>
            <a:off x="2302381" y="2669586"/>
            <a:ext cx="5109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Кріплення пристрою з допомогою присоски</a:t>
            </a:r>
          </a:p>
        </p:txBody>
      </p:sp>
      <p:sp>
        <p:nvSpPr>
          <p:cNvPr id="17" name="Місце для вмісту 16">
            <a:extLst>
              <a:ext uri="{FF2B5EF4-FFF2-40B4-BE49-F238E27FC236}">
                <a16:creationId xmlns:a16="http://schemas.microsoft.com/office/drawing/2014/main" id="{459A6B40-A91F-789C-9559-71A86E766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367072"/>
            <a:ext cx="6733008" cy="315525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uk-UA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 від динаміка телефону поширюється в різні боки і до слухача доходить лише його частина. Наш пристрій концентрує та направляє звукову хвилю в одному напрямку, тому вся звукова хвиля доходить до слухача і звуковий сигнал сильніший.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uk-UA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 конструкція пристрою (поліетиленова труба) завдяки явищу резонансу починає також вібрувати сильніше, що призводить до збільшення гучності звуку.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uk-UA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 телефон лежить на пласкій поверхні, частина його звуку може поглинатися цією поверхнею, особливо якщо вона м’яка. Наш пристрій виключає  таку можливість.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9B7AB2-9AD2-25A6-6F23-C3E954C04C74}"/>
              </a:ext>
            </a:extLst>
          </p:cNvPr>
          <p:cNvSpPr txBox="1"/>
          <p:nvPr/>
        </p:nvSpPr>
        <p:spPr>
          <a:xfrm>
            <a:off x="114189" y="3031033"/>
            <a:ext cx="6847138" cy="3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u="sng" dirty="0">
                <a:solidFill>
                  <a:schemeClr val="bg1"/>
                </a:solidFill>
              </a:rPr>
              <a:t>ПРИНЦИП ДІЇ ПРИСТРОЮ</a:t>
            </a:r>
          </a:p>
        </p:txBody>
      </p:sp>
      <p:pic>
        <p:nvPicPr>
          <p:cNvPr id="4" name="відео">
            <a:hlinkClick r:id="" action="ppaction://media"/>
            <a:extLst>
              <a:ext uri="{FF2B5EF4-FFF2-40B4-BE49-F238E27FC236}">
                <a16:creationId xmlns:a16="http://schemas.microsoft.com/office/drawing/2014/main" id="{1EA63556-86CB-FCF4-F70C-AD516A41A2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47434" y="3665604"/>
            <a:ext cx="5344566" cy="300665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174"/>
            <a:ext cx="4402660" cy="198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306" y="743467"/>
            <a:ext cx="4109694" cy="198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B38163-4172-694C-BAB2-1CF0972E9D85}"/>
              </a:ext>
            </a:extLst>
          </p:cNvPr>
          <p:cNvSpPr txBox="1"/>
          <p:nvPr/>
        </p:nvSpPr>
        <p:spPr>
          <a:xfrm>
            <a:off x="6847197" y="3207322"/>
            <a:ext cx="4254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URL-</a:t>
            </a:r>
            <a:r>
              <a:rPr lang="uk-UA" sz="1600" dirty="0">
                <a:solidFill>
                  <a:schemeClr val="bg1"/>
                </a:solidFill>
              </a:rPr>
              <a:t>відео: </a:t>
            </a:r>
            <a:r>
              <a:rPr lang="en-US" sz="1600" dirty="0">
                <a:solidFill>
                  <a:srgbClr val="FFFF0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https://tinyurl.com/mrxtj73z</a:t>
            </a:r>
            <a:endParaRPr lang="ru-RU" sz="1600" dirty="0">
              <a:solidFill>
                <a:srgbClr val="FFFF00"/>
              </a:solidFill>
            </a:endParaRPr>
          </a:p>
          <a:p>
            <a:r>
              <a:rPr lang="uk-UA" sz="1200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192A8-6013-48B7-7D75-1817FAAA79AE}"/>
              </a:ext>
            </a:extLst>
          </p:cNvPr>
          <p:cNvSpPr txBox="1"/>
          <p:nvPr/>
        </p:nvSpPr>
        <p:spPr>
          <a:xfrm>
            <a:off x="11101231" y="3634719"/>
            <a:ext cx="1009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i="1" dirty="0"/>
              <a:t>Відео 1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612045-6DF6-D8DE-9649-5372B6B5A6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5872" y="2825544"/>
            <a:ext cx="626127" cy="8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0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FA89F-A812-5062-DADF-7003E2AF7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835"/>
            <a:ext cx="10515600" cy="716765"/>
          </a:xfrm>
        </p:spPr>
        <p:txBody>
          <a:bodyPr/>
          <a:lstStyle/>
          <a:p>
            <a:pPr algn="ctr"/>
            <a:r>
              <a:rPr lang="uk-UA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  <a:endParaRPr lang="uk-UA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A85F391-60A7-0C55-8376-7848ED3E12C7}"/>
              </a:ext>
            </a:extLst>
          </p:cNvPr>
          <p:cNvSpPr/>
          <p:nvPr/>
        </p:nvSpPr>
        <p:spPr>
          <a:xfrm>
            <a:off x="424206" y="970960"/>
            <a:ext cx="11217897" cy="57010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Місце для вмісту 2">
                <a:extLst>
                  <a:ext uri="{FF2B5EF4-FFF2-40B4-BE49-F238E27FC236}">
                    <a16:creationId xmlns:a16="http://schemas.microsoft.com/office/drawing/2014/main" id="{FACDE56F-52A6-977A-A05C-8CE298D8E7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4206" y="834599"/>
                <a:ext cx="11217897" cy="5905565"/>
              </a:xfr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>
                <a:normAutofit fontScale="85000" lnSpcReduction="10000"/>
              </a:bodyPr>
              <a:lstStyle/>
              <a:p>
                <a:pPr marL="228600" marR="0" lvl="0" indent="-228600" algn="just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Виготовлений власноруч пристрій не потребує електроживлення, компактний, переносний, дуже </a:t>
                </a:r>
                <a:r>
                  <a:rPr lang="uk-UA" sz="2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простий 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 використанні, легко розбирається та монтується;</a:t>
                </a:r>
              </a:p>
              <a:p>
                <a:pPr lvl="0" algn="just" defTabSz="45720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kumimoji="0" lang="uk-UA" sz="2800" b="0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</a:t>
                </a:r>
                <a:r>
                  <a:rPr kumimoji="0" lang="uk-UA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осить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добре підсилює 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звук</a:t>
                </a:r>
                <a:r>
                  <a:rPr kumimoji="0" lang="en-US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 невеликому</a:t>
                </a:r>
                <a:r>
                  <a:rPr kumimoji="0" lang="uk-UA" sz="2800" b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закритому приміщенні, </a:t>
                </a:r>
                <a:r>
                  <a:rPr kumimoji="0" lang="uk-UA" sz="2800" b="1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8-12</a:t>
                </a:r>
                <a:r>
                  <a:rPr kumimoji="0" lang="uk-UA" sz="2800" b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uk-UA" sz="2800" b="1" u="none" strike="noStrike" kern="1200" cap="none" spc="0" normalizeH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дБ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2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ru-RU" sz="2800" b="1" i="0" smtClean="0">
                        <a:solidFill>
                          <a:schemeClr val="bg1"/>
                        </a:solidFill>
                        <a:latin typeface="Cambria Math"/>
                      </a:rPr>
                      <m:t>≈</m:t>
                    </m:r>
                    <m:r>
                      <a:rPr lang="uk-UA" sz="2800" b="1" i="0" smtClean="0">
                        <a:solidFill>
                          <a:schemeClr val="bg1"/>
                        </a:solidFill>
                        <a:latin typeface="Cambria Math"/>
                      </a:rPr>
                      <m:t>в</m:t>
                    </m:r>
                    <m:r>
                      <a:rPr lang="uk-UA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uk-UA" sz="2800" b="1" i="0" smtClean="0">
                        <a:solidFill>
                          <a:schemeClr val="bg1"/>
                        </a:solidFill>
                        <a:latin typeface="Cambria Math"/>
                      </a:rPr>
                      <m:t>𝟔</m:t>
                    </m:r>
                    <m:r>
                      <a:rPr lang="uk-UA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ru-RU" sz="2800" b="1" i="0" smtClean="0">
                        <a:solidFill>
                          <a:schemeClr val="bg1"/>
                        </a:solidFill>
                        <a:latin typeface="Cambria Math"/>
                      </a:rPr>
                      <m:t>𝟏</m:t>
                    </m:r>
                    <m:r>
                      <a:rPr lang="uk-UA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uk-UA" sz="2800" b="1" i="0" smtClean="0">
                        <a:solidFill>
                          <a:schemeClr val="bg1"/>
                        </a:solidFill>
                        <a:latin typeface="Cambria Math"/>
                      </a:rPr>
                      <m:t> раз</m:t>
                    </m:r>
                    <m:r>
                      <a:rPr lang="uk-UA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ів</m:t>
                    </m:r>
                    <m:r>
                      <a:rPr lang="uk-UA" sz="2800" b="1" i="0" smtClean="0">
                        <a:solidFill>
                          <a:schemeClr val="bg1"/>
                        </a:solidFill>
                        <a:latin typeface="Cambria Math"/>
                      </a:rPr>
                      <m:t>),</m:t>
                    </m:r>
                  </m:oMath>
                </a14:m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екологічний,</a:t>
                </a:r>
                <a:r>
                  <a:rPr kumimoji="0" lang="uk-UA" sz="2800" b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незатратний </a:t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 виконує додатково функцію тримача телефону. 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Пасивні підсилювачі звуку не</a:t>
                </a:r>
                <a:r>
                  <a:rPr kumimoji="0" lang="uk-UA" sz="2800" b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забезпечують значного збільшення гучності та 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програють активним підсилювачам і </a:t>
                </a:r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Bluetooth-</a:t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колонкам, проте 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вони незамінні коли потрібно трохи збільшити гучність звуку без використання електронних пристроїв;</a:t>
                </a:r>
              </a:p>
              <a:p>
                <a:pPr marL="228600" marR="0" lvl="0" indent="-228600" algn="just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ru-RU" sz="2800" b="0" u="sng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Особистий</a:t>
                </a:r>
                <a:r>
                  <a:rPr kumimoji="0" lang="ru-RU" sz="2800" b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sng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внесок</a:t>
                </a:r>
                <a:r>
                  <a:rPr kumimoji="0" lang="ru-RU" sz="2800" b="0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автора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проєкту</a:t>
                </a:r>
                <a:r>
                  <a:rPr lang="ru-RU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̶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використання присоски для вертикального кріплення пристрою </a:t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</a:t>
                </a:r>
                <a:r>
                  <a:rPr kumimoji="0" lang="uk-UA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любих гладких поверхонь на кухні і не тільки; </a:t>
                </a:r>
              </a:p>
              <a:p>
                <a:pPr marL="228600" marR="0" lvl="0" indent="-228600" algn="just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uk-UA" sz="2800" b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Новизна досліджень </a:t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полягає у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виготовленні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пристрою з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підручних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матеріал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ів</a:t>
                </a:r>
                <a:r>
                  <a:rPr lang="uk-UA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228600" marR="0" lvl="0" indent="-228600" algn="just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ru-RU" sz="2800" b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Перспектива </a:t>
                </a:r>
                <a:r>
                  <a:rPr kumimoji="0" lang="ru-RU" sz="2800" b="0" u="sng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вдосконалення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органайзера: доповнення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функції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зарядної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станції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зміна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тембру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звучання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пристрою з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допомогою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змінних</a:t>
                </a:r>
                <a:r>
                  <a:rPr lang="ru-RU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динаміків</a:t>
                </a:r>
                <a:r>
                  <a:rPr lang="ru-RU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різних</a:t>
                </a:r>
                <a:r>
                  <a:rPr lang="ru-RU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розмірів</a:t>
                </a:r>
                <a:r>
                  <a:rPr lang="ru-RU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</a:t>
                </a:r>
                <a:r>
                  <a:rPr lang="ru-RU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виготовлених</a:t>
                </a:r>
                <a:r>
                  <a:rPr lang="ru-RU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із</a:t>
                </a:r>
                <a:r>
                  <a:rPr lang="ru-RU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різного</a:t>
                </a:r>
                <a:r>
                  <a:rPr lang="ru-RU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матеріалу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228600" marR="0" lvl="0" indent="-228600" algn="just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Пристрій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популяризує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фізику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може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доповнити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обладнання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фізичного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кабінету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школи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бути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успішно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використаний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уроках, в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роботі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фізичного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гуртка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походах </a:t>
                </a:r>
                <a:r>
                  <a:rPr kumimoji="0" lang="ru-RU" sz="28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тощо</a:t>
                </a:r>
                <a:r>
                  <a:rPr kumimoji="0" lang="ru-RU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uk-UA" sz="2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Місце для вмісту 2">
                <a:extLst>
                  <a:ext uri="{FF2B5EF4-FFF2-40B4-BE49-F238E27FC236}">
                    <a16:creationId xmlns:a16="http://schemas.microsoft.com/office/drawing/2014/main" id="{FACDE56F-52A6-977A-A05C-8CE298D8E7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4206" y="834599"/>
                <a:ext cx="11217897" cy="5905565"/>
              </a:xfrm>
              <a:blipFill>
                <a:blip r:embed="rId2"/>
                <a:stretch>
                  <a:fillRect l="-761" t="-1445" r="-157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926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29B1FF-B8D2-C07A-F65A-180C42256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321" y="89555"/>
            <a:ext cx="10515600" cy="822652"/>
          </a:xfrm>
        </p:spPr>
        <p:txBody>
          <a:bodyPr>
            <a:normAutofit/>
          </a:bodyPr>
          <a:lstStyle/>
          <a:p>
            <a:pPr algn="ctr"/>
            <a:r>
              <a:rPr lang="uk-UA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B27F752-28CE-EC19-79D8-1E6F674B7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2" y="3285295"/>
            <a:ext cx="11692378" cy="165435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https://prom.ua/ua/p1057474649-usilitel-zvuka-dlya.html</a:t>
            </a:r>
            <a:endParaRPr lang="uk-UA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https://uahistory.co/pidruchniki/sirotyk-physics-9-class-2017/34.php</a:t>
            </a:r>
            <a:endParaRPr lang="uk-UA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https://www.soundmeter.online/uk/</a:t>
            </a:r>
            <a:endParaRPr lang="uk-UA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https://uk.wikipedia.org/wiki/%D0%94%D0%B5%D1%86%D0%B8%D0%B1%D0%B5%D0%BB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uk-UA" dirty="0">
              <a:solidFill>
                <a:schemeClr val="bg1"/>
              </a:solidFill>
            </a:endParaRPr>
          </a:p>
          <a:p>
            <a:endParaRPr lang="uk-U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endParaRPr lang="uk-UA" dirty="0">
              <a:solidFill>
                <a:schemeClr val="bg1"/>
              </a:solidFill>
            </a:endParaRPr>
          </a:p>
          <a:p>
            <a:endParaRPr lang="uk-UA" dirty="0"/>
          </a:p>
        </p:txBody>
      </p:sp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690F6347-52CE-63A9-4CFD-8649A47DA43A}"/>
              </a:ext>
            </a:extLst>
          </p:cNvPr>
          <p:cNvSpPr txBox="1">
            <a:spLocks/>
          </p:cNvSpPr>
          <p:nvPr/>
        </p:nvSpPr>
        <p:spPr>
          <a:xfrm>
            <a:off x="1828800" y="2477644"/>
            <a:ext cx="8534400" cy="694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prstClr val="white"/>
              </a:buClr>
              <a:buFont typeface="Wingdings 3" panose="05040102010807070707" pitchFamily="18" charset="2"/>
              <a:buNone/>
            </a:pPr>
            <a:r>
              <a:rPr lang="uk-UA" sz="4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ІНТЕРНЕТ-РЕСУРСИ: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7C06B-2044-3E69-EFC4-DB5E2F9A1AB3}"/>
              </a:ext>
            </a:extLst>
          </p:cNvPr>
          <p:cNvSpPr txBox="1"/>
          <p:nvPr/>
        </p:nvSpPr>
        <p:spPr>
          <a:xfrm>
            <a:off x="3308808" y="5129997"/>
            <a:ext cx="6674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CDD6EB-DE7B-F3A4-C2D2-0E0249A954FA}"/>
              </a:ext>
            </a:extLst>
          </p:cNvPr>
          <p:cNvSpPr txBox="1"/>
          <p:nvPr/>
        </p:nvSpPr>
        <p:spPr>
          <a:xfrm>
            <a:off x="725079" y="725811"/>
            <a:ext cx="10417403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Фізика : </a:t>
            </a:r>
            <a:r>
              <a:rPr kumimoji="0" lang="uk-UA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підруч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для 9 </a:t>
            </a:r>
            <a:r>
              <a:rPr kumimoji="0" lang="uk-UA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uk-UA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uk-UA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uk-UA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закл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./[В.Г. Бар’яхтар,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С.О. Довгий, Ф.Я. </a:t>
            </a:r>
            <a:r>
              <a:rPr kumimoji="0" lang="uk-UA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Божинова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О.О. </a:t>
            </a:r>
            <a:r>
              <a:rPr kumimoji="0" lang="uk-UA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Кірюхіна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]; за </a:t>
            </a:r>
            <a:r>
              <a:rPr kumimoji="0" lang="uk-UA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ред.В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Г. Бар’яхтара,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С.О. Довгого. — Харків: Вид-во «Ранок», 2017; ст.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uk-UA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34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Офіс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Офіс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6647</TotalTime>
  <Words>1577</Words>
  <Application>Microsoft Office PowerPoint</Application>
  <PresentationFormat>Широкий екран</PresentationFormat>
  <Paragraphs>235</Paragraphs>
  <Slides>15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3" baseType="lpstr">
      <vt:lpstr>Arial</vt:lpstr>
      <vt:lpstr>Wingdings 3</vt:lpstr>
      <vt:lpstr>Calibri</vt:lpstr>
      <vt:lpstr>Times New Roman</vt:lpstr>
      <vt:lpstr>Wingdings</vt:lpstr>
      <vt:lpstr>Cambria Math</vt:lpstr>
      <vt:lpstr>Calibri Light</vt:lpstr>
      <vt:lpstr>Тема Office</vt:lpstr>
      <vt:lpstr>Презентація PowerPoint</vt:lpstr>
      <vt:lpstr>Вступ </vt:lpstr>
      <vt:lpstr>Мета проєкту: розробити універсальний та портативний аксесуар мобільного телефону для озвучення кухні.</vt:lpstr>
      <vt:lpstr>«Дослідницька діяльність» Експеримент 1</vt:lpstr>
      <vt:lpstr>Експеримент 1</vt:lpstr>
      <vt:lpstr>Експеримент 2</vt:lpstr>
      <vt:lpstr>Експеримент 2</vt:lpstr>
      <vt:lpstr>Експеримент 3</vt:lpstr>
      <vt:lpstr>Експеримент 3</vt:lpstr>
      <vt:lpstr>Виготовлення пристрою</vt:lpstr>
      <vt:lpstr>Процес виготовлення пристрою</vt:lpstr>
      <vt:lpstr>Експеримент 4</vt:lpstr>
      <vt:lpstr>Демонстрація та пояснення принципу дії пристрою</vt:lpstr>
      <vt:lpstr>ВИСНОВКИ:</vt:lpstr>
      <vt:lpstr>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 WWWWWW</dc:creator>
  <cp:lastModifiedBy>Pol WWWWWW</cp:lastModifiedBy>
  <cp:revision>358</cp:revision>
  <dcterms:created xsi:type="dcterms:W3CDTF">2024-11-19T11:44:11Z</dcterms:created>
  <dcterms:modified xsi:type="dcterms:W3CDTF">2025-04-18T14:56:36Z</dcterms:modified>
</cp:coreProperties>
</file>