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97" r:id="rId5"/>
    <p:sldMasterId id="2147483698" r:id="rId6"/>
    <p:sldMasterId id="2147483699" r:id="rId7"/>
    <p:sldMasterId id="2147483700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</p:sldIdLst>
  <p:sldSz cy="6858000" cx="9144000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D0EED35-5922-45D5-A12B-46A91D9B805A}">
  <a:tblStyle styleId="{BD0EED35-5922-45D5-A12B-46A91D9B805A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5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  <a:tblStyle styleId="{19135996-F24C-40A9-953C-26559BC40F4A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2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2"/>
          </a:solidFill>
        </a:fill>
      </a:tcStyle>
    </a:firstRow>
    <a:neCell>
      <a:tcTxStyle/>
    </a:neCell>
    <a:nwCell>
      <a:tcTxStyle/>
    </a:nwCell>
  </a:tblStyle>
  <a:tblStyle styleId="{9566F1DB-52E1-43C6-AAF6-BE2B610C98E4}" styleName="Table_2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3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3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1.xml"/><Relationship Id="rId11" Type="http://schemas.openxmlformats.org/officeDocument/2006/relationships/slide" Target="slides/slide2.xml"/><Relationship Id="rId22" Type="http://schemas.openxmlformats.org/officeDocument/2006/relationships/slide" Target="slides/slide13.xml"/><Relationship Id="rId10" Type="http://schemas.openxmlformats.org/officeDocument/2006/relationships/slide" Target="slides/slide1.xml"/><Relationship Id="rId21" Type="http://schemas.openxmlformats.org/officeDocument/2006/relationships/slide" Target="slides/slide12.xml"/><Relationship Id="rId13" Type="http://schemas.openxmlformats.org/officeDocument/2006/relationships/slide" Target="slides/slide4.xml"/><Relationship Id="rId24" Type="http://schemas.openxmlformats.org/officeDocument/2006/relationships/slide" Target="slides/slide15.xml"/><Relationship Id="rId12" Type="http://schemas.openxmlformats.org/officeDocument/2006/relationships/slide" Target="slides/slide3.xml"/><Relationship Id="rId23" Type="http://schemas.openxmlformats.org/officeDocument/2006/relationships/slide" Target="slides/slide14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0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9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276600" cy="534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281488" y="0"/>
            <a:ext cx="3276600" cy="534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5238"/>
            <a:ext cx="3276600" cy="5349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uk-U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5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6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6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4e5216c1a3_0_1:notes"/>
          <p:cNvSpPr txBox="1"/>
          <p:nvPr>
            <p:ph idx="1" type="body"/>
          </p:nvPr>
        </p:nvSpPr>
        <p:spPr>
          <a:xfrm>
            <a:off x="755650" y="5078413"/>
            <a:ext cx="6048300" cy="481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g34e5216c1a3_0_1:notes"/>
          <p:cNvSpPr/>
          <p:nvPr>
            <p:ph idx="2" type="sldImg"/>
          </p:nvPr>
        </p:nvSpPr>
        <p:spPr>
          <a:xfrm>
            <a:off x="1106488" y="801688"/>
            <a:ext cx="5346600" cy="4010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7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7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8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8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9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9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0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0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1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2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2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3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3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4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4:notes"/>
          <p:cNvSpPr/>
          <p:nvPr>
            <p:ph idx="2" type="sldImg"/>
          </p:nvPr>
        </p:nvSpPr>
        <p:spPr>
          <a:xfrm>
            <a:off x="1106488" y="801688"/>
            <a:ext cx="534670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"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2"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3"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2"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3"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3"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2"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2"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3"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4"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2"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3"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4"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5"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6"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"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2"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idx="1"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"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2"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3"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2"/>
          <p:cNvSpPr txBox="1"/>
          <p:nvPr>
            <p:ph idx="1"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92" name="Google Shape;92;p22"/>
          <p:cNvSpPr txBox="1"/>
          <p:nvPr>
            <p:ph idx="2"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93" name="Google Shape;93;p22"/>
          <p:cNvSpPr txBox="1"/>
          <p:nvPr>
            <p:ph idx="3"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2"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3"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4"/>
          <p:cNvSpPr txBox="1"/>
          <p:nvPr>
            <p:ph idx="1"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2" name="Google Shape;102;p24"/>
          <p:cNvSpPr txBox="1"/>
          <p:nvPr>
            <p:ph idx="2"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6" name="Google Shape;106;p25"/>
          <p:cNvSpPr txBox="1"/>
          <p:nvPr>
            <p:ph idx="2"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7" name="Google Shape;107;p25"/>
          <p:cNvSpPr txBox="1"/>
          <p:nvPr>
            <p:ph idx="3"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8" name="Google Shape;108;p25"/>
          <p:cNvSpPr txBox="1"/>
          <p:nvPr>
            <p:ph idx="4"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1"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2"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13" name="Google Shape;113;p26"/>
          <p:cNvSpPr txBox="1"/>
          <p:nvPr>
            <p:ph idx="3"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4"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15" name="Google Shape;115;p26"/>
          <p:cNvSpPr txBox="1"/>
          <p:nvPr>
            <p:ph idx="5"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16" name="Google Shape;116;p26"/>
          <p:cNvSpPr txBox="1"/>
          <p:nvPr>
            <p:ph idx="6"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26" name="Google Shape;126;p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32" name="Google Shape;132;p2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138" name="Google Shape;138;p3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3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144" name="Google Shape;144;p3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145" name="Google Shape;145;p3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151" name="Google Shape;151;p3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152" name="Google Shape;152;p3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153" name="Google Shape;153;p3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154" name="Google Shape;154;p3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3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3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3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3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3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169" name="Google Shape;169;p3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170" name="Google Shape;170;p3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3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3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3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76" name="Google Shape;176;p3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177" name="Google Shape;177;p3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3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3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3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83" name="Google Shape;183;p3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3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3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3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89" name="Google Shape;189;p3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3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3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аблица" type="tbl">
  <p:cSld name="TABLE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3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3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3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диаграмма" type="chart">
  <p:cSld name="CHART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40"/>
          <p:cNvSpPr/>
          <p:nvPr>
            <p:ph idx="2" type="chart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0" name="Google Shape;200;p4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4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4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3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43"/>
          <p:cNvSpPr txBox="1"/>
          <p:nvPr>
            <p:ph idx="1"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4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44"/>
          <p:cNvSpPr txBox="1"/>
          <p:nvPr>
            <p:ph idx="1"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5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45"/>
          <p:cNvSpPr txBox="1"/>
          <p:nvPr>
            <p:ph idx="1"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19" name="Google Shape;219;p45"/>
          <p:cNvSpPr txBox="1"/>
          <p:nvPr>
            <p:ph idx="2"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6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7"/>
          <p:cNvSpPr txBox="1"/>
          <p:nvPr>
            <p:ph idx="1"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8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48"/>
          <p:cNvSpPr txBox="1"/>
          <p:nvPr>
            <p:ph idx="1"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7" name="Google Shape;227;p48"/>
          <p:cNvSpPr txBox="1"/>
          <p:nvPr>
            <p:ph idx="2"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8" name="Google Shape;228;p48"/>
          <p:cNvSpPr txBox="1"/>
          <p:nvPr>
            <p:ph idx="3"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9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49"/>
          <p:cNvSpPr txBox="1"/>
          <p:nvPr>
            <p:ph idx="1"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32" name="Google Shape;232;p49"/>
          <p:cNvSpPr txBox="1"/>
          <p:nvPr>
            <p:ph idx="2"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33" name="Google Shape;233;p49"/>
          <p:cNvSpPr txBox="1"/>
          <p:nvPr>
            <p:ph idx="3"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0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50"/>
          <p:cNvSpPr txBox="1"/>
          <p:nvPr>
            <p:ph idx="1"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37" name="Google Shape;237;p50"/>
          <p:cNvSpPr txBox="1"/>
          <p:nvPr>
            <p:ph idx="2"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38" name="Google Shape;238;p50"/>
          <p:cNvSpPr txBox="1"/>
          <p:nvPr>
            <p:ph idx="3"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1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51"/>
          <p:cNvSpPr txBox="1"/>
          <p:nvPr>
            <p:ph idx="1"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2" name="Google Shape;242;p51"/>
          <p:cNvSpPr txBox="1"/>
          <p:nvPr>
            <p:ph idx="2"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2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52"/>
          <p:cNvSpPr txBox="1"/>
          <p:nvPr>
            <p:ph idx="1"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6" name="Google Shape;246;p52"/>
          <p:cNvSpPr txBox="1"/>
          <p:nvPr>
            <p:ph idx="2"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7" name="Google Shape;247;p52"/>
          <p:cNvSpPr txBox="1"/>
          <p:nvPr>
            <p:ph idx="3"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8" name="Google Shape;248;p52"/>
          <p:cNvSpPr txBox="1"/>
          <p:nvPr>
            <p:ph idx="4"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3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53"/>
          <p:cNvSpPr txBox="1"/>
          <p:nvPr>
            <p:ph idx="1"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2" name="Google Shape;252;p53"/>
          <p:cNvSpPr txBox="1"/>
          <p:nvPr>
            <p:ph idx="2"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3" name="Google Shape;253;p53"/>
          <p:cNvSpPr txBox="1"/>
          <p:nvPr>
            <p:ph idx="3"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4" name="Google Shape;254;p53"/>
          <p:cNvSpPr txBox="1"/>
          <p:nvPr>
            <p:ph idx="4"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5" name="Google Shape;255;p53"/>
          <p:cNvSpPr txBox="1"/>
          <p:nvPr>
            <p:ph idx="5"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6" name="Google Shape;256;p53"/>
          <p:cNvSpPr txBox="1"/>
          <p:nvPr>
            <p:ph idx="6"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5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DE2CB"/>
            </a:gs>
            <a:gs pos="17999">
              <a:srgbClr val="FDEADA"/>
            </a:gs>
            <a:gs pos="36000">
              <a:srgbClr val="FCE3BE"/>
            </a:gs>
            <a:gs pos="61000">
              <a:srgbClr val="FCB894"/>
            </a:gs>
            <a:gs pos="82001">
              <a:srgbClr val="FBD7A4"/>
            </a:gs>
            <a:gs pos="100000">
              <a:srgbClr val="FEE7F2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4;p1"/>
          <p:cNvSpPr txBox="1"/>
          <p:nvPr>
            <p:ph idx="1" type="body"/>
          </p:nvPr>
        </p:nvSpPr>
        <p:spPr>
          <a:xfrm>
            <a:off x="457200" y="1604963"/>
            <a:ext cx="8229600" cy="3976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DE2CB"/>
            </a:gs>
            <a:gs pos="17999">
              <a:srgbClr val="FDEADA"/>
            </a:gs>
            <a:gs pos="36000">
              <a:srgbClr val="FCE3BE"/>
            </a:gs>
            <a:gs pos="61000">
              <a:srgbClr val="FCB894"/>
            </a:gs>
            <a:gs pos="82001">
              <a:srgbClr val="FBD7A4"/>
            </a:gs>
            <a:gs pos="100000">
              <a:srgbClr val="FEE7F2"/>
            </a:gs>
          </a:gsLst>
          <a:lin ang="5400000" scaled="0"/>
        </a:gra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C99"/>
            </a:gs>
            <a:gs pos="50000">
              <a:schemeClr val="lt1"/>
            </a:gs>
            <a:gs pos="100000">
              <a:srgbClr val="FFCC99"/>
            </a:gs>
          </a:gsLst>
          <a:lin ang="2700000" scaled="0"/>
        </a:gra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2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2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2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DE2CB"/>
            </a:gs>
            <a:gs pos="17999">
              <a:srgbClr val="FDEADA"/>
            </a:gs>
            <a:gs pos="36000">
              <a:srgbClr val="FCE3BE"/>
            </a:gs>
            <a:gs pos="61000">
              <a:srgbClr val="FCB894"/>
            </a:gs>
            <a:gs pos="82001">
              <a:srgbClr val="FBD7A4"/>
            </a:gs>
            <a:gs pos="100000">
              <a:srgbClr val="FEE7F2"/>
            </a:gs>
          </a:gsLst>
          <a:lin ang="5400000" scaled="0"/>
        </a:gra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5" name="Google Shape;205;p4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6" name="Google Shape;206;p4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7" name="Google Shape;207;p4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8" name="Google Shape;208;p4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23.jpg"/><Relationship Id="rId5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g"/><Relationship Id="rId4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jpg"/><Relationship Id="rId4" Type="http://schemas.openxmlformats.org/officeDocument/2006/relationships/image" Target="../media/image4.jpg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7" Type="http://schemas.openxmlformats.org/officeDocument/2006/relationships/image" Target="../media/image22.jpg"/><Relationship Id="rId8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Relationship Id="rId4" Type="http://schemas.openxmlformats.org/officeDocument/2006/relationships/image" Target="../media/image15.jpg"/><Relationship Id="rId5" Type="http://schemas.openxmlformats.org/officeDocument/2006/relationships/image" Target="../media/image2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Relationship Id="rId4" Type="http://schemas.openxmlformats.org/officeDocument/2006/relationships/image" Target="../media/image21.jpg"/><Relationship Id="rId5" Type="http://schemas.openxmlformats.org/officeDocument/2006/relationships/image" Target="../media/image27.jpg"/><Relationship Id="rId6" Type="http://schemas.openxmlformats.org/officeDocument/2006/relationships/image" Target="../media/image32.jpg"/><Relationship Id="rId7" Type="http://schemas.openxmlformats.org/officeDocument/2006/relationships/image" Target="../media/image3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jpg"/><Relationship Id="rId4" Type="http://schemas.openxmlformats.org/officeDocument/2006/relationships/image" Target="../media/image30.jpg"/><Relationship Id="rId5" Type="http://schemas.openxmlformats.org/officeDocument/2006/relationships/image" Target="../media/image24.jpg"/><Relationship Id="rId6" Type="http://schemas.openxmlformats.org/officeDocument/2006/relationships/image" Target="../media/image2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4"/>
          <p:cNvSpPr txBox="1"/>
          <p:nvPr/>
        </p:nvSpPr>
        <p:spPr>
          <a:xfrm>
            <a:off x="152400" y="527050"/>
            <a:ext cx="8839200" cy="1774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3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Фітотестування впливу хлоридного засолення ґрунтів на рослинні організми   </a:t>
            </a:r>
            <a:endParaRPr/>
          </a:p>
        </p:txBody>
      </p:sp>
      <p:sp>
        <p:nvSpPr>
          <p:cNvPr id="262" name="Google Shape;262;p54"/>
          <p:cNvSpPr txBox="1"/>
          <p:nvPr/>
        </p:nvSpPr>
        <p:spPr>
          <a:xfrm>
            <a:off x="4343400" y="2301875"/>
            <a:ext cx="4570413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Автор: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363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Степанчук Богдан,</a:t>
            </a:r>
            <a:r>
              <a:rPr b="0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учень 8 класу Опорного закладу освіти «Баришівський ліцей», вихованець гуртка «Основи біології» Баришівського ЦПР «Мрія» Баришівської селищної ради Київської області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363"/>
              </a:spcBef>
              <a:spcAft>
                <a:spcPts val="0"/>
              </a:spcAft>
              <a:buNone/>
            </a:pPr>
            <a:r>
              <a:rPr b="0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363"/>
              </a:spcBef>
              <a:spcAft>
                <a:spcPts val="0"/>
              </a:spcAft>
              <a:buNone/>
            </a:pPr>
            <a:r>
              <a:rPr b="0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Науковий керівник: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363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Кириленко Наталія Іванівна</a:t>
            </a:r>
            <a:r>
              <a:rPr b="0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вчитель біології Баришівського навчально-виховного комплексу “гімназія - загальноосвітня школа І-ІІІ ступенів”, керівник гуртка «Основи біології» Баришівського ЦПР «Мрія»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125" y="2776984"/>
            <a:ext cx="4141116" cy="311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5"/>
          <p:cNvSpPr txBox="1"/>
          <p:nvPr/>
        </p:nvSpPr>
        <p:spPr>
          <a:xfrm>
            <a:off x="411163" y="0"/>
            <a:ext cx="8229600" cy="71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Актуальність дослідження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55"/>
          <p:cNvSpPr txBox="1"/>
          <p:nvPr/>
        </p:nvSpPr>
        <p:spPr>
          <a:xfrm>
            <a:off x="106363" y="532718"/>
            <a:ext cx="8839200" cy="3865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Засолення ґрунту, зокрема хлоридне, є особливо актуальною проблемою, оскільки хлорид-іони, накопичуючись у ґрунті створюють надлишковий осмотичний тиск і тим самим порушують процеси водообміну в рослинному організмі.  Засолення знижує продуктивність ґрунту, що обумовлено лужною реакцією середовища, токсичною дією легкорозчинних солей, несприятливих водно-фізичних властивостей ґрунту. Засолення може бути природне(первинне) та вторинне, що зумовлене антропогенною діяльністю. Зокрема, через нераціональне внесення добрив, порушення водного режиму внаслідок неправильного зрошення, боротьба з ожеледицею та снігопадом обабіч полів, вирубка захисних деревних смуг. Акумуляція солей в поверхневих шарах ґрунту призводить до деградації рослинного покриву. Тому важливо досліджувати вплив засолення на фіторізноманіття, адаптивні механізми рослин до дії стресового чинника та враховувати результати досліджень під час сільськогосподарського виробництва.</a:t>
            </a:r>
            <a:endParaRPr/>
          </a:p>
        </p:txBody>
      </p:sp>
      <p:pic>
        <p:nvPicPr>
          <p:cNvPr id="270" name="Google Shape;27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170" y="4836720"/>
            <a:ext cx="1680590" cy="198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9270" y="4581128"/>
            <a:ext cx="3023972" cy="227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38040" y="4821908"/>
            <a:ext cx="2186198" cy="1988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6"/>
          <p:cNvSpPr txBox="1"/>
          <p:nvPr/>
        </p:nvSpPr>
        <p:spPr>
          <a:xfrm>
            <a:off x="152400" y="404813"/>
            <a:ext cx="8763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Мета дослідження: </a:t>
            </a:r>
            <a:r>
              <a:rPr b="0" i="0" lang="uk-UA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проаналізувати </a:t>
            </a:r>
            <a:r>
              <a:rPr b="0" i="0" lang="uk-UA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вплив різних рівнів хлоридного засолення на фізіологічні процеси рослинного організму, визначити тест-реакції рослин на хлоридне засолення.                                                     </a:t>
            </a:r>
            <a:br>
              <a:rPr b="0" i="0" lang="uk-UA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56"/>
          <p:cNvSpPr txBox="1"/>
          <p:nvPr/>
        </p:nvSpPr>
        <p:spPr>
          <a:xfrm>
            <a:off x="152400" y="1412512"/>
            <a:ext cx="5355704" cy="5229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Завдання дослідження: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Проаналізувати основні теоретичні підходи до проблеми дослідження  у вітчизняній та зарубіжній науковій літературі.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Визначити та проаналізувати вплив різних рівнів хлоридного засолення на  посівні якості насіння тест-рослин Lepidium sativum L., Raphanus sativus L. та Pisum sativum L.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Дослідити інтенсивність транспірації тест-рослин в умовах різних рівнів хлоридного засолення хлоркобальтовим методом (по Шталю).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Розглянути особливості продихового апарату тест-рослин в умовах хлоридного засолення.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Оцінити тест-реакції рослин на хлоридне засолення та зробити відповідні висновки.</a:t>
            </a:r>
            <a:endParaRPr/>
          </a:p>
        </p:txBody>
      </p:sp>
      <p:pic>
        <p:nvPicPr>
          <p:cNvPr id="279" name="Google Shape;27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4609" y="1574382"/>
            <a:ext cx="2988593" cy="2250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70361" y="3923929"/>
            <a:ext cx="3158500" cy="2853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7"/>
          <p:cNvSpPr txBox="1"/>
          <p:nvPr/>
        </p:nvSpPr>
        <p:spPr>
          <a:xfrm>
            <a:off x="3452728" y="241142"/>
            <a:ext cx="5687640" cy="1469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8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Об’єкт дослідження: </a:t>
            </a:r>
            <a:r>
              <a:rPr b="0" i="0" lang="uk-UA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хлоридне засолення ґрунтів. 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86" name="Google Shape;286;p57"/>
          <p:cNvSpPr txBox="1"/>
          <p:nvPr/>
        </p:nvSpPr>
        <p:spPr>
          <a:xfrm>
            <a:off x="3500438" y="1712913"/>
            <a:ext cx="5538787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Предмет дослідження: </a:t>
            </a:r>
            <a:r>
              <a:rPr b="0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вплив хлоридного засолення на рослинні організми, тест-реакції рослин індикаторів Lepidium sativum L., Raphanus sativus L. та Pisum sativum L.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57"/>
          <p:cNvSpPr/>
          <p:nvPr/>
        </p:nvSpPr>
        <p:spPr>
          <a:xfrm>
            <a:off x="3530600" y="3597275"/>
            <a:ext cx="5680075" cy="2833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Особистий внесок.</a:t>
            </a:r>
            <a:r>
              <a:rPr b="1" i="1" lang="uk-UA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uk-UA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Робота є самостійним дослідженням  автора.  Особисто  проведено інформаційний пошук, визначено основні завдання дослідження, обрано та опановано методи їх вирішення; самостійно зібрано матеріал для дослідження, виконано постановку дослідів; цифрові результати проаналізовано і оброблено методами математичної статистики; сформульовано висновки.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75" y="764704"/>
            <a:ext cx="3335486" cy="251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544" y="3429000"/>
            <a:ext cx="2371982" cy="3150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8"/>
          <p:cNvSpPr txBox="1"/>
          <p:nvPr>
            <p:ph type="title"/>
          </p:nvPr>
        </p:nvSpPr>
        <p:spPr>
          <a:xfrm>
            <a:off x="457380" y="112224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Методика дослідження</a:t>
            </a:r>
            <a:br>
              <a:rPr lang="uk-UA" sz="2400">
                <a:solidFill>
                  <a:srgbClr val="000000"/>
                </a:solidFill>
              </a:rPr>
            </a:br>
            <a:endParaRPr/>
          </a:p>
        </p:txBody>
      </p:sp>
      <p:sp>
        <p:nvSpPr>
          <p:cNvPr id="295" name="Google Shape;295;p58"/>
          <p:cNvSpPr txBox="1"/>
          <p:nvPr/>
        </p:nvSpPr>
        <p:spPr>
          <a:xfrm>
            <a:off x="11080" y="2780928"/>
            <a:ext cx="3785224" cy="50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Прожарювання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ґрунту 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58"/>
          <p:cNvSpPr txBox="1"/>
          <p:nvPr/>
        </p:nvSpPr>
        <p:spPr>
          <a:xfrm>
            <a:off x="2771800" y="2780928"/>
            <a:ext cx="3785224" cy="50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Просівання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ґрунту 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58"/>
          <p:cNvSpPr txBox="1"/>
          <p:nvPr/>
        </p:nvSpPr>
        <p:spPr>
          <a:xfrm>
            <a:off x="5796136" y="2591907"/>
            <a:ext cx="3785224" cy="50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Калібрування насіння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58"/>
          <p:cNvSpPr txBox="1"/>
          <p:nvPr/>
        </p:nvSpPr>
        <p:spPr>
          <a:xfrm>
            <a:off x="-207607" y="5517232"/>
            <a:ext cx="3785224" cy="50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Висівання насіння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58"/>
          <p:cNvSpPr txBox="1"/>
          <p:nvPr/>
        </p:nvSpPr>
        <p:spPr>
          <a:xfrm>
            <a:off x="2847845" y="5636168"/>
            <a:ext cx="3785224" cy="50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Зважування солі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58"/>
          <p:cNvSpPr txBox="1"/>
          <p:nvPr/>
        </p:nvSpPr>
        <p:spPr>
          <a:xfrm>
            <a:off x="5796136" y="5686029"/>
            <a:ext cx="3785224" cy="50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Підготовка розчину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солі</a:t>
            </a:r>
            <a:endParaRPr b="1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p58"/>
          <p:cNvPicPr preferRelativeResize="0"/>
          <p:nvPr/>
        </p:nvPicPr>
        <p:blipFill rotWithShape="1">
          <a:blip r:embed="rId3">
            <a:alphaModFix/>
          </a:blip>
          <a:srcRect b="3419" l="13386" r="16304" t="-3420"/>
          <a:stretch/>
        </p:blipFill>
        <p:spPr>
          <a:xfrm>
            <a:off x="726250" y="408575"/>
            <a:ext cx="2126953" cy="227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58"/>
          <p:cNvPicPr preferRelativeResize="0"/>
          <p:nvPr/>
        </p:nvPicPr>
        <p:blipFill rotWithShape="1">
          <a:blip r:embed="rId4">
            <a:alphaModFix/>
          </a:blip>
          <a:srcRect b="0" l="0" r="-6329" t="19264"/>
          <a:stretch/>
        </p:blipFill>
        <p:spPr>
          <a:xfrm>
            <a:off x="3656885" y="618942"/>
            <a:ext cx="2126935" cy="21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5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4892" y="881072"/>
            <a:ext cx="2543132" cy="1914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32286" y="3642330"/>
            <a:ext cx="2543132" cy="1914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5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15311" y="3771200"/>
            <a:ext cx="2543132" cy="1914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5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605496" y="3284984"/>
            <a:ext cx="1924257" cy="2555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9"/>
          <p:cNvSpPr txBox="1"/>
          <p:nvPr>
            <p:ph type="title"/>
          </p:nvPr>
        </p:nvSpPr>
        <p:spPr>
          <a:xfrm>
            <a:off x="467544" y="1166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latin typeface="Times New Roman"/>
                <a:ea typeface="Times New Roman"/>
                <a:cs typeface="Times New Roman"/>
                <a:sym typeface="Times New Roman"/>
              </a:rPr>
              <a:t>Визначення впливу різних рівнів хлоридного засолення на  посівні якості насіння тест-рослин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12" name="Google Shape;312;p59" title="Набрані бали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250" y="1259625"/>
            <a:ext cx="8680125" cy="5360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60"/>
          <p:cNvSpPr txBox="1"/>
          <p:nvPr>
            <p:ph type="title"/>
          </p:nvPr>
        </p:nvSpPr>
        <p:spPr>
          <a:xfrm>
            <a:off x="467544" y="1166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latin typeface="Times New Roman"/>
                <a:ea typeface="Times New Roman"/>
                <a:cs typeface="Times New Roman"/>
                <a:sym typeface="Times New Roman"/>
              </a:rPr>
              <a:t>Визначення впливу різних рівнів хлоридного засолення на  посівні якості насіння тест-рослин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18" name="Google Shape;318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011" y="1916832"/>
            <a:ext cx="8229600" cy="452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7525" y="1197569"/>
            <a:ext cx="2398949" cy="1806266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60"/>
          <p:cNvSpPr txBox="1"/>
          <p:nvPr/>
        </p:nvSpPr>
        <p:spPr>
          <a:xfrm>
            <a:off x="1955960" y="1645704"/>
            <a:ext cx="3696000" cy="5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Схожість</a:t>
            </a:r>
            <a:r>
              <a:rPr b="1" i="0" lang="uk-UA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насіння, %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61"/>
          <p:cNvSpPr txBox="1"/>
          <p:nvPr>
            <p:ph type="title"/>
          </p:nvPr>
        </p:nvSpPr>
        <p:spPr>
          <a:xfrm>
            <a:off x="467544" y="1166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latin typeface="Times New Roman"/>
                <a:ea typeface="Times New Roman"/>
                <a:cs typeface="Times New Roman"/>
                <a:sym typeface="Times New Roman"/>
              </a:rPr>
              <a:t>Визначення впливу різних рівнів хлоридного засолення на  посівні якості насіння тест-рослин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26" name="Google Shape;326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011" y="1916832"/>
            <a:ext cx="8229600" cy="452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7525" y="1197569"/>
            <a:ext cx="2398949" cy="1806267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61"/>
          <p:cNvSpPr txBox="1"/>
          <p:nvPr/>
        </p:nvSpPr>
        <p:spPr>
          <a:xfrm>
            <a:off x="2010012" y="1699500"/>
            <a:ext cx="3635010" cy="688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Схожість</a:t>
            </a:r>
            <a:r>
              <a:rPr b="1" i="0" lang="uk-UA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насіння, %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2"/>
          <p:cNvSpPr txBox="1"/>
          <p:nvPr>
            <p:ph type="title"/>
          </p:nvPr>
        </p:nvSpPr>
        <p:spPr>
          <a:xfrm>
            <a:off x="467544" y="1166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latin typeface="Times New Roman"/>
                <a:ea typeface="Times New Roman"/>
                <a:cs typeface="Times New Roman"/>
                <a:sym typeface="Times New Roman"/>
              </a:rPr>
              <a:t>Визначення впливу різних рівнів хлоридного засолення на  посівні якості насіння тест-рослин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4" name="Google Shape;334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28" y="1591183"/>
            <a:ext cx="8229600" cy="452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66992" y="1197569"/>
            <a:ext cx="1709463" cy="1806267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62"/>
          <p:cNvSpPr txBox="1"/>
          <p:nvPr/>
        </p:nvSpPr>
        <p:spPr>
          <a:xfrm>
            <a:off x="2206312" y="1197575"/>
            <a:ext cx="36351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Схожість</a:t>
            </a:r>
            <a:r>
              <a:rPr b="1" i="0" lang="uk-UA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насіння, %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3"/>
          <p:cNvSpPr txBox="1"/>
          <p:nvPr>
            <p:ph type="title"/>
          </p:nvPr>
        </p:nvSpPr>
        <p:spPr>
          <a:xfrm>
            <a:off x="395536" y="116632"/>
            <a:ext cx="8624888" cy="85060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Дослідження інтенсивності транспірації тест-рослин в умовах різних рівнів хлоридного засолення хлоркобальтовим методом (по Шталю). </a:t>
            </a:r>
            <a:endParaRPr/>
          </a:p>
        </p:txBody>
      </p:sp>
      <p:graphicFrame>
        <p:nvGraphicFramePr>
          <p:cNvPr id="342" name="Google Shape;342;p63"/>
          <p:cNvGraphicFramePr/>
          <p:nvPr/>
        </p:nvGraphicFramePr>
        <p:xfrm>
          <a:off x="107504" y="1340769"/>
          <a:ext cx="3000000" cy="3000000"/>
        </p:xfrm>
        <a:graphic>
          <a:graphicData uri="http://schemas.openxmlformats.org/drawingml/2006/table">
            <a:tbl>
              <a:tblPr bandRow="1" firstCol="1" firstRow="1">
                <a:gradFill>
                  <a:gsLst>
                    <a:gs pos="0">
                      <a:srgbClr val="9BE9FF"/>
                    </a:gs>
                    <a:gs pos="35000">
                      <a:srgbClr val="B8F1FF"/>
                    </a:gs>
                    <a:gs pos="100000">
                      <a:srgbClr val="E2FBFF"/>
                    </a:gs>
                  </a:gsLst>
                  <a:lin ang="16200000" scaled="0"/>
                </a:gradFill>
                <a:tableStyleId>{BD0EED35-5922-45D5-A12B-46A91D9B805A}</a:tableStyleId>
              </a:tblPr>
              <a:tblGrid>
                <a:gridCol w="915800"/>
                <a:gridCol w="1545400"/>
                <a:gridCol w="2003300"/>
              </a:tblGrid>
              <a:tr h="99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uk-UA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Варіант  досліду</a:t>
                      </a:r>
                      <a:endParaRPr/>
                    </a:p>
                  </a:txBody>
                  <a:tcPr marT="0" marB="0" marR="40400" marL="404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uk-UA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Тест-рослина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i="0" lang="uk-UA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Lepidium sativum L.</a:t>
                      </a:r>
                      <a:endParaRPr i="0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uk-UA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 рівень засолення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400" marL="404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uk-UA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Час зміни забарвлення  хлоркобальтового паперу, хв</a:t>
                      </a:r>
                      <a:endParaRPr/>
                    </a:p>
                  </a:txBody>
                  <a:tcPr marT="0" marB="0" marR="40400" marL="40400"/>
                </a:tc>
              </a:tr>
              <a:tr h="368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Контроль</a:t>
                      </a:r>
                      <a:endParaRPr/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uk-UA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3,1 ±0,34</a:t>
                      </a:r>
                      <a:endParaRPr/>
                    </a:p>
                  </a:txBody>
                  <a:tcPr marT="0" marB="0" marR="40400" marL="40400"/>
                </a:tc>
              </a:tr>
              <a:tr h="552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 мМоль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uk-UA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4,5±0,61</a:t>
                      </a:r>
                      <a:endParaRPr/>
                    </a:p>
                  </a:txBody>
                  <a:tcPr marT="0" marB="0" marR="40400" marL="40400"/>
                </a:tc>
              </a:tr>
              <a:tr h="552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 мМоль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uk-UA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5,1±0,64</a:t>
                      </a:r>
                      <a:endParaRPr/>
                    </a:p>
                  </a:txBody>
                  <a:tcPr marT="0" marB="0" marR="40400" marL="40400"/>
                </a:tc>
              </a:tr>
              <a:tr h="552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150 мМоль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uk-UA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6,8±0,71</a:t>
                      </a:r>
                      <a:endParaRPr/>
                    </a:p>
                  </a:txBody>
                  <a:tcPr marT="0" marB="0" marR="40400" marL="40400"/>
                </a:tc>
              </a:tr>
            </a:tbl>
          </a:graphicData>
        </a:graphic>
      </p:graphicFrame>
      <p:graphicFrame>
        <p:nvGraphicFramePr>
          <p:cNvPr id="343" name="Google Shape;343;p63"/>
          <p:cNvGraphicFramePr/>
          <p:nvPr/>
        </p:nvGraphicFramePr>
        <p:xfrm>
          <a:off x="4629150" y="3664380"/>
          <a:ext cx="3000000" cy="3000000"/>
        </p:xfrm>
        <a:graphic>
          <a:graphicData uri="http://schemas.openxmlformats.org/drawingml/2006/table">
            <a:tbl>
              <a:tblPr bandRow="1" firstCol="1" firstRow="1">
                <a:gradFill>
                  <a:gsLst>
                    <a:gs pos="0">
                      <a:srgbClr val="FFA09D"/>
                    </a:gs>
                    <a:gs pos="35000">
                      <a:srgbClr val="FFBCBC"/>
                    </a:gs>
                    <a:gs pos="100000">
                      <a:srgbClr val="FFE2E2"/>
                    </a:gs>
                  </a:gsLst>
                  <a:lin ang="16200000" scaled="0"/>
                </a:gradFill>
                <a:tableStyleId>{19135996-F24C-40A9-953C-26559BC40F4A}</a:tableStyleId>
              </a:tblPr>
              <a:tblGrid>
                <a:gridCol w="915800"/>
                <a:gridCol w="1545400"/>
                <a:gridCol w="2003300"/>
              </a:tblGrid>
              <a:tr h="1056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000000"/>
                          </a:solidFill>
                        </a:rPr>
                        <a:t>Варіант  досліду</a:t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400" marL="404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000000"/>
                          </a:solidFill>
                        </a:rPr>
                        <a:t>Тест-рослина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i="0" lang="uk-UA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Raphanus sativus L. </a:t>
                      </a:r>
                      <a:r>
                        <a:rPr b="1" lang="uk-UA" sz="1200" u="none" cap="none" strike="noStrike">
                          <a:solidFill>
                            <a:srgbClr val="000000"/>
                          </a:solidFill>
                        </a:rPr>
                        <a:t>/ рівень засолення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400" marL="404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000000"/>
                          </a:solidFill>
                        </a:rPr>
                        <a:t>Час зміни забарвлення  хлоркобальтового паперу, хв</a:t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400" marL="40400"/>
                </a:tc>
              </a:tr>
              <a:tr h="36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Контроль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uk-UA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3,7±0,28</a:t>
                      </a:r>
                      <a:endParaRPr/>
                    </a:p>
                  </a:txBody>
                  <a:tcPr marT="0" marB="0" marR="40400" marL="40400"/>
                </a:tc>
              </a:tr>
              <a:tr h="548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50 мМоль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uk-UA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5,1±0,56</a:t>
                      </a:r>
                      <a:endParaRPr/>
                    </a:p>
                  </a:txBody>
                  <a:tcPr marT="0" marB="0" marR="40400" marL="40400"/>
                </a:tc>
              </a:tr>
              <a:tr h="548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100 мМоль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uk-UA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6,4±0,68</a:t>
                      </a:r>
                      <a:endParaRPr/>
                    </a:p>
                  </a:txBody>
                  <a:tcPr marT="0" marB="0" marR="40400" marL="40400"/>
                </a:tc>
              </a:tr>
              <a:tr h="548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4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150 мМоль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uk-UA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7,5±0,74</a:t>
                      </a:r>
                      <a:endParaRPr/>
                    </a:p>
                  </a:txBody>
                  <a:tcPr marT="0" marB="0" marR="40400" marL="40400"/>
                </a:tc>
              </a:tr>
            </a:tbl>
          </a:graphicData>
        </a:graphic>
      </p:graphicFrame>
      <p:pic>
        <p:nvPicPr>
          <p:cNvPr id="344" name="Google Shape;344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7021" y="1330500"/>
            <a:ext cx="1694378" cy="2250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20272" y="1330500"/>
            <a:ext cx="1694378" cy="2250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9592" y="4614097"/>
            <a:ext cx="2758988" cy="19112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4"/>
          <p:cNvSpPr txBox="1"/>
          <p:nvPr>
            <p:ph type="title"/>
          </p:nvPr>
        </p:nvSpPr>
        <p:spPr>
          <a:xfrm>
            <a:off x="395536" y="116632"/>
            <a:ext cx="8624888" cy="85060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Дослідження інтенсивності транспірації тест-рослин в умовах різних рівнів хлоридного засолення хлоркобальтовим методом (по Шталю). </a:t>
            </a:r>
            <a:endParaRPr/>
          </a:p>
        </p:txBody>
      </p:sp>
      <p:graphicFrame>
        <p:nvGraphicFramePr>
          <p:cNvPr id="352" name="Google Shape;352;p64"/>
          <p:cNvGraphicFramePr/>
          <p:nvPr/>
        </p:nvGraphicFramePr>
        <p:xfrm>
          <a:off x="107504" y="1340769"/>
          <a:ext cx="3000000" cy="3000000"/>
        </p:xfrm>
        <a:graphic>
          <a:graphicData uri="http://schemas.openxmlformats.org/drawingml/2006/table">
            <a:tbl>
              <a:tblPr bandRow="1" firstCol="1" firstRow="1">
                <a:gradFill>
                  <a:gsLst>
                    <a:gs pos="0">
                      <a:srgbClr val="DAFEA4"/>
                    </a:gs>
                    <a:gs pos="35000">
                      <a:srgbClr val="E3FEBF"/>
                    </a:gs>
                    <a:gs pos="100000">
                      <a:srgbClr val="F4FEE6"/>
                    </a:gs>
                  </a:gsLst>
                  <a:lin ang="16200000" scaled="0"/>
                </a:gradFill>
                <a:tableStyleId>{9566F1DB-52E1-43C6-AAF6-BE2B610C98E4}</a:tableStyleId>
              </a:tblPr>
              <a:tblGrid>
                <a:gridCol w="1005250"/>
                <a:gridCol w="1696375"/>
                <a:gridCol w="2199000"/>
              </a:tblGrid>
              <a:tr h="1127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000000"/>
                          </a:solidFill>
                        </a:rPr>
                        <a:t>Варіант  досліду</a:t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400" marL="404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000000"/>
                          </a:solidFill>
                        </a:rPr>
                        <a:t>Тест-рослина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i="0" lang="uk-UA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Pisum sativum L. </a:t>
                      </a:r>
                      <a:r>
                        <a:rPr b="1" lang="uk-UA" sz="1200" u="none" cap="none" strike="noStrike">
                          <a:solidFill>
                            <a:srgbClr val="000000"/>
                          </a:solidFill>
                        </a:rPr>
                        <a:t>/ рівень засолення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400" marL="404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uk-UA" sz="1200" u="none" cap="none" strike="noStrike">
                          <a:solidFill>
                            <a:srgbClr val="000000"/>
                          </a:solidFill>
                        </a:rPr>
                        <a:t>Час зміни забарвлення  хлоркобальтового паперу, хв</a:t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400" marL="40400"/>
                </a:tc>
              </a:tr>
              <a:tr h="390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Контроль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000000"/>
                          </a:solidFill>
                        </a:rPr>
                        <a:t>3,9±0,29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400" marL="40400"/>
                </a:tc>
              </a:tr>
              <a:tr h="585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50 мМоль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000000"/>
                          </a:solidFill>
                        </a:rPr>
                        <a:t>5,6±0,58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400" marL="40400"/>
                </a:tc>
              </a:tr>
              <a:tr h="585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100 мМоль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000000"/>
                          </a:solidFill>
                        </a:rPr>
                        <a:t>6,3±0,7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400" marL="40400"/>
                </a:tc>
              </a:tr>
              <a:tr h="585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4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/>
                        <a:t>150 мМоль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uk-UA" sz="1200" u="none" cap="none" strike="noStrike">
                          <a:solidFill>
                            <a:srgbClr val="000000"/>
                          </a:solidFill>
                        </a:rPr>
                        <a:t>7,2±0,72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400" marL="40400"/>
                </a:tc>
              </a:tr>
            </a:tbl>
          </a:graphicData>
        </a:graphic>
      </p:graphicFrame>
      <p:pic>
        <p:nvPicPr>
          <p:cNvPr id="353" name="Google Shape;353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8064" y="1461380"/>
            <a:ext cx="1694378" cy="2250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20272" y="1286175"/>
            <a:ext cx="1899300" cy="2250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504" y="4684485"/>
            <a:ext cx="2538374" cy="1911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6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43913" y="4211052"/>
            <a:ext cx="3162564" cy="23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6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06993" y="4681030"/>
            <a:ext cx="2538374" cy="1911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5"/>
          <p:cNvSpPr txBox="1"/>
          <p:nvPr>
            <p:ph type="title"/>
          </p:nvPr>
        </p:nvSpPr>
        <p:spPr>
          <a:xfrm>
            <a:off x="107504" y="274680"/>
            <a:ext cx="8578936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Особливості  продихового апарату тест-рослин в умовах хлоридного засолення.</a:t>
            </a:r>
            <a:br>
              <a:rPr b="1"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63" name="Google Shape;363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4088" y="1495424"/>
            <a:ext cx="3565260" cy="473511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65"/>
          <p:cNvSpPr txBox="1"/>
          <p:nvPr/>
        </p:nvSpPr>
        <p:spPr>
          <a:xfrm>
            <a:off x="-900608" y="3610951"/>
            <a:ext cx="3785224" cy="50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50 мМоль</a:t>
            </a:r>
            <a:endParaRPr b="1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65"/>
          <p:cNvSpPr txBox="1"/>
          <p:nvPr/>
        </p:nvSpPr>
        <p:spPr>
          <a:xfrm>
            <a:off x="2231740" y="3516257"/>
            <a:ext cx="3785224" cy="50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 мМоль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65"/>
          <p:cNvSpPr txBox="1"/>
          <p:nvPr/>
        </p:nvSpPr>
        <p:spPr>
          <a:xfrm>
            <a:off x="786776" y="6194522"/>
            <a:ext cx="3785224" cy="50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150 мМоль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7" name="Google Shape;367;p65"/>
          <p:cNvPicPr preferRelativeResize="0"/>
          <p:nvPr/>
        </p:nvPicPr>
        <p:blipFill rotWithShape="1">
          <a:blip r:embed="rId4">
            <a:alphaModFix/>
          </a:blip>
          <a:srcRect b="42378" l="30115" r="6183" t="20188"/>
          <a:stretch/>
        </p:blipFill>
        <p:spPr>
          <a:xfrm>
            <a:off x="1691680" y="4162057"/>
            <a:ext cx="1944369" cy="2032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65"/>
          <p:cNvPicPr preferRelativeResize="0"/>
          <p:nvPr/>
        </p:nvPicPr>
        <p:blipFill rotWithShape="1">
          <a:blip r:embed="rId5">
            <a:alphaModFix/>
          </a:blip>
          <a:srcRect b="41592" l="12968" r="12962" t="29262"/>
          <a:stretch/>
        </p:blipFill>
        <p:spPr>
          <a:xfrm>
            <a:off x="2451704" y="1574680"/>
            <a:ext cx="2807713" cy="196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65"/>
          <p:cNvPicPr preferRelativeResize="0"/>
          <p:nvPr/>
        </p:nvPicPr>
        <p:blipFill rotWithShape="1">
          <a:blip r:embed="rId6">
            <a:alphaModFix/>
          </a:blip>
          <a:srcRect b="40377" l="8753" r="20367" t="20619"/>
          <a:stretch/>
        </p:blipFill>
        <p:spPr>
          <a:xfrm>
            <a:off x="214651" y="1512015"/>
            <a:ext cx="2063319" cy="2019748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65"/>
          <p:cNvSpPr txBox="1"/>
          <p:nvPr/>
        </p:nvSpPr>
        <p:spPr>
          <a:xfrm>
            <a:off x="1883400" y="911000"/>
            <a:ext cx="26886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lang="uk-U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Raphanus sativus L.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6"/>
          <p:cNvSpPr txBox="1"/>
          <p:nvPr/>
        </p:nvSpPr>
        <p:spPr>
          <a:xfrm>
            <a:off x="522288" y="-315913"/>
            <a:ext cx="7772400" cy="121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Висновки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66"/>
          <p:cNvSpPr txBox="1"/>
          <p:nvPr/>
        </p:nvSpPr>
        <p:spPr>
          <a:xfrm>
            <a:off x="0" y="332650"/>
            <a:ext cx="89916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0650" lvl="0" marL="269999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AutoNum type="arabicPeriod"/>
            </a:pPr>
            <a:r>
              <a:rPr lang="uk-UA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Хлоридне засолення грунтів знижує продуктивність рослин,  вплива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ючи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 усі аспекти росту й розвитку рослин, у т. ч. проростання насіння, ріст пагонів і розвиток кореневої системи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процеси мінерального живлення, транспірації, фотосинтезу.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01600" lvl="0" marL="269999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Аналіз особливостей проростання насіння показав , що за впливу хлоридного засолення у діапазоні 50-150 мМоль показник енергії пр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оростання знижується на 27,4-78,2%, а 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схож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ість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насіння знижується на 32,3% - 76,9%. У різних тест-рослин рівень змін варіює. 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Енергія проростання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насіння у Lepidium sativum L. знижується на 27,4% - 61,2%. %, для Raphanus sativus L. на 39,6% - 60,5% .  Максимальне відхилення  показника від контрольних значень у  Pisum sativum L.  - на 48,1% - 78,2% . 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Схожість насіння 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Lepidium sativum L. знижується на 32,3% - 63,4%. %, для Raphanus sativus L. на 43,6% - 63,8% .  Максимальне відхилення  показника від контрольних значень у  Pisum sativum L.  - на 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6,2% - 7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6,9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% . В умовах 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сольового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стресу за впливу 50мМоль схожість знижується на 32,3-46,2%, у варіантах 100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мМоль -48,8-67,9% , 150 мМоль - 63,4-76,9%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01600" lvl="0" marL="269999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Оцінка інтенсивності транспірації тест-рослин засвідч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 її істотне зниження за дії NaCl у концентрації 50-150 мМоль в усіх варіантах досліду. У Lepidium sativum L.показник знижується у 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1,38-2,03 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у Raphanus sativus L у 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1,45-2,19  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рази, у Pisum sativum L. у 1,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55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 рази. 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умовах сольового стресу за впливу 50мМоль показник знижується 1,38-1,55%, у варіантах 100мМоль -1,69-2,12% , 150 мМоль - 2,03-2,25% . Найбільш чутливим видом серед тест-рослина є Pisum sativum L. 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01600" lvl="0" marL="269999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Дослідження показало істотне зменшення кількості продихів на одиницю площі листка з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 зростанням 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хлоридного засолення.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01600" lvl="0" marL="269999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Таким чином, тест-реакціями рослин на хлоридне засолення грунтів  є зниження показників енергії проростання та схожості насіння, зниження інтенсивності транспірації, в тому числі зменшення кількості продихів на одиниці площі. Ступінь прояву цих тест-реакцій залежить від сту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пеня солестійкості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ви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ду та 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рівн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 </a:t>
            </a: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хлоридного засолення.</a:t>
            </a:r>
            <a:endParaRPr sz="1600"/>
          </a:p>
          <a:p>
            <a:pPr indent="0" lvl="0" marL="269999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69999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69999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7"/>
          <p:cNvSpPr txBox="1"/>
          <p:nvPr>
            <p:ph type="title"/>
          </p:nvPr>
        </p:nvSpPr>
        <p:spPr>
          <a:xfrm>
            <a:off x="173923" y="-22086"/>
            <a:ext cx="8229114" cy="1142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36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Література</a:t>
            </a:r>
            <a:endParaRPr/>
          </a:p>
        </p:txBody>
      </p:sp>
      <p:sp>
        <p:nvSpPr>
          <p:cNvPr id="382" name="Google Shape;382;p67"/>
          <p:cNvSpPr txBox="1"/>
          <p:nvPr/>
        </p:nvSpPr>
        <p:spPr>
          <a:xfrm>
            <a:off x="-6718" y="606839"/>
            <a:ext cx="8977249" cy="550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1.Білявська Н. О. Вплив сольового і осмотичного стресів та метіуру на фотосинтетичний апарат листків кукурудзи. Вісн. Харків. нац. аграр. ун-ту. Сер. Біол. 2009. Вип. 3.С. 35–42.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Деркач І. В. Вплив засолення ґрунту на рослинні організми. Наукові записки Тернопільського національного педагогічного університету імені Володимира Гнатюка. Серія.Біологія. 2016. № 3-4. С. 91-106. Режим доступу: http://nbuv.gov.ua/UJRN/NZTNPU_2016_3-4_14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3. Ісаєнков С. В. Фізіологічні та молекулярні аспекти сольового стресу рослин. Цитологія і генетика. - 2012.  Т. 46, № 5.  С. 50-71. - Режим доступу: http://nbuv.gov.ua/UJRN/CLG_2012_46_5_9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Колесніков М.О., Пащенко Ю.П. Біохімія та фізіологія рослин. Малий практикум: навчально-методичний посібник.Мелітополь .ТДАТУ. 2022. 226 с.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Колесніков М.О. Вплив різноякісного сольового стресу на проростання насіння пшениці на кукурудзи. Режим доступу: http://elar.tsatu.edu.ua/bitstream/123456789/4868/1/23.pdf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Палладіна Т.О. Біохімічні механізми захисту рослин від сольового стресу. Укр.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біохім. журн. 2002.  Т.74. №4б (дод. 2). С. 73-74.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7. Худолєєва Л. В. Порівняння солестійкості представників родин Populus і Salix в умовах In Vitro [Електронний ресурс] . ScienceRise. Biological science.  2018. № 2. - С. 35-38. - Режим доступу: http://nbuv.gov.ua/UJRN/texcsrb_2018_2_9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8"/>
          <p:cNvSpPr/>
          <p:nvPr/>
        </p:nvSpPr>
        <p:spPr>
          <a:xfrm>
            <a:off x="-180528" y="116632"/>
            <a:ext cx="8064450" cy="3674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563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563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563"/>
              </a:spcBef>
              <a:spcAft>
                <a:spcPts val="0"/>
              </a:spcAft>
              <a:buNone/>
            </a:pPr>
            <a:r>
              <a:rPr b="1" lang="uk-UA" sz="6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ДЯКУЮ ЗА УВАГУ!</a:t>
            </a:r>
            <a:endParaRPr i="1" sz="6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spcBef>
                <a:spcPts val="675"/>
              </a:spcBef>
              <a:spcAft>
                <a:spcPts val="0"/>
              </a:spcAft>
              <a:buNone/>
            </a:pPr>
            <a:r>
              <a:rPr i="1" lang="uk-UA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0" lvl="0" marL="0" marR="0" rtl="0" algn="just">
              <a:spcBef>
                <a:spcPts val="475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475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475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68"/>
          <p:cNvSpPr/>
          <p:nvPr/>
        </p:nvSpPr>
        <p:spPr>
          <a:xfrm>
            <a:off x="4284663" y="5013325"/>
            <a:ext cx="4862512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uk-UA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ВСІ ФОТОГРАФІЇ ЗРОБЛЕНІ ВЛАСНОРУЧ  І Є ОРИГІНАЛЬНИМ НАДБАННЯМ АВТОРА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68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68"/>
          <p:cNvPicPr preferRelativeResize="0"/>
          <p:nvPr/>
        </p:nvPicPr>
        <p:blipFill rotWithShape="1">
          <a:blip r:embed="rId3">
            <a:alphaModFix/>
          </a:blip>
          <a:srcRect b="0" l="7708" r="7708" t="0"/>
          <a:stretch/>
        </p:blipFill>
        <p:spPr>
          <a:xfrm>
            <a:off x="6269848" y="520286"/>
            <a:ext cx="2782974" cy="2476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68"/>
          <p:cNvPicPr preferRelativeResize="0"/>
          <p:nvPr/>
        </p:nvPicPr>
        <p:blipFill rotWithShape="1">
          <a:blip r:embed="rId4">
            <a:alphaModFix/>
          </a:blip>
          <a:srcRect b="0" l="13655" r="13655" t="0"/>
          <a:stretch/>
        </p:blipFill>
        <p:spPr>
          <a:xfrm>
            <a:off x="469752" y="3707598"/>
            <a:ext cx="2806104" cy="2907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