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8" r:id="rId11"/>
    <p:sldId id="267" r:id="rId12"/>
    <p:sldId id="269" r:id="rId13"/>
    <p:sldId id="266" r:id="rId14"/>
    <p:sldId id="271" r:id="rId15"/>
    <p:sldId id="270" r:id="rId16"/>
  </p:sldIdLst>
  <p:sldSz cx="18288000" cy="10287000"/>
  <p:notesSz cx="6858000" cy="9144000"/>
  <p:embeddedFontLst>
    <p:embeddedFont>
      <p:font typeface="Homemade Apple" panose="020B0604020202020204" charset="0"/>
      <p:regular r:id="rId17"/>
    </p:embeddedFont>
    <p:embeddedFont>
      <p:font typeface="PT Serif Bold" panose="020B0604020202020204" charset="-52"/>
      <p:regular r:id="rId18"/>
    </p:embeddedFont>
    <p:embeddedFont>
      <p:font typeface="Arimo Bold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PT Serif" panose="020B0604020202020204" charset="-52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4" d="100"/>
          <a:sy n="44" d="100"/>
        </p:scale>
        <p:origin x="75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02414" y="-1467821"/>
            <a:ext cx="21289408" cy="1197475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337721" y="6636502"/>
            <a:ext cx="7564030" cy="6505066"/>
          </a:xfrm>
          <a:custGeom>
            <a:avLst/>
            <a:gdLst/>
            <a:ahLst/>
            <a:cxnLst/>
            <a:rect l="l" t="t" r="r" b="b"/>
            <a:pathLst>
              <a:path w="7564030" h="6505066">
                <a:moveTo>
                  <a:pt x="0" y="0"/>
                </a:moveTo>
                <a:lnTo>
                  <a:pt x="7564030" y="0"/>
                </a:lnTo>
                <a:lnTo>
                  <a:pt x="7564030" y="6505066"/>
                </a:lnTo>
                <a:lnTo>
                  <a:pt x="0" y="650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366441" flipH="1">
            <a:off x="-264162" y="5260406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2147128" y="0"/>
                </a:moveTo>
                <a:lnTo>
                  <a:pt x="0" y="0"/>
                </a:lnTo>
                <a:lnTo>
                  <a:pt x="0" y="4798051"/>
                </a:lnTo>
                <a:lnTo>
                  <a:pt x="2147128" y="4798051"/>
                </a:lnTo>
                <a:lnTo>
                  <a:pt x="214712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743279">
            <a:off x="15038273" y="-2248238"/>
            <a:ext cx="4823054" cy="3478628"/>
          </a:xfrm>
          <a:custGeom>
            <a:avLst/>
            <a:gdLst/>
            <a:ahLst/>
            <a:cxnLst/>
            <a:rect l="l" t="t" r="r" b="b"/>
            <a:pathLst>
              <a:path w="4823054" h="3478628">
                <a:moveTo>
                  <a:pt x="0" y="0"/>
                </a:moveTo>
                <a:lnTo>
                  <a:pt x="4823054" y="0"/>
                </a:lnTo>
                <a:lnTo>
                  <a:pt x="4823054" y="3478628"/>
                </a:lnTo>
                <a:lnTo>
                  <a:pt x="0" y="34786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506940">
            <a:off x="15343007" y="1385438"/>
            <a:ext cx="4971547" cy="2398771"/>
          </a:xfrm>
          <a:custGeom>
            <a:avLst/>
            <a:gdLst/>
            <a:ahLst/>
            <a:cxnLst/>
            <a:rect l="l" t="t" r="r" b="b"/>
            <a:pathLst>
              <a:path w="4971547" h="2398771">
                <a:moveTo>
                  <a:pt x="0" y="0"/>
                </a:moveTo>
                <a:lnTo>
                  <a:pt x="4971547" y="0"/>
                </a:lnTo>
                <a:lnTo>
                  <a:pt x="4971547" y="2398772"/>
                </a:lnTo>
                <a:lnTo>
                  <a:pt x="0" y="23987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381061">
            <a:off x="16587459" y="6003188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0" y="0"/>
                </a:moveTo>
                <a:lnTo>
                  <a:pt x="2147128" y="0"/>
                </a:lnTo>
                <a:lnTo>
                  <a:pt x="2147128" y="4798050"/>
                </a:lnTo>
                <a:lnTo>
                  <a:pt x="0" y="4798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389702">
            <a:off x="-2298574" y="1165520"/>
            <a:ext cx="3289978" cy="5437979"/>
          </a:xfrm>
          <a:custGeom>
            <a:avLst/>
            <a:gdLst/>
            <a:ahLst/>
            <a:cxnLst/>
            <a:rect l="l" t="t" r="r" b="b"/>
            <a:pathLst>
              <a:path w="3289978" h="5437979">
                <a:moveTo>
                  <a:pt x="0" y="0"/>
                </a:moveTo>
                <a:lnTo>
                  <a:pt x="3289978" y="0"/>
                </a:lnTo>
                <a:lnTo>
                  <a:pt x="3289978" y="5437979"/>
                </a:lnTo>
                <a:lnTo>
                  <a:pt x="0" y="54379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3100737">
            <a:off x="-1783185" y="-2570413"/>
            <a:ext cx="3355477" cy="6149059"/>
          </a:xfrm>
          <a:custGeom>
            <a:avLst/>
            <a:gdLst/>
            <a:ahLst/>
            <a:cxnLst/>
            <a:rect l="l" t="t" r="r" b="b"/>
            <a:pathLst>
              <a:path w="4088066" h="6078909">
                <a:moveTo>
                  <a:pt x="0" y="0"/>
                </a:moveTo>
                <a:lnTo>
                  <a:pt x="4088066" y="0"/>
                </a:lnTo>
                <a:lnTo>
                  <a:pt x="4088066" y="6078909"/>
                </a:lnTo>
                <a:lnTo>
                  <a:pt x="0" y="60789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56390">
            <a:off x="15450465" y="8648492"/>
            <a:ext cx="5564894" cy="2636369"/>
          </a:xfrm>
          <a:custGeom>
            <a:avLst/>
            <a:gdLst/>
            <a:ahLst/>
            <a:cxnLst/>
            <a:rect l="l" t="t" r="r" b="b"/>
            <a:pathLst>
              <a:path w="5564894" h="2636369">
                <a:moveTo>
                  <a:pt x="0" y="0"/>
                </a:moveTo>
                <a:lnTo>
                  <a:pt x="5564894" y="0"/>
                </a:lnTo>
                <a:lnTo>
                  <a:pt x="5564894" y="2636368"/>
                </a:lnTo>
                <a:lnTo>
                  <a:pt x="0" y="26363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9179013" flipH="1">
            <a:off x="7100294" y="-2596614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2147127" y="0"/>
                </a:moveTo>
                <a:lnTo>
                  <a:pt x="0" y="0"/>
                </a:lnTo>
                <a:lnTo>
                  <a:pt x="0" y="4798050"/>
                </a:lnTo>
                <a:lnTo>
                  <a:pt x="2147127" y="4798050"/>
                </a:lnTo>
                <a:lnTo>
                  <a:pt x="214712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070216">
            <a:off x="8674154" y="-3028766"/>
            <a:ext cx="5567133" cy="4878201"/>
          </a:xfrm>
          <a:custGeom>
            <a:avLst/>
            <a:gdLst/>
            <a:ahLst/>
            <a:cxnLst/>
            <a:rect l="l" t="t" r="r" b="b"/>
            <a:pathLst>
              <a:path w="5567133" h="4878201">
                <a:moveTo>
                  <a:pt x="0" y="0"/>
                </a:moveTo>
                <a:lnTo>
                  <a:pt x="5567133" y="0"/>
                </a:lnTo>
                <a:lnTo>
                  <a:pt x="5567133" y="4878201"/>
                </a:lnTo>
                <a:lnTo>
                  <a:pt x="0" y="48782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4437633">
            <a:off x="5298406" y="-2059649"/>
            <a:ext cx="1939461" cy="4346483"/>
          </a:xfrm>
          <a:custGeom>
            <a:avLst/>
            <a:gdLst/>
            <a:ahLst/>
            <a:cxnLst/>
            <a:rect l="l" t="t" r="r" b="b"/>
            <a:pathLst>
              <a:path w="2156942" h="4346483">
                <a:moveTo>
                  <a:pt x="0" y="0"/>
                </a:moveTo>
                <a:lnTo>
                  <a:pt x="2156942" y="0"/>
                </a:lnTo>
                <a:lnTo>
                  <a:pt x="2156942" y="4346482"/>
                </a:lnTo>
                <a:lnTo>
                  <a:pt x="0" y="434648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2474619" flipH="1">
            <a:off x="16823408" y="3151464"/>
            <a:ext cx="3289978" cy="5437979"/>
          </a:xfrm>
          <a:custGeom>
            <a:avLst/>
            <a:gdLst/>
            <a:ahLst/>
            <a:cxnLst/>
            <a:rect l="l" t="t" r="r" b="b"/>
            <a:pathLst>
              <a:path w="3289978" h="5437979">
                <a:moveTo>
                  <a:pt x="3289978" y="0"/>
                </a:moveTo>
                <a:lnTo>
                  <a:pt x="0" y="0"/>
                </a:lnTo>
                <a:lnTo>
                  <a:pt x="0" y="5437979"/>
                </a:lnTo>
                <a:lnTo>
                  <a:pt x="3289978" y="5437979"/>
                </a:lnTo>
                <a:lnTo>
                  <a:pt x="3289978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011727" y="9459660"/>
            <a:ext cx="3216545" cy="3120048"/>
          </a:xfrm>
          <a:custGeom>
            <a:avLst/>
            <a:gdLst/>
            <a:ahLst/>
            <a:cxnLst/>
            <a:rect l="l" t="t" r="r" b="b"/>
            <a:pathLst>
              <a:path w="3216545" h="3120048">
                <a:moveTo>
                  <a:pt x="0" y="0"/>
                </a:moveTo>
                <a:lnTo>
                  <a:pt x="3216544" y="0"/>
                </a:lnTo>
                <a:lnTo>
                  <a:pt x="3216544" y="3120048"/>
                </a:lnTo>
                <a:lnTo>
                  <a:pt x="0" y="312004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2207307">
            <a:off x="1511331" y="8985618"/>
            <a:ext cx="4149100" cy="4277422"/>
          </a:xfrm>
          <a:custGeom>
            <a:avLst/>
            <a:gdLst/>
            <a:ahLst/>
            <a:cxnLst/>
            <a:rect l="l" t="t" r="r" b="b"/>
            <a:pathLst>
              <a:path w="4149100" h="4277422">
                <a:moveTo>
                  <a:pt x="0" y="0"/>
                </a:moveTo>
                <a:lnTo>
                  <a:pt x="4149100" y="0"/>
                </a:lnTo>
                <a:lnTo>
                  <a:pt x="4149100" y="4277423"/>
                </a:lnTo>
                <a:lnTo>
                  <a:pt x="0" y="427742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559414" y="4189465"/>
            <a:ext cx="13679224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12"/>
              </a:lnSpc>
            </a:pPr>
            <a:endParaRPr sz="1400" dirty="0"/>
          </a:p>
          <a:p>
            <a:pPr algn="ctr">
              <a:lnSpc>
                <a:spcPts val="5609"/>
              </a:lnSpc>
            </a:pPr>
            <a:r>
              <a:rPr lang="en-US" sz="5400" spc="807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Місце</a:t>
            </a:r>
            <a:r>
              <a:rPr lang="en-US" sz="5400" spc="807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5400" spc="807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пам’яті</a:t>
            </a:r>
            <a:r>
              <a:rPr lang="en-US" sz="5400" spc="807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5400" spc="807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народної</a:t>
            </a:r>
            <a:r>
              <a:rPr lang="en-US" sz="5400" spc="807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:</a:t>
            </a:r>
          </a:p>
          <a:p>
            <a:pPr algn="ctr">
              <a:lnSpc>
                <a:spcPts val="5609"/>
              </a:lnSpc>
            </a:pPr>
            <a:r>
              <a:rPr lang="en-US" sz="5400" spc="807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дослідження</a:t>
            </a:r>
            <a:r>
              <a:rPr lang="en-US" sz="5400" spc="807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5400" spc="807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за</a:t>
            </a:r>
            <a:r>
              <a:rPr lang="en-US" sz="5400" spc="807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5400" spc="807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фотодокументами</a:t>
            </a:r>
            <a:endParaRPr lang="en-US" sz="5400" spc="807" dirty="0">
              <a:solidFill>
                <a:srgbClr val="3D3D3D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  <a:p>
            <a:pPr algn="ctr">
              <a:lnSpc>
                <a:spcPts val="4812"/>
              </a:lnSpc>
            </a:pPr>
            <a:endParaRPr lang="en-US" sz="5609" spc="807" dirty="0">
              <a:solidFill>
                <a:srgbClr val="3D3D3D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16050" y="2070868"/>
            <a:ext cx="13897783" cy="2359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37"/>
              </a:lnSpc>
            </a:pPr>
            <a:r>
              <a:rPr lang="uk-UA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Всеукраїнський інтерактивний конкурс «МАН-Юніор Дослідник»</a:t>
            </a:r>
          </a:p>
          <a:p>
            <a:pPr algn="ctr">
              <a:lnSpc>
                <a:spcPts val="4637"/>
              </a:lnSpc>
            </a:pPr>
            <a:r>
              <a:rPr lang="uk-UA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Номінація – Історик-Юніор</a:t>
            </a:r>
            <a:endParaRPr lang="uk-UA" sz="2800" b="1" dirty="0" smtClean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4637"/>
              </a:lnSpc>
            </a:pPr>
            <a:r>
              <a:rPr lang="en-US" sz="2800" b="1" dirty="0" err="1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Комунальний</a:t>
            </a:r>
            <a:r>
              <a:rPr lang="en-US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заклад</a:t>
            </a:r>
            <a:r>
              <a:rPr lang="en-US" sz="2800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“Данилівська </a:t>
            </a:r>
            <a:r>
              <a:rPr lang="en-US" sz="2800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гімназія</a:t>
            </a:r>
            <a:r>
              <a:rPr lang="en-US" sz="2800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” Лозуватської </a:t>
            </a:r>
            <a:r>
              <a:rPr lang="en-US" sz="2800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сільської</a:t>
            </a:r>
            <a:r>
              <a:rPr lang="en-US" sz="2800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ради</a:t>
            </a:r>
            <a:r>
              <a:rPr lang="uk-UA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, Криворізького району, Дніпропетровської області</a:t>
            </a:r>
            <a:endParaRPr lang="en-US" sz="2800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001030" y="7152287"/>
            <a:ext cx="7470729" cy="2991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61"/>
              </a:lnSpc>
            </a:pPr>
            <a:r>
              <a:rPr lang="uk-UA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Автор </a:t>
            </a:r>
            <a:r>
              <a:rPr lang="uk-UA" sz="2800" b="1" dirty="0" err="1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проєкту</a:t>
            </a:r>
            <a:r>
              <a:rPr lang="uk-UA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: </a:t>
            </a:r>
            <a:r>
              <a:rPr lang="en-US" sz="2800" b="1" dirty="0" err="1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Степанов</a:t>
            </a:r>
            <a:r>
              <a:rPr lang="en-US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800" b="1" dirty="0" err="1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Даніїл</a:t>
            </a:r>
            <a:r>
              <a:rPr lang="uk-UA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Сергійович</a:t>
            </a:r>
            <a:r>
              <a:rPr lang="en-US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, </a:t>
            </a:r>
            <a:r>
              <a:rPr lang="en-US" sz="2800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9 </a:t>
            </a:r>
            <a:r>
              <a:rPr lang="en-US" sz="2800" b="1" dirty="0" err="1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клас</a:t>
            </a:r>
            <a:endParaRPr lang="uk-UA" sz="2800" b="1" dirty="0" smtClean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5961"/>
              </a:lnSpc>
            </a:pPr>
            <a:r>
              <a:rPr lang="uk-UA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Керівник </a:t>
            </a:r>
            <a:r>
              <a:rPr lang="uk-UA" sz="2800" b="1" dirty="0" err="1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проєкту</a:t>
            </a:r>
            <a:r>
              <a:rPr lang="uk-UA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: </a:t>
            </a:r>
            <a:r>
              <a:rPr lang="uk-UA" sz="2800" b="1" dirty="0" err="1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Габрієлян</a:t>
            </a:r>
            <a:r>
              <a:rPr lang="uk-UA" sz="2800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Інна Станіславівна, вчитель історії</a:t>
            </a:r>
            <a:endParaRPr lang="en-US" sz="2800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24743" y="8629789"/>
            <a:ext cx="7564030" cy="6505066"/>
          </a:xfrm>
          <a:custGeom>
            <a:avLst/>
            <a:gdLst/>
            <a:ahLst/>
            <a:cxnLst/>
            <a:rect l="l" t="t" r="r" b="b"/>
            <a:pathLst>
              <a:path w="7564030" h="6505066">
                <a:moveTo>
                  <a:pt x="0" y="0"/>
                </a:moveTo>
                <a:lnTo>
                  <a:pt x="7564030" y="0"/>
                </a:lnTo>
                <a:lnTo>
                  <a:pt x="7564030" y="6505066"/>
                </a:lnTo>
                <a:lnTo>
                  <a:pt x="0" y="650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366441" flipH="1">
            <a:off x="-264162" y="5260406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2147128" y="0"/>
                </a:moveTo>
                <a:lnTo>
                  <a:pt x="0" y="0"/>
                </a:lnTo>
                <a:lnTo>
                  <a:pt x="0" y="4798051"/>
                </a:lnTo>
                <a:lnTo>
                  <a:pt x="2147128" y="4798051"/>
                </a:lnTo>
                <a:lnTo>
                  <a:pt x="214712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582953" y="6420730"/>
            <a:ext cx="6494513" cy="6177906"/>
          </a:xfrm>
          <a:custGeom>
            <a:avLst/>
            <a:gdLst/>
            <a:ahLst/>
            <a:cxnLst/>
            <a:rect l="l" t="t" r="r" b="b"/>
            <a:pathLst>
              <a:path w="6494513" h="6177906">
                <a:moveTo>
                  <a:pt x="0" y="0"/>
                </a:moveTo>
                <a:lnTo>
                  <a:pt x="6494513" y="0"/>
                </a:lnTo>
                <a:lnTo>
                  <a:pt x="6494513" y="6177906"/>
                </a:lnTo>
                <a:lnTo>
                  <a:pt x="0" y="6177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743279">
            <a:off x="13903622" y="-1611845"/>
            <a:ext cx="4823054" cy="3478628"/>
          </a:xfrm>
          <a:custGeom>
            <a:avLst/>
            <a:gdLst/>
            <a:ahLst/>
            <a:cxnLst/>
            <a:rect l="l" t="t" r="r" b="b"/>
            <a:pathLst>
              <a:path w="4823054" h="3478628">
                <a:moveTo>
                  <a:pt x="0" y="0"/>
                </a:moveTo>
                <a:lnTo>
                  <a:pt x="4823054" y="0"/>
                </a:lnTo>
                <a:lnTo>
                  <a:pt x="4823054" y="3478628"/>
                </a:lnTo>
                <a:lnTo>
                  <a:pt x="0" y="34786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381061">
            <a:off x="16587459" y="6003188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0" y="0"/>
                </a:moveTo>
                <a:lnTo>
                  <a:pt x="2147128" y="0"/>
                </a:lnTo>
                <a:lnTo>
                  <a:pt x="2147128" y="4798050"/>
                </a:lnTo>
                <a:lnTo>
                  <a:pt x="0" y="4798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389702">
            <a:off x="-1750434" y="1334016"/>
            <a:ext cx="3289978" cy="5437979"/>
          </a:xfrm>
          <a:custGeom>
            <a:avLst/>
            <a:gdLst/>
            <a:ahLst/>
            <a:cxnLst/>
            <a:rect l="l" t="t" r="r" b="b"/>
            <a:pathLst>
              <a:path w="3289978" h="5437979">
                <a:moveTo>
                  <a:pt x="0" y="0"/>
                </a:moveTo>
                <a:lnTo>
                  <a:pt x="3289978" y="0"/>
                </a:lnTo>
                <a:lnTo>
                  <a:pt x="3289978" y="5437979"/>
                </a:lnTo>
                <a:lnTo>
                  <a:pt x="0" y="54379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3100737">
            <a:off x="-819892" y="-2474759"/>
            <a:ext cx="4088066" cy="6078909"/>
          </a:xfrm>
          <a:custGeom>
            <a:avLst/>
            <a:gdLst/>
            <a:ahLst/>
            <a:cxnLst/>
            <a:rect l="l" t="t" r="r" b="b"/>
            <a:pathLst>
              <a:path w="4088066" h="6078909">
                <a:moveTo>
                  <a:pt x="0" y="0"/>
                </a:moveTo>
                <a:lnTo>
                  <a:pt x="4088066" y="0"/>
                </a:lnTo>
                <a:lnTo>
                  <a:pt x="4088066" y="6078909"/>
                </a:lnTo>
                <a:lnTo>
                  <a:pt x="0" y="60789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6390">
            <a:off x="14476853" y="8191499"/>
            <a:ext cx="5564894" cy="2636369"/>
          </a:xfrm>
          <a:custGeom>
            <a:avLst/>
            <a:gdLst/>
            <a:ahLst/>
            <a:cxnLst/>
            <a:rect l="l" t="t" r="r" b="b"/>
            <a:pathLst>
              <a:path w="5564894" h="2636369">
                <a:moveTo>
                  <a:pt x="0" y="0"/>
                </a:moveTo>
                <a:lnTo>
                  <a:pt x="5564894" y="0"/>
                </a:lnTo>
                <a:lnTo>
                  <a:pt x="5564894" y="2636368"/>
                </a:lnTo>
                <a:lnTo>
                  <a:pt x="0" y="26363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070216">
            <a:off x="8674154" y="-3028766"/>
            <a:ext cx="5567133" cy="4878201"/>
          </a:xfrm>
          <a:custGeom>
            <a:avLst/>
            <a:gdLst/>
            <a:ahLst/>
            <a:cxnLst/>
            <a:rect l="l" t="t" r="r" b="b"/>
            <a:pathLst>
              <a:path w="5567133" h="4878201">
                <a:moveTo>
                  <a:pt x="0" y="0"/>
                </a:moveTo>
                <a:lnTo>
                  <a:pt x="5567133" y="0"/>
                </a:lnTo>
                <a:lnTo>
                  <a:pt x="5567133" y="4878201"/>
                </a:lnTo>
                <a:lnTo>
                  <a:pt x="0" y="48782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10889" y="2752370"/>
            <a:ext cx="15948411" cy="439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6"/>
              </a:lnSpc>
            </a:pPr>
            <a:r>
              <a:rPr lang="en-US" sz="3354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Актуальність теми:</a:t>
            </a:r>
          </a:p>
          <a:p>
            <a:pPr algn="ctr">
              <a:lnSpc>
                <a:spcPts val="5091"/>
              </a:lnSpc>
              <a:spcBef>
                <a:spcPct val="0"/>
              </a:spcBef>
            </a:pPr>
            <a:r>
              <a:rPr lang="en-US" sz="3637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дослідження таких місць допомагає зберегти історичну правду, що особливо важливо на тлі сучасної війни, коли ворог намагається спотворити історію та знищити культурну спадщину. Дослідження братської могили в Данилівці – це не просто вивчення минулого, а й важливий елемент усвідомлення сьогодення та боротьби за справедливість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24743" y="8629789"/>
            <a:ext cx="7564030" cy="6505066"/>
          </a:xfrm>
          <a:custGeom>
            <a:avLst/>
            <a:gdLst/>
            <a:ahLst/>
            <a:cxnLst/>
            <a:rect l="l" t="t" r="r" b="b"/>
            <a:pathLst>
              <a:path w="7564030" h="6505066">
                <a:moveTo>
                  <a:pt x="0" y="0"/>
                </a:moveTo>
                <a:lnTo>
                  <a:pt x="7564030" y="0"/>
                </a:lnTo>
                <a:lnTo>
                  <a:pt x="7564030" y="6505066"/>
                </a:lnTo>
                <a:lnTo>
                  <a:pt x="0" y="650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366441" flipH="1">
            <a:off x="-264162" y="5260406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2147128" y="0"/>
                </a:moveTo>
                <a:lnTo>
                  <a:pt x="0" y="0"/>
                </a:lnTo>
                <a:lnTo>
                  <a:pt x="0" y="4798051"/>
                </a:lnTo>
                <a:lnTo>
                  <a:pt x="2147128" y="4798051"/>
                </a:lnTo>
                <a:lnTo>
                  <a:pt x="214712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743279">
            <a:off x="13903622" y="-1611845"/>
            <a:ext cx="4823054" cy="3478628"/>
          </a:xfrm>
          <a:custGeom>
            <a:avLst/>
            <a:gdLst/>
            <a:ahLst/>
            <a:cxnLst/>
            <a:rect l="l" t="t" r="r" b="b"/>
            <a:pathLst>
              <a:path w="4823054" h="3478628">
                <a:moveTo>
                  <a:pt x="0" y="0"/>
                </a:moveTo>
                <a:lnTo>
                  <a:pt x="4823054" y="0"/>
                </a:lnTo>
                <a:lnTo>
                  <a:pt x="4823054" y="3478628"/>
                </a:lnTo>
                <a:lnTo>
                  <a:pt x="0" y="34786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381061">
            <a:off x="16587459" y="6003188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0" y="0"/>
                </a:moveTo>
                <a:lnTo>
                  <a:pt x="2147128" y="0"/>
                </a:lnTo>
                <a:lnTo>
                  <a:pt x="2147128" y="4798050"/>
                </a:lnTo>
                <a:lnTo>
                  <a:pt x="0" y="4798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389702">
            <a:off x="-1750434" y="1334016"/>
            <a:ext cx="3289978" cy="5437979"/>
          </a:xfrm>
          <a:custGeom>
            <a:avLst/>
            <a:gdLst/>
            <a:ahLst/>
            <a:cxnLst/>
            <a:rect l="l" t="t" r="r" b="b"/>
            <a:pathLst>
              <a:path w="3289978" h="5437979">
                <a:moveTo>
                  <a:pt x="0" y="0"/>
                </a:moveTo>
                <a:lnTo>
                  <a:pt x="3289978" y="0"/>
                </a:lnTo>
                <a:lnTo>
                  <a:pt x="3289978" y="5437979"/>
                </a:lnTo>
                <a:lnTo>
                  <a:pt x="0" y="5437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100737">
            <a:off x="-819892" y="-2474759"/>
            <a:ext cx="4088066" cy="6078909"/>
          </a:xfrm>
          <a:custGeom>
            <a:avLst/>
            <a:gdLst/>
            <a:ahLst/>
            <a:cxnLst/>
            <a:rect l="l" t="t" r="r" b="b"/>
            <a:pathLst>
              <a:path w="4088066" h="6078909">
                <a:moveTo>
                  <a:pt x="0" y="0"/>
                </a:moveTo>
                <a:lnTo>
                  <a:pt x="4088066" y="0"/>
                </a:lnTo>
                <a:lnTo>
                  <a:pt x="4088066" y="6078909"/>
                </a:lnTo>
                <a:lnTo>
                  <a:pt x="0" y="60789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56390">
            <a:off x="14476853" y="8191499"/>
            <a:ext cx="5564894" cy="2636369"/>
          </a:xfrm>
          <a:custGeom>
            <a:avLst/>
            <a:gdLst/>
            <a:ahLst/>
            <a:cxnLst/>
            <a:rect l="l" t="t" r="r" b="b"/>
            <a:pathLst>
              <a:path w="5564894" h="2636369">
                <a:moveTo>
                  <a:pt x="0" y="0"/>
                </a:moveTo>
                <a:lnTo>
                  <a:pt x="5564894" y="0"/>
                </a:lnTo>
                <a:lnTo>
                  <a:pt x="5564894" y="2636368"/>
                </a:lnTo>
                <a:lnTo>
                  <a:pt x="0" y="26363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70216">
            <a:off x="8674154" y="-3028766"/>
            <a:ext cx="5567133" cy="4878201"/>
          </a:xfrm>
          <a:custGeom>
            <a:avLst/>
            <a:gdLst/>
            <a:ahLst/>
            <a:cxnLst/>
            <a:rect l="l" t="t" r="r" b="b"/>
            <a:pathLst>
              <a:path w="5567133" h="4878201">
                <a:moveTo>
                  <a:pt x="0" y="0"/>
                </a:moveTo>
                <a:lnTo>
                  <a:pt x="5567133" y="0"/>
                </a:lnTo>
                <a:lnTo>
                  <a:pt x="5567133" y="4878201"/>
                </a:lnTo>
                <a:lnTo>
                  <a:pt x="0" y="48782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10889" y="2752370"/>
            <a:ext cx="15948411" cy="626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 b="1" dirty="0" err="1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Об’єкт</a:t>
            </a:r>
            <a:r>
              <a:rPr lang="en-US" sz="3354" b="1" dirty="0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дослідження</a:t>
            </a:r>
            <a:r>
              <a:rPr lang="en-US" sz="3354" b="1" dirty="0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: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Братська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могила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села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Данилівка</a:t>
            </a:r>
            <a:endParaRPr lang="en-US" sz="3354" b="1" dirty="0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 b="1" dirty="0" err="1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Предмет</a:t>
            </a:r>
            <a:r>
              <a:rPr lang="en-US" sz="3354" b="1" dirty="0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дослідження</a:t>
            </a:r>
            <a:r>
              <a:rPr lang="en-US" sz="3354" b="1" dirty="0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: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зміна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вигляду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Братської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могили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в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різні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періоди</a:t>
            </a:r>
            <a:endParaRPr lang="en-US" sz="3354" b="1" dirty="0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 b="1" dirty="0" err="1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Мета</a:t>
            </a:r>
            <a:r>
              <a:rPr lang="en-US" sz="3354" b="1" dirty="0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проєкту</a:t>
            </a:r>
            <a:r>
              <a:rPr lang="en-US" sz="3354" b="1" dirty="0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: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-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Розширити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знання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з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історії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рідного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краю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.</a:t>
            </a:r>
          </a:p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-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Дізнатися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історію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Братської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могили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села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.</a:t>
            </a:r>
          </a:p>
          <a:p>
            <a:pPr marL="457200" indent="-457200" algn="ctr">
              <a:lnSpc>
                <a:spcPts val="4696"/>
              </a:lnSpc>
              <a:spcBef>
                <a:spcPct val="0"/>
              </a:spcBef>
              <a:buFontTx/>
              <a:buChar char="-"/>
            </a:pPr>
            <a:r>
              <a:rPr lang="en-US" sz="3354" b="1" dirty="0" err="1" smtClean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Навчитися</a:t>
            </a:r>
            <a:r>
              <a:rPr lang="en-US" sz="3354" b="1" dirty="0" smtClean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збирати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і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систематизувати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місцевий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історичний</a:t>
            </a:r>
            <a:r>
              <a:rPr lang="en-US" sz="3354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354" b="1" dirty="0" err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матеріал</a:t>
            </a:r>
            <a:r>
              <a:rPr lang="en-US" sz="3354" b="1" dirty="0" smtClean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.</a:t>
            </a:r>
            <a:endParaRPr lang="uk-UA" sz="3354" b="1" dirty="0" smtClean="0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Новизна </a:t>
            </a:r>
            <a:r>
              <a:rPr lang="uk-UA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uk-UA" sz="3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3200" b="1" dirty="0" err="1">
                <a:latin typeface="PT Serif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зібрано</a:t>
            </a:r>
            <a:r>
              <a:rPr lang="ru-RU" sz="3200" b="1" dirty="0">
                <a:latin typeface="PT Serif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й </a:t>
            </a:r>
            <a:r>
              <a:rPr lang="ru-RU" sz="3200" b="1" dirty="0" err="1">
                <a:latin typeface="PT Serif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упорядковано</a:t>
            </a:r>
            <a:r>
              <a:rPr lang="ru-RU" sz="3200" b="1" dirty="0">
                <a:latin typeface="PT Serif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PT Serif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матеріал</a:t>
            </a:r>
            <a:r>
              <a:rPr lang="uk-UA" sz="3200" b="1" dirty="0">
                <a:latin typeface="PT Serif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про Братську могилу; аналіз історичних джерел та архівів, сучасний стан та збереження пам’ятки.</a:t>
            </a:r>
            <a:endParaRPr lang="ru-RU" sz="3200" b="1" dirty="0">
              <a:latin typeface="PT Serif Bold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5091"/>
              </a:lnSpc>
              <a:spcBef>
                <a:spcPct val="0"/>
              </a:spcBef>
            </a:pPr>
            <a:endParaRPr lang="en-US" sz="3354" b="1" dirty="0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24743" y="8629789"/>
            <a:ext cx="7564030" cy="6505066"/>
          </a:xfrm>
          <a:custGeom>
            <a:avLst/>
            <a:gdLst/>
            <a:ahLst/>
            <a:cxnLst/>
            <a:rect l="l" t="t" r="r" b="b"/>
            <a:pathLst>
              <a:path w="7564030" h="6505066">
                <a:moveTo>
                  <a:pt x="0" y="0"/>
                </a:moveTo>
                <a:lnTo>
                  <a:pt x="7564030" y="0"/>
                </a:lnTo>
                <a:lnTo>
                  <a:pt x="7564030" y="6505066"/>
                </a:lnTo>
                <a:lnTo>
                  <a:pt x="0" y="650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366441" flipH="1">
            <a:off x="-264162" y="5260406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2147128" y="0"/>
                </a:moveTo>
                <a:lnTo>
                  <a:pt x="0" y="0"/>
                </a:lnTo>
                <a:lnTo>
                  <a:pt x="0" y="4798051"/>
                </a:lnTo>
                <a:lnTo>
                  <a:pt x="2147128" y="4798051"/>
                </a:lnTo>
                <a:lnTo>
                  <a:pt x="214712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743279">
            <a:off x="13903622" y="-1611845"/>
            <a:ext cx="4823054" cy="3478628"/>
          </a:xfrm>
          <a:custGeom>
            <a:avLst/>
            <a:gdLst/>
            <a:ahLst/>
            <a:cxnLst/>
            <a:rect l="l" t="t" r="r" b="b"/>
            <a:pathLst>
              <a:path w="4823054" h="3478628">
                <a:moveTo>
                  <a:pt x="0" y="0"/>
                </a:moveTo>
                <a:lnTo>
                  <a:pt x="4823054" y="0"/>
                </a:lnTo>
                <a:lnTo>
                  <a:pt x="4823054" y="3478628"/>
                </a:lnTo>
                <a:lnTo>
                  <a:pt x="0" y="34786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381061">
            <a:off x="16587459" y="6003188"/>
            <a:ext cx="2147128" cy="4798051"/>
          </a:xfrm>
          <a:custGeom>
            <a:avLst/>
            <a:gdLst/>
            <a:ahLst/>
            <a:cxnLst/>
            <a:rect l="l" t="t" r="r" b="b"/>
            <a:pathLst>
              <a:path w="2147128" h="4798051">
                <a:moveTo>
                  <a:pt x="0" y="0"/>
                </a:moveTo>
                <a:lnTo>
                  <a:pt x="2147128" y="0"/>
                </a:lnTo>
                <a:lnTo>
                  <a:pt x="2147128" y="4798050"/>
                </a:lnTo>
                <a:lnTo>
                  <a:pt x="0" y="4798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389702">
            <a:off x="-1750434" y="1334016"/>
            <a:ext cx="3289978" cy="5437979"/>
          </a:xfrm>
          <a:custGeom>
            <a:avLst/>
            <a:gdLst/>
            <a:ahLst/>
            <a:cxnLst/>
            <a:rect l="l" t="t" r="r" b="b"/>
            <a:pathLst>
              <a:path w="3289978" h="5437979">
                <a:moveTo>
                  <a:pt x="0" y="0"/>
                </a:moveTo>
                <a:lnTo>
                  <a:pt x="3289978" y="0"/>
                </a:lnTo>
                <a:lnTo>
                  <a:pt x="3289978" y="5437979"/>
                </a:lnTo>
                <a:lnTo>
                  <a:pt x="0" y="5437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100737">
            <a:off x="-819892" y="-2474759"/>
            <a:ext cx="4088066" cy="6078909"/>
          </a:xfrm>
          <a:custGeom>
            <a:avLst/>
            <a:gdLst/>
            <a:ahLst/>
            <a:cxnLst/>
            <a:rect l="l" t="t" r="r" b="b"/>
            <a:pathLst>
              <a:path w="4088066" h="6078909">
                <a:moveTo>
                  <a:pt x="0" y="0"/>
                </a:moveTo>
                <a:lnTo>
                  <a:pt x="4088066" y="0"/>
                </a:lnTo>
                <a:lnTo>
                  <a:pt x="4088066" y="6078909"/>
                </a:lnTo>
                <a:lnTo>
                  <a:pt x="0" y="60789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56390">
            <a:off x="14476853" y="8191499"/>
            <a:ext cx="5564894" cy="2636369"/>
          </a:xfrm>
          <a:custGeom>
            <a:avLst/>
            <a:gdLst/>
            <a:ahLst/>
            <a:cxnLst/>
            <a:rect l="l" t="t" r="r" b="b"/>
            <a:pathLst>
              <a:path w="5564894" h="2636369">
                <a:moveTo>
                  <a:pt x="0" y="0"/>
                </a:moveTo>
                <a:lnTo>
                  <a:pt x="5564894" y="0"/>
                </a:lnTo>
                <a:lnTo>
                  <a:pt x="5564894" y="2636368"/>
                </a:lnTo>
                <a:lnTo>
                  <a:pt x="0" y="26363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70216">
            <a:off x="8674154" y="-3028766"/>
            <a:ext cx="5567133" cy="4878201"/>
          </a:xfrm>
          <a:custGeom>
            <a:avLst/>
            <a:gdLst/>
            <a:ahLst/>
            <a:cxnLst/>
            <a:rect l="l" t="t" r="r" b="b"/>
            <a:pathLst>
              <a:path w="5567133" h="4878201">
                <a:moveTo>
                  <a:pt x="0" y="0"/>
                </a:moveTo>
                <a:lnTo>
                  <a:pt x="5567133" y="0"/>
                </a:lnTo>
                <a:lnTo>
                  <a:pt x="5567133" y="4878201"/>
                </a:lnTo>
                <a:lnTo>
                  <a:pt x="0" y="48782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10889" y="2752370"/>
            <a:ext cx="15948411" cy="5340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 b="1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Завдання:</a:t>
            </a:r>
          </a:p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    - Визначити географічне розташування села Данилівка (Кіровка)</a:t>
            </a:r>
          </a:p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- Зібрати свідчення старожилів </a:t>
            </a:r>
          </a:p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- Зібрати і систематизувати матеріал з історії братської могили.</a:t>
            </a:r>
          </a:p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 b="1">
                <a:solidFill>
                  <a:srgbClr val="D65606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Методи, </a:t>
            </a:r>
            <a:r>
              <a:rPr lang="en-US" sz="3354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які я використовув для дослідження історії змін Братської могили у Данилівському старостинському окрузі:</a:t>
            </a:r>
          </a:p>
          <a:p>
            <a:pPr marL="724234" lvl="1" indent="-362117" algn="ctr">
              <a:lnSpc>
                <a:spcPts val="4696"/>
              </a:lnSpc>
              <a:spcBef>
                <a:spcPct val="0"/>
              </a:spcBef>
              <a:buAutoNum type="arabicPeriod"/>
            </a:pPr>
            <a:r>
              <a:rPr lang="en-US" sz="3354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Аналіз документів</a:t>
            </a:r>
          </a:p>
          <a:p>
            <a:pPr marL="724234" lvl="1" indent="-362117" algn="ctr">
              <a:lnSpc>
                <a:spcPts val="4696"/>
              </a:lnSpc>
              <a:spcBef>
                <a:spcPct val="0"/>
              </a:spcBef>
              <a:buAutoNum type="arabicPeriod"/>
            </a:pPr>
            <a:r>
              <a:rPr lang="en-US" sz="3354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Інтерв’ю з місцевими жителями</a:t>
            </a:r>
          </a:p>
          <a:p>
            <a:pPr algn="ctr">
              <a:lnSpc>
                <a:spcPts val="5091"/>
              </a:lnSpc>
              <a:spcBef>
                <a:spcPct val="0"/>
              </a:spcBef>
            </a:pPr>
            <a:endParaRPr lang="en-US" sz="3354" b="1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347544" y="-313214"/>
            <a:ext cx="9491544" cy="11010987"/>
            <a:chOff x="0" y="0"/>
            <a:chExt cx="2499831" cy="29000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99831" cy="2900013"/>
            </a:xfrm>
            <a:custGeom>
              <a:avLst/>
              <a:gdLst/>
              <a:ahLst/>
              <a:cxnLst/>
              <a:rect l="l" t="t" r="r" b="b"/>
              <a:pathLst>
                <a:path w="2499831" h="2900013">
                  <a:moveTo>
                    <a:pt x="0" y="0"/>
                  </a:moveTo>
                  <a:lnTo>
                    <a:pt x="2499831" y="0"/>
                  </a:lnTo>
                  <a:lnTo>
                    <a:pt x="2499831" y="2900013"/>
                  </a:lnTo>
                  <a:lnTo>
                    <a:pt x="0" y="2900013"/>
                  </a:lnTo>
                  <a:close/>
                </a:path>
              </a:pathLst>
            </a:custGeom>
            <a:solidFill>
              <a:srgbClr val="CEBCA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99831" cy="2938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23236" y="2652822"/>
            <a:ext cx="10425301" cy="7369609"/>
          </a:xfrm>
          <a:custGeom>
            <a:avLst/>
            <a:gdLst/>
            <a:ahLst/>
            <a:cxnLst/>
            <a:rect l="l" t="t" r="r" b="b"/>
            <a:pathLst>
              <a:path w="10425301" h="7369609">
                <a:moveTo>
                  <a:pt x="0" y="0"/>
                </a:moveTo>
                <a:lnTo>
                  <a:pt x="10425301" y="0"/>
                </a:lnTo>
                <a:lnTo>
                  <a:pt x="10425301" y="7369609"/>
                </a:lnTo>
                <a:lnTo>
                  <a:pt x="0" y="7369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479127" y="7742704"/>
            <a:ext cx="5466818" cy="2279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44"/>
              </a:lnSpc>
            </a:pPr>
            <a:r>
              <a:rPr lang="en-US" sz="66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1971 </a:t>
            </a:r>
            <a:r>
              <a:rPr lang="en-US" sz="6600" b="1" dirty="0" err="1" smtClean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рік</a:t>
            </a:r>
            <a:r>
              <a:rPr lang="uk-UA" sz="6600" b="1" dirty="0" smtClean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uk-UA" sz="6600" b="1" dirty="0" err="1" smtClean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с.Кіровка</a:t>
            </a:r>
            <a:endParaRPr lang="en-US" sz="6600" b="1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1104900"/>
            <a:ext cx="16230600" cy="1265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2"/>
              </a:lnSpc>
              <a:spcBef>
                <a:spcPct val="0"/>
              </a:spcBef>
            </a:pPr>
            <a:r>
              <a:rPr lang="en-US" sz="4812" spc="693" dirty="0" err="1">
                <a:solidFill>
                  <a:srgbClr val="0000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Історично</a:t>
            </a:r>
            <a:r>
              <a:rPr lang="en-US" sz="4812" spc="693" dirty="0">
                <a:solidFill>
                  <a:srgbClr val="0000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4812" spc="693" dirty="0" err="1">
                <a:solidFill>
                  <a:srgbClr val="0000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цінним</a:t>
            </a:r>
            <a:r>
              <a:rPr lang="en-US" sz="4812" spc="693" dirty="0">
                <a:solidFill>
                  <a:srgbClr val="0000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4812" spc="693" dirty="0" err="1">
                <a:solidFill>
                  <a:srgbClr val="0000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джерелом</a:t>
            </a:r>
            <a:r>
              <a:rPr lang="en-US" sz="4812" spc="693" dirty="0">
                <a:solidFill>
                  <a:srgbClr val="0000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є </a:t>
            </a:r>
            <a:r>
              <a:rPr lang="en-US" sz="4812" spc="693" dirty="0" err="1">
                <a:solidFill>
                  <a:srgbClr val="0000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братські</a:t>
            </a:r>
            <a:r>
              <a:rPr lang="en-US" sz="4812" spc="693" dirty="0">
                <a:solidFill>
                  <a:srgbClr val="0000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4812" spc="693" dirty="0" err="1">
                <a:solidFill>
                  <a:srgbClr val="000000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могили</a:t>
            </a:r>
            <a:endParaRPr lang="en-US" sz="4812" spc="693" dirty="0">
              <a:solidFill>
                <a:srgbClr val="000000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97680" y="2089352"/>
            <a:ext cx="60442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вони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закликають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переосмислення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цінностей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відповідального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ставлення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поваги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минулого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гідності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 Вони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стають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місцем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виховання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патріотизму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відповідальності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свої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вчинки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розуміння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наслідків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війни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конфліктів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1053471">
            <a:off x="599747" y="259958"/>
            <a:ext cx="2184815" cy="2252387"/>
          </a:xfrm>
          <a:custGeom>
            <a:avLst/>
            <a:gdLst/>
            <a:ahLst/>
            <a:cxnLst/>
            <a:rect l="l" t="t" r="r" b="b"/>
            <a:pathLst>
              <a:path w="2184815" h="2252387">
                <a:moveTo>
                  <a:pt x="0" y="0"/>
                </a:moveTo>
                <a:lnTo>
                  <a:pt x="2184816" y="0"/>
                </a:lnTo>
                <a:lnTo>
                  <a:pt x="2184816" y="2252387"/>
                </a:lnTo>
                <a:lnTo>
                  <a:pt x="0" y="225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11559">
            <a:off x="15778383" y="7404637"/>
            <a:ext cx="2599696" cy="2680099"/>
          </a:xfrm>
          <a:custGeom>
            <a:avLst/>
            <a:gdLst/>
            <a:ahLst/>
            <a:cxnLst/>
            <a:rect l="l" t="t" r="r" b="b"/>
            <a:pathLst>
              <a:path w="2599696" h="2680099">
                <a:moveTo>
                  <a:pt x="0" y="0"/>
                </a:moveTo>
                <a:lnTo>
                  <a:pt x="2599697" y="0"/>
                </a:lnTo>
                <a:lnTo>
                  <a:pt x="2599697" y="2680099"/>
                </a:lnTo>
                <a:lnTo>
                  <a:pt x="0" y="2680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61804" y="3171082"/>
            <a:ext cx="7119372" cy="4944217"/>
          </a:xfrm>
          <a:custGeom>
            <a:avLst/>
            <a:gdLst/>
            <a:ahLst/>
            <a:cxnLst/>
            <a:rect l="l" t="t" r="r" b="b"/>
            <a:pathLst>
              <a:path w="11272786" h="6362554">
                <a:moveTo>
                  <a:pt x="0" y="0"/>
                </a:moveTo>
                <a:lnTo>
                  <a:pt x="11272786" y="0"/>
                </a:lnTo>
                <a:lnTo>
                  <a:pt x="11272786" y="6362554"/>
                </a:lnTo>
                <a:lnTo>
                  <a:pt x="0" y="63625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00977" y="736200"/>
            <a:ext cx="10412326" cy="166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ДОСЛІДЖЕННЯ ЗА ФОТОДОКУМЕНТАМИ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1514903" y="8212684"/>
            <a:ext cx="11272786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Сучасний </a:t>
            </a:r>
            <a:r>
              <a:rPr lang="en-US" sz="5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вигляд</a:t>
            </a:r>
            <a:endParaRPr lang="en-US" sz="5199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9148" y="3289445"/>
            <a:ext cx="8091885" cy="34597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91599" y="6918583"/>
            <a:ext cx="74294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 серпня 2016 року у зв’язку з децентралізацією село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Кіровка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стало називатись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Данилівка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центральному майдані села розташована стела «Ніхто – не забутий, ніщо – не забуте!», на якій викарбувані імена понад 26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полеглих воїнів в роки Другої світової війни та встановлено новий пам’ятник Невідомому солдатові.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1053471">
            <a:off x="599747" y="259958"/>
            <a:ext cx="2184815" cy="2252387"/>
          </a:xfrm>
          <a:custGeom>
            <a:avLst/>
            <a:gdLst/>
            <a:ahLst/>
            <a:cxnLst/>
            <a:rect l="l" t="t" r="r" b="b"/>
            <a:pathLst>
              <a:path w="2184815" h="2252387">
                <a:moveTo>
                  <a:pt x="0" y="0"/>
                </a:moveTo>
                <a:lnTo>
                  <a:pt x="2184816" y="0"/>
                </a:lnTo>
                <a:lnTo>
                  <a:pt x="2184816" y="2252387"/>
                </a:lnTo>
                <a:lnTo>
                  <a:pt x="0" y="225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11559">
            <a:off x="15778383" y="7404637"/>
            <a:ext cx="2599696" cy="2680099"/>
          </a:xfrm>
          <a:custGeom>
            <a:avLst/>
            <a:gdLst/>
            <a:ahLst/>
            <a:cxnLst/>
            <a:rect l="l" t="t" r="r" b="b"/>
            <a:pathLst>
              <a:path w="2599696" h="2680099">
                <a:moveTo>
                  <a:pt x="0" y="0"/>
                </a:moveTo>
                <a:lnTo>
                  <a:pt x="2599697" y="0"/>
                </a:lnTo>
                <a:lnTo>
                  <a:pt x="2599697" y="2680099"/>
                </a:lnTo>
                <a:lnTo>
                  <a:pt x="0" y="2680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592320" y="2538038"/>
            <a:ext cx="5302102" cy="7292929"/>
          </a:xfrm>
          <a:custGeom>
            <a:avLst/>
            <a:gdLst/>
            <a:ahLst/>
            <a:cxnLst/>
            <a:rect l="l" t="t" r="r" b="b"/>
            <a:pathLst>
              <a:path w="5302102" h="7292929">
                <a:moveTo>
                  <a:pt x="0" y="0"/>
                </a:moveTo>
                <a:lnTo>
                  <a:pt x="5302101" y="0"/>
                </a:lnTo>
                <a:lnTo>
                  <a:pt x="5302101" y="7292929"/>
                </a:lnTo>
                <a:lnTo>
                  <a:pt x="0" y="7292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00977" y="736200"/>
            <a:ext cx="10412326" cy="166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ДОСЛІДЖЕННЯ ЗА ФОТОДОКУМЕНТАМИ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9200" y="8503493"/>
            <a:ext cx="9103545" cy="14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Братська</a:t>
            </a:r>
            <a:r>
              <a:rPr lang="en-US" sz="4199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могила</a:t>
            </a:r>
            <a:r>
              <a:rPr lang="en-US" sz="4199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, 1969 </a:t>
            </a: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рік</a:t>
            </a:r>
            <a:endParaRPr lang="en-US" sz="4199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5879"/>
              </a:lnSpc>
            </a:pP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с.Кіровка</a:t>
            </a:r>
            <a:endParaRPr lang="en-US" sz="4199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2806545"/>
            <a:ext cx="8351852" cy="268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90170">
              <a:lnSpc>
                <a:spcPct val="150000"/>
              </a:lnSpc>
              <a:spcAft>
                <a:spcPts val="1000"/>
              </a:spcAft>
            </a:pPr>
            <a:r>
              <a:rPr lang="uk-UA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1956 році було облаштовано братську могилу і на території села, тоді ще </a:t>
            </a:r>
            <a:r>
              <a:rPr lang="uk-UA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Кіровка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   В цей час в  братській могилі було перепоховано останки 186 воїнів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1053471">
            <a:off x="599747" y="259958"/>
            <a:ext cx="2184815" cy="2252387"/>
          </a:xfrm>
          <a:custGeom>
            <a:avLst/>
            <a:gdLst/>
            <a:ahLst/>
            <a:cxnLst/>
            <a:rect l="l" t="t" r="r" b="b"/>
            <a:pathLst>
              <a:path w="2184815" h="2252387">
                <a:moveTo>
                  <a:pt x="0" y="0"/>
                </a:moveTo>
                <a:lnTo>
                  <a:pt x="2184816" y="0"/>
                </a:lnTo>
                <a:lnTo>
                  <a:pt x="2184816" y="2252387"/>
                </a:lnTo>
                <a:lnTo>
                  <a:pt x="0" y="225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11559">
            <a:off x="15778383" y="7404637"/>
            <a:ext cx="2599696" cy="2680099"/>
          </a:xfrm>
          <a:custGeom>
            <a:avLst/>
            <a:gdLst/>
            <a:ahLst/>
            <a:cxnLst/>
            <a:rect l="l" t="t" r="r" b="b"/>
            <a:pathLst>
              <a:path w="2599696" h="2680099">
                <a:moveTo>
                  <a:pt x="0" y="0"/>
                </a:moveTo>
                <a:lnTo>
                  <a:pt x="2599697" y="0"/>
                </a:lnTo>
                <a:lnTo>
                  <a:pt x="2599697" y="2680099"/>
                </a:lnTo>
                <a:lnTo>
                  <a:pt x="0" y="2680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532518" y="2240036"/>
            <a:ext cx="9733711" cy="6428451"/>
          </a:xfrm>
          <a:custGeom>
            <a:avLst/>
            <a:gdLst/>
            <a:ahLst/>
            <a:cxnLst/>
            <a:rect l="l" t="t" r="r" b="b"/>
            <a:pathLst>
              <a:path w="9733711" h="6428451">
                <a:moveTo>
                  <a:pt x="0" y="0"/>
                </a:moveTo>
                <a:lnTo>
                  <a:pt x="9733711" y="0"/>
                </a:lnTo>
                <a:lnTo>
                  <a:pt x="9733711" y="6428451"/>
                </a:lnTo>
                <a:lnTo>
                  <a:pt x="0" y="6428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00977" y="736200"/>
            <a:ext cx="10412326" cy="166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ДОСЛІДЖЕННЯ ЗА ФОТОДОКУМЕНТАМИ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96200" y="8755693"/>
            <a:ext cx="9103545" cy="14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Братська</a:t>
            </a:r>
            <a:r>
              <a:rPr lang="en-US" sz="4199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могила</a:t>
            </a:r>
            <a:r>
              <a:rPr lang="en-US" sz="4199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, 1975 </a:t>
            </a: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рік</a:t>
            </a:r>
            <a:endParaRPr lang="en-US" sz="4199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5879"/>
              </a:lnSpc>
            </a:pP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с.Кіровка</a:t>
            </a:r>
            <a:endParaRPr lang="en-US" sz="4199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4076700"/>
            <a:ext cx="2159008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48665" y="3083916"/>
            <a:ext cx="7160918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Друге перепоховання відбувалось у 1975 році, скільки воїнів було перепоховано точно не визначили. Бо додаткові списки поповнювались майже щороку. Цього ж року було реконструйовано </a:t>
            </a:r>
            <a:r>
              <a:rPr lang="uk-UA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Братську </a:t>
            </a:r>
            <a:r>
              <a:rPr lang="uk-UA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могилу: добудовано стелу: «Ніхто не забутий…» та стіну зі списками полеглих воїнів. Також встановили огорожу та  вимостили бетонними плитками майданчик навколо меморіалу.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1053471">
            <a:off x="599747" y="259958"/>
            <a:ext cx="2184815" cy="2252387"/>
          </a:xfrm>
          <a:custGeom>
            <a:avLst/>
            <a:gdLst/>
            <a:ahLst/>
            <a:cxnLst/>
            <a:rect l="l" t="t" r="r" b="b"/>
            <a:pathLst>
              <a:path w="2184815" h="2252387">
                <a:moveTo>
                  <a:pt x="0" y="0"/>
                </a:moveTo>
                <a:lnTo>
                  <a:pt x="2184816" y="0"/>
                </a:lnTo>
                <a:lnTo>
                  <a:pt x="2184816" y="2252387"/>
                </a:lnTo>
                <a:lnTo>
                  <a:pt x="0" y="225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11559">
            <a:off x="15778383" y="7404637"/>
            <a:ext cx="2599696" cy="2680099"/>
          </a:xfrm>
          <a:custGeom>
            <a:avLst/>
            <a:gdLst/>
            <a:ahLst/>
            <a:cxnLst/>
            <a:rect l="l" t="t" r="r" b="b"/>
            <a:pathLst>
              <a:path w="2599696" h="2680099">
                <a:moveTo>
                  <a:pt x="0" y="0"/>
                </a:moveTo>
                <a:lnTo>
                  <a:pt x="2599697" y="0"/>
                </a:lnTo>
                <a:lnTo>
                  <a:pt x="2599697" y="2680099"/>
                </a:lnTo>
                <a:lnTo>
                  <a:pt x="0" y="2680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51346" y="2420831"/>
            <a:ext cx="8523137" cy="5690094"/>
          </a:xfrm>
          <a:custGeom>
            <a:avLst/>
            <a:gdLst/>
            <a:ahLst/>
            <a:cxnLst/>
            <a:rect l="l" t="t" r="r" b="b"/>
            <a:pathLst>
              <a:path w="8523137" h="5690094">
                <a:moveTo>
                  <a:pt x="0" y="0"/>
                </a:moveTo>
                <a:lnTo>
                  <a:pt x="8523137" y="0"/>
                </a:lnTo>
                <a:lnTo>
                  <a:pt x="8523137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00977" y="736200"/>
            <a:ext cx="10412326" cy="166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ДОСЛІДЖЕННЯ ЗА ФОТОДОКУМЕНТАМИ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0902" y="8668487"/>
            <a:ext cx="9103545" cy="14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Безіменні могили визволителів Кіровки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77400" y="3139910"/>
            <a:ext cx="670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У 2004 році було знайдено і перепоховано останки ще 26 воїнів.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1053471">
            <a:off x="599747" y="259958"/>
            <a:ext cx="2184815" cy="2252387"/>
          </a:xfrm>
          <a:custGeom>
            <a:avLst/>
            <a:gdLst/>
            <a:ahLst/>
            <a:cxnLst/>
            <a:rect l="l" t="t" r="r" b="b"/>
            <a:pathLst>
              <a:path w="2184815" h="2252387">
                <a:moveTo>
                  <a:pt x="0" y="0"/>
                </a:moveTo>
                <a:lnTo>
                  <a:pt x="2184816" y="0"/>
                </a:lnTo>
                <a:lnTo>
                  <a:pt x="2184816" y="2252387"/>
                </a:lnTo>
                <a:lnTo>
                  <a:pt x="0" y="225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11559">
            <a:off x="16477232" y="7918250"/>
            <a:ext cx="2599696" cy="2680099"/>
          </a:xfrm>
          <a:custGeom>
            <a:avLst/>
            <a:gdLst/>
            <a:ahLst/>
            <a:cxnLst/>
            <a:rect l="l" t="t" r="r" b="b"/>
            <a:pathLst>
              <a:path w="2599696" h="2680099">
                <a:moveTo>
                  <a:pt x="0" y="0"/>
                </a:moveTo>
                <a:lnTo>
                  <a:pt x="2599696" y="0"/>
                </a:lnTo>
                <a:lnTo>
                  <a:pt x="2599696" y="2680100"/>
                </a:lnTo>
                <a:lnTo>
                  <a:pt x="0" y="2680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78495" y="2789424"/>
            <a:ext cx="6218526" cy="4080179"/>
          </a:xfrm>
          <a:custGeom>
            <a:avLst/>
            <a:gdLst/>
            <a:ahLst/>
            <a:cxnLst/>
            <a:rect l="l" t="t" r="r" b="b"/>
            <a:pathLst>
              <a:path w="9222530" h="5519855">
                <a:moveTo>
                  <a:pt x="0" y="0"/>
                </a:moveTo>
                <a:lnTo>
                  <a:pt x="9222530" y="0"/>
                </a:lnTo>
                <a:lnTo>
                  <a:pt x="9222530" y="5519855"/>
                </a:lnTo>
                <a:lnTo>
                  <a:pt x="0" y="5519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280698" y="2265226"/>
            <a:ext cx="5720348" cy="4127869"/>
          </a:xfrm>
          <a:custGeom>
            <a:avLst/>
            <a:gdLst/>
            <a:ahLst/>
            <a:cxnLst/>
            <a:rect l="l" t="t" r="r" b="b"/>
            <a:pathLst>
              <a:path w="6672848" h="5158035">
                <a:moveTo>
                  <a:pt x="0" y="0"/>
                </a:moveTo>
                <a:lnTo>
                  <a:pt x="6672848" y="0"/>
                </a:lnTo>
                <a:lnTo>
                  <a:pt x="6672848" y="5158035"/>
                </a:lnTo>
                <a:lnTo>
                  <a:pt x="0" y="5158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900977" y="736200"/>
            <a:ext cx="10412326" cy="166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ДОСЛІДЖЕННЯ ЗА ФОТОДОКУМЕНТАМИ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09758" y="8795054"/>
            <a:ext cx="9103545" cy="14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Працює група“Пошук”</a:t>
            </a:r>
          </a:p>
          <a:p>
            <a:pPr algn="ctr">
              <a:lnSpc>
                <a:spcPts val="5879"/>
              </a:lnSpc>
            </a:pPr>
            <a:endParaRPr lang="en-US" sz="4199" b="1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3017" y="2738684"/>
            <a:ext cx="47116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Завдяки співпраці Кіровської сільської громади з Криворізькою групою «Пошук», акції «Чекаю тебе», було встановлено імена загиблих тут воїнів та знайдено їхніх родичів.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86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1053471">
            <a:off x="599747" y="259958"/>
            <a:ext cx="2184815" cy="2252387"/>
          </a:xfrm>
          <a:custGeom>
            <a:avLst/>
            <a:gdLst/>
            <a:ahLst/>
            <a:cxnLst/>
            <a:rect l="l" t="t" r="r" b="b"/>
            <a:pathLst>
              <a:path w="2184815" h="2252387">
                <a:moveTo>
                  <a:pt x="0" y="0"/>
                </a:moveTo>
                <a:lnTo>
                  <a:pt x="2184816" y="0"/>
                </a:lnTo>
                <a:lnTo>
                  <a:pt x="2184816" y="2252387"/>
                </a:lnTo>
                <a:lnTo>
                  <a:pt x="0" y="225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11559">
            <a:off x="15778383" y="7404637"/>
            <a:ext cx="2599696" cy="2680099"/>
          </a:xfrm>
          <a:custGeom>
            <a:avLst/>
            <a:gdLst/>
            <a:ahLst/>
            <a:cxnLst/>
            <a:rect l="l" t="t" r="r" b="b"/>
            <a:pathLst>
              <a:path w="2599696" h="2680099">
                <a:moveTo>
                  <a:pt x="0" y="0"/>
                </a:moveTo>
                <a:lnTo>
                  <a:pt x="2599697" y="0"/>
                </a:lnTo>
                <a:lnTo>
                  <a:pt x="2599697" y="2680099"/>
                </a:lnTo>
                <a:lnTo>
                  <a:pt x="0" y="2680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65986" y="2729151"/>
            <a:ext cx="7754854" cy="5690094"/>
          </a:xfrm>
          <a:custGeom>
            <a:avLst/>
            <a:gdLst/>
            <a:ahLst/>
            <a:cxnLst/>
            <a:rect l="l" t="t" r="r" b="b"/>
            <a:pathLst>
              <a:path w="7754854" h="5690094">
                <a:moveTo>
                  <a:pt x="0" y="0"/>
                </a:moveTo>
                <a:lnTo>
                  <a:pt x="7754855" y="0"/>
                </a:lnTo>
                <a:lnTo>
                  <a:pt x="7754855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745602" y="2599070"/>
            <a:ext cx="4244138" cy="5874057"/>
          </a:xfrm>
          <a:custGeom>
            <a:avLst/>
            <a:gdLst/>
            <a:ahLst/>
            <a:cxnLst/>
            <a:rect l="l" t="t" r="r" b="b"/>
            <a:pathLst>
              <a:path w="4244138" h="5874057">
                <a:moveTo>
                  <a:pt x="0" y="0"/>
                </a:moveTo>
                <a:lnTo>
                  <a:pt x="4244138" y="0"/>
                </a:lnTo>
                <a:lnTo>
                  <a:pt x="4244138" y="5874056"/>
                </a:lnTo>
                <a:lnTo>
                  <a:pt x="0" y="58740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900977" y="736200"/>
            <a:ext cx="10412326" cy="166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ДОСЛІДЖЕННЯ ЗА ФОТОДОКУМЕНТАМИ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0902" y="8668487"/>
            <a:ext cx="9103545" cy="71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Онука </a:t>
            </a: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Дектярєва</a:t>
            </a:r>
            <a:r>
              <a:rPr lang="en-US" sz="4199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А.І.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0494" y="8744686"/>
            <a:ext cx="7654353" cy="79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5879"/>
              </a:lnSpc>
            </a:pPr>
            <a:r>
              <a:rPr lang="uk-UA" sz="4199" b="1" dirty="0" smtClean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Донька Сорока Тетяна</a:t>
            </a:r>
            <a:endParaRPr lang="en-US" sz="4199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1053471">
            <a:off x="599747" y="259958"/>
            <a:ext cx="2184815" cy="2252387"/>
          </a:xfrm>
          <a:custGeom>
            <a:avLst/>
            <a:gdLst/>
            <a:ahLst/>
            <a:cxnLst/>
            <a:rect l="l" t="t" r="r" b="b"/>
            <a:pathLst>
              <a:path w="2184815" h="2252387">
                <a:moveTo>
                  <a:pt x="0" y="0"/>
                </a:moveTo>
                <a:lnTo>
                  <a:pt x="2184816" y="0"/>
                </a:lnTo>
                <a:lnTo>
                  <a:pt x="2184816" y="2252387"/>
                </a:lnTo>
                <a:lnTo>
                  <a:pt x="0" y="225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11559">
            <a:off x="16477232" y="7918250"/>
            <a:ext cx="2599696" cy="2680099"/>
          </a:xfrm>
          <a:custGeom>
            <a:avLst/>
            <a:gdLst/>
            <a:ahLst/>
            <a:cxnLst/>
            <a:rect l="l" t="t" r="r" b="b"/>
            <a:pathLst>
              <a:path w="2599696" h="2680099">
                <a:moveTo>
                  <a:pt x="0" y="0"/>
                </a:moveTo>
                <a:lnTo>
                  <a:pt x="2599696" y="0"/>
                </a:lnTo>
                <a:lnTo>
                  <a:pt x="2599696" y="2680100"/>
                </a:lnTo>
                <a:lnTo>
                  <a:pt x="0" y="2680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315200" y="2348049"/>
            <a:ext cx="9738369" cy="6502667"/>
          </a:xfrm>
          <a:custGeom>
            <a:avLst/>
            <a:gdLst/>
            <a:ahLst/>
            <a:cxnLst/>
            <a:rect l="l" t="t" r="r" b="b"/>
            <a:pathLst>
              <a:path w="9738369" h="6502667">
                <a:moveTo>
                  <a:pt x="0" y="0"/>
                </a:moveTo>
                <a:lnTo>
                  <a:pt x="9738369" y="0"/>
                </a:lnTo>
                <a:lnTo>
                  <a:pt x="9738369" y="6502666"/>
                </a:lnTo>
                <a:lnTo>
                  <a:pt x="0" y="65026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00977" y="736200"/>
            <a:ext cx="10412326" cy="166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ДОСЛІДЖЕННЯ ЗА ФОТОДОКУМЕНТАМИ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05800" y="8873280"/>
            <a:ext cx="9103545" cy="71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Перепоховання</a:t>
            </a:r>
            <a:endParaRPr lang="en-US" sz="4199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3619500"/>
            <a:ext cx="5105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У 2012  році на території сільради було знайдено останки ще 33 воїнів і перепоховано у братській могилі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1053471">
            <a:off x="599747" y="259958"/>
            <a:ext cx="2184815" cy="2252387"/>
          </a:xfrm>
          <a:custGeom>
            <a:avLst/>
            <a:gdLst/>
            <a:ahLst/>
            <a:cxnLst/>
            <a:rect l="l" t="t" r="r" b="b"/>
            <a:pathLst>
              <a:path w="2184815" h="2252387">
                <a:moveTo>
                  <a:pt x="0" y="0"/>
                </a:moveTo>
                <a:lnTo>
                  <a:pt x="2184816" y="0"/>
                </a:lnTo>
                <a:lnTo>
                  <a:pt x="2184816" y="2252387"/>
                </a:lnTo>
                <a:lnTo>
                  <a:pt x="0" y="225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11559">
            <a:off x="15778383" y="7404637"/>
            <a:ext cx="2599696" cy="2680099"/>
          </a:xfrm>
          <a:custGeom>
            <a:avLst/>
            <a:gdLst/>
            <a:ahLst/>
            <a:cxnLst/>
            <a:rect l="l" t="t" r="r" b="b"/>
            <a:pathLst>
              <a:path w="2599696" h="2680099">
                <a:moveTo>
                  <a:pt x="0" y="0"/>
                </a:moveTo>
                <a:lnTo>
                  <a:pt x="2599697" y="0"/>
                </a:lnTo>
                <a:lnTo>
                  <a:pt x="2599697" y="2680099"/>
                </a:lnTo>
                <a:lnTo>
                  <a:pt x="0" y="2680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05893" y="2718926"/>
            <a:ext cx="5562600" cy="5063046"/>
          </a:xfrm>
          <a:custGeom>
            <a:avLst/>
            <a:gdLst/>
            <a:ahLst/>
            <a:cxnLst/>
            <a:rect l="l" t="t" r="r" b="b"/>
            <a:pathLst>
              <a:path w="8875320" h="6105144">
                <a:moveTo>
                  <a:pt x="0" y="0"/>
                </a:moveTo>
                <a:lnTo>
                  <a:pt x="8875320" y="0"/>
                </a:lnTo>
                <a:lnTo>
                  <a:pt x="8875320" y="6105144"/>
                </a:lnTo>
                <a:lnTo>
                  <a:pt x="0" y="61051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00977" y="736200"/>
            <a:ext cx="10412326" cy="166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ДОСЛІДЖЕННЯ ЗА ФОТОДОКУМЕНТАМИ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637086" y="7799093"/>
            <a:ext cx="9103545" cy="71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</a:t>
            </a:r>
            <a:r>
              <a:rPr lang="en-US" sz="4199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реконструкції</a:t>
            </a:r>
            <a:r>
              <a:rPr lang="en-US" sz="4199" b="1" dirty="0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 2010 </a:t>
            </a:r>
            <a:r>
              <a:rPr lang="en-US" sz="4199" b="1" dirty="0" err="1">
                <a:solidFill>
                  <a:srgbClr val="3D3D3D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року</a:t>
            </a:r>
            <a:endParaRPr lang="en-US" sz="4199" b="1" dirty="0">
              <a:solidFill>
                <a:srgbClr val="3D3D3D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03575" y="2816020"/>
            <a:ext cx="8305800" cy="551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90170">
              <a:lnSpc>
                <a:spcPct val="150000"/>
              </a:lnSpc>
              <a:spcAft>
                <a:spcPts val="1000"/>
              </a:spcAft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Зараз   згідно списків загиблих тут поховано 263 воїни-визволителі.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50000"/>
              </a:lnSpc>
              <a:spcAft>
                <a:spcPts val="100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Учні гімназії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представники </a:t>
            </a:r>
            <a:r>
              <a:rPr lang="uk-UA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Данилівського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старостату доглядають за братською могилою, впорядковують її. </a:t>
            </a:r>
            <a:endParaRPr lang="uk-UA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50000"/>
              </a:lnSpc>
              <a:spcAft>
                <a:spcPts val="100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  визначних і пам’ятних дат біля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Братської 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могили проводяться мітинги пам’яті та вшанування </a:t>
            </a: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загиблих воїнів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771" y="-163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8014284">
            <a:off x="13116548" y="6422936"/>
            <a:ext cx="6048409" cy="9997370"/>
          </a:xfrm>
          <a:custGeom>
            <a:avLst/>
            <a:gdLst/>
            <a:ahLst/>
            <a:cxnLst/>
            <a:rect l="l" t="t" r="r" b="b"/>
            <a:pathLst>
              <a:path w="6048409" h="9997370">
                <a:moveTo>
                  <a:pt x="0" y="0"/>
                </a:moveTo>
                <a:lnTo>
                  <a:pt x="6048408" y="0"/>
                </a:lnTo>
                <a:lnTo>
                  <a:pt x="6048408" y="9997370"/>
                </a:lnTo>
                <a:lnTo>
                  <a:pt x="0" y="99973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95852">
            <a:off x="10235151" y="7807339"/>
            <a:ext cx="3578139" cy="7228564"/>
          </a:xfrm>
          <a:custGeom>
            <a:avLst/>
            <a:gdLst/>
            <a:ahLst/>
            <a:cxnLst/>
            <a:rect l="l" t="t" r="r" b="b"/>
            <a:pathLst>
              <a:path w="3578139" h="7228564">
                <a:moveTo>
                  <a:pt x="0" y="0"/>
                </a:moveTo>
                <a:lnTo>
                  <a:pt x="3578139" y="0"/>
                </a:lnTo>
                <a:lnTo>
                  <a:pt x="3578139" y="7228565"/>
                </a:lnTo>
                <a:lnTo>
                  <a:pt x="0" y="72285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259382">
            <a:off x="5552416" y="8345367"/>
            <a:ext cx="5562289" cy="4720993"/>
          </a:xfrm>
          <a:custGeom>
            <a:avLst/>
            <a:gdLst/>
            <a:ahLst/>
            <a:cxnLst/>
            <a:rect l="l" t="t" r="r" b="b"/>
            <a:pathLst>
              <a:path w="5562289" h="4720993">
                <a:moveTo>
                  <a:pt x="0" y="0"/>
                </a:moveTo>
                <a:lnTo>
                  <a:pt x="5562289" y="0"/>
                </a:lnTo>
                <a:lnTo>
                  <a:pt x="5562289" y="4720994"/>
                </a:lnTo>
                <a:lnTo>
                  <a:pt x="0" y="47209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975251">
            <a:off x="-1327553" y="8199623"/>
            <a:ext cx="6048409" cy="9997370"/>
          </a:xfrm>
          <a:custGeom>
            <a:avLst/>
            <a:gdLst/>
            <a:ahLst/>
            <a:cxnLst/>
            <a:rect l="l" t="t" r="r" b="b"/>
            <a:pathLst>
              <a:path w="6048409" h="9997370">
                <a:moveTo>
                  <a:pt x="0" y="0"/>
                </a:moveTo>
                <a:lnTo>
                  <a:pt x="6048409" y="0"/>
                </a:lnTo>
                <a:lnTo>
                  <a:pt x="6048409" y="9997370"/>
                </a:lnTo>
                <a:lnTo>
                  <a:pt x="0" y="99973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356062">
            <a:off x="3480862" y="7863554"/>
            <a:ext cx="2549493" cy="3360123"/>
          </a:xfrm>
          <a:custGeom>
            <a:avLst/>
            <a:gdLst/>
            <a:ahLst/>
            <a:cxnLst/>
            <a:rect l="l" t="t" r="r" b="b"/>
            <a:pathLst>
              <a:path w="2549493" h="3360123">
                <a:moveTo>
                  <a:pt x="0" y="0"/>
                </a:moveTo>
                <a:lnTo>
                  <a:pt x="2549493" y="0"/>
                </a:lnTo>
                <a:lnTo>
                  <a:pt x="2549493" y="3360124"/>
                </a:lnTo>
                <a:lnTo>
                  <a:pt x="0" y="33601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81000" y="317769"/>
            <a:ext cx="17228233" cy="9130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      </a:t>
            </a:r>
            <a:r>
              <a:rPr lang="uk-UA" sz="3600" b="1" dirty="0" smtClean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ВИСНОВКИ. </a:t>
            </a:r>
            <a:r>
              <a:rPr lang="en-US" sz="3600" dirty="0" err="1" smtClean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Вивчення</a:t>
            </a:r>
            <a:r>
              <a:rPr lang="en-US" sz="3600" dirty="0" smtClean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таких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місць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важливе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для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формування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колективної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пам’яті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та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національної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свідомості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.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Це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допомагає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суспільству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осмислити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біль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втрат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і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вшанувати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полеглих</a:t>
            </a:r>
            <a:r>
              <a:rPr lang="en-US" sz="3600" dirty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 </a:t>
            </a:r>
            <a:r>
              <a:rPr lang="en-US" sz="3600" dirty="0" err="1" smtClean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героїв</a:t>
            </a:r>
            <a:r>
              <a:rPr lang="uk-UA" sz="3600" dirty="0" smtClean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.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Тому ми, молоде покоління ХХІ століття, повинні відроджувати традиції і звичаї наших дідів-прадідів,  відшуковувати ще невідомі чи вже забуті, але важливі факти з історії нашої маленької Батьківщини – рідного села, міста, власної родини. Поглянувши на це через призму сучасної війни, то історичні трагедії мають безпосередній зв’язок із подіями, що відбуваються сьогодні. Масові поховання жертв воєнних злочинів у минулому нагадують про сьогоднішні звірства: Буча, Ізюм, Маріуполь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3200" dirty="0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      Таким чином, аналіз історичних злочинів допомагає розробити механізми запобігання подібним трагедіям у майбутньому. </a:t>
            </a:r>
            <a:r>
              <a:rPr lang="ru-RU" sz="3200" dirty="0" err="1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питання</a:t>
            </a:r>
            <a:r>
              <a:rPr lang="ru-RU" sz="3200" dirty="0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 не </a:t>
            </a:r>
            <a:r>
              <a:rPr lang="ru-RU" sz="3200" dirty="0" err="1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лише</a:t>
            </a:r>
            <a:r>
              <a:rPr lang="ru-RU" sz="3200" dirty="0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історії</a:t>
            </a:r>
            <a:r>
              <a:rPr lang="ru-RU" sz="3200" dirty="0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, а й </a:t>
            </a:r>
            <a:r>
              <a:rPr lang="ru-RU" sz="3200" dirty="0" err="1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безпеки</a:t>
            </a:r>
            <a:r>
              <a:rPr lang="ru-RU" sz="3200" dirty="0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правосуддя</a:t>
            </a:r>
            <a:r>
              <a:rPr lang="ru-RU" sz="3200" dirty="0">
                <a:latin typeface="Times New Roman" panose="02020603050405020304" pitchFamily="18" charset="0"/>
                <a:ea typeface="Homemade Apple" panose="020B0604020202020204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Calibri" panose="020F0502020204030204" pitchFamily="34" charset="0"/>
              <a:ea typeface="Homemade Apple" panose="020B060402020202020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6399"/>
              </a:lnSpc>
            </a:pPr>
            <a:endParaRPr lang="en-US" sz="3600" dirty="0">
              <a:solidFill>
                <a:srgbClr val="3D3D3D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" t="-18966" r="-220"/>
            </a:stretch>
          </a:blipFill>
        </p:spPr>
      </p:sp>
      <p:sp>
        <p:nvSpPr>
          <p:cNvPr id="3" name="Freeform 3"/>
          <p:cNvSpPr/>
          <p:nvPr/>
        </p:nvSpPr>
        <p:spPr>
          <a:xfrm rot="-1053471">
            <a:off x="599747" y="259958"/>
            <a:ext cx="2184815" cy="2252387"/>
          </a:xfrm>
          <a:custGeom>
            <a:avLst/>
            <a:gdLst/>
            <a:ahLst/>
            <a:cxnLst/>
            <a:rect l="l" t="t" r="r" b="b"/>
            <a:pathLst>
              <a:path w="2184815" h="2252387">
                <a:moveTo>
                  <a:pt x="0" y="0"/>
                </a:moveTo>
                <a:lnTo>
                  <a:pt x="2184816" y="0"/>
                </a:lnTo>
                <a:lnTo>
                  <a:pt x="2184816" y="2252387"/>
                </a:lnTo>
                <a:lnTo>
                  <a:pt x="0" y="225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11559">
            <a:off x="16477232" y="7918250"/>
            <a:ext cx="2599696" cy="2680099"/>
          </a:xfrm>
          <a:custGeom>
            <a:avLst/>
            <a:gdLst/>
            <a:ahLst/>
            <a:cxnLst/>
            <a:rect l="l" t="t" r="r" b="b"/>
            <a:pathLst>
              <a:path w="2599696" h="2680099">
                <a:moveTo>
                  <a:pt x="0" y="0"/>
                </a:moveTo>
                <a:lnTo>
                  <a:pt x="2599696" y="0"/>
                </a:lnTo>
                <a:lnTo>
                  <a:pt x="2599696" y="2680100"/>
                </a:lnTo>
                <a:lnTo>
                  <a:pt x="0" y="2680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00976" y="736200"/>
            <a:ext cx="12634423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uk-UA" sz="6399" dirty="0" smtClean="0">
                <a:solidFill>
                  <a:srgbClr val="3D3D3D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Список використаних джерел:</a:t>
            </a:r>
            <a:endParaRPr lang="en-US" sz="6399" dirty="0">
              <a:solidFill>
                <a:srgbClr val="3D3D3D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11496" y="1386151"/>
            <a:ext cx="22783800" cy="11772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Записи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спогадів односельців: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Ковальова Анатолія Вікторовича;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Ковальової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Ганни Іванівни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Васильченко Олени Филимонівни;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Задворного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Павла Филимоновича;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Сухомлин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Віри Пилипівни;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Антоненко Емілії Єгорівни;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Чешейка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Бориса Тимофійовича;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Барабанова Василя Михайловича;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Кукси Олександра Андрійовича;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Кукси Василя Олександровича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Дяченко Галини Леонідівни.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Архівні документи Кіровської Сільської Ради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.Газета «Сільське Криворіжжя»  - 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підбірки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2004 – 2008 р. 1997 р., 2007 роки.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921635" algn="l"/>
              </a:tabLs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Свіча пам’яті: Книга друга. – Кривий Ріг: Видавничий дім, 2005 . -544 с.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921635" algn="l"/>
              </a:tabLs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Свіча пам’яті: Книга третя. - Кривий Ріг: Видавничий дім,2006. -582 с.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921635" algn="l"/>
              </a:tabLs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Свіча пам’яті: Книга четверта. - Кривий Ріг: Видавничий дім, 2008. – 600 с.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921635" algn="l"/>
              </a:tabLs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Свіча пам’яті: Книга п’ята. - Кривий Ріг: Видавничий дім,2010. – 500 с.</a:t>
            </a:r>
            <a:endParaRPr lang="ru-RU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921635" algn="l"/>
              </a:tabLs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Альманах «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Саксагань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№ 1 2006 року.</a:t>
            </a:r>
            <a:endParaRPr lang="ru-RU" sz="2000" dirty="0"/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921635" algn="l"/>
              </a:tabLst>
            </a:pPr>
            <a:r>
              <a:rPr lang="uk-UA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400" dirty="0"/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921635" algn="l"/>
              </a:tabLst>
            </a:pPr>
            <a:r>
              <a:rPr lang="uk-UA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400" dirty="0"/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921635" algn="l"/>
              </a:tabLst>
            </a:pPr>
            <a:r>
              <a:rPr lang="uk-UA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842</Words>
  <Application>Microsoft Office PowerPoint</Application>
  <PresentationFormat>Произвольный</PresentationFormat>
  <Paragraphs>81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Homemade Apple</vt:lpstr>
      <vt:lpstr>Symbol</vt:lpstr>
      <vt:lpstr>PT Serif Bold</vt:lpstr>
      <vt:lpstr>Arimo Bold</vt:lpstr>
      <vt:lpstr>Arial</vt:lpstr>
      <vt:lpstr>Calibri</vt:lpstr>
      <vt:lpstr>Times New Roman</vt:lpstr>
      <vt:lpstr>PT Serif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Project</dc:title>
  <cp:lastModifiedBy>Пользователь Windows</cp:lastModifiedBy>
  <cp:revision>8</cp:revision>
  <dcterms:created xsi:type="dcterms:W3CDTF">2006-08-16T00:00:00Z</dcterms:created>
  <dcterms:modified xsi:type="dcterms:W3CDTF">2025-03-28T09:43:53Z</dcterms:modified>
  <dc:identifier>DAGh-zmql10</dc:identifier>
</cp:coreProperties>
</file>