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5" r:id="rId4"/>
    <p:sldId id="258" r:id="rId5"/>
    <p:sldId id="259" r:id="rId6"/>
    <p:sldId id="260" r:id="rId7"/>
    <p:sldId id="269" r:id="rId8"/>
    <p:sldId id="261" r:id="rId9"/>
    <p:sldId id="263" r:id="rId10"/>
    <p:sldId id="268" r:id="rId11"/>
    <p:sldId id="264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202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D5ED4-4178-4AEC-9FAC-67FF2C1C72E0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68851-19CF-4753-B668-7B88399BE35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0510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68851-19CF-4753-B668-7B88399BE350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6017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55CA86-720D-40AA-8293-E4D7EE5357D9}" type="datetimeFigureOut">
              <a:rPr lang="uk-UA" smtClean="0"/>
              <a:t>16.04.2025</a:t>
            </a:fld>
            <a:endParaRPr lang="uk-UA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95A4D15-CDCE-47DC-93B8-7B4A37E99B10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d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-variant.com.ua/article/mariupol-spravzhnia-istoriia/" TargetMode="External"/><Relationship Id="rId4" Type="http://schemas.openxmlformats.org/officeDocument/2006/relationships/hyperlink" Target="https://www.0629.com.ua/news/3653011/vkradena-istoria-koli-i-hto-zasnuvav-mariupol-ta-comu-pravda-pro-ce-bagato-rokiv-prihovuvalas-vid-suspilstv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846640" cy="122413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1600" b="1" i="1" dirty="0">
                <a:latin typeface="Times New Roman" pitchFamily="18" charset="0"/>
                <a:cs typeface="Times New Roman" pitchFamily="18" charset="0"/>
              </a:rPr>
              <a:t>Всеукраїнський відкритий інтерактивний конкурс</a:t>
            </a:r>
            <a:br>
              <a:rPr lang="uk-UA" sz="1600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1600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1600" b="1" i="1" dirty="0" err="1">
                <a:latin typeface="Times New Roman" pitchFamily="18" charset="0"/>
                <a:cs typeface="Times New Roman" pitchFamily="18" charset="0"/>
              </a:rPr>
              <a:t>МАН-Юніор</a:t>
            </a:r>
            <a:r>
              <a:rPr lang="uk-UA" sz="1600" b="1" i="1" dirty="0">
                <a:latin typeface="Times New Roman" pitchFamily="18" charset="0"/>
                <a:cs typeface="Times New Roman" pitchFamily="18" charset="0"/>
              </a:rPr>
              <a:t> Дослідник»</a:t>
            </a:r>
            <a:br>
              <a:rPr lang="uk-UA" sz="1600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1600" b="1" i="1" dirty="0">
                <a:latin typeface="Times New Roman" pitchFamily="18" charset="0"/>
                <a:cs typeface="Times New Roman" pitchFamily="18" charset="0"/>
              </a:rPr>
              <a:t>Номінація: «Історик-Юніор»</a:t>
            </a:r>
            <a:br>
              <a:rPr lang="uk-UA" sz="1600" b="1" i="1" dirty="0">
                <a:latin typeface="Times New Roman" pitchFamily="18" charset="0"/>
                <a:cs typeface="Times New Roman" pitchFamily="18" charset="0"/>
              </a:rPr>
            </a:br>
            <a:br>
              <a:rPr lang="uk-UA" sz="1600" b="1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«Стежками незламного Маріуполя»</a:t>
            </a:r>
            <a:br>
              <a:rPr lang="uk-UA" sz="2000" b="1" i="1" dirty="0">
                <a:latin typeface="Times New Roman" pitchFamily="18" charset="0"/>
                <a:cs typeface="Times New Roman" pitchFamily="18" charset="0"/>
              </a:rPr>
            </a:br>
            <a:br>
              <a:rPr lang="uk-UA" sz="2000" b="1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latin typeface="+mn-lt"/>
              </a:rPr>
            </a:br>
            <a:br>
              <a:rPr lang="ru-RU" sz="1400" dirty="0">
                <a:latin typeface="+mn-lt"/>
              </a:rPr>
            </a:br>
            <a:endParaRPr lang="uk-UA" sz="14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628800"/>
            <a:ext cx="8352928" cy="4896544"/>
          </a:xfrm>
        </p:spPr>
        <p:txBody>
          <a:bodyPr>
            <a:normAutofit fontScale="40000" lnSpcReduction="20000"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pPr algn="l"/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Роботу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виконала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Стасюк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Аліса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Максимівна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внутрішньо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переміщена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особа,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учениця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9-А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комунального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неприбуткового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Ізмаїльської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міської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ради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Ізмаїльського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району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Одеської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Український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поглибленим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вивченням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іноземних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мов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Т. Г.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Шевченка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Ізмаїльське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територіальне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МАН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Драганова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Альона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Георгіївна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учитель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правознавства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комунального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неприбуткового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Ізмаїльської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міської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ради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Ізмаїльського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району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Одеської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області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Український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ліцей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поглибленим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вивченням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іноземних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мов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Т. Г. </a:t>
            </a:r>
            <a:r>
              <a:rPr lang="ru-RU" sz="29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Шевченка</a:t>
            </a:r>
            <a:r>
              <a:rPr lang="ru-RU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5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Ізмаїл</a:t>
            </a:r>
          </a:p>
          <a:p>
            <a:pPr algn="ctr"/>
            <a:r>
              <a:rPr lang="uk-UA" sz="35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р.</a:t>
            </a:r>
          </a:p>
        </p:txBody>
      </p:sp>
      <p:pic>
        <p:nvPicPr>
          <p:cNvPr id="1026" name="Picture 2" descr="C:\Users\Lenovo\Desktop\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670" y="1628800"/>
            <a:ext cx="4320481" cy="249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970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686800" cy="5780112"/>
          </a:xfrm>
        </p:spPr>
        <p:txBody>
          <a:bodyPr>
            <a:normAutofit fontScale="90000"/>
          </a:bodyPr>
          <a:lstStyle/>
          <a:p>
            <a:br>
              <a:rPr lang="uk-UA" sz="2000" b="1" dirty="0">
                <a:solidFill>
                  <a:srgbClr val="4E3B3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uk-UA" sz="2000" b="1" dirty="0">
                <a:solidFill>
                  <a:srgbClr val="4E3B3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uk-UA" sz="16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Мета:</a:t>
            </a:r>
            <a: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розробити маршрут з визначними місцями та пам'ятками архітектури міста Маріуполь, які зазнали пошкоджень внаслідок обстрілів, щоб довести, що навіть зруйновані пам’ятки мають історичну цінність та продовжують захоплювати своєю красою.</a:t>
            </a:r>
            <a:b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Розповісти про історію пам'яток  архітектури, їх самобутність;</a:t>
            </a:r>
            <a:br>
              <a:rPr lang="ru-RU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Мотивувати громадськість до вивчення локальної історії, місць пам'яті;</a:t>
            </a:r>
            <a:br>
              <a:rPr lang="ru-RU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Організувати та провести віртуальну екскурсію місцями героїчної стійкості Маріуполя.</a:t>
            </a:r>
            <a:b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Об'єкт дослідження:</a:t>
            </a:r>
            <a: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історія пам'яток архітектури та будівель Маріуполя.</a:t>
            </a:r>
            <a:b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Предмет дослідження; </a:t>
            </a:r>
            <a: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будівлі, історичні пам’ятки та пам’ятки архітектури Маріуполя, які зазнали руйнувань під час повномасштабного вторгнення.</a:t>
            </a:r>
            <a:b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Методи дослідження: </a:t>
            </a:r>
            <a:r>
              <a:rPr lang="uk-UA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 класифікація,( угрупування місць у Маріуполі за спільною ознакою); метод аналізу( вивчення історії обраних місць за допомогою різних видів джерел); метод порівняння ( узгодження інформації , отриманої із вивчених джерел та аналізу архітектурного ансамблю Маріуполя)</a:t>
            </a:r>
            <a:br>
              <a:rPr lang="ru-RU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uk-UA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85800" y="260649"/>
            <a:ext cx="7846640" cy="1224135"/>
          </a:xfrm>
          <a:prstGeom prst="rect">
            <a:avLst/>
          </a:prstGeom>
        </p:spPr>
        <p:txBody>
          <a:bodyPr vert="horz" anchor="ctr">
            <a:normAutofit fontScale="6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uk-UA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uk-UA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«Стежками незламного Маріуполя»</a:t>
            </a:r>
            <a:br>
              <a:rPr lang="uk-UA" sz="2400" b="1" i="1" dirty="0">
                <a:latin typeface="Times New Roman" pitchFamily="18" charset="0"/>
                <a:cs typeface="Times New Roman" pitchFamily="18" charset="0"/>
              </a:rPr>
            </a:br>
            <a:br>
              <a:rPr lang="uk-UA" sz="2400" b="1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400" b="1" i="1" dirty="0">
                <a:latin typeface="+mn-lt"/>
              </a:rPr>
            </a:br>
            <a:br>
              <a:rPr lang="ru-RU" sz="1400" dirty="0">
                <a:latin typeface="+mn-lt"/>
              </a:rPr>
            </a:br>
            <a:endParaRPr lang="uk-UA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3709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1600" b="1" i="1" dirty="0">
                <a:latin typeface="Times New Roman" pitchFamily="18" charset="0"/>
                <a:cs typeface="Times New Roman" pitchFamily="18" charset="0"/>
              </a:rPr>
              <a:t>Історія Міста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124745"/>
            <a:ext cx="4267200" cy="4104456"/>
          </a:xfrm>
        </p:spPr>
        <p:txBody>
          <a:bodyPr>
            <a:noAutofit/>
          </a:bodyPr>
          <a:lstStyle/>
          <a:p>
            <a:pPr algn="just"/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Навесні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2022 року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назва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облетіла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весь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повномасштабної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Росії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розпочатої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24 лютого 2022 року,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російська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армія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застосовувала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тактику «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випаленої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коли квартал за кварталом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знищується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кожна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будівля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все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живе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Так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дізнався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нині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розбомблене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понівечене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вимерле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Утім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спустошливої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інакший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багату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давню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історію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заснували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українські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воїни-козаки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ХVI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столітті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вартовий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пост на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березі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річки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Кальміус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Фортеця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охороняла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регіон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набігів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татар з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Кримського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ханства .  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1778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фортецею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заклали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повітове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Павловськ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імовірно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пов’язано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забороною в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Російській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імперії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козацтва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1775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1778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вважається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офіційним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роком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заснування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багатонаціональним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містом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окрім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греків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Кримського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півострова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тут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жили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німці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євреї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італійці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124744"/>
            <a:ext cx="4320480" cy="3024336"/>
          </a:xfrm>
        </p:spPr>
        <p:txBody>
          <a:bodyPr>
            <a:noAutofit/>
          </a:bodyPr>
          <a:lstStyle/>
          <a:p>
            <a:pPr algn="just"/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займалися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торгівлею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сприяло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узбережжі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Азовського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моря та в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гирлі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річки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Кальміус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На початку ХІХ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століття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починає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займатися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експортом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кордон.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Міжнародна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торгівля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давала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поштовх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інфраструктури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світовій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індустріалізації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з’являються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металургійні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заводи.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 роки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незалежності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перетворюється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металургійну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столицю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 2002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визнають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найкращим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містом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благоустроєм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Попри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революційні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події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зберегло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значну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дореволюційної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забудови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де практично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кожна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будівля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пам’яткою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архітектури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Проте під час повномасштабного вторгнення Росії в Україну у 2022 році Маріуполь потрапив у блокаду російських військ. Багато житлових масивів та історичних пам'яток зазнали пошкоджень, з яких і почнеться наша екскурсія.</a:t>
            </a:r>
          </a:p>
          <a:p>
            <a:pPr algn="just"/>
            <a:endParaRPr lang="uk-UA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Lenovo\Desktop\33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85184"/>
            <a:ext cx="256028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enovo\Desktop\Старая_пристань_Мариупол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085184"/>
            <a:ext cx="2430090" cy="148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942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57200"/>
            <a:ext cx="8740080" cy="2323728"/>
          </a:xfrm>
        </p:spPr>
        <p:txBody>
          <a:bodyPr>
            <a:normAutofit/>
          </a:bodyPr>
          <a:lstStyle/>
          <a:p>
            <a:br>
              <a:rPr lang="uk-UA" dirty="0"/>
            </a:br>
            <a:r>
              <a:rPr lang="uk-UA" dirty="0"/>
              <a:t>  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22" y="2879921"/>
            <a:ext cx="2487084" cy="3456384"/>
          </a:xfrm>
        </p:spPr>
      </p:pic>
      <p:pic>
        <p:nvPicPr>
          <p:cNvPr id="2050" name="Picture 2" descr="C:\Users\Lenovo\Desktop\МАН Дослідник\будівлі трегубова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082" y="4653136"/>
            <a:ext cx="2520030" cy="169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enovo\Desktop\МАН Дослідник\дім гампер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082" y="2879921"/>
            <a:ext cx="2520030" cy="167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enovo\Desktop\МАН Дослідник\азовсталь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640" y="2879921"/>
            <a:ext cx="2634359" cy="161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528" y="548680"/>
            <a:ext cx="8304584" cy="203132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Екскурсійний маршрут</a:t>
            </a:r>
          </a:p>
          <a:p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 Металургійний комбінат «Азовсталь»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Дім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Гампера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33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метрова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Водонапірна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вежа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Маріупольська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мечеть на честь султана Сулеймана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Пишного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дружини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Роксолани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Будівлі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колишнього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маєтку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Абрама Трегубова</a:t>
            </a: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                                   Це більше, ніж просто екскурсія. Це можливість нагадати про Маріуполь, його силу і красу.  </a:t>
            </a:r>
          </a:p>
          <a:p>
            <a:pPr marL="342900" indent="-342900">
              <a:buAutoNum type="arabicPeriod"/>
            </a:pPr>
            <a:endParaRPr lang="uk-UA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641" y="4601107"/>
            <a:ext cx="2634358" cy="175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69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1600" b="1" i="1" dirty="0">
                <a:effectLst/>
                <a:latin typeface="Times New Roman" pitchFamily="18" charset="0"/>
                <a:cs typeface="Times New Roman" pitchFamily="18" charset="0"/>
              </a:rPr>
              <a:t>Металургійний комбінат «Азовсталь»</a:t>
            </a:r>
            <a:br>
              <a:rPr lang="ru-RU" sz="1600" b="1" i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uk-UA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052736"/>
            <a:ext cx="4191000" cy="5616624"/>
          </a:xfrm>
        </p:spPr>
        <p:txBody>
          <a:bodyPr>
            <a:normAutofit/>
          </a:bodyPr>
          <a:lstStyle/>
          <a:p>
            <a:pPr marL="0" indent="342900" algn="just">
              <a:spcBef>
                <a:spcPts val="0"/>
              </a:spcBef>
            </a:pP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Завод «Азовсталь» у Маріуполі був одним із найбільших виробників чавуну та сталі в Європі.  Його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починається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1930 року. Прототипом для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послугував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металургійний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комбінат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Гері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неподалік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Чикаґо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Уже 1933 року завод,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збудований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керівництвом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західних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інженерів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видав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свій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перший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чавун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того часу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починається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яскравих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рекордів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1939 року на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підприємство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вперше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світовій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пароплави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доставили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гарячий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агломерат —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напівфабрикат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необхідний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чавуну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світової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окупації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завод активно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забезпечував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потреби фронту.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Нарощування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потенціалу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заводу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продовжилося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й 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незалежності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342900" algn="just">
              <a:spcBef>
                <a:spcPts val="0"/>
              </a:spcBef>
            </a:pP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2022 році назва металургійного гіганта пролунала на весь світ з іншої, трагічної причини. «Азовсталь» став символом опору жорстокій російській агресії та неймовірної відваги українських бійців. Майже зі старту повномасштабного вторгнення російських військ в Україну у 2022 році укриття «Азовсталі» понад два місяці були </a:t>
            </a:r>
            <a:r>
              <a:rPr lang="uk-UA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прихистком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мисом останньої надії для містян та захисників Маріуполя.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340768"/>
            <a:ext cx="3924000" cy="2403447"/>
          </a:xfrm>
        </p:spPr>
      </p:pic>
      <p:pic>
        <p:nvPicPr>
          <p:cNvPr id="3074" name="Picture 2" descr="C:\Users\Lenovo\Desktop\МАН Дослідник\азовсталь 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67081"/>
            <a:ext cx="3924000" cy="212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143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686800" cy="1109808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>
                <a:effectLst/>
              </a:rPr>
            </a:br>
            <a:r>
              <a:rPr lang="ru-RU" sz="1800" b="1" i="1" dirty="0" err="1">
                <a:effectLst/>
                <a:latin typeface="Times New Roman" pitchFamily="18" charset="0"/>
                <a:cs typeface="Times New Roman" pitchFamily="18" charset="0"/>
              </a:rPr>
              <a:t>Дім</a:t>
            </a:r>
            <a:r>
              <a:rPr lang="ru-RU" sz="1800" b="1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effectLst/>
                <a:latin typeface="Times New Roman" pitchFamily="18" charset="0"/>
                <a:cs typeface="Times New Roman" pitchFamily="18" charset="0"/>
              </a:rPr>
              <a:t>Гампера</a:t>
            </a:r>
            <a:br>
              <a:rPr lang="ru-RU" sz="1800" i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effectLst/>
              </a:rPr>
              <a:t> </a:t>
            </a:r>
            <a:br>
              <a:rPr lang="ru-RU" sz="1800" dirty="0">
                <a:effectLst/>
              </a:rPr>
            </a:br>
            <a:endParaRPr lang="uk-UA" sz="1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268760"/>
            <a:ext cx="4191000" cy="5400600"/>
          </a:xfrm>
        </p:spPr>
        <p:txBody>
          <a:bodyPr>
            <a:noAutofit/>
          </a:bodyPr>
          <a:lstStyle/>
          <a:p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marL="0" indent="342900" algn="just">
              <a:spcBef>
                <a:spcPts val="0"/>
              </a:spcBef>
            </a:pP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Одна з найцікавіших і найгарніших архітектурних пам'яток Маріуполя. Невелика будівля в стилі </a:t>
            </a:r>
            <a:r>
              <a:rPr lang="uk-UA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неоготики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споруджена з червоної цегли, розташована в районі Слобідки. Прикметні особливості її архітектури: стрілчасті вікна, цегляні візерунки та прибудова у вигляді вежі замку. На рубежі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XIX-XX 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ст. тут жив і працював відомий маріупольський лікар Сергій </a:t>
            </a:r>
            <a:r>
              <a:rPr lang="uk-UA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Гампер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який користувався великою популярністю серед жителів міста. Спуск, який веде до його дому, досі називають Докторським, або </a:t>
            </a:r>
            <a:r>
              <a:rPr lang="uk-UA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Гамперовским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42900" algn="just">
              <a:spcBef>
                <a:spcPts val="0"/>
              </a:spcBef>
            </a:pP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повномасштабного військового вторгнення в Україну, захисники міста героїчно протистояли російській армії, через що росіяни почали масоване бомбардування міста, внаслідок чого будинок </a:t>
            </a:r>
            <a:r>
              <a:rPr lang="uk-UA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Гампера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був сильно пошкоджений - на нього було скинуто авіабомбу.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68760"/>
            <a:ext cx="3816424" cy="2540307"/>
          </a:xfrm>
        </p:spPr>
      </p:pic>
      <p:pic>
        <p:nvPicPr>
          <p:cNvPr id="4098" name="Picture 2" descr="C:\Users\Lenovo\Desktop\МАН Дослідник\дім гампера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33056"/>
            <a:ext cx="380144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631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1600" b="1" i="1" dirty="0">
                <a:latin typeface="Times New Roman" pitchFamily="18" charset="0"/>
                <a:cs typeface="Times New Roman" pitchFamily="18" charset="0"/>
              </a:rPr>
              <a:t>33 метрова Водонапірна вежа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600200"/>
            <a:ext cx="4176464" cy="4724400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Статус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архітектурної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пам’ятки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вежа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отримала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80-ті роки.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Побудована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1909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проектом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Віктора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Нільсона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автором не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будівлі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але і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всієї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водопровідної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До 1932 року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будівля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слугувала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водонапірної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вежею, 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коли потреба в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зникла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приміщення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переїхали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пожежники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використовували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оглядової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вежі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відкривається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все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повномасштабного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вторгнення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будівлі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відкрили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креативний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простір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культурно-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туристичний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центр «Вежа». Тут проходили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виставки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лекції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зустрічі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екскурсії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березні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2022 року тут люди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знайшли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прихисток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масованих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обстрілів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росіян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два роки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окупації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росіяни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спромоглися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винести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«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Вежі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усе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майно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Наразі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архітектурну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історичну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пам’ятку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доводять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аварійного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стану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.      </a:t>
            </a:r>
            <a:endParaRPr lang="uk-UA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88840"/>
            <a:ext cx="4008779" cy="2664296"/>
          </a:xfrm>
        </p:spPr>
      </p:pic>
    </p:spTree>
    <p:extLst>
      <p:ext uri="{BB962C8B-B14F-4D97-AF65-F5344CB8AC3E}">
        <p14:creationId xmlns:p14="http://schemas.microsoft.com/office/powerpoint/2010/main" val="2306807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600" b="1" i="1" dirty="0" err="1">
                <a:effectLst/>
                <a:latin typeface="Times New Roman" pitchFamily="18" charset="0"/>
                <a:cs typeface="Times New Roman" pitchFamily="18" charset="0"/>
              </a:rPr>
              <a:t>Маріупольська</a:t>
            </a:r>
            <a:r>
              <a:rPr lang="ru-RU" sz="1600" b="1" i="1" dirty="0">
                <a:effectLst/>
                <a:latin typeface="Times New Roman" pitchFamily="18" charset="0"/>
                <a:cs typeface="Times New Roman" pitchFamily="18" charset="0"/>
              </a:rPr>
              <a:t> мечеть на честь султана Сулеймана </a:t>
            </a:r>
            <a:r>
              <a:rPr lang="ru-RU" sz="1600" b="1" i="1" dirty="0" err="1">
                <a:effectLst/>
                <a:latin typeface="Times New Roman" pitchFamily="18" charset="0"/>
                <a:cs typeface="Times New Roman" pitchFamily="18" charset="0"/>
              </a:rPr>
              <a:t>Пишного</a:t>
            </a:r>
            <a:r>
              <a:rPr lang="ru-RU" sz="1600" b="1" i="1" dirty="0"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b="1" i="1" dirty="0" err="1">
                <a:effectLst/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b="1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effectLst/>
                <a:latin typeface="Times New Roman" pitchFamily="18" charset="0"/>
                <a:cs typeface="Times New Roman" pitchFamily="18" charset="0"/>
              </a:rPr>
              <a:t>дружини</a:t>
            </a:r>
            <a:r>
              <a:rPr lang="ru-RU" sz="1600" b="1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effectLst/>
                <a:latin typeface="Times New Roman" pitchFamily="18" charset="0"/>
                <a:cs typeface="Times New Roman" pitchFamily="18" charset="0"/>
              </a:rPr>
              <a:t>Роксолани</a:t>
            </a:r>
            <a:br>
              <a:rPr lang="ru-RU" sz="1600" i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uk-UA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342900" algn="just">
              <a:spcBef>
                <a:spcPts val="0"/>
              </a:spcBef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Мечеть на честь султана Сулеймана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Пишного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дружини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Роксолани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побудовано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2007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Приморському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парку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мечеті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1906 року,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зруйнованої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більшовиками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1936.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прообразом стала одна з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найбільших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мечетей Стамбула –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Сулейманіє-Джамі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заснована Сулейманом І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Пишним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1550 р. Мечеть та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діючий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ній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однойменний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ісламський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культурний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центр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побудовано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мармуру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привезеного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Туреччини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12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березня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2022 року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російська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армія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важкої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артилерії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обстріляла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мечеть. За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МЗС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 момент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обстрілів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мечеті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небезпеки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переховувалося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86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громадян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Туреччини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них 34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42900" algn="just">
              <a:spcBef>
                <a:spcPts val="0"/>
              </a:spcBef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uk-UA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147" y="1600200"/>
            <a:ext cx="3777505" cy="4724400"/>
          </a:xfrm>
        </p:spPr>
      </p:pic>
    </p:spTree>
    <p:extLst>
      <p:ext uri="{BB962C8B-B14F-4D97-AF65-F5344CB8AC3E}">
        <p14:creationId xmlns:p14="http://schemas.microsoft.com/office/powerpoint/2010/main" val="4246291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1600" b="1" i="1" dirty="0">
                <a:effectLst/>
                <a:latin typeface="Times New Roman" pitchFamily="18" charset="0"/>
                <a:cs typeface="Times New Roman" pitchFamily="18" charset="0"/>
              </a:rPr>
              <a:t>Будівлі колишнього маєтку Абрама </a:t>
            </a:r>
            <a:r>
              <a:rPr lang="uk-UA" sz="1600" b="1" i="1" dirty="0" err="1">
                <a:effectLst/>
                <a:latin typeface="Times New Roman" pitchFamily="18" charset="0"/>
                <a:cs typeface="Times New Roman" pitchFamily="18" charset="0"/>
              </a:rPr>
              <a:t>Трегубова</a:t>
            </a:r>
            <a:br>
              <a:rPr lang="ru-RU" sz="1600" i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uk-UA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indent="342900" algn="just">
              <a:spcBef>
                <a:spcPts val="0"/>
              </a:spcBef>
            </a:pP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Будівлі Абрама </a:t>
            </a:r>
            <a:r>
              <a:rPr lang="uk-UA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Трегубова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спорудили у 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XIX-XX 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столітті, ще до більшовицької революції. </a:t>
            </a:r>
            <a:r>
              <a:rPr lang="uk-UA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Трегубов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був депутатом міської думи, купцем, меценатом та громадським діячем. Він володів нерухомістю, а у міській архітектурі особливо виділявся його маєток із гостроверхою баштою. У радянський  період будівлю  занедбали, а згодом  її перебудували й  відкрили в ній  поліклініку.</a:t>
            </a:r>
          </a:p>
          <a:p>
            <a:pPr indent="342900" algn="just">
              <a:spcBef>
                <a:spcPts val="0"/>
              </a:spcBef>
            </a:pPr>
            <a:endParaRPr lang="uk-UA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42900" algn="just">
              <a:spcBef>
                <a:spcPts val="0"/>
              </a:spcBef>
            </a:pP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незалежній Україні реставрація маєтку тривала 10 років, йому повернули характерні риси. Після повномасштабного вторгнення росіяни майже повністю знищили три будівлі маєтку </a:t>
            </a:r>
            <a:r>
              <a:rPr lang="uk-UA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Трегубова</a:t>
            </a:r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Інтер’єри та фасади архітектурної пам’ятки — це тепер спогади.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2776"/>
            <a:ext cx="3384376" cy="2322052"/>
          </a:xfrm>
        </p:spPr>
      </p:pic>
      <p:pic>
        <p:nvPicPr>
          <p:cNvPr id="3075" name="Picture 3" descr="C:\Users\Lenovo\Desktop\шш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61048"/>
            <a:ext cx="3384375" cy="229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800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620688"/>
            <a:ext cx="3178696" cy="4789512"/>
          </a:xfrm>
        </p:spPr>
        <p:txBody>
          <a:bodyPr>
            <a:normAutofit/>
          </a:bodyPr>
          <a:lstStyle/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>
              <a:spcBef>
                <a:spcPts val="0"/>
              </a:spcBef>
            </a:pP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став символом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кривавої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геноциду,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свідченням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ворога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поваги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культурної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спадщини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людського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Російські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війська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знищили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безліч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архітектурних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пам’яток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музеїв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театрів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навчальних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закладів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скверів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лікарень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Розбомблені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багатоповерхівки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чорними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ранами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дивляться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спустошене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76672"/>
            <a:ext cx="3406973" cy="2260527"/>
          </a:xfrm>
        </p:spPr>
      </p:pic>
      <p:pic>
        <p:nvPicPr>
          <p:cNvPr id="2050" name="Picture 2" descr="C:\Users\Lenovo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40968"/>
            <a:ext cx="3384376" cy="225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enovo\Desktop\==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40968"/>
            <a:ext cx="3312368" cy="229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689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548680"/>
            <a:ext cx="8686800" cy="3096344"/>
          </a:xfrm>
        </p:spPr>
        <p:txBody>
          <a:bodyPr>
            <a:normAutofit/>
          </a:bodyPr>
          <a:lstStyle/>
          <a:p>
            <a:r>
              <a:rPr lang="ru-RU" sz="1600" b="1" i="1" dirty="0"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  <a:r>
              <a:rPr lang="ru-RU" sz="1600" b="1" i="1" dirty="0" err="1">
                <a:effectLst/>
                <a:latin typeface="Times New Roman" pitchFamily="18" charset="0"/>
                <a:cs typeface="Times New Roman" pitchFamily="18" charset="0"/>
              </a:rPr>
              <a:t>Висновок</a:t>
            </a:r>
            <a:br>
              <a:rPr lang="ru-RU" sz="1600" b="1" i="1" dirty="0">
                <a:effectLst/>
                <a:latin typeface="Times New Roman" pitchFamily="18" charset="0"/>
                <a:cs typeface="Times New Roman" pitchFamily="18" charset="0"/>
              </a:rPr>
            </a:br>
            <a:br>
              <a:rPr lang="ru-RU" sz="1600" b="1" dirty="0">
                <a:effectLst/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 результатами дослідження вдалося розкрити проблематику винищення історичних пам'яток міста Маріуполь та поширити історії зруйнованих об’єктів.</a:t>
            </a:r>
            <a:br>
              <a:rPr lang="uk-UA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Унікальність </a:t>
            </a:r>
            <a:r>
              <a:rPr lang="uk-UA" sz="12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полягає у створенні маршруту, який має не тільки минулу історію, а й нову реальність.</a:t>
            </a:r>
            <a:br>
              <a:rPr lang="ru-RU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Маріуполь залишається незламним. Не дивлячись на всі випробування, маріупольці зберігають свій національний спадок. Здійснивши аналіз історії пам'яток архітектури міста, спостерігаємо , що навіть у найтяжчі часи, місто зуміло зберегти свої культурні цінності. Це доводить про непохитність української культури, витримку та стійкість України та Маріуполя.</a:t>
            </a:r>
            <a:br>
              <a:rPr lang="ru-RU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uk-UA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372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Посилання</a:t>
            </a:r>
            <a:endParaRPr lang="uk-UA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052737"/>
            <a:ext cx="8686800" cy="2952328"/>
          </a:xfrm>
        </p:spPr>
        <p:txBody>
          <a:bodyPr>
            <a:normAutofit/>
          </a:bodyPr>
          <a:lstStyle/>
          <a:p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Електронна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книга «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Маріуполь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Книга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хоробрих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– Руслан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Давід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https://mrpl.city/blogs/view/do-240-richchya-mariupolya-legendi-mista-chastina-ii</a:t>
            </a:r>
          </a:p>
          <a:p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https://www.rad</a:t>
            </a:r>
            <a:r>
              <a:rPr lang="uk-UA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iosvoboda.org/a/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istoriya-mariupol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/31842579.html</a:t>
            </a:r>
            <a:endParaRPr lang="uk-UA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https://www.0629.com.ua/news/3653011/vkradena-istoria-koli-i-hto-zasnuvav-mariupol-ta-comu-pravda-pro-ce-bagato-rokiv-prihovuvalas-vid-suspilstva</a:t>
            </a:r>
            <a:endParaRPr lang="uk-UA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https://v-variant.com.ua/article/mariupol-spravzhnia-istoriia/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http://www.history.org.ua/?termin=Mariupol_mst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8503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563</TotalTime>
  <Words>1507</Words>
  <Application>Microsoft Office PowerPoint</Application>
  <PresentationFormat>Экран (4:3)</PresentationFormat>
  <Paragraphs>77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Всеукраїнський відкритий інтерактивний конкурс «МАН-Юніор Дослідник» Номінація: «Історик-Юніор»  «Стежками незламного Маріуполя»    </vt:lpstr>
      <vt:lpstr>   Мета: розробити маршрут з визначними місцями та пам'ятками архітектури міста Маріуполь, які зазнали пошкоджень внаслідок обстрілів, щоб довести, що навіть зруйновані пам’ятки мають історичну цінність та продовжують захоплювати своєю красою. Завдання:  Розповісти про історію пам'яток  архітектури, їх самобутність; Мотивувати громадськість до вивчення локальної історії, місць пам'яті; Організувати та провести віртуальну екскурсію місцями героїчної стійкості Маріуполя.  Об'єкт дослідження: історія пам'яток архітектури та будівель Маріуполя.  Предмет дослідження; будівлі, історичні пам’ятки та пам’ятки архітектури Маріуполя, які зазнали руйнувань під час повномасштабного вторгнення.  Методи дослідження: метод класифікація,( угрупування місць у Маріуполі за спільною ознакою); метод аналізу( вивчення історії обраних місць за допомогою різних видів джерел); метод порівняння ( узгодження інформації , отриманої із вивчених джерел та аналізу архітектурного ансамблю Маріуполя) </vt:lpstr>
      <vt:lpstr>Історія Міста</vt:lpstr>
      <vt:lpstr>    </vt:lpstr>
      <vt:lpstr>Металургійний комбінат «Азовсталь» </vt:lpstr>
      <vt:lpstr> Дім Гампера   </vt:lpstr>
      <vt:lpstr>33 метрова Водонапірна вежа</vt:lpstr>
      <vt:lpstr>Маріупольська мечеть на честь султана Сулеймана Пишного і його дружини Роксолани </vt:lpstr>
      <vt:lpstr>Будівлі колишнього маєтку Абрама Трегубова </vt:lpstr>
      <vt:lpstr>Презентация PowerPoint</vt:lpstr>
      <vt:lpstr>                                                                      Висновок    За результатами дослідження вдалося розкрити проблематику винищення історичних пам'яток міста Маріуполь та поширити історії зруйнованих об’єктів. Унікальність проєкту полягає у створенні маршруту, який має не тільки минулу історію, а й нову реальність. Маріуполь залишається незламним. Не дивлячись на всі випробування, маріупольці зберігають свій національний спадок. Здійснивши аналіз історії пам'яток архітектури міста, спостерігаємо , що навіть у найтяжчі часи, місто зуміло зберегти свої культурні цінності. Це доводить про непохитність української культури, витримку та стійкість України та Маріуполя.   </vt:lpstr>
      <vt:lpstr>Посилання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Міністерство освіти і науки України  Департамент освіти і науки Одеської обласної державної адміністрації Відділ освіти Ізмаїльської міської ради Ізмаїльського району Одеської області Ізмаїльське територіальне відділення Малої академії наук України</dc:title>
  <dc:creator>Lenovo</dc:creator>
  <cp:lastModifiedBy>ИРА</cp:lastModifiedBy>
  <cp:revision>49</cp:revision>
  <dcterms:created xsi:type="dcterms:W3CDTF">2025-04-12T12:13:19Z</dcterms:created>
  <dcterms:modified xsi:type="dcterms:W3CDTF">2025-04-16T11:52:23Z</dcterms:modified>
</cp:coreProperties>
</file>