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Lobster" charset="-52"/>
      <p:regular r:id="rId13"/>
    </p:embeddedFont>
    <p:embeddedFont>
      <p:font typeface="Calibri" pitchFamily="34" charset="0"/>
      <p:regular r:id="rId14"/>
      <p:bold r:id="rId15"/>
      <p:italic r:id="rId16"/>
      <p:boldItalic r:id="rId17"/>
    </p:embeddedFont>
    <p:embeddedFont>
      <p:font typeface="Comic Sans Bold" charset="0"/>
      <p:regular r:id="rId18"/>
    </p:embeddedFont>
    <p:embeddedFont>
      <p:font typeface="Comic Sans"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5" d="100"/>
          <a:sy n="55" d="100"/>
        </p:scale>
        <p:origin x="-65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4.svg"/></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hyperlink" Target="https://www.unian.ua/society/206392-yaka-natsiya-mae-pravo-nazivati-gogolya-svojim.html" TargetMode="External"/><Relationship Id="rId3" Type="http://schemas.openxmlformats.org/officeDocument/2006/relationships/hyperlink" Target="https://myrhorodportal.com.ua/864-2/" TargetMode="External"/><Relationship Id="rId7" Type="http://schemas.openxmlformats.org/officeDocument/2006/relationships/hyperlink" Target="https://myrgorod.pl.ua/news/u-myrgorodi-vidkryly-mystetsku-galereju-prosto-neba" TargetMode="Externa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hyperlink" Target="https://www.ukrinform.ua/rubric-culture/3372300-volodimir-korolenko-1-nespokijna-ludina-z-cisla-neblagonadijnih.html" TargetMode="External"/><Relationship Id="rId5" Type="http://schemas.openxmlformats.org/officeDocument/2006/relationships/hyperlink" Target="https://travels.in.ua/uk-UA/object/1157/myrhorodska-kalyuzha" TargetMode="External"/><Relationship Id="rId4" Type="http://schemas.openxmlformats.org/officeDocument/2006/relationships/hyperlink" Target="https://www.hroniky.com/news/view/18098-vitriaky-ta-panski-palatsy-otsyfruvaly-120-richni-foto-ukrainskykh-sil" TargetMode="External"/><Relationship Id="rId9" Type="http://schemas.openxmlformats.org/officeDocument/2006/relationships/hyperlink" Target="https://maps.app.goo.gl/G8EYGp1Tm3X7VccW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860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14555" b="-14555"/>
            </a:stretch>
          </a:blipFill>
        </p:spPr>
      </p:sp>
      <p:sp>
        <p:nvSpPr>
          <p:cNvPr id="3" name="TextBox 3"/>
          <p:cNvSpPr txBox="1"/>
          <p:nvPr/>
        </p:nvSpPr>
        <p:spPr>
          <a:xfrm>
            <a:off x="-230801" y="5211108"/>
            <a:ext cx="17810874" cy="2613105"/>
          </a:xfrm>
          <a:prstGeom prst="rect">
            <a:avLst/>
          </a:prstGeom>
        </p:spPr>
        <p:txBody>
          <a:bodyPr lIns="0" tIns="0" rIns="0" bIns="0" rtlCol="0" anchor="t">
            <a:spAutoFit/>
          </a:bodyPr>
          <a:lstStyle/>
          <a:p>
            <a:pPr algn="ctr">
              <a:lnSpc>
                <a:spcPts val="6990"/>
              </a:lnSpc>
            </a:pPr>
            <a:r>
              <a:rPr lang="en-US" sz="7281">
                <a:solidFill>
                  <a:srgbClr val="FFED00"/>
                </a:solidFill>
                <a:latin typeface="Lobster"/>
                <a:ea typeface="Lobster"/>
                <a:cs typeface="Lobster"/>
                <a:sym typeface="Lobster"/>
              </a:rPr>
              <a:t>Калюжа, що стала легендою: </a:t>
            </a:r>
          </a:p>
          <a:p>
            <a:pPr algn="ctr">
              <a:lnSpc>
                <a:spcPts val="6990"/>
              </a:lnSpc>
            </a:pPr>
            <a:r>
              <a:rPr lang="en-US" sz="7281">
                <a:solidFill>
                  <a:srgbClr val="FFED00"/>
                </a:solidFill>
                <a:latin typeface="Lobster"/>
                <a:ea typeface="Lobster"/>
                <a:cs typeface="Lobster"/>
                <a:sym typeface="Lobster"/>
              </a:rPr>
              <a:t>миргородський феномен</a:t>
            </a:r>
          </a:p>
          <a:p>
            <a:pPr marL="0" lvl="0" indent="0" algn="ctr">
              <a:lnSpc>
                <a:spcPts val="7674"/>
              </a:lnSpc>
              <a:spcBef>
                <a:spcPct val="0"/>
              </a:spcBef>
            </a:pPr>
            <a:endParaRPr/>
          </a:p>
        </p:txBody>
      </p:sp>
      <p:sp>
        <p:nvSpPr>
          <p:cNvPr id="4" name="TextBox 4"/>
          <p:cNvSpPr txBox="1"/>
          <p:nvPr/>
        </p:nvSpPr>
        <p:spPr>
          <a:xfrm>
            <a:off x="8915400" y="7353300"/>
            <a:ext cx="9144000" cy="3334246"/>
          </a:xfrm>
          <a:prstGeom prst="rect">
            <a:avLst/>
          </a:prstGeom>
          <a:solidFill>
            <a:srgbClr val="FFFF00"/>
          </a:solidFill>
        </p:spPr>
        <p:txBody>
          <a:bodyPr wrap="square" lIns="0" tIns="0" rIns="0" bIns="0" rtlCol="0" anchor="ctr">
            <a:spAutoFit/>
          </a:bodyPr>
          <a:lstStyle/>
          <a:p>
            <a:pPr algn="just">
              <a:lnSpc>
                <a:spcPts val="2561"/>
              </a:lnSpc>
            </a:pPr>
            <a:r>
              <a:rPr lang="en-US" sz="2400" b="1" dirty="0" err="1">
                <a:latin typeface="Comic Sans Bold"/>
                <a:ea typeface="Comic Sans Bold"/>
                <a:cs typeface="Comic Sans Bold"/>
                <a:sym typeface="Comic Sans Bold"/>
              </a:rPr>
              <a:t>Автор</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Сорокін</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Даніл</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учень</a:t>
            </a:r>
            <a:r>
              <a:rPr lang="en-US" sz="2400" b="1" dirty="0">
                <a:latin typeface="Comic Sans Bold"/>
                <a:ea typeface="Comic Sans Bold"/>
                <a:cs typeface="Comic Sans Bold"/>
                <a:sym typeface="Comic Sans Bold"/>
              </a:rPr>
              <a:t> 7-Б </a:t>
            </a:r>
            <a:r>
              <a:rPr lang="en-US" sz="2400" b="1" dirty="0" err="1">
                <a:latin typeface="Comic Sans Bold"/>
                <a:ea typeface="Comic Sans Bold"/>
                <a:cs typeface="Comic Sans Bold"/>
                <a:sym typeface="Comic Sans Bold"/>
              </a:rPr>
              <a:t>класу</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Опорного</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закладу</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освіти</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Миргородський</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ліцей</a:t>
            </a:r>
            <a:r>
              <a:rPr lang="en-US" sz="2400" b="1" dirty="0">
                <a:latin typeface="Comic Sans Bold"/>
                <a:ea typeface="Comic Sans Bold"/>
                <a:cs typeface="Comic Sans Bold"/>
                <a:sym typeface="Comic Sans Bold"/>
              </a:rPr>
              <a:t> </a:t>
            </a:r>
            <a:r>
              <a:rPr lang="en-US" sz="2400" b="1" dirty="0" err="1" smtClean="0">
                <a:latin typeface="Comic Sans Bold"/>
                <a:ea typeface="Comic Sans Bold"/>
                <a:cs typeface="Comic Sans Bold"/>
                <a:sym typeface="Comic Sans Bold"/>
              </a:rPr>
              <a:t>імені</a:t>
            </a:r>
            <a:r>
              <a:rPr lang="uk-UA" sz="2400" b="1" dirty="0" smtClean="0">
                <a:latin typeface="Comic Sans Bold"/>
                <a:ea typeface="Comic Sans Bold"/>
                <a:cs typeface="Comic Sans Bold"/>
                <a:sym typeface="Comic Sans Bold"/>
              </a:rPr>
              <a:t> </a:t>
            </a:r>
            <a:r>
              <a:rPr lang="en-US" sz="2400" b="1" dirty="0" smtClean="0">
                <a:latin typeface="Comic Sans Bold"/>
                <a:ea typeface="Comic Sans Bold"/>
                <a:cs typeface="Comic Sans Bold"/>
                <a:sym typeface="Comic Sans Bold"/>
              </a:rPr>
              <a:t>І.А</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Зубковського</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Миргородської</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міської</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ради</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Полтавської</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області</a:t>
            </a:r>
            <a:r>
              <a:rPr lang="en-US" sz="2400" b="1" dirty="0">
                <a:latin typeface="Comic Sans Bold"/>
                <a:ea typeface="Comic Sans Bold"/>
                <a:cs typeface="Comic Sans Bold"/>
                <a:sym typeface="Comic Sans Bold"/>
              </a:rPr>
              <a:t>”                                                       </a:t>
            </a:r>
          </a:p>
          <a:p>
            <a:pPr algn="just">
              <a:lnSpc>
                <a:spcPts val="2561"/>
              </a:lnSpc>
            </a:pPr>
            <a:r>
              <a:rPr lang="en-US" sz="2400" b="1" dirty="0" err="1">
                <a:latin typeface="Comic Sans Bold"/>
                <a:ea typeface="Comic Sans Bold"/>
                <a:cs typeface="Comic Sans Bold"/>
                <a:sym typeface="Comic Sans Bold"/>
              </a:rPr>
              <a:t>Керівник</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проекту</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Багатиренко</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Олена</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Сергіївна</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вчитель</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історії</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Опорного</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закладу</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освіти</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Миргородський</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ліцей</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імені</a:t>
            </a:r>
            <a:r>
              <a:rPr lang="en-US" sz="2400" b="1" dirty="0">
                <a:latin typeface="Comic Sans Bold"/>
                <a:ea typeface="Comic Sans Bold"/>
                <a:cs typeface="Comic Sans Bold"/>
                <a:sym typeface="Comic Sans Bold"/>
              </a:rPr>
              <a:t> І. А. </a:t>
            </a:r>
            <a:r>
              <a:rPr lang="en-US" sz="2400" b="1" dirty="0" err="1">
                <a:latin typeface="Comic Sans Bold"/>
                <a:ea typeface="Comic Sans Bold"/>
                <a:cs typeface="Comic Sans Bold"/>
                <a:sym typeface="Comic Sans Bold"/>
              </a:rPr>
              <a:t>Зубковського</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Миргородської</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міської</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ради</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Полтавської</a:t>
            </a:r>
            <a:r>
              <a:rPr lang="en-US" sz="2400" b="1" dirty="0">
                <a:latin typeface="Comic Sans Bold"/>
                <a:ea typeface="Comic Sans Bold"/>
                <a:cs typeface="Comic Sans Bold"/>
                <a:sym typeface="Comic Sans Bold"/>
              </a:rPr>
              <a:t> </a:t>
            </a:r>
            <a:r>
              <a:rPr lang="en-US" sz="2400" b="1" dirty="0" err="1">
                <a:latin typeface="Comic Sans Bold"/>
                <a:ea typeface="Comic Sans Bold"/>
                <a:cs typeface="Comic Sans Bold"/>
                <a:sym typeface="Comic Sans Bold"/>
              </a:rPr>
              <a:t>області</a:t>
            </a:r>
            <a:r>
              <a:rPr lang="en-US" sz="2400" b="1" dirty="0" smtClean="0">
                <a:latin typeface="Comic Sans Bold"/>
                <a:ea typeface="Comic Sans Bold"/>
                <a:cs typeface="Comic Sans Bold"/>
                <a:sym typeface="Comic Sans Bold"/>
              </a:rPr>
              <a:t>”                      </a:t>
            </a:r>
            <a:endParaRPr lang="en-US" sz="2400" b="1" dirty="0">
              <a:latin typeface="Comic Sans Bold"/>
              <a:ea typeface="Comic Sans Bold"/>
              <a:cs typeface="Comic Sans Bold"/>
              <a:sym typeface="Comic Sans Bold"/>
            </a:endParaRPr>
          </a:p>
          <a:p>
            <a:pPr algn="just">
              <a:lnSpc>
                <a:spcPts val="2561"/>
              </a:lnSpc>
            </a:pPr>
            <a:endParaRPr dirty="0"/>
          </a:p>
          <a:p>
            <a:pPr algn="just">
              <a:lnSpc>
                <a:spcPts val="2561"/>
              </a:lnSpc>
            </a:pPr>
            <a:endParaRPr dirty="0"/>
          </a:p>
          <a:p>
            <a:pPr marL="0" lvl="0" indent="0" algn="just">
              <a:lnSpc>
                <a:spcPts val="2561"/>
              </a:lnSpc>
              <a:spcBef>
                <a:spcPct val="0"/>
              </a:spcBef>
            </a:pPr>
            <a:endParaRPr dirty="0"/>
          </a:p>
        </p:txBody>
      </p:sp>
      <p:sp>
        <p:nvSpPr>
          <p:cNvPr id="5" name="TextBox 5"/>
          <p:cNvSpPr txBox="1"/>
          <p:nvPr/>
        </p:nvSpPr>
        <p:spPr>
          <a:xfrm>
            <a:off x="1306560" y="38100"/>
            <a:ext cx="15276671" cy="2585694"/>
          </a:xfrm>
          <a:prstGeom prst="rect">
            <a:avLst/>
          </a:prstGeom>
        </p:spPr>
        <p:txBody>
          <a:bodyPr lIns="0" tIns="0" rIns="0" bIns="0" rtlCol="0" anchor="t">
            <a:spAutoFit/>
          </a:bodyPr>
          <a:lstStyle/>
          <a:p>
            <a:pPr algn="ctr">
              <a:lnSpc>
                <a:spcPts val="4060"/>
              </a:lnSpc>
            </a:pPr>
            <a:r>
              <a:rPr lang="en-US" sz="3725" b="1">
                <a:solidFill>
                  <a:srgbClr val="FFED00"/>
                </a:solidFill>
                <a:latin typeface="Comic Sans Bold"/>
                <a:ea typeface="Comic Sans Bold"/>
                <a:cs typeface="Comic Sans Bold"/>
                <a:sym typeface="Comic Sans Bold"/>
              </a:rPr>
              <a:t>Всеукраїнський інтерактивний конкурс “МАН-Юніор Дослідник” </a:t>
            </a:r>
          </a:p>
          <a:p>
            <a:pPr algn="ctr">
              <a:lnSpc>
                <a:spcPts val="4060"/>
              </a:lnSpc>
            </a:pPr>
            <a:r>
              <a:rPr lang="en-US" sz="3725" b="1">
                <a:solidFill>
                  <a:srgbClr val="FFED00"/>
                </a:solidFill>
                <a:latin typeface="Comic Sans Bold"/>
                <a:ea typeface="Comic Sans Bold"/>
                <a:cs typeface="Comic Sans Bold"/>
                <a:sym typeface="Comic Sans Bold"/>
              </a:rPr>
              <a:t>Номінація “Історик-Юніор”</a:t>
            </a:r>
          </a:p>
          <a:p>
            <a:pPr algn="ctr">
              <a:lnSpc>
                <a:spcPts val="4060"/>
              </a:lnSpc>
            </a:pPr>
            <a:endParaRPr/>
          </a:p>
          <a:p>
            <a:pPr algn="ctr">
              <a:lnSpc>
                <a:spcPts val="4060"/>
              </a:lnSpc>
            </a:pPr>
            <a:r>
              <a:rPr lang="en-US" sz="3725" b="1">
                <a:solidFill>
                  <a:srgbClr val="FFED00"/>
                </a:solidFill>
                <a:latin typeface="Comic Sans Bold"/>
                <a:ea typeface="Comic Sans Bold"/>
                <a:cs typeface="Comic Sans Bold"/>
                <a:sym typeface="Comic Sans Bold"/>
              </a:rPr>
              <a:t> </a:t>
            </a:r>
          </a:p>
          <a:p>
            <a:pPr algn="ctr">
              <a:lnSpc>
                <a:spcPts val="4060"/>
              </a:lnSpc>
            </a:pPr>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9333" b="-9333"/>
            </a:stretch>
          </a:blipFill>
        </p:spPr>
      </p:sp>
      <p:sp>
        <p:nvSpPr>
          <p:cNvPr id="3" name="Freeform 3"/>
          <p:cNvSpPr/>
          <p:nvPr/>
        </p:nvSpPr>
        <p:spPr>
          <a:xfrm>
            <a:off x="12190543" y="3648029"/>
            <a:ext cx="5890253" cy="3170011"/>
          </a:xfrm>
          <a:custGeom>
            <a:avLst/>
            <a:gdLst/>
            <a:ahLst/>
            <a:cxnLst/>
            <a:rect l="l" t="t" r="r" b="b"/>
            <a:pathLst>
              <a:path w="5890253" h="3170011">
                <a:moveTo>
                  <a:pt x="0" y="0"/>
                </a:moveTo>
                <a:lnTo>
                  <a:pt x="5890253" y="0"/>
                </a:lnTo>
                <a:lnTo>
                  <a:pt x="5890253" y="3170012"/>
                </a:lnTo>
                <a:lnTo>
                  <a:pt x="0" y="3170012"/>
                </a:lnTo>
                <a:lnTo>
                  <a:pt x="0" y="0"/>
                </a:lnTo>
                <a:close/>
              </a:path>
            </a:pathLst>
          </a:custGeom>
          <a:blipFill>
            <a:blip r:embed="rId3" cstate="print"/>
            <a:stretch>
              <a:fillRect t="-19382" b="-19382"/>
            </a:stretch>
          </a:blipFill>
        </p:spPr>
      </p:sp>
      <p:sp>
        <p:nvSpPr>
          <p:cNvPr id="4" name="TextBox 4"/>
          <p:cNvSpPr txBox="1"/>
          <p:nvPr/>
        </p:nvSpPr>
        <p:spPr>
          <a:xfrm>
            <a:off x="9128894" y="5006340"/>
            <a:ext cx="30212" cy="226695"/>
          </a:xfrm>
          <a:prstGeom prst="rect">
            <a:avLst/>
          </a:prstGeom>
        </p:spPr>
        <p:txBody>
          <a:bodyPr lIns="0" tIns="0" rIns="0" bIns="0" rtlCol="0" anchor="t">
            <a:spAutoFit/>
          </a:bodyPr>
          <a:lstStyle/>
          <a:p>
            <a:pPr marL="0" lvl="0" indent="0" algn="ctr">
              <a:lnSpc>
                <a:spcPts val="1679"/>
              </a:lnSpc>
              <a:spcBef>
                <a:spcPct val="0"/>
              </a:spcBef>
            </a:pPr>
            <a:r>
              <a:rPr lang="en-US" sz="1200">
                <a:solidFill>
                  <a:srgbClr val="000000"/>
                </a:solidFill>
                <a:latin typeface="Times New Roman"/>
                <a:ea typeface="Times New Roman"/>
                <a:cs typeface="Times New Roman"/>
                <a:sym typeface="Times New Roman"/>
              </a:rPr>
              <a:t>|</a:t>
            </a:r>
          </a:p>
        </p:txBody>
      </p:sp>
      <p:sp>
        <p:nvSpPr>
          <p:cNvPr id="5" name="TextBox 5"/>
          <p:cNvSpPr txBox="1"/>
          <p:nvPr/>
        </p:nvSpPr>
        <p:spPr>
          <a:xfrm>
            <a:off x="-776195" y="-4901084"/>
            <a:ext cx="2389102" cy="17779933"/>
          </a:xfrm>
          <a:prstGeom prst="rect">
            <a:avLst/>
          </a:prstGeom>
        </p:spPr>
        <p:txBody>
          <a:bodyPr lIns="0" tIns="0" rIns="0" bIns="0" rtlCol="0" anchor="t">
            <a:spAutoFit/>
          </a:bodyPr>
          <a:lstStyle/>
          <a:p>
            <a:pPr marL="0" lvl="0" indent="0" algn="ctr">
              <a:lnSpc>
                <a:spcPts val="132850"/>
              </a:lnSpc>
              <a:spcBef>
                <a:spcPct val="0"/>
              </a:spcBef>
            </a:pPr>
            <a:r>
              <a:rPr lang="en-US" sz="94893">
                <a:solidFill>
                  <a:srgbClr val="000000"/>
                </a:solidFill>
                <a:latin typeface="Times New Roman"/>
                <a:ea typeface="Times New Roman"/>
                <a:cs typeface="Times New Roman"/>
                <a:sym typeface="Times New Roman"/>
              </a:rPr>
              <a:t>|</a:t>
            </a:r>
          </a:p>
        </p:txBody>
      </p:sp>
      <p:sp>
        <p:nvSpPr>
          <p:cNvPr id="6" name="TextBox 6"/>
          <p:cNvSpPr txBox="1"/>
          <p:nvPr/>
        </p:nvSpPr>
        <p:spPr>
          <a:xfrm>
            <a:off x="2971800" y="1181100"/>
            <a:ext cx="15027235" cy="1829753"/>
          </a:xfrm>
          <a:prstGeom prst="rect">
            <a:avLst/>
          </a:prstGeom>
        </p:spPr>
        <p:txBody>
          <a:bodyPr lIns="0" tIns="0" rIns="0" bIns="0" rtlCol="0" anchor="t">
            <a:spAutoFit/>
          </a:bodyPr>
          <a:lstStyle/>
          <a:p>
            <a:pPr algn="l">
              <a:lnSpc>
                <a:spcPts val="2878"/>
              </a:lnSpc>
            </a:pPr>
            <a:r>
              <a:rPr lang="en-US" sz="3030" dirty="0">
                <a:solidFill>
                  <a:srgbClr val="000000"/>
                </a:solidFill>
                <a:latin typeface="Comic Sans"/>
                <a:ea typeface="Comic Sans"/>
                <a:cs typeface="Comic Sans"/>
                <a:sym typeface="Comic Sans"/>
              </a:rPr>
              <a:t>1. </a:t>
            </a:r>
            <a:r>
              <a:rPr lang="en-US" sz="3030" dirty="0" err="1">
                <a:solidFill>
                  <a:srgbClr val="000000"/>
                </a:solidFill>
                <a:latin typeface="Comic Sans"/>
                <a:ea typeface="Comic Sans"/>
                <a:cs typeface="Comic Sans"/>
                <a:sym typeface="Comic Sans"/>
              </a:rPr>
              <a:t>Вивчити</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історичні</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відомості</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про</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походження</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Миргородської</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калюжі</a:t>
            </a:r>
            <a:r>
              <a:rPr lang="en-US" sz="3030" dirty="0">
                <a:solidFill>
                  <a:srgbClr val="000000"/>
                </a:solidFill>
                <a:latin typeface="Comic Sans"/>
                <a:ea typeface="Comic Sans"/>
                <a:cs typeface="Comic Sans"/>
                <a:sym typeface="Comic Sans"/>
              </a:rPr>
              <a:t>”.</a:t>
            </a:r>
          </a:p>
          <a:p>
            <a:pPr algn="l">
              <a:lnSpc>
                <a:spcPts val="2878"/>
              </a:lnSpc>
            </a:pPr>
            <a:r>
              <a:rPr lang="en-US" sz="3030" dirty="0">
                <a:solidFill>
                  <a:srgbClr val="000000"/>
                </a:solidFill>
                <a:latin typeface="Comic Sans"/>
                <a:ea typeface="Comic Sans"/>
                <a:cs typeface="Comic Sans"/>
                <a:sym typeface="Comic Sans"/>
              </a:rPr>
              <a:t>2. </a:t>
            </a:r>
            <a:r>
              <a:rPr lang="en-US" sz="3030" dirty="0" err="1">
                <a:solidFill>
                  <a:srgbClr val="000000"/>
                </a:solidFill>
                <a:latin typeface="Comic Sans"/>
                <a:ea typeface="Comic Sans"/>
                <a:cs typeface="Comic Sans"/>
                <a:sym typeface="Comic Sans"/>
              </a:rPr>
              <a:t>Проаналізувати</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згадки</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про</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неї</a:t>
            </a:r>
            <a:r>
              <a:rPr lang="en-US" sz="3030" dirty="0">
                <a:solidFill>
                  <a:srgbClr val="000000"/>
                </a:solidFill>
                <a:latin typeface="Comic Sans"/>
                <a:ea typeface="Comic Sans"/>
                <a:cs typeface="Comic Sans"/>
                <a:sym typeface="Comic Sans"/>
              </a:rPr>
              <a:t> в </a:t>
            </a:r>
            <a:r>
              <a:rPr lang="en-US" sz="3030" dirty="0" err="1">
                <a:solidFill>
                  <a:srgbClr val="000000"/>
                </a:solidFill>
                <a:latin typeface="Comic Sans"/>
                <a:ea typeface="Comic Sans"/>
                <a:cs typeface="Comic Sans"/>
                <a:sym typeface="Comic Sans"/>
              </a:rPr>
              <a:t>літературі</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зокрема</a:t>
            </a:r>
            <a:r>
              <a:rPr lang="en-US" sz="3030" dirty="0">
                <a:solidFill>
                  <a:srgbClr val="000000"/>
                </a:solidFill>
                <a:latin typeface="Comic Sans"/>
                <a:ea typeface="Comic Sans"/>
                <a:cs typeface="Comic Sans"/>
                <a:sym typeface="Comic Sans"/>
              </a:rPr>
              <a:t>, в </a:t>
            </a:r>
            <a:r>
              <a:rPr lang="en-US" sz="3030" dirty="0" err="1">
                <a:solidFill>
                  <a:srgbClr val="000000"/>
                </a:solidFill>
                <a:latin typeface="Comic Sans"/>
                <a:ea typeface="Comic Sans"/>
                <a:cs typeface="Comic Sans"/>
                <a:sym typeface="Comic Sans"/>
              </a:rPr>
              <a:t>творах</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Миколи</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Гоголя</a:t>
            </a:r>
            <a:r>
              <a:rPr lang="en-US" sz="3030" dirty="0">
                <a:solidFill>
                  <a:srgbClr val="000000"/>
                </a:solidFill>
                <a:latin typeface="Comic Sans"/>
                <a:ea typeface="Comic Sans"/>
                <a:cs typeface="Comic Sans"/>
                <a:sym typeface="Comic Sans"/>
              </a:rPr>
              <a:t>.</a:t>
            </a:r>
          </a:p>
          <a:p>
            <a:pPr algn="l">
              <a:lnSpc>
                <a:spcPts val="2878"/>
              </a:lnSpc>
            </a:pPr>
            <a:r>
              <a:rPr lang="en-US" sz="3030" dirty="0">
                <a:solidFill>
                  <a:srgbClr val="000000"/>
                </a:solidFill>
                <a:latin typeface="Comic Sans"/>
                <a:ea typeface="Comic Sans"/>
                <a:cs typeface="Comic Sans"/>
                <a:sym typeface="Comic Sans"/>
              </a:rPr>
              <a:t>3. </a:t>
            </a:r>
            <a:r>
              <a:rPr lang="en-US" sz="3030" dirty="0" err="1">
                <a:solidFill>
                  <a:srgbClr val="000000"/>
                </a:solidFill>
                <a:latin typeface="Comic Sans"/>
                <a:ea typeface="Comic Sans"/>
                <a:cs typeface="Comic Sans"/>
                <a:sym typeface="Comic Sans"/>
              </a:rPr>
              <a:t>Дослідити</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культурне</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та</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символічне</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значення</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калюжі</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для</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міста</a:t>
            </a:r>
            <a:r>
              <a:rPr lang="en-US" sz="3030" dirty="0">
                <a:solidFill>
                  <a:srgbClr val="000000"/>
                </a:solidFill>
                <a:latin typeface="Comic Sans"/>
                <a:ea typeface="Comic Sans"/>
                <a:cs typeface="Comic Sans"/>
                <a:sym typeface="Comic Sans"/>
              </a:rPr>
              <a:t>.</a:t>
            </a:r>
          </a:p>
          <a:p>
            <a:pPr algn="l">
              <a:lnSpc>
                <a:spcPts val="2878"/>
              </a:lnSpc>
            </a:pPr>
            <a:r>
              <a:rPr lang="en-US" sz="3030" dirty="0">
                <a:solidFill>
                  <a:srgbClr val="000000"/>
                </a:solidFill>
                <a:latin typeface="Comic Sans"/>
                <a:ea typeface="Comic Sans"/>
                <a:cs typeface="Comic Sans"/>
                <a:sym typeface="Comic Sans"/>
              </a:rPr>
              <a:t>4. </a:t>
            </a:r>
            <a:r>
              <a:rPr lang="en-US" sz="3030" dirty="0" err="1">
                <a:solidFill>
                  <a:srgbClr val="000000"/>
                </a:solidFill>
                <a:latin typeface="Comic Sans"/>
                <a:ea typeface="Comic Sans"/>
                <a:cs typeface="Comic Sans"/>
                <a:sym typeface="Comic Sans"/>
              </a:rPr>
              <a:t>Провести</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опитування</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мешканців</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та</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гостей</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міста</a:t>
            </a:r>
            <a:r>
              <a:rPr lang="en-US" sz="3030" dirty="0">
                <a:solidFill>
                  <a:srgbClr val="000000"/>
                </a:solidFill>
                <a:latin typeface="Comic Sans"/>
                <a:ea typeface="Comic Sans"/>
                <a:cs typeface="Comic Sans"/>
                <a:sym typeface="Comic Sans"/>
              </a:rPr>
              <a:t>.</a:t>
            </a:r>
          </a:p>
          <a:p>
            <a:pPr marL="0" lvl="0" indent="0" algn="l">
              <a:lnSpc>
                <a:spcPts val="2878"/>
              </a:lnSpc>
            </a:pPr>
            <a:r>
              <a:rPr lang="en-US" sz="3030" dirty="0">
                <a:solidFill>
                  <a:srgbClr val="000000"/>
                </a:solidFill>
                <a:latin typeface="Comic Sans"/>
                <a:ea typeface="Comic Sans"/>
                <a:cs typeface="Comic Sans"/>
                <a:sym typeface="Comic Sans"/>
              </a:rPr>
              <a:t>5. </a:t>
            </a:r>
            <a:r>
              <a:rPr lang="en-US" sz="3030" dirty="0" err="1">
                <a:solidFill>
                  <a:srgbClr val="000000"/>
                </a:solidFill>
                <a:latin typeface="Comic Sans"/>
                <a:ea typeface="Comic Sans"/>
                <a:cs typeface="Comic Sans"/>
                <a:sym typeface="Comic Sans"/>
              </a:rPr>
              <a:t>Визначити</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роль</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об’єкта</a:t>
            </a:r>
            <a:r>
              <a:rPr lang="en-US" sz="3030" dirty="0">
                <a:solidFill>
                  <a:srgbClr val="000000"/>
                </a:solidFill>
                <a:latin typeface="Comic Sans"/>
                <a:ea typeface="Comic Sans"/>
                <a:cs typeface="Comic Sans"/>
                <a:sym typeface="Comic Sans"/>
              </a:rPr>
              <a:t> в </a:t>
            </a:r>
            <a:r>
              <a:rPr lang="en-US" sz="3030" dirty="0" err="1">
                <a:solidFill>
                  <a:srgbClr val="000000"/>
                </a:solidFill>
                <a:latin typeface="Comic Sans"/>
                <a:ea typeface="Comic Sans"/>
                <a:cs typeface="Comic Sans"/>
                <a:sym typeface="Comic Sans"/>
              </a:rPr>
              <a:t>розвитку</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туризму</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та</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формуванні</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іміджу</a:t>
            </a:r>
            <a:r>
              <a:rPr lang="en-US" sz="3030" dirty="0">
                <a:solidFill>
                  <a:srgbClr val="000000"/>
                </a:solidFill>
                <a:latin typeface="Comic Sans"/>
                <a:ea typeface="Comic Sans"/>
                <a:cs typeface="Comic Sans"/>
                <a:sym typeface="Comic Sans"/>
              </a:rPr>
              <a:t> </a:t>
            </a:r>
            <a:r>
              <a:rPr lang="en-US" sz="3030" dirty="0" err="1">
                <a:solidFill>
                  <a:srgbClr val="000000"/>
                </a:solidFill>
                <a:latin typeface="Comic Sans"/>
                <a:ea typeface="Comic Sans"/>
                <a:cs typeface="Comic Sans"/>
                <a:sym typeface="Comic Sans"/>
              </a:rPr>
              <a:t>Миргорода</a:t>
            </a:r>
            <a:r>
              <a:rPr lang="en-US" sz="3030" dirty="0">
                <a:solidFill>
                  <a:srgbClr val="000000"/>
                </a:solidFill>
                <a:latin typeface="Comic Sans"/>
                <a:ea typeface="Comic Sans"/>
                <a:cs typeface="Comic Sans"/>
                <a:sym typeface="Comic Sans"/>
              </a:rPr>
              <a:t>.</a:t>
            </a:r>
          </a:p>
        </p:txBody>
      </p:sp>
      <p:sp>
        <p:nvSpPr>
          <p:cNvPr id="7" name="TextBox 7"/>
          <p:cNvSpPr txBox="1"/>
          <p:nvPr/>
        </p:nvSpPr>
        <p:spPr>
          <a:xfrm>
            <a:off x="-435051" y="-4707440"/>
            <a:ext cx="2389102" cy="17779933"/>
          </a:xfrm>
          <a:prstGeom prst="rect">
            <a:avLst/>
          </a:prstGeom>
        </p:spPr>
        <p:txBody>
          <a:bodyPr lIns="0" tIns="0" rIns="0" bIns="0" rtlCol="0" anchor="t">
            <a:spAutoFit/>
          </a:bodyPr>
          <a:lstStyle/>
          <a:p>
            <a:pPr marL="0" lvl="0" indent="0" algn="ctr">
              <a:lnSpc>
                <a:spcPts val="132850"/>
              </a:lnSpc>
              <a:spcBef>
                <a:spcPct val="0"/>
              </a:spcBef>
            </a:pPr>
            <a:r>
              <a:rPr lang="en-US" sz="94893">
                <a:solidFill>
                  <a:srgbClr val="FFED00"/>
                </a:solidFill>
                <a:latin typeface="Times New Roman"/>
                <a:ea typeface="Times New Roman"/>
                <a:cs typeface="Times New Roman"/>
                <a:sym typeface="Times New Roman"/>
              </a:rPr>
              <a:t>|</a:t>
            </a:r>
          </a:p>
        </p:txBody>
      </p:sp>
      <p:sp>
        <p:nvSpPr>
          <p:cNvPr id="8" name="TextBox 8"/>
          <p:cNvSpPr txBox="1"/>
          <p:nvPr/>
        </p:nvSpPr>
        <p:spPr>
          <a:xfrm>
            <a:off x="2667000" y="266700"/>
            <a:ext cx="15930204" cy="782650"/>
          </a:xfrm>
          <a:prstGeom prst="rect">
            <a:avLst/>
          </a:prstGeom>
        </p:spPr>
        <p:txBody>
          <a:bodyPr lIns="0" tIns="0" rIns="0" bIns="0" rtlCol="0" anchor="t">
            <a:spAutoFit/>
          </a:bodyPr>
          <a:lstStyle/>
          <a:p>
            <a:pPr algn="l">
              <a:lnSpc>
                <a:spcPts val="3062"/>
              </a:lnSpc>
            </a:pPr>
            <a:r>
              <a:rPr lang="en-US" sz="3125" b="1" dirty="0" err="1">
                <a:solidFill>
                  <a:srgbClr val="000000"/>
                </a:solidFill>
                <a:latin typeface="Comic Sans Bold"/>
                <a:ea typeface="Comic Sans Bold"/>
                <a:cs typeface="Comic Sans Bold"/>
                <a:sym typeface="Comic Sans Bold"/>
              </a:rPr>
              <a:t>дослідити</a:t>
            </a:r>
            <a:r>
              <a:rPr lang="en-US" sz="3125" b="1" dirty="0">
                <a:solidFill>
                  <a:srgbClr val="000000"/>
                </a:solidFill>
                <a:latin typeface="Comic Sans Bold"/>
                <a:ea typeface="Comic Sans Bold"/>
                <a:cs typeface="Comic Sans Bold"/>
                <a:sym typeface="Comic Sans Bold"/>
              </a:rPr>
              <a:t> </a:t>
            </a:r>
            <a:r>
              <a:rPr lang="en-US" sz="3125" b="1" dirty="0" err="1">
                <a:solidFill>
                  <a:srgbClr val="000000"/>
                </a:solidFill>
                <a:latin typeface="Comic Sans Bold"/>
                <a:ea typeface="Comic Sans Bold"/>
                <a:cs typeface="Comic Sans Bold"/>
                <a:sym typeface="Comic Sans Bold"/>
              </a:rPr>
              <a:t>походження</a:t>
            </a:r>
            <a:r>
              <a:rPr lang="en-US" sz="3125" b="1" dirty="0">
                <a:solidFill>
                  <a:srgbClr val="000000"/>
                </a:solidFill>
                <a:latin typeface="Comic Sans Bold"/>
                <a:ea typeface="Comic Sans Bold"/>
                <a:cs typeface="Comic Sans Bold"/>
                <a:sym typeface="Comic Sans Bold"/>
              </a:rPr>
              <a:t>, </a:t>
            </a:r>
            <a:r>
              <a:rPr lang="en-US" sz="3125" b="1" dirty="0" err="1">
                <a:solidFill>
                  <a:srgbClr val="000000"/>
                </a:solidFill>
                <a:latin typeface="Comic Sans Bold"/>
                <a:ea typeface="Comic Sans Bold"/>
                <a:cs typeface="Comic Sans Bold"/>
                <a:sym typeface="Comic Sans Bold"/>
              </a:rPr>
              <a:t>культурне</a:t>
            </a:r>
            <a:r>
              <a:rPr lang="en-US" sz="3125" b="1" dirty="0">
                <a:solidFill>
                  <a:srgbClr val="000000"/>
                </a:solidFill>
                <a:latin typeface="Comic Sans Bold"/>
                <a:ea typeface="Comic Sans Bold"/>
                <a:cs typeface="Comic Sans Bold"/>
                <a:sym typeface="Comic Sans Bold"/>
              </a:rPr>
              <a:t> </a:t>
            </a:r>
            <a:r>
              <a:rPr lang="en-US" sz="3125" b="1" dirty="0" err="1">
                <a:solidFill>
                  <a:srgbClr val="000000"/>
                </a:solidFill>
                <a:latin typeface="Comic Sans Bold"/>
                <a:ea typeface="Comic Sans Bold"/>
                <a:cs typeface="Comic Sans Bold"/>
                <a:sym typeface="Comic Sans Bold"/>
              </a:rPr>
              <a:t>та</a:t>
            </a:r>
            <a:r>
              <a:rPr lang="en-US" sz="3125" b="1" dirty="0">
                <a:solidFill>
                  <a:srgbClr val="000000"/>
                </a:solidFill>
                <a:latin typeface="Comic Sans Bold"/>
                <a:ea typeface="Comic Sans Bold"/>
                <a:cs typeface="Comic Sans Bold"/>
                <a:sym typeface="Comic Sans Bold"/>
              </a:rPr>
              <a:t> </a:t>
            </a:r>
            <a:r>
              <a:rPr lang="en-US" sz="3125" b="1" dirty="0" err="1">
                <a:solidFill>
                  <a:srgbClr val="000000"/>
                </a:solidFill>
                <a:latin typeface="Comic Sans Bold"/>
                <a:ea typeface="Comic Sans Bold"/>
                <a:cs typeface="Comic Sans Bold"/>
                <a:sym typeface="Comic Sans Bold"/>
              </a:rPr>
              <a:t>історичне</a:t>
            </a:r>
            <a:r>
              <a:rPr lang="en-US" sz="3125" b="1" dirty="0">
                <a:solidFill>
                  <a:srgbClr val="000000"/>
                </a:solidFill>
                <a:latin typeface="Comic Sans Bold"/>
                <a:ea typeface="Comic Sans Bold"/>
                <a:cs typeface="Comic Sans Bold"/>
                <a:sym typeface="Comic Sans Bold"/>
              </a:rPr>
              <a:t> </a:t>
            </a:r>
            <a:r>
              <a:rPr lang="en-US" sz="3125" b="1" dirty="0" err="1">
                <a:solidFill>
                  <a:srgbClr val="000000"/>
                </a:solidFill>
                <a:latin typeface="Comic Sans Bold"/>
                <a:ea typeface="Comic Sans Bold"/>
                <a:cs typeface="Comic Sans Bold"/>
                <a:sym typeface="Comic Sans Bold"/>
              </a:rPr>
              <a:t>значення</a:t>
            </a:r>
            <a:r>
              <a:rPr lang="en-US" sz="3125" b="1" dirty="0">
                <a:solidFill>
                  <a:srgbClr val="000000"/>
                </a:solidFill>
                <a:latin typeface="Comic Sans Bold"/>
                <a:ea typeface="Comic Sans Bold"/>
                <a:cs typeface="Comic Sans Bold"/>
                <a:sym typeface="Comic Sans Bold"/>
              </a:rPr>
              <a:t> “</a:t>
            </a:r>
            <a:r>
              <a:rPr lang="en-US" sz="3125" b="1" dirty="0" err="1">
                <a:solidFill>
                  <a:srgbClr val="000000"/>
                </a:solidFill>
                <a:latin typeface="Comic Sans Bold"/>
                <a:ea typeface="Comic Sans Bold"/>
                <a:cs typeface="Comic Sans Bold"/>
                <a:sym typeface="Comic Sans Bold"/>
              </a:rPr>
              <a:t>Миргородської</a:t>
            </a:r>
            <a:r>
              <a:rPr lang="en-US" sz="3125" b="1" dirty="0">
                <a:solidFill>
                  <a:srgbClr val="000000"/>
                </a:solidFill>
                <a:latin typeface="Comic Sans Bold"/>
                <a:ea typeface="Comic Sans Bold"/>
                <a:cs typeface="Comic Sans Bold"/>
                <a:sym typeface="Comic Sans Bold"/>
              </a:rPr>
              <a:t> </a:t>
            </a:r>
            <a:r>
              <a:rPr lang="en-US" sz="3125" b="1" dirty="0" err="1">
                <a:solidFill>
                  <a:srgbClr val="000000"/>
                </a:solidFill>
                <a:latin typeface="Comic Sans Bold"/>
                <a:ea typeface="Comic Sans Bold"/>
                <a:cs typeface="Comic Sans Bold"/>
                <a:sym typeface="Comic Sans Bold"/>
              </a:rPr>
              <a:t>калюжі</a:t>
            </a:r>
            <a:r>
              <a:rPr lang="en-US" sz="3125" b="1" dirty="0">
                <a:solidFill>
                  <a:srgbClr val="000000"/>
                </a:solidFill>
                <a:latin typeface="Comic Sans Bold"/>
                <a:ea typeface="Comic Sans Bold"/>
                <a:cs typeface="Comic Sans Bold"/>
                <a:sym typeface="Comic Sans Bold"/>
              </a:rPr>
              <a:t>”, </a:t>
            </a:r>
            <a:r>
              <a:rPr lang="en-US" sz="3125" b="1" dirty="0" err="1">
                <a:solidFill>
                  <a:srgbClr val="000000"/>
                </a:solidFill>
                <a:latin typeface="Comic Sans Bold"/>
                <a:ea typeface="Comic Sans Bold"/>
                <a:cs typeface="Comic Sans Bold"/>
                <a:sym typeface="Comic Sans Bold"/>
              </a:rPr>
              <a:t>окреслити</a:t>
            </a:r>
            <a:r>
              <a:rPr lang="en-US" sz="3125" b="1" dirty="0">
                <a:solidFill>
                  <a:srgbClr val="000000"/>
                </a:solidFill>
                <a:latin typeface="Comic Sans Bold"/>
                <a:ea typeface="Comic Sans Bold"/>
                <a:cs typeface="Comic Sans Bold"/>
                <a:sym typeface="Comic Sans Bold"/>
              </a:rPr>
              <a:t> </a:t>
            </a:r>
            <a:r>
              <a:rPr lang="en-US" sz="3125" b="1" dirty="0" err="1">
                <a:solidFill>
                  <a:srgbClr val="000000"/>
                </a:solidFill>
                <a:latin typeface="Comic Sans Bold"/>
                <a:ea typeface="Comic Sans Bold"/>
                <a:cs typeface="Comic Sans Bold"/>
                <a:sym typeface="Comic Sans Bold"/>
              </a:rPr>
              <a:t>туристичний</a:t>
            </a:r>
            <a:r>
              <a:rPr lang="en-US" sz="3125" b="1" dirty="0">
                <a:solidFill>
                  <a:srgbClr val="000000"/>
                </a:solidFill>
                <a:latin typeface="Comic Sans Bold"/>
                <a:ea typeface="Comic Sans Bold"/>
                <a:cs typeface="Comic Sans Bold"/>
                <a:sym typeface="Comic Sans Bold"/>
              </a:rPr>
              <a:t> </a:t>
            </a:r>
            <a:r>
              <a:rPr lang="en-US" sz="3125" b="1" dirty="0" err="1">
                <a:solidFill>
                  <a:srgbClr val="000000"/>
                </a:solidFill>
                <a:latin typeface="Comic Sans Bold"/>
                <a:ea typeface="Comic Sans Bold"/>
                <a:cs typeface="Comic Sans Bold"/>
                <a:sym typeface="Comic Sans Bold"/>
              </a:rPr>
              <a:t>потенціал</a:t>
            </a:r>
            <a:r>
              <a:rPr lang="en-US" sz="3125" b="1" dirty="0">
                <a:solidFill>
                  <a:srgbClr val="000000"/>
                </a:solidFill>
                <a:latin typeface="Comic Sans Bold"/>
                <a:ea typeface="Comic Sans Bold"/>
                <a:cs typeface="Comic Sans Bold"/>
                <a:sym typeface="Comic Sans Bold"/>
              </a:rPr>
              <a:t> </a:t>
            </a:r>
            <a:r>
              <a:rPr lang="en-US" sz="3125" b="1" dirty="0" err="1">
                <a:solidFill>
                  <a:srgbClr val="000000"/>
                </a:solidFill>
                <a:latin typeface="Comic Sans Bold"/>
                <a:ea typeface="Comic Sans Bold"/>
                <a:cs typeface="Comic Sans Bold"/>
                <a:sym typeface="Comic Sans Bold"/>
              </a:rPr>
              <a:t>цієї</a:t>
            </a:r>
            <a:r>
              <a:rPr lang="en-US" sz="3125" b="1" dirty="0">
                <a:solidFill>
                  <a:srgbClr val="000000"/>
                </a:solidFill>
                <a:latin typeface="Comic Sans Bold"/>
                <a:ea typeface="Comic Sans Bold"/>
                <a:cs typeface="Comic Sans Bold"/>
                <a:sym typeface="Comic Sans Bold"/>
              </a:rPr>
              <a:t> </a:t>
            </a:r>
            <a:r>
              <a:rPr lang="en-US" sz="3125" b="1" dirty="0" err="1">
                <a:solidFill>
                  <a:srgbClr val="000000"/>
                </a:solidFill>
                <a:latin typeface="Comic Sans Bold"/>
                <a:ea typeface="Comic Sans Bold"/>
                <a:cs typeface="Comic Sans Bold"/>
                <a:sym typeface="Comic Sans Bold"/>
              </a:rPr>
              <a:t>пам’ятки</a:t>
            </a:r>
            <a:r>
              <a:rPr lang="en-US" sz="3125" b="1" dirty="0">
                <a:solidFill>
                  <a:srgbClr val="000000"/>
                </a:solidFill>
                <a:latin typeface="Comic Sans Bold"/>
                <a:ea typeface="Comic Sans Bold"/>
                <a:cs typeface="Comic Sans Bold"/>
                <a:sym typeface="Comic Sans Bold"/>
              </a:rPr>
              <a:t> </a:t>
            </a:r>
          </a:p>
        </p:txBody>
      </p:sp>
      <p:sp>
        <p:nvSpPr>
          <p:cNvPr id="9" name="TextBox 9"/>
          <p:cNvSpPr txBox="1"/>
          <p:nvPr/>
        </p:nvSpPr>
        <p:spPr>
          <a:xfrm>
            <a:off x="1143000" y="419100"/>
            <a:ext cx="1239084" cy="404355"/>
          </a:xfrm>
          <a:prstGeom prst="rect">
            <a:avLst/>
          </a:prstGeom>
        </p:spPr>
        <p:txBody>
          <a:bodyPr lIns="0" tIns="0" rIns="0" bIns="0" rtlCol="0" anchor="t">
            <a:spAutoFit/>
          </a:bodyPr>
          <a:lstStyle/>
          <a:p>
            <a:pPr algn="ctr">
              <a:lnSpc>
                <a:spcPts val="2996"/>
              </a:lnSpc>
            </a:pPr>
            <a:r>
              <a:rPr lang="en-US" sz="3525" b="1" dirty="0" err="1">
                <a:solidFill>
                  <a:srgbClr val="000000"/>
                </a:solidFill>
                <a:latin typeface="Comic Sans Bold"/>
                <a:ea typeface="Comic Sans Bold"/>
                <a:cs typeface="Comic Sans Bold"/>
                <a:sym typeface="Comic Sans Bold"/>
              </a:rPr>
              <a:t>Мета</a:t>
            </a:r>
            <a:r>
              <a:rPr lang="en-US" sz="3525" dirty="0">
                <a:solidFill>
                  <a:srgbClr val="000000"/>
                </a:solidFill>
                <a:latin typeface="Comic Sans"/>
                <a:ea typeface="Comic Sans"/>
                <a:cs typeface="Comic Sans"/>
                <a:sym typeface="Comic Sans"/>
              </a:rPr>
              <a:t> </a:t>
            </a:r>
          </a:p>
        </p:txBody>
      </p:sp>
      <p:sp>
        <p:nvSpPr>
          <p:cNvPr id="10" name="TextBox 10"/>
          <p:cNvSpPr txBox="1"/>
          <p:nvPr/>
        </p:nvSpPr>
        <p:spPr>
          <a:xfrm>
            <a:off x="838200" y="1714500"/>
            <a:ext cx="1815941" cy="381496"/>
          </a:xfrm>
          <a:prstGeom prst="rect">
            <a:avLst/>
          </a:prstGeom>
        </p:spPr>
        <p:txBody>
          <a:bodyPr lIns="0" tIns="0" rIns="0" bIns="0" rtlCol="0" anchor="t">
            <a:spAutoFit/>
          </a:bodyPr>
          <a:lstStyle/>
          <a:p>
            <a:pPr algn="ctr">
              <a:lnSpc>
                <a:spcPts val="2741"/>
              </a:lnSpc>
            </a:pPr>
            <a:r>
              <a:rPr lang="en-US" sz="3225" b="1" dirty="0" err="1">
                <a:solidFill>
                  <a:srgbClr val="000000"/>
                </a:solidFill>
                <a:latin typeface="Comic Sans Bold"/>
                <a:ea typeface="Comic Sans Bold"/>
                <a:cs typeface="Comic Sans Bold"/>
                <a:sym typeface="Comic Sans Bold"/>
              </a:rPr>
              <a:t>Завдання</a:t>
            </a:r>
            <a:endParaRPr lang="en-US" sz="3225" b="1" dirty="0">
              <a:solidFill>
                <a:srgbClr val="000000"/>
              </a:solidFill>
              <a:latin typeface="Comic Sans Bold"/>
              <a:ea typeface="Comic Sans Bold"/>
              <a:cs typeface="Comic Sans Bold"/>
              <a:sym typeface="Comic Sans Bold"/>
            </a:endParaRPr>
          </a:p>
        </p:txBody>
      </p:sp>
      <p:sp>
        <p:nvSpPr>
          <p:cNvPr id="11" name="TextBox 11"/>
          <p:cNvSpPr txBox="1"/>
          <p:nvPr/>
        </p:nvSpPr>
        <p:spPr>
          <a:xfrm>
            <a:off x="2133600" y="4152900"/>
            <a:ext cx="6361748" cy="538609"/>
          </a:xfrm>
          <a:prstGeom prst="rect">
            <a:avLst/>
          </a:prstGeom>
        </p:spPr>
        <p:txBody>
          <a:bodyPr lIns="0" tIns="0" rIns="0" bIns="0" rtlCol="0" anchor="t">
            <a:spAutoFit/>
          </a:bodyPr>
          <a:lstStyle/>
          <a:p>
            <a:pPr algn="ctr">
              <a:lnSpc>
                <a:spcPts val="4235"/>
              </a:lnSpc>
              <a:spcBef>
                <a:spcPct val="0"/>
              </a:spcBef>
            </a:pPr>
            <a:r>
              <a:rPr lang="en-US" sz="3025" b="1" dirty="0">
                <a:solidFill>
                  <a:srgbClr val="000000"/>
                </a:solidFill>
                <a:latin typeface="Comic Sans Bold"/>
                <a:ea typeface="Comic Sans Bold"/>
                <a:cs typeface="Comic Sans Bold"/>
                <a:sym typeface="Comic Sans Bold"/>
              </a:rPr>
              <a:t> </a:t>
            </a:r>
            <a:r>
              <a:rPr lang="uk-UA" sz="2800" b="1" dirty="0" err="1" smtClean="0">
                <a:solidFill>
                  <a:srgbClr val="000000"/>
                </a:solidFill>
                <a:latin typeface="Comic Sans Bold"/>
                <a:ea typeface="Comic Sans Bold"/>
                <a:cs typeface="Comic Sans Bold"/>
                <a:sym typeface="Comic Sans Bold"/>
              </a:rPr>
              <a:t>с</a:t>
            </a:r>
            <a:r>
              <a:rPr lang="en-US" sz="2800" b="1" dirty="0" err="1" smtClean="0">
                <a:solidFill>
                  <a:srgbClr val="000000"/>
                </a:solidFill>
                <a:latin typeface="Comic Sans Bold"/>
                <a:ea typeface="Comic Sans Bold"/>
                <a:cs typeface="Comic Sans Bold"/>
                <a:sym typeface="Comic Sans Bold"/>
              </a:rPr>
              <a:t>тавок</a:t>
            </a:r>
            <a:r>
              <a:rPr lang="en-US" sz="2800" b="1" dirty="0" smtClean="0">
                <a:solidFill>
                  <a:srgbClr val="000000"/>
                </a:solidFill>
                <a:latin typeface="Comic Sans Bold"/>
                <a:ea typeface="Comic Sans Bold"/>
                <a:cs typeface="Comic Sans Bold"/>
                <a:sym typeface="Comic Sans Bold"/>
              </a:rPr>
              <a:t> </a:t>
            </a:r>
            <a:r>
              <a:rPr lang="en-US" sz="2800" b="1" dirty="0">
                <a:solidFill>
                  <a:srgbClr val="000000"/>
                </a:solidFill>
                <a:latin typeface="Comic Sans Bold"/>
                <a:ea typeface="Comic Sans Bold"/>
                <a:cs typeface="Comic Sans Bold"/>
                <a:sym typeface="Comic Sans Bold"/>
              </a:rPr>
              <a:t>“</a:t>
            </a:r>
            <a:r>
              <a:rPr lang="en-US" sz="2800" b="1" dirty="0" err="1">
                <a:solidFill>
                  <a:srgbClr val="000000"/>
                </a:solidFill>
                <a:latin typeface="Comic Sans Bold"/>
                <a:ea typeface="Comic Sans Bold"/>
                <a:cs typeface="Comic Sans Bold"/>
                <a:sym typeface="Comic Sans Bold"/>
              </a:rPr>
              <a:t>Миргородська</a:t>
            </a:r>
            <a:r>
              <a:rPr lang="en-US" sz="2800" b="1" dirty="0">
                <a:solidFill>
                  <a:srgbClr val="000000"/>
                </a:solidFill>
                <a:latin typeface="Comic Sans Bold"/>
                <a:ea typeface="Comic Sans Bold"/>
                <a:cs typeface="Comic Sans Bold"/>
                <a:sym typeface="Comic Sans Bold"/>
              </a:rPr>
              <a:t> </a:t>
            </a:r>
            <a:r>
              <a:rPr lang="en-US" sz="2800" b="1" dirty="0" err="1">
                <a:solidFill>
                  <a:srgbClr val="000000"/>
                </a:solidFill>
                <a:latin typeface="Comic Sans Bold"/>
                <a:ea typeface="Comic Sans Bold"/>
                <a:cs typeface="Comic Sans Bold"/>
                <a:sym typeface="Comic Sans Bold"/>
              </a:rPr>
              <a:t>калюжа</a:t>
            </a:r>
            <a:r>
              <a:rPr lang="en-US" sz="2800" b="1" dirty="0">
                <a:solidFill>
                  <a:srgbClr val="000000"/>
                </a:solidFill>
                <a:latin typeface="Comic Sans Bold"/>
                <a:ea typeface="Comic Sans Bold"/>
                <a:cs typeface="Comic Sans Bold"/>
                <a:sym typeface="Comic Sans Bold"/>
              </a:rPr>
              <a:t>” </a:t>
            </a:r>
          </a:p>
        </p:txBody>
      </p:sp>
      <p:sp>
        <p:nvSpPr>
          <p:cNvPr id="12" name="TextBox 12"/>
          <p:cNvSpPr txBox="1"/>
          <p:nvPr/>
        </p:nvSpPr>
        <p:spPr>
          <a:xfrm>
            <a:off x="1066800" y="4305300"/>
            <a:ext cx="1447800" cy="342914"/>
          </a:xfrm>
          <a:prstGeom prst="rect">
            <a:avLst/>
          </a:prstGeom>
        </p:spPr>
        <p:txBody>
          <a:bodyPr wrap="square" lIns="0" tIns="0" rIns="0" bIns="0" rtlCol="0" anchor="t">
            <a:spAutoFit/>
          </a:bodyPr>
          <a:lstStyle/>
          <a:p>
            <a:pPr algn="ctr">
              <a:lnSpc>
                <a:spcPts val="2632"/>
              </a:lnSpc>
            </a:pPr>
            <a:r>
              <a:rPr lang="en-US" sz="2925" b="1" dirty="0" err="1" smtClean="0">
                <a:solidFill>
                  <a:srgbClr val="000000"/>
                </a:solidFill>
                <a:latin typeface="Comic Sans Bold"/>
                <a:ea typeface="Comic Sans Bold"/>
                <a:cs typeface="Comic Sans Bold"/>
                <a:sym typeface="Comic Sans Bold"/>
              </a:rPr>
              <a:t>Обʼєкт</a:t>
            </a:r>
            <a:r>
              <a:rPr lang="uk-UA" sz="2925" b="1" dirty="0" smtClean="0">
                <a:solidFill>
                  <a:srgbClr val="000000"/>
                </a:solidFill>
                <a:latin typeface="Comic Sans Bold"/>
                <a:ea typeface="Comic Sans Bold"/>
                <a:cs typeface="Comic Sans Bold"/>
                <a:sym typeface="Comic Sans Bold"/>
              </a:rPr>
              <a:t>:</a:t>
            </a:r>
            <a:endParaRPr lang="en-US" sz="2925" b="1" dirty="0">
              <a:solidFill>
                <a:srgbClr val="000000"/>
              </a:solidFill>
              <a:latin typeface="Comic Sans Bold"/>
              <a:ea typeface="Comic Sans Bold"/>
              <a:cs typeface="Comic Sans Bold"/>
              <a:sym typeface="Comic Sans Bold"/>
            </a:endParaRPr>
          </a:p>
        </p:txBody>
      </p:sp>
      <p:sp>
        <p:nvSpPr>
          <p:cNvPr id="13" name="TextBox 13"/>
          <p:cNvSpPr txBox="1"/>
          <p:nvPr/>
        </p:nvSpPr>
        <p:spPr>
          <a:xfrm>
            <a:off x="609600" y="3390900"/>
            <a:ext cx="1907285" cy="344197"/>
          </a:xfrm>
          <a:prstGeom prst="rect">
            <a:avLst/>
          </a:prstGeom>
        </p:spPr>
        <p:txBody>
          <a:bodyPr wrap="square" lIns="0" tIns="0" rIns="0" bIns="0" rtlCol="0" anchor="t">
            <a:spAutoFit/>
          </a:bodyPr>
          <a:lstStyle/>
          <a:p>
            <a:pPr algn="ctr">
              <a:lnSpc>
                <a:spcPts val="2632"/>
              </a:lnSpc>
            </a:pPr>
            <a:r>
              <a:rPr lang="en-US" sz="2925" b="1" dirty="0" err="1" smtClean="0">
                <a:solidFill>
                  <a:srgbClr val="000000"/>
                </a:solidFill>
                <a:latin typeface="Comic Sans Bold"/>
                <a:ea typeface="Comic Sans Bold"/>
                <a:cs typeface="Comic Sans Bold"/>
                <a:sym typeface="Comic Sans Bold"/>
              </a:rPr>
              <a:t>Предмет</a:t>
            </a:r>
            <a:r>
              <a:rPr lang="uk-UA" sz="2925" b="1" dirty="0" smtClean="0">
                <a:solidFill>
                  <a:srgbClr val="000000"/>
                </a:solidFill>
                <a:latin typeface="Comic Sans Bold"/>
                <a:ea typeface="Comic Sans Bold"/>
                <a:cs typeface="Comic Sans Bold"/>
                <a:sym typeface="Comic Sans Bold"/>
              </a:rPr>
              <a:t>:</a:t>
            </a:r>
            <a:endParaRPr lang="en-US" sz="2925" b="1" dirty="0">
              <a:solidFill>
                <a:srgbClr val="000000"/>
              </a:solidFill>
              <a:latin typeface="Comic Sans Bold"/>
              <a:ea typeface="Comic Sans Bold"/>
              <a:cs typeface="Comic Sans Bold"/>
              <a:sym typeface="Comic Sans Bold"/>
            </a:endParaRPr>
          </a:p>
        </p:txBody>
      </p:sp>
      <p:sp>
        <p:nvSpPr>
          <p:cNvPr id="14" name="TextBox 14"/>
          <p:cNvSpPr txBox="1"/>
          <p:nvPr/>
        </p:nvSpPr>
        <p:spPr>
          <a:xfrm>
            <a:off x="838200" y="3390900"/>
            <a:ext cx="11788300" cy="346249"/>
          </a:xfrm>
          <a:prstGeom prst="rect">
            <a:avLst/>
          </a:prstGeom>
        </p:spPr>
        <p:txBody>
          <a:bodyPr lIns="0" tIns="0" rIns="0" bIns="0" rtlCol="0" anchor="t">
            <a:spAutoFit/>
          </a:bodyPr>
          <a:lstStyle/>
          <a:p>
            <a:pPr algn="ctr">
              <a:lnSpc>
                <a:spcPts val="2719"/>
              </a:lnSpc>
            </a:pPr>
            <a:r>
              <a:rPr lang="uk-UA" sz="2800" b="1" dirty="0" smtClean="0">
                <a:solidFill>
                  <a:srgbClr val="000000"/>
                </a:solidFill>
                <a:latin typeface="Comic Sans Bold"/>
                <a:ea typeface="Comic Sans Bold"/>
                <a:cs typeface="Comic Sans Bold"/>
                <a:sym typeface="Comic Sans Bold"/>
              </a:rPr>
              <a:t>і</a:t>
            </a:r>
            <a:r>
              <a:rPr lang="en-US" sz="2800" b="1" dirty="0" err="1" smtClean="0">
                <a:solidFill>
                  <a:srgbClr val="000000"/>
                </a:solidFill>
                <a:latin typeface="Comic Sans Bold"/>
                <a:ea typeface="Comic Sans Bold"/>
                <a:cs typeface="Comic Sans Bold"/>
                <a:sym typeface="Comic Sans Bold"/>
              </a:rPr>
              <a:t>сторико-культурна</a:t>
            </a:r>
            <a:r>
              <a:rPr lang="en-US" sz="2800" b="1" dirty="0" smtClean="0">
                <a:solidFill>
                  <a:srgbClr val="000000"/>
                </a:solidFill>
                <a:latin typeface="Comic Sans Bold"/>
                <a:ea typeface="Comic Sans Bold"/>
                <a:cs typeface="Comic Sans Bold"/>
                <a:sym typeface="Comic Sans Bold"/>
              </a:rPr>
              <a:t> </a:t>
            </a:r>
            <a:r>
              <a:rPr lang="en-US" sz="2800" b="1" dirty="0" err="1">
                <a:solidFill>
                  <a:srgbClr val="000000"/>
                </a:solidFill>
                <a:latin typeface="Comic Sans Bold"/>
                <a:ea typeface="Comic Sans Bold"/>
                <a:cs typeface="Comic Sans Bold"/>
                <a:sym typeface="Comic Sans Bold"/>
              </a:rPr>
              <a:t>спадщина</a:t>
            </a:r>
            <a:r>
              <a:rPr lang="en-US" sz="2800" b="1" dirty="0">
                <a:solidFill>
                  <a:srgbClr val="000000"/>
                </a:solidFill>
                <a:latin typeface="Comic Sans Bold"/>
                <a:ea typeface="Comic Sans Bold"/>
                <a:cs typeface="Comic Sans Bold"/>
                <a:sym typeface="Comic Sans Bold"/>
              </a:rPr>
              <a:t> </a:t>
            </a:r>
            <a:r>
              <a:rPr lang="en-US" sz="2800" b="1" dirty="0" err="1">
                <a:solidFill>
                  <a:srgbClr val="000000"/>
                </a:solidFill>
                <a:latin typeface="Comic Sans Bold"/>
                <a:ea typeface="Comic Sans Bold"/>
                <a:cs typeface="Comic Sans Bold"/>
                <a:sym typeface="Comic Sans Bold"/>
              </a:rPr>
              <a:t>міста</a:t>
            </a:r>
            <a:r>
              <a:rPr lang="en-US" sz="2800" b="1" dirty="0">
                <a:solidFill>
                  <a:srgbClr val="000000"/>
                </a:solidFill>
                <a:latin typeface="Comic Sans Bold"/>
                <a:ea typeface="Comic Sans Bold"/>
                <a:cs typeface="Comic Sans Bold"/>
                <a:sym typeface="Comic Sans Bold"/>
              </a:rPr>
              <a:t> </a:t>
            </a:r>
            <a:r>
              <a:rPr lang="en-US" sz="2800" b="1" dirty="0" err="1">
                <a:solidFill>
                  <a:srgbClr val="000000"/>
                </a:solidFill>
                <a:latin typeface="Comic Sans Bold"/>
                <a:ea typeface="Comic Sans Bold"/>
                <a:cs typeface="Comic Sans Bold"/>
                <a:sym typeface="Comic Sans Bold"/>
              </a:rPr>
              <a:t>Миргорода</a:t>
            </a:r>
            <a:endParaRPr lang="en-US" sz="2800" b="1" dirty="0">
              <a:solidFill>
                <a:srgbClr val="000000"/>
              </a:solidFill>
              <a:latin typeface="Comic Sans Bold"/>
              <a:ea typeface="Comic Sans Bold"/>
              <a:cs typeface="Comic Sans Bold"/>
              <a:sym typeface="Comic Sans Bold"/>
            </a:endParaRPr>
          </a:p>
        </p:txBody>
      </p:sp>
      <p:sp>
        <p:nvSpPr>
          <p:cNvPr id="15" name="TextBox 15"/>
          <p:cNvSpPr txBox="1"/>
          <p:nvPr/>
        </p:nvSpPr>
        <p:spPr>
          <a:xfrm>
            <a:off x="5715000" y="4914900"/>
            <a:ext cx="2133600" cy="333425"/>
          </a:xfrm>
          <a:prstGeom prst="rect">
            <a:avLst/>
          </a:prstGeom>
        </p:spPr>
        <p:txBody>
          <a:bodyPr wrap="square" lIns="0" tIns="0" rIns="0" bIns="0" rtlCol="0" anchor="t">
            <a:spAutoFit/>
          </a:bodyPr>
          <a:lstStyle/>
          <a:p>
            <a:pPr algn="ctr">
              <a:lnSpc>
                <a:spcPts val="2632"/>
              </a:lnSpc>
            </a:pPr>
            <a:r>
              <a:rPr lang="en-US" sz="2925" b="1" dirty="0" err="1">
                <a:solidFill>
                  <a:srgbClr val="000000"/>
                </a:solidFill>
                <a:latin typeface="Comic Sans Bold"/>
                <a:ea typeface="Comic Sans Bold"/>
                <a:cs typeface="Comic Sans Bold"/>
                <a:sym typeface="Comic Sans Bold"/>
              </a:rPr>
              <a:t>Методи</a:t>
            </a:r>
            <a:endParaRPr lang="en-US" sz="2925" b="1" dirty="0">
              <a:solidFill>
                <a:srgbClr val="000000"/>
              </a:solidFill>
              <a:latin typeface="Comic Sans Bold"/>
              <a:ea typeface="Comic Sans Bold"/>
              <a:cs typeface="Comic Sans Bold"/>
              <a:sym typeface="Comic Sans Bold"/>
            </a:endParaRPr>
          </a:p>
        </p:txBody>
      </p:sp>
      <p:sp>
        <p:nvSpPr>
          <p:cNvPr id="16" name="TextBox 16"/>
          <p:cNvSpPr txBox="1"/>
          <p:nvPr/>
        </p:nvSpPr>
        <p:spPr>
          <a:xfrm>
            <a:off x="3352800" y="6057900"/>
            <a:ext cx="8830389" cy="556249"/>
          </a:xfrm>
          <a:prstGeom prst="rect">
            <a:avLst/>
          </a:prstGeom>
        </p:spPr>
        <p:txBody>
          <a:bodyPr lIns="0" tIns="0" rIns="0" bIns="0" rtlCol="0" anchor="t">
            <a:spAutoFit/>
          </a:bodyPr>
          <a:lstStyle/>
          <a:p>
            <a:pPr marL="696371" lvl="1" indent="-348186" algn="ctr">
              <a:lnSpc>
                <a:spcPts val="4515"/>
              </a:lnSpc>
              <a:spcBef>
                <a:spcPct val="0"/>
              </a:spcBef>
              <a:buFont typeface="Arial"/>
              <a:buChar char="•"/>
            </a:pPr>
            <a:r>
              <a:rPr lang="en-US" sz="3225" dirty="0" err="1">
                <a:solidFill>
                  <a:srgbClr val="000000"/>
                </a:solidFill>
                <a:latin typeface="Comic Sans"/>
                <a:ea typeface="Comic Sans"/>
                <a:cs typeface="Comic Sans"/>
                <a:sym typeface="Comic Sans"/>
              </a:rPr>
              <a:t>інтерв’ювання</a:t>
            </a:r>
            <a:r>
              <a:rPr lang="en-US" sz="3225" dirty="0">
                <a:solidFill>
                  <a:srgbClr val="000000"/>
                </a:solidFill>
                <a:latin typeface="Comic Sans"/>
                <a:ea typeface="Comic Sans"/>
                <a:cs typeface="Comic Sans"/>
                <a:sym typeface="Comic Sans"/>
              </a:rPr>
              <a:t> </a:t>
            </a:r>
            <a:r>
              <a:rPr lang="en-US" sz="3225" dirty="0" err="1">
                <a:solidFill>
                  <a:srgbClr val="000000"/>
                </a:solidFill>
                <a:latin typeface="Comic Sans"/>
                <a:ea typeface="Comic Sans"/>
                <a:cs typeface="Comic Sans"/>
                <a:sym typeface="Comic Sans"/>
              </a:rPr>
              <a:t>мешканців</a:t>
            </a:r>
            <a:r>
              <a:rPr lang="en-US" sz="3225" dirty="0">
                <a:solidFill>
                  <a:srgbClr val="000000"/>
                </a:solidFill>
                <a:latin typeface="Comic Sans"/>
                <a:ea typeface="Comic Sans"/>
                <a:cs typeface="Comic Sans"/>
                <a:sym typeface="Comic Sans"/>
              </a:rPr>
              <a:t> </a:t>
            </a:r>
            <a:r>
              <a:rPr lang="en-US" sz="3225" dirty="0" err="1">
                <a:solidFill>
                  <a:srgbClr val="000000"/>
                </a:solidFill>
                <a:latin typeface="Comic Sans"/>
                <a:ea typeface="Comic Sans"/>
                <a:cs typeface="Comic Sans"/>
                <a:sym typeface="Comic Sans"/>
              </a:rPr>
              <a:t>та</a:t>
            </a:r>
            <a:r>
              <a:rPr lang="en-US" sz="3225" dirty="0">
                <a:solidFill>
                  <a:srgbClr val="000000"/>
                </a:solidFill>
                <a:latin typeface="Comic Sans"/>
                <a:ea typeface="Comic Sans"/>
                <a:cs typeface="Comic Sans"/>
                <a:sym typeface="Comic Sans"/>
              </a:rPr>
              <a:t> </a:t>
            </a:r>
            <a:r>
              <a:rPr lang="en-US" sz="3225" dirty="0" err="1">
                <a:solidFill>
                  <a:srgbClr val="000000"/>
                </a:solidFill>
                <a:latin typeface="Comic Sans"/>
                <a:ea typeface="Comic Sans"/>
                <a:cs typeface="Comic Sans"/>
                <a:sym typeface="Comic Sans"/>
              </a:rPr>
              <a:t>гостей</a:t>
            </a:r>
            <a:r>
              <a:rPr lang="en-US" sz="3225" dirty="0">
                <a:solidFill>
                  <a:srgbClr val="000000"/>
                </a:solidFill>
                <a:latin typeface="Comic Sans"/>
                <a:ea typeface="Comic Sans"/>
                <a:cs typeface="Comic Sans"/>
                <a:sym typeface="Comic Sans"/>
              </a:rPr>
              <a:t> </a:t>
            </a:r>
            <a:r>
              <a:rPr lang="en-US" sz="3225" dirty="0" err="1">
                <a:solidFill>
                  <a:srgbClr val="000000"/>
                </a:solidFill>
                <a:latin typeface="Comic Sans"/>
                <a:ea typeface="Comic Sans"/>
                <a:cs typeface="Comic Sans"/>
                <a:sym typeface="Comic Sans"/>
              </a:rPr>
              <a:t>міста</a:t>
            </a:r>
            <a:r>
              <a:rPr lang="en-US" sz="3225" dirty="0">
                <a:solidFill>
                  <a:srgbClr val="000000"/>
                </a:solidFill>
                <a:latin typeface="Comic Sans"/>
                <a:ea typeface="Comic Sans"/>
                <a:cs typeface="Comic Sans"/>
                <a:sym typeface="Comic Sans"/>
              </a:rPr>
              <a:t> </a:t>
            </a:r>
          </a:p>
        </p:txBody>
      </p:sp>
      <p:sp>
        <p:nvSpPr>
          <p:cNvPr id="17" name="TextBox 17"/>
          <p:cNvSpPr txBox="1"/>
          <p:nvPr/>
        </p:nvSpPr>
        <p:spPr>
          <a:xfrm>
            <a:off x="3505200" y="5448300"/>
            <a:ext cx="8359283" cy="392353"/>
          </a:xfrm>
          <a:prstGeom prst="rect">
            <a:avLst/>
          </a:prstGeom>
        </p:spPr>
        <p:txBody>
          <a:bodyPr lIns="0" tIns="0" rIns="0" bIns="0" rtlCol="0" anchor="t">
            <a:spAutoFit/>
          </a:bodyPr>
          <a:lstStyle/>
          <a:p>
            <a:pPr marL="696371" lvl="1" indent="-348186" algn="l">
              <a:lnSpc>
                <a:spcPts val="2806"/>
              </a:lnSpc>
              <a:buFont typeface="Arial"/>
              <a:buChar char="•"/>
            </a:pPr>
            <a:r>
              <a:rPr lang="en-US" sz="3225" dirty="0" err="1">
                <a:solidFill>
                  <a:srgbClr val="000000"/>
                </a:solidFill>
                <a:latin typeface="Comic Sans"/>
                <a:ea typeface="Comic Sans"/>
                <a:cs typeface="Comic Sans"/>
                <a:sym typeface="Comic Sans"/>
              </a:rPr>
              <a:t>аналіз</a:t>
            </a:r>
            <a:r>
              <a:rPr lang="en-US" sz="3225" dirty="0">
                <a:solidFill>
                  <a:srgbClr val="000000"/>
                </a:solidFill>
                <a:latin typeface="Comic Sans"/>
                <a:ea typeface="Comic Sans"/>
                <a:cs typeface="Comic Sans"/>
                <a:sym typeface="Comic Sans"/>
              </a:rPr>
              <a:t> </a:t>
            </a:r>
            <a:r>
              <a:rPr lang="en-US" sz="3225" dirty="0" err="1">
                <a:solidFill>
                  <a:srgbClr val="000000"/>
                </a:solidFill>
                <a:latin typeface="Comic Sans"/>
                <a:ea typeface="Comic Sans"/>
                <a:cs typeface="Comic Sans"/>
                <a:sym typeface="Comic Sans"/>
              </a:rPr>
              <a:t>історичних</a:t>
            </a:r>
            <a:r>
              <a:rPr lang="en-US" sz="3225" dirty="0">
                <a:solidFill>
                  <a:srgbClr val="000000"/>
                </a:solidFill>
                <a:latin typeface="Comic Sans"/>
                <a:ea typeface="Comic Sans"/>
                <a:cs typeface="Comic Sans"/>
                <a:sym typeface="Comic Sans"/>
              </a:rPr>
              <a:t> </a:t>
            </a:r>
            <a:r>
              <a:rPr lang="en-US" sz="3225" dirty="0" err="1">
                <a:solidFill>
                  <a:srgbClr val="000000"/>
                </a:solidFill>
                <a:latin typeface="Comic Sans"/>
                <a:ea typeface="Comic Sans"/>
                <a:cs typeface="Comic Sans"/>
                <a:sym typeface="Comic Sans"/>
              </a:rPr>
              <a:t>джерел</a:t>
            </a:r>
            <a:r>
              <a:rPr lang="en-US" sz="3225" dirty="0">
                <a:solidFill>
                  <a:srgbClr val="000000"/>
                </a:solidFill>
                <a:latin typeface="Comic Sans"/>
                <a:ea typeface="Comic Sans"/>
                <a:cs typeface="Comic Sans"/>
                <a:sym typeface="Comic Sans"/>
              </a:rPr>
              <a:t> </a:t>
            </a:r>
          </a:p>
        </p:txBody>
      </p:sp>
      <p:sp>
        <p:nvSpPr>
          <p:cNvPr id="18" name="TextBox 18"/>
          <p:cNvSpPr txBox="1"/>
          <p:nvPr/>
        </p:nvSpPr>
        <p:spPr>
          <a:xfrm>
            <a:off x="3429000" y="5829300"/>
            <a:ext cx="8359283" cy="392353"/>
          </a:xfrm>
          <a:prstGeom prst="rect">
            <a:avLst/>
          </a:prstGeom>
        </p:spPr>
        <p:txBody>
          <a:bodyPr lIns="0" tIns="0" rIns="0" bIns="0" rtlCol="0" anchor="t">
            <a:spAutoFit/>
          </a:bodyPr>
          <a:lstStyle/>
          <a:p>
            <a:pPr marL="696371" lvl="1" indent="-348186" algn="l">
              <a:lnSpc>
                <a:spcPts val="2806"/>
              </a:lnSpc>
              <a:buFont typeface="Arial"/>
              <a:buChar char="•"/>
            </a:pPr>
            <a:r>
              <a:rPr lang="en-US" sz="3225" dirty="0" err="1">
                <a:solidFill>
                  <a:srgbClr val="000000"/>
                </a:solidFill>
                <a:latin typeface="Comic Sans"/>
                <a:ea typeface="Comic Sans"/>
                <a:cs typeface="Comic Sans"/>
                <a:sym typeface="Comic Sans"/>
              </a:rPr>
              <a:t>порівняння</a:t>
            </a:r>
            <a:endParaRPr lang="en-US" sz="3225" dirty="0">
              <a:solidFill>
                <a:srgbClr val="000000"/>
              </a:solidFill>
              <a:latin typeface="Comic Sans"/>
              <a:ea typeface="Comic Sans"/>
              <a:cs typeface="Comic Sans"/>
              <a:sym typeface="Comic Sans"/>
            </a:endParaRPr>
          </a:p>
        </p:txBody>
      </p:sp>
      <p:sp>
        <p:nvSpPr>
          <p:cNvPr id="19" name="TextBox 19"/>
          <p:cNvSpPr txBox="1"/>
          <p:nvPr/>
        </p:nvSpPr>
        <p:spPr>
          <a:xfrm>
            <a:off x="6437278" y="6986766"/>
            <a:ext cx="2519362" cy="353556"/>
          </a:xfrm>
          <a:prstGeom prst="rect">
            <a:avLst/>
          </a:prstGeom>
        </p:spPr>
        <p:txBody>
          <a:bodyPr lIns="0" tIns="0" rIns="0" bIns="0" rtlCol="0" anchor="t">
            <a:spAutoFit/>
          </a:bodyPr>
          <a:lstStyle/>
          <a:p>
            <a:pPr algn="ctr">
              <a:lnSpc>
                <a:spcPts val="2571"/>
              </a:lnSpc>
            </a:pPr>
            <a:r>
              <a:rPr lang="en-US" sz="3025" b="1">
                <a:solidFill>
                  <a:srgbClr val="000000"/>
                </a:solidFill>
                <a:latin typeface="Comic Sans Bold"/>
                <a:ea typeface="Comic Sans Bold"/>
                <a:cs typeface="Comic Sans Bold"/>
                <a:sym typeface="Comic Sans Bold"/>
              </a:rPr>
              <a:t>Актуальність</a:t>
            </a:r>
            <a:r>
              <a:rPr lang="en-US" sz="3025">
                <a:solidFill>
                  <a:srgbClr val="000000"/>
                </a:solidFill>
                <a:latin typeface="Comic Sans"/>
                <a:ea typeface="Comic Sans"/>
                <a:cs typeface="Comic Sans"/>
                <a:sym typeface="Comic Sans"/>
              </a:rPr>
              <a:t> </a:t>
            </a:r>
          </a:p>
        </p:txBody>
      </p:sp>
      <p:sp>
        <p:nvSpPr>
          <p:cNvPr id="20" name="TextBox 20"/>
          <p:cNvSpPr txBox="1"/>
          <p:nvPr/>
        </p:nvSpPr>
        <p:spPr>
          <a:xfrm>
            <a:off x="3949391" y="7522891"/>
            <a:ext cx="14131405" cy="2145288"/>
          </a:xfrm>
          <a:prstGeom prst="rect">
            <a:avLst/>
          </a:prstGeom>
        </p:spPr>
        <p:txBody>
          <a:bodyPr lIns="0" tIns="0" rIns="0" bIns="0" rtlCol="0" anchor="t">
            <a:spAutoFit/>
          </a:bodyPr>
          <a:lstStyle/>
          <a:p>
            <a:pPr algn="ctr">
              <a:lnSpc>
                <a:spcPts val="3388"/>
              </a:lnSpc>
            </a:pPr>
            <a:r>
              <a:rPr lang="en-US" sz="3025">
                <a:solidFill>
                  <a:srgbClr val="000000"/>
                </a:solidFill>
                <a:latin typeface="Comic Sans"/>
                <a:ea typeface="Comic Sans"/>
                <a:cs typeface="Comic Sans"/>
                <a:sym typeface="Comic Sans"/>
              </a:rPr>
              <a:t>Ставок “Миргородська калюжа” є однією з візитівок міста Миргорода, тому його дослідження може сприяти розвитку туристичної інфраструктури та залучення більшої кількості туристів, він є важливим місцем відпочинку жителів та гостей міста. Ставок згадується у повісті М. Гоголя, що робить його важливою частиною літературної та культурної спадщини </a:t>
            </a:r>
          </a:p>
        </p:txBody>
      </p:sp>
      <p:sp>
        <p:nvSpPr>
          <p:cNvPr id="21" name="Freeform 21"/>
          <p:cNvSpPr/>
          <p:nvPr/>
        </p:nvSpPr>
        <p:spPr>
          <a:xfrm>
            <a:off x="217933" y="5529441"/>
            <a:ext cx="3477543" cy="4613656"/>
          </a:xfrm>
          <a:custGeom>
            <a:avLst/>
            <a:gdLst/>
            <a:ahLst/>
            <a:cxnLst/>
            <a:rect l="l" t="t" r="r" b="b"/>
            <a:pathLst>
              <a:path w="3477543" h="4613656">
                <a:moveTo>
                  <a:pt x="0" y="0"/>
                </a:moveTo>
                <a:lnTo>
                  <a:pt x="3477543" y="0"/>
                </a:lnTo>
                <a:lnTo>
                  <a:pt x="3477543" y="4613656"/>
                </a:lnTo>
                <a:lnTo>
                  <a:pt x="0" y="4613656"/>
                </a:lnTo>
                <a:lnTo>
                  <a:pt x="0" y="0"/>
                </a:lnTo>
                <a:close/>
              </a:path>
            </a:pathLst>
          </a:custGeom>
          <a:blipFill>
            <a:blip r:embed="rId4" cstate="print"/>
            <a:stretch>
              <a:fillRect/>
            </a:stretch>
          </a:blipFill>
        </p:spPr>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9333" b="-9333"/>
            </a:stretch>
          </a:blipFill>
        </p:spPr>
      </p:sp>
      <p:sp>
        <p:nvSpPr>
          <p:cNvPr id="3" name="Freeform 3"/>
          <p:cNvSpPr/>
          <p:nvPr/>
        </p:nvSpPr>
        <p:spPr>
          <a:xfrm>
            <a:off x="168893" y="3531877"/>
            <a:ext cx="8534494" cy="6475548"/>
          </a:xfrm>
          <a:custGeom>
            <a:avLst/>
            <a:gdLst/>
            <a:ahLst/>
            <a:cxnLst/>
            <a:rect l="l" t="t" r="r" b="b"/>
            <a:pathLst>
              <a:path w="8534494" h="6475548">
                <a:moveTo>
                  <a:pt x="0" y="0"/>
                </a:moveTo>
                <a:lnTo>
                  <a:pt x="8534494" y="0"/>
                </a:lnTo>
                <a:lnTo>
                  <a:pt x="8534494" y="6475548"/>
                </a:lnTo>
                <a:lnTo>
                  <a:pt x="0" y="6475548"/>
                </a:lnTo>
                <a:lnTo>
                  <a:pt x="0" y="0"/>
                </a:lnTo>
                <a:close/>
              </a:path>
            </a:pathLst>
          </a:custGeom>
          <a:blipFill>
            <a:blip r:embed="rId3" cstate="print"/>
            <a:stretch>
              <a:fillRect/>
            </a:stretch>
          </a:blipFill>
        </p:spPr>
      </p:sp>
      <p:sp>
        <p:nvSpPr>
          <p:cNvPr id="4" name="Freeform 4"/>
          <p:cNvSpPr/>
          <p:nvPr/>
        </p:nvSpPr>
        <p:spPr>
          <a:xfrm>
            <a:off x="8907087" y="3531877"/>
            <a:ext cx="9737666" cy="6475548"/>
          </a:xfrm>
          <a:custGeom>
            <a:avLst/>
            <a:gdLst/>
            <a:ahLst/>
            <a:cxnLst/>
            <a:rect l="l" t="t" r="r" b="b"/>
            <a:pathLst>
              <a:path w="9737666" h="6475548">
                <a:moveTo>
                  <a:pt x="0" y="0"/>
                </a:moveTo>
                <a:lnTo>
                  <a:pt x="9737666" y="0"/>
                </a:lnTo>
                <a:lnTo>
                  <a:pt x="9737666" y="6475548"/>
                </a:lnTo>
                <a:lnTo>
                  <a:pt x="0" y="6475548"/>
                </a:lnTo>
                <a:lnTo>
                  <a:pt x="0" y="0"/>
                </a:lnTo>
                <a:close/>
              </a:path>
            </a:pathLst>
          </a:custGeom>
          <a:blipFill>
            <a:blip r:embed="rId4" cstate="print"/>
            <a:stretch>
              <a:fillRect/>
            </a:stretch>
          </a:blipFill>
        </p:spPr>
      </p:sp>
      <p:sp>
        <p:nvSpPr>
          <p:cNvPr id="5" name="Freeform 5"/>
          <p:cNvSpPr/>
          <p:nvPr/>
        </p:nvSpPr>
        <p:spPr>
          <a:xfrm>
            <a:off x="3145074" y="5847017"/>
            <a:ext cx="1872682" cy="582872"/>
          </a:xfrm>
          <a:custGeom>
            <a:avLst/>
            <a:gdLst/>
            <a:ahLst/>
            <a:cxnLst/>
            <a:rect l="l" t="t" r="r" b="b"/>
            <a:pathLst>
              <a:path w="1872682" h="582872">
                <a:moveTo>
                  <a:pt x="0" y="0"/>
                </a:moveTo>
                <a:lnTo>
                  <a:pt x="1872682" y="0"/>
                </a:lnTo>
                <a:lnTo>
                  <a:pt x="1872682" y="582873"/>
                </a:lnTo>
                <a:lnTo>
                  <a:pt x="0" y="582873"/>
                </a:lnTo>
                <a:lnTo>
                  <a:pt x="0" y="0"/>
                </a:lnTo>
                <a:close/>
              </a:path>
            </a:pathLst>
          </a:custGeom>
          <a:blipFill>
            <a:blip r:embed="rId5" cstate="print">
              <a:extLst>
                <a:ext uri="{96DAC541-7B7A-43D3-8B79-37D633B846F1}">
                  <asvg:svgBlip xmlns="" xmlns:asvg="http://schemas.microsoft.com/office/drawing/2016/SVG/main" r:embed="rId6"/>
                </a:ext>
              </a:extLst>
            </a:blip>
            <a:stretch>
              <a:fillRect/>
            </a:stretch>
          </a:blipFill>
        </p:spPr>
      </p:sp>
      <p:sp>
        <p:nvSpPr>
          <p:cNvPr id="6" name="Freeform 6"/>
          <p:cNvSpPr/>
          <p:nvPr/>
        </p:nvSpPr>
        <p:spPr>
          <a:xfrm>
            <a:off x="13211953" y="5788829"/>
            <a:ext cx="2246586" cy="699250"/>
          </a:xfrm>
          <a:custGeom>
            <a:avLst/>
            <a:gdLst/>
            <a:ahLst/>
            <a:cxnLst/>
            <a:rect l="l" t="t" r="r" b="b"/>
            <a:pathLst>
              <a:path w="2246586" h="699250">
                <a:moveTo>
                  <a:pt x="0" y="0"/>
                </a:moveTo>
                <a:lnTo>
                  <a:pt x="2246586" y="0"/>
                </a:lnTo>
                <a:lnTo>
                  <a:pt x="2246586" y="699250"/>
                </a:lnTo>
                <a:lnTo>
                  <a:pt x="0" y="699250"/>
                </a:lnTo>
                <a:lnTo>
                  <a:pt x="0" y="0"/>
                </a:lnTo>
                <a:close/>
              </a:path>
            </a:pathLst>
          </a:custGeom>
          <a:blipFill>
            <a:blip r:embed="rId5" cstate="print">
              <a:extLst>
                <a:ext uri="{96DAC541-7B7A-43D3-8B79-37D633B846F1}">
                  <asvg:svgBlip xmlns="" xmlns:asvg="http://schemas.microsoft.com/office/drawing/2016/SVG/main" r:embed="rId6"/>
                </a:ext>
              </a:extLst>
            </a:blip>
            <a:stretch>
              <a:fillRect/>
            </a:stretch>
          </a:blipFill>
        </p:spPr>
      </p:sp>
      <p:sp>
        <p:nvSpPr>
          <p:cNvPr id="7" name="TextBox 7"/>
          <p:cNvSpPr txBox="1"/>
          <p:nvPr/>
        </p:nvSpPr>
        <p:spPr>
          <a:xfrm>
            <a:off x="425260" y="918071"/>
            <a:ext cx="16556255" cy="1886434"/>
          </a:xfrm>
          <a:prstGeom prst="rect">
            <a:avLst/>
          </a:prstGeom>
        </p:spPr>
        <p:txBody>
          <a:bodyPr lIns="0" tIns="0" rIns="0" bIns="0" rtlCol="0" anchor="t">
            <a:spAutoFit/>
          </a:bodyPr>
          <a:lstStyle/>
          <a:p>
            <a:pPr algn="ctr">
              <a:lnSpc>
                <a:spcPts val="3701"/>
              </a:lnSpc>
            </a:pPr>
            <a:r>
              <a:rPr lang="en-US" sz="3525" b="1">
                <a:solidFill>
                  <a:srgbClr val="000000"/>
                </a:solidFill>
                <a:latin typeface="Comic Sans Bold"/>
                <a:ea typeface="Comic Sans Bold"/>
                <a:cs typeface="Comic Sans Bold"/>
                <a:sym typeface="Comic Sans Bold"/>
              </a:rPr>
              <a:t>“Миргородська калюжа” - озеро, яке знаходиться біля Успенської церкви в центральній частині міста Миргорода на Полтавщині. Унікальність цього географічного об’єкту полягає в тому, що воно має відносно невелику глибину, проте ніколи не пересихає.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9333" b="-9333"/>
            </a:stretch>
          </a:blipFill>
        </p:spPr>
      </p:sp>
      <p:sp>
        <p:nvSpPr>
          <p:cNvPr id="3" name="Freeform 3"/>
          <p:cNvSpPr/>
          <p:nvPr/>
        </p:nvSpPr>
        <p:spPr>
          <a:xfrm>
            <a:off x="0" y="0"/>
            <a:ext cx="3617608" cy="5359419"/>
          </a:xfrm>
          <a:custGeom>
            <a:avLst/>
            <a:gdLst/>
            <a:ahLst/>
            <a:cxnLst/>
            <a:rect l="l" t="t" r="r" b="b"/>
            <a:pathLst>
              <a:path w="3617608" h="5359419">
                <a:moveTo>
                  <a:pt x="0" y="0"/>
                </a:moveTo>
                <a:lnTo>
                  <a:pt x="3617608" y="0"/>
                </a:lnTo>
                <a:lnTo>
                  <a:pt x="3617608" y="5359419"/>
                </a:lnTo>
                <a:lnTo>
                  <a:pt x="0" y="5359419"/>
                </a:lnTo>
                <a:lnTo>
                  <a:pt x="0" y="0"/>
                </a:lnTo>
                <a:close/>
              </a:path>
            </a:pathLst>
          </a:custGeom>
          <a:blipFill>
            <a:blip r:embed="rId3" cstate="print"/>
            <a:stretch>
              <a:fillRect/>
            </a:stretch>
          </a:blipFill>
        </p:spPr>
      </p:sp>
      <p:sp>
        <p:nvSpPr>
          <p:cNvPr id="4" name="Freeform 4"/>
          <p:cNvSpPr/>
          <p:nvPr/>
        </p:nvSpPr>
        <p:spPr>
          <a:xfrm>
            <a:off x="3735313" y="0"/>
            <a:ext cx="3959271" cy="5359419"/>
          </a:xfrm>
          <a:custGeom>
            <a:avLst/>
            <a:gdLst/>
            <a:ahLst/>
            <a:cxnLst/>
            <a:rect l="l" t="t" r="r" b="b"/>
            <a:pathLst>
              <a:path w="3959271" h="5359419">
                <a:moveTo>
                  <a:pt x="0" y="0"/>
                </a:moveTo>
                <a:lnTo>
                  <a:pt x="3959271" y="0"/>
                </a:lnTo>
                <a:lnTo>
                  <a:pt x="3959271" y="5359419"/>
                </a:lnTo>
                <a:lnTo>
                  <a:pt x="0" y="5359419"/>
                </a:lnTo>
                <a:lnTo>
                  <a:pt x="0" y="0"/>
                </a:lnTo>
                <a:close/>
              </a:path>
            </a:pathLst>
          </a:custGeom>
          <a:blipFill>
            <a:blip r:embed="rId4" cstate="print"/>
            <a:stretch>
              <a:fillRect/>
            </a:stretch>
          </a:blipFill>
        </p:spPr>
      </p:sp>
      <p:sp>
        <p:nvSpPr>
          <p:cNvPr id="5" name="Freeform 5"/>
          <p:cNvSpPr/>
          <p:nvPr/>
        </p:nvSpPr>
        <p:spPr>
          <a:xfrm>
            <a:off x="1547193" y="5553355"/>
            <a:ext cx="1830640" cy="1865621"/>
          </a:xfrm>
          <a:custGeom>
            <a:avLst/>
            <a:gdLst/>
            <a:ahLst/>
            <a:cxnLst/>
            <a:rect l="l" t="t" r="r" b="b"/>
            <a:pathLst>
              <a:path w="1830640" h="1865621">
                <a:moveTo>
                  <a:pt x="0" y="0"/>
                </a:moveTo>
                <a:lnTo>
                  <a:pt x="1830640" y="0"/>
                </a:lnTo>
                <a:lnTo>
                  <a:pt x="1830640" y="1865620"/>
                </a:lnTo>
                <a:lnTo>
                  <a:pt x="0" y="1865620"/>
                </a:lnTo>
                <a:lnTo>
                  <a:pt x="0" y="0"/>
                </a:lnTo>
                <a:close/>
              </a:path>
            </a:pathLst>
          </a:custGeom>
          <a:blipFill>
            <a:blip r:embed="rId5" cstate="print">
              <a:extLst>
                <a:ext uri="{96DAC541-7B7A-43D3-8B79-37D633B846F1}">
                  <asvg:svgBlip xmlns="" xmlns:asvg="http://schemas.microsoft.com/office/drawing/2016/SVG/main" r:embed="rId6"/>
                </a:ext>
              </a:extLst>
            </a:blip>
            <a:stretch>
              <a:fillRect/>
            </a:stretch>
          </a:blipFill>
        </p:spPr>
      </p:sp>
      <p:sp>
        <p:nvSpPr>
          <p:cNvPr id="7" name="Freeform 7"/>
          <p:cNvSpPr/>
          <p:nvPr/>
        </p:nvSpPr>
        <p:spPr>
          <a:xfrm>
            <a:off x="247571" y="7609475"/>
            <a:ext cx="2599243" cy="2264591"/>
          </a:xfrm>
          <a:custGeom>
            <a:avLst/>
            <a:gdLst/>
            <a:ahLst/>
            <a:cxnLst/>
            <a:rect l="l" t="t" r="r" b="b"/>
            <a:pathLst>
              <a:path w="2599243" h="2264591">
                <a:moveTo>
                  <a:pt x="0" y="0"/>
                </a:moveTo>
                <a:lnTo>
                  <a:pt x="2599244" y="0"/>
                </a:lnTo>
                <a:lnTo>
                  <a:pt x="2599244" y="2264591"/>
                </a:lnTo>
                <a:lnTo>
                  <a:pt x="0" y="2264591"/>
                </a:lnTo>
                <a:lnTo>
                  <a:pt x="0" y="0"/>
                </a:lnTo>
                <a:close/>
              </a:path>
            </a:pathLst>
          </a:custGeom>
          <a:blipFill>
            <a:blip r:embed="rId7" cstate="print"/>
            <a:stretch>
              <a:fillRect/>
            </a:stretch>
          </a:blipFill>
        </p:spPr>
      </p:sp>
      <p:sp>
        <p:nvSpPr>
          <p:cNvPr id="8" name="TextBox 8"/>
          <p:cNvSpPr txBox="1"/>
          <p:nvPr/>
        </p:nvSpPr>
        <p:spPr>
          <a:xfrm>
            <a:off x="7963966" y="597486"/>
            <a:ext cx="10139000" cy="1881378"/>
          </a:xfrm>
          <a:prstGeom prst="rect">
            <a:avLst/>
          </a:prstGeom>
        </p:spPr>
        <p:txBody>
          <a:bodyPr lIns="0" tIns="0" rIns="0" bIns="0" rtlCol="0" anchor="t">
            <a:spAutoFit/>
          </a:bodyPr>
          <a:lstStyle/>
          <a:p>
            <a:pPr algn="just">
              <a:lnSpc>
                <a:spcPts val="2975"/>
              </a:lnSpc>
            </a:pPr>
            <a:r>
              <a:rPr lang="en-US" sz="3199" b="1">
                <a:solidFill>
                  <a:srgbClr val="000000"/>
                </a:solidFill>
                <a:latin typeface="Comic Sans Bold"/>
                <a:ea typeface="Comic Sans Bold"/>
                <a:cs typeface="Comic Sans Bold"/>
                <a:sym typeface="Comic Sans Bold"/>
              </a:rPr>
              <a:t>“Миргородська калюжа” стала відомою завдяки Миколі Гоголю та його повісті «Як посварився Іван Іванович з Іваном Никифоровичем», яка входить до циклу «Миргород» (1835 рік). </a:t>
            </a:r>
          </a:p>
          <a:p>
            <a:pPr marL="0" lvl="0" indent="0" algn="just">
              <a:lnSpc>
                <a:spcPts val="2975"/>
              </a:lnSpc>
            </a:pPr>
            <a:endParaRPr/>
          </a:p>
        </p:txBody>
      </p:sp>
      <p:sp>
        <p:nvSpPr>
          <p:cNvPr id="9" name="TextBox 9"/>
          <p:cNvSpPr txBox="1"/>
          <p:nvPr/>
        </p:nvSpPr>
        <p:spPr>
          <a:xfrm>
            <a:off x="7808884" y="2774960"/>
            <a:ext cx="10139000" cy="2560320"/>
          </a:xfrm>
          <a:prstGeom prst="rect">
            <a:avLst/>
          </a:prstGeom>
        </p:spPr>
        <p:txBody>
          <a:bodyPr lIns="0" tIns="0" rIns="0" bIns="0" rtlCol="0" anchor="t">
            <a:spAutoFit/>
          </a:bodyPr>
          <a:lstStyle/>
          <a:p>
            <a:pPr algn="just">
              <a:lnSpc>
                <a:spcPts val="2879"/>
              </a:lnSpc>
            </a:pPr>
            <a:r>
              <a:rPr lang="en-US" sz="3199">
                <a:solidFill>
                  <a:srgbClr val="000000"/>
                </a:solidFill>
                <a:latin typeface="Comic Sans"/>
                <a:ea typeface="Comic Sans"/>
                <a:cs typeface="Comic Sans"/>
                <a:sym typeface="Comic Sans"/>
              </a:rPr>
              <a:t>За переказами, колись на місці теперішньої калюжі текло невелике джерельце, з якого миргородці брали воду. Проте після однієї сильної бурі вода з нього розлилася і створила велику калюжу прямо посеред міста. Люди намагалися осушити її, але щоразу після дощів вона знову наповнювалася.</a:t>
            </a:r>
          </a:p>
          <a:p>
            <a:pPr algn="just">
              <a:lnSpc>
                <a:spcPts val="2879"/>
              </a:lnSpc>
            </a:pPr>
            <a:endParaRPr/>
          </a:p>
        </p:txBody>
      </p:sp>
      <p:sp>
        <p:nvSpPr>
          <p:cNvPr id="10" name="TextBox 10"/>
          <p:cNvSpPr txBox="1"/>
          <p:nvPr/>
        </p:nvSpPr>
        <p:spPr>
          <a:xfrm>
            <a:off x="3617608" y="5937089"/>
            <a:ext cx="12428278" cy="1509903"/>
          </a:xfrm>
          <a:prstGeom prst="rect">
            <a:avLst/>
          </a:prstGeom>
        </p:spPr>
        <p:txBody>
          <a:bodyPr lIns="0" tIns="0" rIns="0" bIns="0" rtlCol="0" anchor="t">
            <a:spAutoFit/>
          </a:bodyPr>
          <a:lstStyle/>
          <a:p>
            <a:pPr algn="just">
              <a:lnSpc>
                <a:spcPts val="2976"/>
              </a:lnSpc>
            </a:pPr>
            <a:r>
              <a:rPr lang="en-US" sz="3200">
                <a:solidFill>
                  <a:srgbClr val="000000"/>
                </a:solidFill>
                <a:latin typeface="Comic Sans"/>
                <a:ea typeface="Comic Sans"/>
                <a:cs typeface="Comic Sans"/>
                <a:sym typeface="Comic Sans"/>
              </a:rPr>
              <a:t>Існує також гумористична легенда, що калюжа з’явилася через сварку двох сусідів, які так довго лаялися, що з неба впала сльоза самого Господа, і в тому місці утворилася калюжа.</a:t>
            </a:r>
          </a:p>
          <a:p>
            <a:pPr algn="just">
              <a:lnSpc>
                <a:spcPts val="2976"/>
              </a:lnSpc>
            </a:pPr>
            <a:endParaRPr/>
          </a:p>
        </p:txBody>
      </p:sp>
      <p:sp>
        <p:nvSpPr>
          <p:cNvPr id="11" name="TextBox 11"/>
          <p:cNvSpPr txBox="1"/>
          <p:nvPr/>
        </p:nvSpPr>
        <p:spPr>
          <a:xfrm>
            <a:off x="3053820" y="8047067"/>
            <a:ext cx="12992066" cy="1509903"/>
          </a:xfrm>
          <a:prstGeom prst="rect">
            <a:avLst/>
          </a:prstGeom>
        </p:spPr>
        <p:txBody>
          <a:bodyPr lIns="0" tIns="0" rIns="0" bIns="0" rtlCol="0" anchor="t">
            <a:spAutoFit/>
          </a:bodyPr>
          <a:lstStyle/>
          <a:p>
            <a:pPr algn="just">
              <a:lnSpc>
                <a:spcPts val="2976"/>
              </a:lnSpc>
            </a:pPr>
            <a:r>
              <a:rPr lang="en-US" sz="3200">
                <a:solidFill>
                  <a:srgbClr val="000000"/>
                </a:solidFill>
                <a:latin typeface="Comic Sans"/>
                <a:ea typeface="Comic Sans"/>
                <a:cs typeface="Comic Sans"/>
                <a:sym typeface="Comic Sans"/>
              </a:rPr>
              <a:t>У своїй книзі Гоголь описує “калюжу” як “знамениту” і згадує, що миргородські чиновники навіть намагалися її осушити, посипаючи дорогу камінням. У творі вона символізує абсурдність місцевого життя та бюрократії.</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9333" b="-9333"/>
            </a:stretch>
          </a:blipFill>
        </p:spPr>
      </p:sp>
      <p:sp>
        <p:nvSpPr>
          <p:cNvPr id="3" name="Freeform 3"/>
          <p:cNvSpPr/>
          <p:nvPr/>
        </p:nvSpPr>
        <p:spPr>
          <a:xfrm>
            <a:off x="6860489" y="0"/>
            <a:ext cx="11387797" cy="7422042"/>
          </a:xfrm>
          <a:custGeom>
            <a:avLst/>
            <a:gdLst/>
            <a:ahLst/>
            <a:cxnLst/>
            <a:rect l="l" t="t" r="r" b="b"/>
            <a:pathLst>
              <a:path w="11387797" h="7422042">
                <a:moveTo>
                  <a:pt x="0" y="0"/>
                </a:moveTo>
                <a:lnTo>
                  <a:pt x="11387796" y="0"/>
                </a:lnTo>
                <a:lnTo>
                  <a:pt x="11387796" y="7422042"/>
                </a:lnTo>
                <a:lnTo>
                  <a:pt x="0" y="7422042"/>
                </a:lnTo>
                <a:lnTo>
                  <a:pt x="0" y="0"/>
                </a:lnTo>
                <a:close/>
              </a:path>
            </a:pathLst>
          </a:custGeom>
          <a:blipFill>
            <a:blip r:embed="rId3" cstate="print"/>
            <a:stretch>
              <a:fillRect l="-6333" t="-21626" r="-8136"/>
            </a:stretch>
          </a:blipFill>
        </p:spPr>
      </p:sp>
      <p:sp>
        <p:nvSpPr>
          <p:cNvPr id="4" name="Freeform 4"/>
          <p:cNvSpPr/>
          <p:nvPr/>
        </p:nvSpPr>
        <p:spPr>
          <a:xfrm>
            <a:off x="154859" y="3766492"/>
            <a:ext cx="7322410" cy="5491808"/>
          </a:xfrm>
          <a:custGeom>
            <a:avLst/>
            <a:gdLst/>
            <a:ahLst/>
            <a:cxnLst/>
            <a:rect l="l" t="t" r="r" b="b"/>
            <a:pathLst>
              <a:path w="7322410" h="5491808">
                <a:moveTo>
                  <a:pt x="0" y="0"/>
                </a:moveTo>
                <a:lnTo>
                  <a:pt x="7322410" y="0"/>
                </a:lnTo>
                <a:lnTo>
                  <a:pt x="7322410" y="5491808"/>
                </a:lnTo>
                <a:lnTo>
                  <a:pt x="0" y="5491808"/>
                </a:lnTo>
                <a:lnTo>
                  <a:pt x="0" y="0"/>
                </a:lnTo>
                <a:close/>
              </a:path>
            </a:pathLst>
          </a:custGeom>
          <a:blipFill>
            <a:blip r:embed="rId4" cstate="print"/>
            <a:stretch>
              <a:fillRect/>
            </a:stretch>
          </a:blipFill>
        </p:spPr>
      </p:sp>
      <p:sp>
        <p:nvSpPr>
          <p:cNvPr id="5" name="TextBox 5"/>
          <p:cNvSpPr txBox="1"/>
          <p:nvPr/>
        </p:nvSpPr>
        <p:spPr>
          <a:xfrm>
            <a:off x="0" y="106565"/>
            <a:ext cx="6860489" cy="3747417"/>
          </a:xfrm>
          <a:prstGeom prst="rect">
            <a:avLst/>
          </a:prstGeom>
        </p:spPr>
        <p:txBody>
          <a:bodyPr lIns="0" tIns="0" rIns="0" bIns="0" rtlCol="0" anchor="t">
            <a:spAutoFit/>
          </a:bodyPr>
          <a:lstStyle/>
          <a:p>
            <a:pPr algn="ctr">
              <a:lnSpc>
                <a:spcPts val="2925"/>
              </a:lnSpc>
            </a:pPr>
            <a:r>
              <a:rPr lang="en-US" sz="3214" b="1">
                <a:solidFill>
                  <a:srgbClr val="000000"/>
                </a:solidFill>
                <a:latin typeface="Comic Sans Bold"/>
                <a:ea typeface="Comic Sans Bold"/>
                <a:cs typeface="Comic Sans Bold"/>
                <a:sym typeface="Comic Sans Bold"/>
              </a:rPr>
              <a:t>У середині XVII ст. була збудована миргородська гребля на річці Хоролі в центрі міста. На початку ХІХ ст. цю греблю зруйнували і звільнена вода від річки рушила в напрямку до Успінського собору, утворивши перед ним відому всім калюжу з повісті Гоголя</a:t>
            </a:r>
          </a:p>
          <a:p>
            <a:pPr algn="just">
              <a:lnSpc>
                <a:spcPts val="2925"/>
              </a:lnSpc>
            </a:pPr>
            <a:endParaRPr/>
          </a:p>
        </p:txBody>
      </p:sp>
      <p:sp>
        <p:nvSpPr>
          <p:cNvPr id="6" name="TextBox 6"/>
          <p:cNvSpPr txBox="1"/>
          <p:nvPr/>
        </p:nvSpPr>
        <p:spPr>
          <a:xfrm>
            <a:off x="7871475" y="7488717"/>
            <a:ext cx="10416525" cy="991408"/>
          </a:xfrm>
          <a:prstGeom prst="rect">
            <a:avLst/>
          </a:prstGeom>
        </p:spPr>
        <p:txBody>
          <a:bodyPr lIns="0" tIns="0" rIns="0" bIns="0" rtlCol="0" anchor="t">
            <a:spAutoFit/>
          </a:bodyPr>
          <a:lstStyle/>
          <a:p>
            <a:pPr algn="ctr">
              <a:lnSpc>
                <a:spcPts val="2589"/>
              </a:lnSpc>
            </a:pPr>
            <a:r>
              <a:rPr lang="en-US" sz="2725" b="1">
                <a:solidFill>
                  <a:srgbClr val="000000"/>
                </a:solidFill>
                <a:latin typeface="Comic Sans Bold"/>
                <a:ea typeface="Comic Sans Bold"/>
                <a:cs typeface="Comic Sans Bold"/>
                <a:sym typeface="Comic Sans Bold"/>
              </a:rPr>
              <a:t>Місце колишньої миргородської калюжі. Початок ХХ ст. Світлина з альбому Й.Хмелевського «Гоголь на Батьківщині» (1902).</a:t>
            </a:r>
          </a:p>
        </p:txBody>
      </p:sp>
      <p:sp>
        <p:nvSpPr>
          <p:cNvPr id="7" name="TextBox 7"/>
          <p:cNvSpPr txBox="1"/>
          <p:nvPr/>
        </p:nvSpPr>
        <p:spPr>
          <a:xfrm>
            <a:off x="-1803470" y="9324975"/>
            <a:ext cx="10947470" cy="343708"/>
          </a:xfrm>
          <a:prstGeom prst="rect">
            <a:avLst/>
          </a:prstGeom>
        </p:spPr>
        <p:txBody>
          <a:bodyPr lIns="0" tIns="0" rIns="0" bIns="0" rtlCol="0" anchor="t">
            <a:spAutoFit/>
          </a:bodyPr>
          <a:lstStyle/>
          <a:p>
            <a:pPr algn="ctr">
              <a:lnSpc>
                <a:spcPts val="2589"/>
              </a:lnSpc>
            </a:pPr>
            <a:r>
              <a:rPr lang="en-US" sz="2725" b="1">
                <a:solidFill>
                  <a:srgbClr val="000000"/>
                </a:solidFill>
                <a:latin typeface="Comic Sans Bold"/>
                <a:ea typeface="Comic Sans Bold"/>
                <a:cs typeface="Comic Sans Bold"/>
                <a:sym typeface="Comic Sans Bold"/>
              </a:rPr>
              <a:t>Сучасне фото “Миргородської калюжі”</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9333" b="-9333"/>
            </a:stretch>
          </a:blipFill>
        </p:spPr>
      </p:sp>
      <p:sp>
        <p:nvSpPr>
          <p:cNvPr id="3" name="Freeform 3"/>
          <p:cNvSpPr/>
          <p:nvPr/>
        </p:nvSpPr>
        <p:spPr>
          <a:xfrm>
            <a:off x="0" y="0"/>
            <a:ext cx="4892793" cy="3742987"/>
          </a:xfrm>
          <a:custGeom>
            <a:avLst/>
            <a:gdLst/>
            <a:ahLst/>
            <a:cxnLst/>
            <a:rect l="l" t="t" r="r" b="b"/>
            <a:pathLst>
              <a:path w="4892793" h="3742987">
                <a:moveTo>
                  <a:pt x="0" y="0"/>
                </a:moveTo>
                <a:lnTo>
                  <a:pt x="4892793" y="0"/>
                </a:lnTo>
                <a:lnTo>
                  <a:pt x="4892793" y="3742987"/>
                </a:lnTo>
                <a:lnTo>
                  <a:pt x="0" y="3742987"/>
                </a:lnTo>
                <a:lnTo>
                  <a:pt x="0" y="0"/>
                </a:lnTo>
                <a:close/>
              </a:path>
            </a:pathLst>
          </a:custGeom>
          <a:blipFill>
            <a:blip r:embed="rId3" cstate="print"/>
            <a:stretch>
              <a:fillRect/>
            </a:stretch>
          </a:blipFill>
        </p:spPr>
      </p:sp>
      <p:sp>
        <p:nvSpPr>
          <p:cNvPr id="4" name="Freeform 4"/>
          <p:cNvSpPr/>
          <p:nvPr/>
        </p:nvSpPr>
        <p:spPr>
          <a:xfrm>
            <a:off x="12985837" y="1540430"/>
            <a:ext cx="5087634" cy="7547852"/>
          </a:xfrm>
          <a:custGeom>
            <a:avLst/>
            <a:gdLst/>
            <a:ahLst/>
            <a:cxnLst/>
            <a:rect l="l" t="t" r="r" b="b"/>
            <a:pathLst>
              <a:path w="5087634" h="7547852">
                <a:moveTo>
                  <a:pt x="0" y="0"/>
                </a:moveTo>
                <a:lnTo>
                  <a:pt x="5087634" y="0"/>
                </a:lnTo>
                <a:lnTo>
                  <a:pt x="5087634" y="7547852"/>
                </a:lnTo>
                <a:lnTo>
                  <a:pt x="0" y="7547852"/>
                </a:lnTo>
                <a:lnTo>
                  <a:pt x="0" y="0"/>
                </a:lnTo>
                <a:close/>
              </a:path>
            </a:pathLst>
          </a:custGeom>
          <a:blipFill>
            <a:blip r:embed="rId4" cstate="print"/>
            <a:stretch>
              <a:fillRect/>
            </a:stretch>
          </a:blipFill>
        </p:spPr>
      </p:sp>
      <p:sp>
        <p:nvSpPr>
          <p:cNvPr id="5" name="TextBox 5"/>
          <p:cNvSpPr txBox="1"/>
          <p:nvPr/>
        </p:nvSpPr>
        <p:spPr>
          <a:xfrm>
            <a:off x="6891724" y="-57150"/>
            <a:ext cx="5714524" cy="537845"/>
          </a:xfrm>
          <a:prstGeom prst="rect">
            <a:avLst/>
          </a:prstGeom>
        </p:spPr>
        <p:txBody>
          <a:bodyPr lIns="0" tIns="0" rIns="0" bIns="0" rtlCol="0" anchor="t">
            <a:spAutoFit/>
          </a:bodyPr>
          <a:lstStyle/>
          <a:p>
            <a:pPr marL="0" lvl="0" indent="0" algn="ctr">
              <a:lnSpc>
                <a:spcPts val="4480"/>
              </a:lnSpc>
              <a:spcBef>
                <a:spcPct val="0"/>
              </a:spcBef>
            </a:pPr>
            <a:r>
              <a:rPr lang="en-US" sz="3200" b="1">
                <a:solidFill>
                  <a:srgbClr val="000000"/>
                </a:solidFill>
                <a:latin typeface="Comic Sans Bold"/>
                <a:ea typeface="Comic Sans Bold"/>
                <a:cs typeface="Comic Sans Bold"/>
                <a:sym typeface="Comic Sans Bold"/>
              </a:rPr>
              <a:t>Калюжа в творчості Гоголя </a:t>
            </a:r>
          </a:p>
        </p:txBody>
      </p:sp>
      <p:sp>
        <p:nvSpPr>
          <p:cNvPr id="6" name="TextBox 6"/>
          <p:cNvSpPr txBox="1"/>
          <p:nvPr/>
        </p:nvSpPr>
        <p:spPr>
          <a:xfrm>
            <a:off x="160325" y="4792550"/>
            <a:ext cx="12445923" cy="2418969"/>
          </a:xfrm>
          <a:prstGeom prst="rect">
            <a:avLst/>
          </a:prstGeom>
        </p:spPr>
        <p:txBody>
          <a:bodyPr lIns="0" tIns="0" rIns="0" bIns="0" rtlCol="0" anchor="t">
            <a:spAutoFit/>
          </a:bodyPr>
          <a:lstStyle/>
          <a:p>
            <a:pPr marL="0" lvl="0" indent="0" algn="just">
              <a:lnSpc>
                <a:spcPts val="3168"/>
              </a:lnSpc>
            </a:pPr>
            <a:r>
              <a:rPr lang="en-US" sz="3200" u="none" strike="noStrike">
                <a:solidFill>
                  <a:srgbClr val="000000"/>
                </a:solidFill>
                <a:latin typeface="Comic Sans"/>
                <a:ea typeface="Comic Sans"/>
                <a:cs typeface="Comic Sans"/>
                <a:sym typeface="Comic Sans"/>
              </a:rPr>
              <a:t> Гоголь зауважує, що калюжа є унікальною і видатною, порівнюючи її з іншими відомими водоймами.</a:t>
            </a:r>
          </a:p>
          <a:p>
            <a:pPr marL="0" lvl="0" indent="0" algn="just">
              <a:lnSpc>
                <a:spcPts val="3168"/>
              </a:lnSpc>
            </a:pPr>
            <a:r>
              <a:rPr lang="en-US" sz="3200" u="none" strike="noStrike">
                <a:solidFill>
                  <a:srgbClr val="000000"/>
                </a:solidFill>
                <a:latin typeface="Comic Sans"/>
                <a:ea typeface="Comic Sans"/>
                <a:cs typeface="Comic Sans"/>
                <a:sym typeface="Comic Sans"/>
              </a:rPr>
              <a:t>Ця деталь у творі підкреслює колорит та атмосферу Миргорода, додаючи реалістичності опису міського середовища.</a:t>
            </a:r>
          </a:p>
          <a:p>
            <a:pPr marL="0" lvl="0" indent="0" algn="just">
              <a:lnSpc>
                <a:spcPts val="3168"/>
              </a:lnSpc>
            </a:pPr>
            <a:endParaRPr/>
          </a:p>
        </p:txBody>
      </p:sp>
      <p:sp>
        <p:nvSpPr>
          <p:cNvPr id="7" name="TextBox 7"/>
          <p:cNvSpPr txBox="1"/>
          <p:nvPr/>
        </p:nvSpPr>
        <p:spPr>
          <a:xfrm>
            <a:off x="1028700" y="3671608"/>
            <a:ext cx="3314700" cy="577081"/>
          </a:xfrm>
          <a:prstGeom prst="rect">
            <a:avLst/>
          </a:prstGeom>
        </p:spPr>
        <p:txBody>
          <a:bodyPr wrap="square" lIns="0" tIns="0" rIns="0" bIns="0" rtlCol="0" anchor="t">
            <a:spAutoFit/>
          </a:bodyPr>
          <a:lstStyle/>
          <a:p>
            <a:pPr marL="0" lvl="0" indent="0" algn="ctr">
              <a:lnSpc>
                <a:spcPts val="4480"/>
              </a:lnSpc>
              <a:spcBef>
                <a:spcPct val="0"/>
              </a:spcBef>
            </a:pPr>
            <a:r>
              <a:rPr lang="en-US" sz="3200" dirty="0">
                <a:solidFill>
                  <a:srgbClr val="000000"/>
                </a:solidFill>
                <a:latin typeface="Comic Sans"/>
                <a:ea typeface="Comic Sans"/>
                <a:cs typeface="Comic Sans"/>
                <a:sym typeface="Comic Sans"/>
              </a:rPr>
              <a:t>М. В. </a:t>
            </a:r>
            <a:r>
              <a:rPr lang="en-US" sz="3200" dirty="0" err="1">
                <a:solidFill>
                  <a:srgbClr val="000000"/>
                </a:solidFill>
                <a:latin typeface="Comic Sans"/>
                <a:ea typeface="Comic Sans"/>
                <a:cs typeface="Comic Sans"/>
                <a:sym typeface="Comic Sans"/>
              </a:rPr>
              <a:t>Гоголь</a:t>
            </a:r>
            <a:endParaRPr lang="en-US" sz="3200" dirty="0">
              <a:solidFill>
                <a:srgbClr val="000000"/>
              </a:solidFill>
              <a:latin typeface="Comic Sans"/>
              <a:ea typeface="Comic Sans"/>
              <a:cs typeface="Comic Sans"/>
              <a:sym typeface="Comic Sans"/>
            </a:endParaRPr>
          </a:p>
        </p:txBody>
      </p:sp>
      <p:sp>
        <p:nvSpPr>
          <p:cNvPr id="8" name="TextBox 8"/>
          <p:cNvSpPr txBox="1"/>
          <p:nvPr/>
        </p:nvSpPr>
        <p:spPr>
          <a:xfrm>
            <a:off x="11383573" y="9324975"/>
            <a:ext cx="6689898" cy="818769"/>
          </a:xfrm>
          <a:prstGeom prst="rect">
            <a:avLst/>
          </a:prstGeom>
        </p:spPr>
        <p:txBody>
          <a:bodyPr lIns="0" tIns="0" rIns="0" bIns="0" rtlCol="0" anchor="t">
            <a:spAutoFit/>
          </a:bodyPr>
          <a:lstStyle/>
          <a:p>
            <a:pPr algn="ctr">
              <a:lnSpc>
                <a:spcPts val="3168"/>
              </a:lnSpc>
            </a:pPr>
            <a:r>
              <a:rPr lang="en-US" sz="3200">
                <a:solidFill>
                  <a:srgbClr val="000000"/>
                </a:solidFill>
                <a:latin typeface="Comic Sans"/>
                <a:ea typeface="Comic Sans"/>
                <a:cs typeface="Comic Sans"/>
                <a:sym typeface="Comic Sans"/>
              </a:rPr>
              <a:t>Худ. В.Брикулець. Миргородська калюжа. Літографія. 1973 р.</a:t>
            </a:r>
          </a:p>
        </p:txBody>
      </p:sp>
      <p:sp>
        <p:nvSpPr>
          <p:cNvPr id="9" name="TextBox 9"/>
          <p:cNvSpPr txBox="1"/>
          <p:nvPr/>
        </p:nvSpPr>
        <p:spPr>
          <a:xfrm>
            <a:off x="4993636" y="547370"/>
            <a:ext cx="12679215" cy="841164"/>
          </a:xfrm>
          <a:prstGeom prst="rect">
            <a:avLst/>
          </a:prstGeom>
        </p:spPr>
        <p:txBody>
          <a:bodyPr lIns="0" tIns="0" rIns="0" bIns="0" rtlCol="0" anchor="t">
            <a:spAutoFit/>
          </a:bodyPr>
          <a:lstStyle/>
          <a:p>
            <a:pPr algn="just">
              <a:lnSpc>
                <a:spcPts val="3292"/>
              </a:lnSpc>
            </a:pPr>
            <a:r>
              <a:rPr lang="en-US" sz="3325">
                <a:solidFill>
                  <a:srgbClr val="000000"/>
                </a:solidFill>
                <a:latin typeface="Comic Sans"/>
                <a:ea typeface="Comic Sans"/>
                <a:cs typeface="Comic Sans"/>
                <a:sym typeface="Comic Sans"/>
              </a:rPr>
              <a:t>Микола Гоголь описав “Миргородську калюжу” в повісті “Як посварився Іван Іванович з Іваном Никифоровичем”.</a:t>
            </a:r>
          </a:p>
        </p:txBody>
      </p:sp>
      <p:sp>
        <p:nvSpPr>
          <p:cNvPr id="10" name="TextBox 10"/>
          <p:cNvSpPr txBox="1"/>
          <p:nvPr/>
        </p:nvSpPr>
        <p:spPr>
          <a:xfrm>
            <a:off x="5018880" y="1616630"/>
            <a:ext cx="7587368" cy="1595706"/>
          </a:xfrm>
          <a:prstGeom prst="rect">
            <a:avLst/>
          </a:prstGeom>
        </p:spPr>
        <p:txBody>
          <a:bodyPr lIns="0" tIns="0" rIns="0" bIns="0" rtlCol="0" anchor="t">
            <a:spAutoFit/>
          </a:bodyPr>
          <a:lstStyle/>
          <a:p>
            <a:pPr algn="l">
              <a:lnSpc>
                <a:spcPts val="3125"/>
              </a:lnSpc>
            </a:pPr>
            <a:r>
              <a:rPr lang="en-US" sz="3325">
                <a:solidFill>
                  <a:srgbClr val="000000"/>
                </a:solidFill>
                <a:latin typeface="Comic Sans"/>
                <a:ea typeface="Comic Sans"/>
                <a:cs typeface="Comic Sans"/>
                <a:sym typeface="Comic Sans"/>
              </a:rPr>
              <a:t> У цій сатиричній розповіді калюжа займає центральне місце на майдані міста, оточена будинками. Гоголь із гумором підкреслює її значущість.</a:t>
            </a:r>
          </a:p>
        </p:txBody>
      </p:sp>
      <p:sp>
        <p:nvSpPr>
          <p:cNvPr id="11" name="TextBox 11"/>
          <p:cNvSpPr txBox="1"/>
          <p:nvPr/>
        </p:nvSpPr>
        <p:spPr>
          <a:xfrm>
            <a:off x="4993636" y="3450461"/>
            <a:ext cx="7612612" cy="1123014"/>
          </a:xfrm>
          <a:prstGeom prst="rect">
            <a:avLst/>
          </a:prstGeom>
        </p:spPr>
        <p:txBody>
          <a:bodyPr lIns="0" tIns="0" rIns="0" bIns="0" rtlCol="0" anchor="t">
            <a:spAutoFit/>
          </a:bodyPr>
          <a:lstStyle/>
          <a:p>
            <a:pPr algn="just">
              <a:lnSpc>
                <a:spcPts val="2902"/>
              </a:lnSpc>
            </a:pPr>
            <a:r>
              <a:rPr lang="en-US" sz="3225">
                <a:solidFill>
                  <a:srgbClr val="000000"/>
                </a:solidFill>
                <a:latin typeface="Comic Sans"/>
                <a:ea typeface="Comic Sans"/>
                <a:cs typeface="Comic Sans"/>
                <a:sym typeface="Comic Sans"/>
              </a:rPr>
              <a:t> Він пише: “... калюжа, дивовижна калюжа! єдина, яку тільки вам вдавалося коли бачити!”.</a:t>
            </a:r>
          </a:p>
        </p:txBody>
      </p:sp>
      <p:sp>
        <p:nvSpPr>
          <p:cNvPr id="12" name="TextBox 12"/>
          <p:cNvSpPr txBox="1"/>
          <p:nvPr/>
        </p:nvSpPr>
        <p:spPr>
          <a:xfrm>
            <a:off x="160325" y="7145225"/>
            <a:ext cx="12445923" cy="2018919"/>
          </a:xfrm>
          <a:prstGeom prst="rect">
            <a:avLst/>
          </a:prstGeom>
        </p:spPr>
        <p:txBody>
          <a:bodyPr lIns="0" tIns="0" rIns="0" bIns="0" rtlCol="0" anchor="t">
            <a:spAutoFit/>
          </a:bodyPr>
          <a:lstStyle/>
          <a:p>
            <a:pPr marL="0" lvl="0" indent="0" algn="just">
              <a:lnSpc>
                <a:spcPts val="3168"/>
              </a:lnSpc>
            </a:pPr>
            <a:r>
              <a:rPr lang="en-US" sz="3200">
                <a:solidFill>
                  <a:srgbClr val="000000"/>
                </a:solidFill>
                <a:latin typeface="Comic Sans"/>
                <a:ea typeface="Comic Sans"/>
                <a:cs typeface="Comic Sans"/>
                <a:sym typeface="Comic Sans"/>
              </a:rPr>
              <a:t>Письменник писав, що ця “калюжа” приносила і низку незручностей для містян, адже навіть у неділю в Успенському соборі було мало людей “...Церква була пуста. Народу майже нікого. Видно було, що навіть ті, хто були богобоязкими, більше побоялись бруду..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9333" b="-9333"/>
            </a:stretch>
          </a:blipFill>
        </p:spPr>
      </p:sp>
      <p:sp>
        <p:nvSpPr>
          <p:cNvPr id="3" name="Freeform 3"/>
          <p:cNvSpPr/>
          <p:nvPr/>
        </p:nvSpPr>
        <p:spPr>
          <a:xfrm>
            <a:off x="9772773" y="75984"/>
            <a:ext cx="3786793" cy="3772270"/>
          </a:xfrm>
          <a:custGeom>
            <a:avLst/>
            <a:gdLst/>
            <a:ahLst/>
            <a:cxnLst/>
            <a:rect l="l" t="t" r="r" b="b"/>
            <a:pathLst>
              <a:path w="3786793" h="3772270">
                <a:moveTo>
                  <a:pt x="0" y="0"/>
                </a:moveTo>
                <a:lnTo>
                  <a:pt x="3786794" y="0"/>
                </a:lnTo>
                <a:lnTo>
                  <a:pt x="3786794" y="3772270"/>
                </a:lnTo>
                <a:lnTo>
                  <a:pt x="0" y="3772270"/>
                </a:lnTo>
                <a:lnTo>
                  <a:pt x="0" y="0"/>
                </a:lnTo>
                <a:close/>
              </a:path>
            </a:pathLst>
          </a:custGeom>
          <a:blipFill>
            <a:blip r:embed="rId3" cstate="print"/>
            <a:stretch>
              <a:fillRect l="-46973" r="-27354"/>
            </a:stretch>
          </a:blipFill>
        </p:spPr>
      </p:sp>
      <p:sp>
        <p:nvSpPr>
          <p:cNvPr id="4" name="Freeform 4"/>
          <p:cNvSpPr/>
          <p:nvPr/>
        </p:nvSpPr>
        <p:spPr>
          <a:xfrm>
            <a:off x="14060341" y="75984"/>
            <a:ext cx="3923638" cy="3815714"/>
          </a:xfrm>
          <a:custGeom>
            <a:avLst/>
            <a:gdLst/>
            <a:ahLst/>
            <a:cxnLst/>
            <a:rect l="l" t="t" r="r" b="b"/>
            <a:pathLst>
              <a:path w="3923638" h="3815714">
                <a:moveTo>
                  <a:pt x="0" y="0"/>
                </a:moveTo>
                <a:lnTo>
                  <a:pt x="3923638" y="0"/>
                </a:lnTo>
                <a:lnTo>
                  <a:pt x="3923638" y="3815714"/>
                </a:lnTo>
                <a:lnTo>
                  <a:pt x="0" y="3815714"/>
                </a:lnTo>
                <a:lnTo>
                  <a:pt x="0" y="0"/>
                </a:lnTo>
                <a:close/>
              </a:path>
            </a:pathLst>
          </a:custGeom>
          <a:blipFill>
            <a:blip r:embed="rId4" cstate="print"/>
            <a:stretch>
              <a:fillRect r="-1480" b="-25221"/>
            </a:stretch>
          </a:blipFill>
        </p:spPr>
      </p:sp>
      <p:sp>
        <p:nvSpPr>
          <p:cNvPr id="5" name="Freeform 5"/>
          <p:cNvSpPr/>
          <p:nvPr/>
        </p:nvSpPr>
        <p:spPr>
          <a:xfrm>
            <a:off x="14128587" y="4407426"/>
            <a:ext cx="3787146" cy="5169455"/>
          </a:xfrm>
          <a:custGeom>
            <a:avLst/>
            <a:gdLst/>
            <a:ahLst/>
            <a:cxnLst/>
            <a:rect l="l" t="t" r="r" b="b"/>
            <a:pathLst>
              <a:path w="3787146" h="5169455">
                <a:moveTo>
                  <a:pt x="0" y="0"/>
                </a:moveTo>
                <a:lnTo>
                  <a:pt x="3787146" y="0"/>
                </a:lnTo>
                <a:lnTo>
                  <a:pt x="3787146" y="5169455"/>
                </a:lnTo>
                <a:lnTo>
                  <a:pt x="0" y="5169455"/>
                </a:lnTo>
                <a:lnTo>
                  <a:pt x="0" y="0"/>
                </a:lnTo>
                <a:close/>
              </a:path>
            </a:pathLst>
          </a:custGeom>
          <a:blipFill>
            <a:blip r:embed="rId5" cstate="print"/>
            <a:stretch>
              <a:fillRect/>
            </a:stretch>
          </a:blipFill>
        </p:spPr>
      </p:sp>
      <p:sp>
        <p:nvSpPr>
          <p:cNvPr id="6" name="TextBox 6"/>
          <p:cNvSpPr txBox="1"/>
          <p:nvPr/>
        </p:nvSpPr>
        <p:spPr>
          <a:xfrm>
            <a:off x="244722" y="4693648"/>
            <a:ext cx="13660538" cy="2418969"/>
          </a:xfrm>
          <a:prstGeom prst="rect">
            <a:avLst/>
          </a:prstGeom>
        </p:spPr>
        <p:txBody>
          <a:bodyPr lIns="0" tIns="0" rIns="0" bIns="0" rtlCol="0" anchor="t">
            <a:spAutoFit/>
          </a:bodyPr>
          <a:lstStyle/>
          <a:p>
            <a:pPr marL="0" lvl="0" indent="0" algn="just">
              <a:lnSpc>
                <a:spcPts val="3168"/>
              </a:lnSpc>
            </a:pPr>
            <a:r>
              <a:rPr lang="en-US" sz="3200">
                <a:solidFill>
                  <a:srgbClr val="000000"/>
                </a:solidFill>
                <a:latin typeface="Comic Sans"/>
                <a:ea typeface="Comic Sans"/>
                <a:cs typeface="Comic Sans"/>
                <a:sym typeface="Comic Sans"/>
              </a:rPr>
              <a:t>У 1900 р. до Миргорода приїхав письменник Володимир Короленко у гості до О. Сластьона. Обоє вигадали ліквідувати відому всім калюжу, а їх підтримала міська управа, лікар І. А. Зубковський та миргородська громада. Група добровольців працювала над осушенням, а з осені, коли рукава водойми підсохли, через них проклали гатку і калюжа значно зменшилась у розмірі.</a:t>
            </a:r>
          </a:p>
        </p:txBody>
      </p:sp>
      <p:sp>
        <p:nvSpPr>
          <p:cNvPr id="7" name="TextBox 7"/>
          <p:cNvSpPr txBox="1"/>
          <p:nvPr/>
        </p:nvSpPr>
        <p:spPr>
          <a:xfrm>
            <a:off x="10135979" y="3869581"/>
            <a:ext cx="3503821" cy="577081"/>
          </a:xfrm>
          <a:prstGeom prst="rect">
            <a:avLst/>
          </a:prstGeom>
        </p:spPr>
        <p:txBody>
          <a:bodyPr wrap="square" lIns="0" tIns="0" rIns="0" bIns="0" rtlCol="0" anchor="t">
            <a:spAutoFit/>
          </a:bodyPr>
          <a:lstStyle/>
          <a:p>
            <a:pPr algn="ctr">
              <a:lnSpc>
                <a:spcPts val="4480"/>
              </a:lnSpc>
              <a:spcBef>
                <a:spcPct val="0"/>
              </a:spcBef>
            </a:pPr>
            <a:r>
              <a:rPr lang="en-US" sz="3200" dirty="0">
                <a:solidFill>
                  <a:srgbClr val="000000"/>
                </a:solidFill>
                <a:latin typeface="Comic Sans"/>
                <a:ea typeface="Comic Sans"/>
                <a:cs typeface="Comic Sans"/>
                <a:sym typeface="Comic Sans"/>
              </a:rPr>
              <a:t>В. Г. </a:t>
            </a:r>
            <a:r>
              <a:rPr lang="en-US" sz="3200" dirty="0" err="1">
                <a:solidFill>
                  <a:srgbClr val="000000"/>
                </a:solidFill>
                <a:latin typeface="Comic Sans"/>
                <a:ea typeface="Comic Sans"/>
                <a:cs typeface="Comic Sans"/>
                <a:sym typeface="Comic Sans"/>
              </a:rPr>
              <a:t>Короленко</a:t>
            </a:r>
            <a:endParaRPr lang="en-US" sz="3200" dirty="0">
              <a:solidFill>
                <a:srgbClr val="000000"/>
              </a:solidFill>
              <a:latin typeface="Comic Sans"/>
              <a:ea typeface="Comic Sans"/>
              <a:cs typeface="Comic Sans"/>
              <a:sym typeface="Comic Sans"/>
            </a:endParaRPr>
          </a:p>
        </p:txBody>
      </p:sp>
      <p:sp>
        <p:nvSpPr>
          <p:cNvPr id="8" name="TextBox 8"/>
          <p:cNvSpPr txBox="1"/>
          <p:nvPr/>
        </p:nvSpPr>
        <p:spPr>
          <a:xfrm>
            <a:off x="244722" y="7958012"/>
            <a:ext cx="13660538" cy="1618869"/>
          </a:xfrm>
          <a:prstGeom prst="rect">
            <a:avLst/>
          </a:prstGeom>
        </p:spPr>
        <p:txBody>
          <a:bodyPr lIns="0" tIns="0" rIns="0" bIns="0" rtlCol="0" anchor="t">
            <a:spAutoFit/>
          </a:bodyPr>
          <a:lstStyle/>
          <a:p>
            <a:pPr marL="0" lvl="0" indent="0" algn="just">
              <a:lnSpc>
                <a:spcPts val="3168"/>
              </a:lnSpc>
            </a:pPr>
            <a:r>
              <a:rPr lang="en-US" sz="3200">
                <a:solidFill>
                  <a:srgbClr val="000000"/>
                </a:solidFill>
                <a:latin typeface="Comic Sans"/>
                <a:ea typeface="Comic Sans"/>
                <a:cs typeface="Comic Sans"/>
                <a:sym typeface="Comic Sans"/>
              </a:rPr>
              <a:t>І. А. Зубковський мав власну думку щодо походжння миргородської калюжі: “це був вихід на поверхню землі мінеральних вод”. Такий висновок він зробив після того, як поблизу калюжі було відкрито ним миргородське джерело мінеральних вод</a:t>
            </a:r>
          </a:p>
        </p:txBody>
      </p:sp>
      <p:sp>
        <p:nvSpPr>
          <p:cNvPr id="9" name="TextBox 9"/>
          <p:cNvSpPr txBox="1"/>
          <p:nvPr/>
        </p:nvSpPr>
        <p:spPr>
          <a:xfrm>
            <a:off x="425650" y="629185"/>
            <a:ext cx="9117819" cy="2819019"/>
          </a:xfrm>
          <a:prstGeom prst="rect">
            <a:avLst/>
          </a:prstGeom>
        </p:spPr>
        <p:txBody>
          <a:bodyPr lIns="0" tIns="0" rIns="0" bIns="0" rtlCol="0" anchor="t">
            <a:spAutoFit/>
          </a:bodyPr>
          <a:lstStyle/>
          <a:p>
            <a:pPr marL="0" lvl="0" indent="0" algn="just">
              <a:lnSpc>
                <a:spcPts val="3168"/>
              </a:lnSpc>
            </a:pPr>
            <a:r>
              <a:rPr lang="en-US" sz="3200">
                <a:solidFill>
                  <a:srgbClr val="000000"/>
                </a:solidFill>
                <a:latin typeface="Comic Sans"/>
                <a:ea typeface="Comic Sans"/>
                <a:cs typeface="Comic Sans"/>
                <a:sym typeface="Comic Sans"/>
              </a:rPr>
              <a:t>“Миргородська калюжа” була проблемою для містян, бо щоб потрапити до  повітового суду, треба було далеко обходити її, або переходити її вбрід, забруднюючись “по самі вуха”. Калюжа була місцем скупчення та поширення різних захворювань, про що не раз говорили місцеві лікарі.</a:t>
            </a:r>
          </a:p>
        </p:txBody>
      </p:sp>
      <p:sp>
        <p:nvSpPr>
          <p:cNvPr id="10" name="TextBox 10"/>
          <p:cNvSpPr txBox="1"/>
          <p:nvPr/>
        </p:nvSpPr>
        <p:spPr>
          <a:xfrm>
            <a:off x="13944601" y="3869581"/>
            <a:ext cx="3857246" cy="577081"/>
          </a:xfrm>
          <a:prstGeom prst="rect">
            <a:avLst/>
          </a:prstGeom>
        </p:spPr>
        <p:txBody>
          <a:bodyPr wrap="square" lIns="0" tIns="0" rIns="0" bIns="0" rtlCol="0" anchor="t">
            <a:spAutoFit/>
          </a:bodyPr>
          <a:lstStyle/>
          <a:p>
            <a:pPr algn="ctr">
              <a:lnSpc>
                <a:spcPts val="4480"/>
              </a:lnSpc>
              <a:spcBef>
                <a:spcPct val="0"/>
              </a:spcBef>
            </a:pPr>
            <a:r>
              <a:rPr lang="en-US" sz="3200" dirty="0">
                <a:solidFill>
                  <a:srgbClr val="000000"/>
                </a:solidFill>
                <a:latin typeface="Comic Sans"/>
                <a:ea typeface="Comic Sans"/>
                <a:cs typeface="Comic Sans"/>
                <a:sym typeface="Comic Sans"/>
              </a:rPr>
              <a:t>І. А. </a:t>
            </a:r>
            <a:r>
              <a:rPr lang="en-US" sz="3200" dirty="0" err="1" smtClean="0">
                <a:solidFill>
                  <a:srgbClr val="000000"/>
                </a:solidFill>
                <a:latin typeface="Comic Sans"/>
                <a:ea typeface="Comic Sans"/>
                <a:cs typeface="Comic Sans"/>
                <a:sym typeface="Comic Sans"/>
              </a:rPr>
              <a:t>Зубковськ</a:t>
            </a:r>
            <a:r>
              <a:rPr lang="uk-UA" sz="3200" dirty="0" err="1" smtClean="0">
                <a:solidFill>
                  <a:srgbClr val="000000"/>
                </a:solidFill>
                <a:latin typeface="Comic Sans"/>
                <a:ea typeface="Comic Sans"/>
                <a:cs typeface="Comic Sans"/>
                <a:sym typeface="Comic Sans"/>
              </a:rPr>
              <a:t>ий</a:t>
            </a:r>
            <a:endParaRPr lang="en-US" sz="3200" dirty="0">
              <a:solidFill>
                <a:srgbClr val="000000"/>
              </a:solidFill>
              <a:latin typeface="Comic Sans"/>
              <a:ea typeface="Comic Sans"/>
              <a:cs typeface="Comic Sans"/>
              <a:sym typeface="Comic Sans"/>
            </a:endParaRPr>
          </a:p>
        </p:txBody>
      </p:sp>
      <p:sp>
        <p:nvSpPr>
          <p:cNvPr id="11" name="TextBox 11"/>
          <p:cNvSpPr txBox="1"/>
          <p:nvPr/>
        </p:nvSpPr>
        <p:spPr>
          <a:xfrm>
            <a:off x="14983760" y="9557831"/>
            <a:ext cx="3075640" cy="577081"/>
          </a:xfrm>
          <a:prstGeom prst="rect">
            <a:avLst/>
          </a:prstGeom>
        </p:spPr>
        <p:txBody>
          <a:bodyPr wrap="square" lIns="0" tIns="0" rIns="0" bIns="0" rtlCol="0" anchor="t">
            <a:spAutoFit/>
          </a:bodyPr>
          <a:lstStyle/>
          <a:p>
            <a:pPr algn="ctr">
              <a:lnSpc>
                <a:spcPts val="4480"/>
              </a:lnSpc>
              <a:spcBef>
                <a:spcPct val="0"/>
              </a:spcBef>
            </a:pPr>
            <a:r>
              <a:rPr lang="en-US" sz="3200" dirty="0">
                <a:solidFill>
                  <a:srgbClr val="000000"/>
                </a:solidFill>
                <a:latin typeface="Comic Sans"/>
                <a:ea typeface="Comic Sans"/>
                <a:cs typeface="Comic Sans"/>
                <a:sym typeface="Comic Sans"/>
              </a:rPr>
              <a:t>О. Г. </a:t>
            </a:r>
            <a:r>
              <a:rPr lang="en-US" sz="3200" dirty="0" err="1">
                <a:solidFill>
                  <a:srgbClr val="000000"/>
                </a:solidFill>
                <a:latin typeface="Comic Sans"/>
                <a:ea typeface="Comic Sans"/>
                <a:cs typeface="Comic Sans"/>
                <a:sym typeface="Comic Sans"/>
              </a:rPr>
              <a:t>Сластьон</a:t>
            </a:r>
            <a:endParaRPr lang="en-US" sz="3200" dirty="0">
              <a:solidFill>
                <a:srgbClr val="000000"/>
              </a:solidFill>
              <a:latin typeface="Comic Sans"/>
              <a:ea typeface="Comic Sans"/>
              <a:cs typeface="Comic Sans"/>
              <a:sym typeface="Comic San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9333" b="-9333"/>
            </a:stretch>
          </a:blipFill>
        </p:spPr>
      </p:sp>
      <p:sp>
        <p:nvSpPr>
          <p:cNvPr id="3" name="Freeform 3"/>
          <p:cNvSpPr/>
          <p:nvPr/>
        </p:nvSpPr>
        <p:spPr>
          <a:xfrm>
            <a:off x="8553485" y="0"/>
            <a:ext cx="3516846" cy="4689127"/>
          </a:xfrm>
          <a:custGeom>
            <a:avLst/>
            <a:gdLst/>
            <a:ahLst/>
            <a:cxnLst/>
            <a:rect l="l" t="t" r="r" b="b"/>
            <a:pathLst>
              <a:path w="3516846" h="4689127">
                <a:moveTo>
                  <a:pt x="0" y="0"/>
                </a:moveTo>
                <a:lnTo>
                  <a:pt x="3516845" y="0"/>
                </a:lnTo>
                <a:lnTo>
                  <a:pt x="3516845" y="4689127"/>
                </a:lnTo>
                <a:lnTo>
                  <a:pt x="0" y="4689127"/>
                </a:lnTo>
                <a:lnTo>
                  <a:pt x="0" y="0"/>
                </a:lnTo>
                <a:close/>
              </a:path>
            </a:pathLst>
          </a:custGeom>
          <a:blipFill>
            <a:blip r:embed="rId3" cstate="print"/>
            <a:stretch>
              <a:fillRect/>
            </a:stretch>
          </a:blipFill>
        </p:spPr>
      </p:sp>
      <p:sp>
        <p:nvSpPr>
          <p:cNvPr id="4" name="Freeform 4"/>
          <p:cNvSpPr/>
          <p:nvPr/>
        </p:nvSpPr>
        <p:spPr>
          <a:xfrm>
            <a:off x="4291212" y="0"/>
            <a:ext cx="3516846" cy="4689127"/>
          </a:xfrm>
          <a:custGeom>
            <a:avLst/>
            <a:gdLst/>
            <a:ahLst/>
            <a:cxnLst/>
            <a:rect l="l" t="t" r="r" b="b"/>
            <a:pathLst>
              <a:path w="3516846" h="4689127">
                <a:moveTo>
                  <a:pt x="0" y="0"/>
                </a:moveTo>
                <a:lnTo>
                  <a:pt x="3516845" y="0"/>
                </a:lnTo>
                <a:lnTo>
                  <a:pt x="3516845" y="4689127"/>
                </a:lnTo>
                <a:lnTo>
                  <a:pt x="0" y="4689127"/>
                </a:lnTo>
                <a:lnTo>
                  <a:pt x="0" y="0"/>
                </a:lnTo>
                <a:close/>
              </a:path>
            </a:pathLst>
          </a:custGeom>
          <a:blipFill>
            <a:blip r:embed="rId4" cstate="print"/>
            <a:stretch>
              <a:fillRect/>
            </a:stretch>
          </a:blipFill>
        </p:spPr>
      </p:sp>
      <p:sp>
        <p:nvSpPr>
          <p:cNvPr id="5" name="Freeform 5"/>
          <p:cNvSpPr/>
          <p:nvPr/>
        </p:nvSpPr>
        <p:spPr>
          <a:xfrm>
            <a:off x="12440117" y="0"/>
            <a:ext cx="5722767" cy="4689127"/>
          </a:xfrm>
          <a:custGeom>
            <a:avLst/>
            <a:gdLst/>
            <a:ahLst/>
            <a:cxnLst/>
            <a:rect l="l" t="t" r="r" b="b"/>
            <a:pathLst>
              <a:path w="5722767" h="4689127">
                <a:moveTo>
                  <a:pt x="0" y="0"/>
                </a:moveTo>
                <a:lnTo>
                  <a:pt x="5722766" y="0"/>
                </a:lnTo>
                <a:lnTo>
                  <a:pt x="5722766" y="4689127"/>
                </a:lnTo>
                <a:lnTo>
                  <a:pt x="0" y="4689127"/>
                </a:lnTo>
                <a:lnTo>
                  <a:pt x="0" y="0"/>
                </a:lnTo>
                <a:close/>
              </a:path>
            </a:pathLst>
          </a:custGeom>
          <a:blipFill>
            <a:blip r:embed="rId5" cstate="print"/>
            <a:stretch>
              <a:fillRect t="-31362" b="-31362"/>
            </a:stretch>
          </a:blipFill>
        </p:spPr>
      </p:sp>
      <p:sp>
        <p:nvSpPr>
          <p:cNvPr id="6" name="Freeform 6"/>
          <p:cNvSpPr/>
          <p:nvPr/>
        </p:nvSpPr>
        <p:spPr>
          <a:xfrm>
            <a:off x="0" y="0"/>
            <a:ext cx="3548262" cy="4731016"/>
          </a:xfrm>
          <a:custGeom>
            <a:avLst/>
            <a:gdLst/>
            <a:ahLst/>
            <a:cxnLst/>
            <a:rect l="l" t="t" r="r" b="b"/>
            <a:pathLst>
              <a:path w="3548262" h="4731016">
                <a:moveTo>
                  <a:pt x="0" y="0"/>
                </a:moveTo>
                <a:lnTo>
                  <a:pt x="3548262" y="0"/>
                </a:lnTo>
                <a:lnTo>
                  <a:pt x="3548262" y="4731016"/>
                </a:lnTo>
                <a:lnTo>
                  <a:pt x="0" y="4731016"/>
                </a:lnTo>
                <a:lnTo>
                  <a:pt x="0" y="0"/>
                </a:lnTo>
                <a:close/>
              </a:path>
            </a:pathLst>
          </a:custGeom>
          <a:blipFill>
            <a:blip r:embed="rId6" cstate="print"/>
            <a:stretch>
              <a:fillRect/>
            </a:stretch>
          </a:blipFill>
        </p:spPr>
      </p:sp>
      <p:sp>
        <p:nvSpPr>
          <p:cNvPr id="7" name="Freeform 7"/>
          <p:cNvSpPr/>
          <p:nvPr/>
        </p:nvSpPr>
        <p:spPr>
          <a:xfrm>
            <a:off x="0" y="6705857"/>
            <a:ext cx="6821224" cy="3581143"/>
          </a:xfrm>
          <a:custGeom>
            <a:avLst/>
            <a:gdLst/>
            <a:ahLst/>
            <a:cxnLst/>
            <a:rect l="l" t="t" r="r" b="b"/>
            <a:pathLst>
              <a:path w="6821224" h="3581143">
                <a:moveTo>
                  <a:pt x="0" y="0"/>
                </a:moveTo>
                <a:lnTo>
                  <a:pt x="6821224" y="0"/>
                </a:lnTo>
                <a:lnTo>
                  <a:pt x="6821224" y="3581143"/>
                </a:lnTo>
                <a:lnTo>
                  <a:pt x="0" y="3581143"/>
                </a:lnTo>
                <a:lnTo>
                  <a:pt x="0" y="0"/>
                </a:lnTo>
                <a:close/>
              </a:path>
            </a:pathLst>
          </a:custGeom>
          <a:blipFill>
            <a:blip r:embed="rId7" cstate="print"/>
            <a:stretch>
              <a:fillRect/>
            </a:stretch>
          </a:blipFill>
        </p:spPr>
      </p:sp>
      <p:sp>
        <p:nvSpPr>
          <p:cNvPr id="8" name="TextBox 8"/>
          <p:cNvSpPr txBox="1"/>
          <p:nvPr/>
        </p:nvSpPr>
        <p:spPr>
          <a:xfrm>
            <a:off x="454945" y="4966825"/>
            <a:ext cx="17707939" cy="1618869"/>
          </a:xfrm>
          <a:prstGeom prst="rect">
            <a:avLst/>
          </a:prstGeom>
        </p:spPr>
        <p:txBody>
          <a:bodyPr lIns="0" tIns="0" rIns="0" bIns="0" rtlCol="0" anchor="t">
            <a:spAutoFit/>
          </a:bodyPr>
          <a:lstStyle/>
          <a:p>
            <a:pPr marL="0" lvl="0" indent="0" algn="just">
              <a:lnSpc>
                <a:spcPts val="3168"/>
              </a:lnSpc>
            </a:pPr>
            <a:r>
              <a:rPr lang="en-US" sz="3200">
                <a:solidFill>
                  <a:srgbClr val="000000"/>
                </a:solidFill>
                <a:latin typeface="Comic Sans"/>
                <a:ea typeface="Comic Sans"/>
                <a:cs typeface="Comic Sans"/>
                <a:sym typeface="Comic Sans"/>
              </a:rPr>
              <a:t>“Миргородська калюжа” сьогодні - улюблене місце відпочинку містян у будь яку пору року. Всі туристи, відвідуючи місто, обов’язково приходять до “калюжі” погодувати лебедів, зробити фото на пам’ять біля скульптур з гоголівських творів. Поруч знаходиться Успенський собор і територія миргородського курорту</a:t>
            </a:r>
          </a:p>
        </p:txBody>
      </p:sp>
      <p:sp>
        <p:nvSpPr>
          <p:cNvPr id="9" name="TextBox 9"/>
          <p:cNvSpPr txBox="1"/>
          <p:nvPr/>
        </p:nvSpPr>
        <p:spPr>
          <a:xfrm>
            <a:off x="7030422" y="7059930"/>
            <a:ext cx="10819390" cy="2198370"/>
          </a:xfrm>
          <a:prstGeom prst="rect">
            <a:avLst/>
          </a:prstGeom>
        </p:spPr>
        <p:txBody>
          <a:bodyPr lIns="0" tIns="0" rIns="0" bIns="0" rtlCol="0" anchor="t">
            <a:spAutoFit/>
          </a:bodyPr>
          <a:lstStyle/>
          <a:p>
            <a:pPr algn="just">
              <a:lnSpc>
                <a:spcPts val="2880"/>
              </a:lnSpc>
            </a:pPr>
            <a:r>
              <a:rPr lang="en-US" sz="3200">
                <a:solidFill>
                  <a:srgbClr val="000000"/>
                </a:solidFill>
                <a:latin typeface="Comic Sans"/>
                <a:ea typeface="Comic Sans"/>
                <a:cs typeface="Comic Sans"/>
                <a:sym typeface="Comic Sans"/>
              </a:rPr>
              <a:t>Тут просто неба постійно працює картинна галерея </a:t>
            </a:r>
          </a:p>
          <a:p>
            <a:pPr algn="just">
              <a:lnSpc>
                <a:spcPts val="2880"/>
              </a:lnSpc>
            </a:pPr>
            <a:r>
              <a:rPr lang="en-US" sz="3200">
                <a:solidFill>
                  <a:srgbClr val="000000"/>
                </a:solidFill>
                <a:latin typeface="Comic Sans"/>
                <a:ea typeface="Comic Sans"/>
                <a:cs typeface="Comic Sans"/>
                <a:sym typeface="Comic Sans"/>
              </a:rPr>
              <a:t>"Миргородська Гоголіана" Це - репродукції, які виконані на стійких до зовнішнього середовища матеріалах. Помилуватися роботами визначних майстрів пензля можуть усі охочі в будь-яку пору року і в будь-який час доби.</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9333" b="-9333"/>
            </a:stretch>
          </a:blipFill>
        </p:spPr>
      </p:sp>
      <p:sp>
        <p:nvSpPr>
          <p:cNvPr id="3" name="Freeform 3"/>
          <p:cNvSpPr/>
          <p:nvPr/>
        </p:nvSpPr>
        <p:spPr>
          <a:xfrm>
            <a:off x="10551200" y="192088"/>
            <a:ext cx="3620878" cy="4827838"/>
          </a:xfrm>
          <a:custGeom>
            <a:avLst/>
            <a:gdLst/>
            <a:ahLst/>
            <a:cxnLst/>
            <a:rect l="l" t="t" r="r" b="b"/>
            <a:pathLst>
              <a:path w="3620878" h="4827838">
                <a:moveTo>
                  <a:pt x="0" y="0"/>
                </a:moveTo>
                <a:lnTo>
                  <a:pt x="3620878" y="0"/>
                </a:lnTo>
                <a:lnTo>
                  <a:pt x="3620878" y="4827838"/>
                </a:lnTo>
                <a:lnTo>
                  <a:pt x="0" y="4827838"/>
                </a:lnTo>
                <a:lnTo>
                  <a:pt x="0" y="0"/>
                </a:lnTo>
                <a:close/>
              </a:path>
            </a:pathLst>
          </a:custGeom>
          <a:blipFill>
            <a:blip r:embed="rId3" cstate="print"/>
            <a:stretch>
              <a:fillRect/>
            </a:stretch>
          </a:blipFill>
        </p:spPr>
      </p:sp>
      <p:sp>
        <p:nvSpPr>
          <p:cNvPr id="4" name="Freeform 4"/>
          <p:cNvSpPr/>
          <p:nvPr/>
        </p:nvSpPr>
        <p:spPr>
          <a:xfrm>
            <a:off x="14534028" y="192088"/>
            <a:ext cx="3620878" cy="4827838"/>
          </a:xfrm>
          <a:custGeom>
            <a:avLst/>
            <a:gdLst/>
            <a:ahLst/>
            <a:cxnLst/>
            <a:rect l="l" t="t" r="r" b="b"/>
            <a:pathLst>
              <a:path w="3620878" h="4827838">
                <a:moveTo>
                  <a:pt x="0" y="0"/>
                </a:moveTo>
                <a:lnTo>
                  <a:pt x="3620878" y="0"/>
                </a:lnTo>
                <a:lnTo>
                  <a:pt x="3620878" y="4827838"/>
                </a:lnTo>
                <a:lnTo>
                  <a:pt x="0" y="4827838"/>
                </a:lnTo>
                <a:lnTo>
                  <a:pt x="0" y="0"/>
                </a:lnTo>
                <a:close/>
              </a:path>
            </a:pathLst>
          </a:custGeom>
          <a:blipFill>
            <a:blip r:embed="rId4" cstate="print"/>
            <a:stretch>
              <a:fillRect/>
            </a:stretch>
          </a:blipFill>
        </p:spPr>
      </p:sp>
      <p:pic>
        <p:nvPicPr>
          <p:cNvPr id="5" name="Picture 5"/>
          <p:cNvPicPr>
            <a:picLocks noChangeAspect="1"/>
          </p:cNvPicPr>
          <p:nvPr/>
        </p:nvPicPr>
        <p:blipFill>
          <a:blip r:embed="rId5" cstate="print"/>
          <a:stretch>
            <a:fillRect/>
          </a:stretch>
        </p:blipFill>
        <p:spPr>
          <a:xfrm>
            <a:off x="442413" y="2469812"/>
            <a:ext cx="4561816" cy="4863323"/>
          </a:xfrm>
          <a:prstGeom prst="rect">
            <a:avLst/>
          </a:prstGeom>
        </p:spPr>
      </p:pic>
      <p:pic>
        <p:nvPicPr>
          <p:cNvPr id="6" name="Picture 6"/>
          <p:cNvPicPr>
            <a:picLocks noChangeAspect="1"/>
          </p:cNvPicPr>
          <p:nvPr/>
        </p:nvPicPr>
        <p:blipFill>
          <a:blip r:embed="rId6" cstate="print"/>
          <a:stretch>
            <a:fillRect/>
          </a:stretch>
        </p:blipFill>
        <p:spPr>
          <a:xfrm>
            <a:off x="4191000" y="2324100"/>
            <a:ext cx="6731122" cy="4829105"/>
          </a:xfrm>
          <a:prstGeom prst="rect">
            <a:avLst/>
          </a:prstGeom>
        </p:spPr>
      </p:pic>
      <p:pic>
        <p:nvPicPr>
          <p:cNvPr id="7" name="Picture 7"/>
          <p:cNvPicPr>
            <a:picLocks noChangeAspect="1"/>
          </p:cNvPicPr>
          <p:nvPr/>
        </p:nvPicPr>
        <p:blipFill>
          <a:blip r:embed="rId7" cstate="print"/>
          <a:stretch>
            <a:fillRect/>
          </a:stretch>
        </p:blipFill>
        <p:spPr>
          <a:xfrm>
            <a:off x="11501718" y="5017784"/>
            <a:ext cx="7038834" cy="5691843"/>
          </a:xfrm>
          <a:prstGeom prst="rect">
            <a:avLst/>
          </a:prstGeom>
        </p:spPr>
      </p:pic>
      <p:grpSp>
        <p:nvGrpSpPr>
          <p:cNvPr id="8" name="Group 8"/>
          <p:cNvGrpSpPr/>
          <p:nvPr/>
        </p:nvGrpSpPr>
        <p:grpSpPr>
          <a:xfrm>
            <a:off x="3298221" y="6948954"/>
            <a:ext cx="8080172" cy="3139850"/>
            <a:chOff x="0" y="0"/>
            <a:chExt cx="10773562" cy="4186467"/>
          </a:xfrm>
        </p:grpSpPr>
        <p:sp>
          <p:nvSpPr>
            <p:cNvPr id="9" name="Freeform 9"/>
            <p:cNvSpPr/>
            <p:nvPr/>
          </p:nvSpPr>
          <p:spPr>
            <a:xfrm>
              <a:off x="0" y="0"/>
              <a:ext cx="4925255" cy="4186467"/>
            </a:xfrm>
            <a:custGeom>
              <a:avLst/>
              <a:gdLst/>
              <a:ahLst/>
              <a:cxnLst/>
              <a:rect l="l" t="t" r="r" b="b"/>
              <a:pathLst>
                <a:path w="4925255" h="4186467">
                  <a:moveTo>
                    <a:pt x="0" y="0"/>
                  </a:moveTo>
                  <a:lnTo>
                    <a:pt x="4925255" y="0"/>
                  </a:lnTo>
                  <a:lnTo>
                    <a:pt x="4925255" y="4186467"/>
                  </a:lnTo>
                  <a:lnTo>
                    <a:pt x="0" y="4186467"/>
                  </a:lnTo>
                  <a:lnTo>
                    <a:pt x="0" y="0"/>
                  </a:lnTo>
                  <a:close/>
                </a:path>
              </a:pathLst>
            </a:custGeom>
            <a:blipFill>
              <a:blip r:embed="rId8" cstate="print">
                <a:extLst>
                  <a:ext uri="{96DAC541-7B7A-43D3-8B79-37D633B846F1}">
                    <asvg:svgBlip xmlns="" xmlns:asvg="http://schemas.microsoft.com/office/drawing/2016/SVG/main" r:embed="rId9"/>
                  </a:ext>
                </a:extLst>
              </a:blip>
              <a:stretch>
                <a:fillRect/>
              </a:stretch>
            </a:blipFill>
          </p:spPr>
        </p:sp>
        <p:sp>
          <p:nvSpPr>
            <p:cNvPr id="10" name="TextBox 10"/>
            <p:cNvSpPr txBox="1"/>
            <p:nvPr/>
          </p:nvSpPr>
          <p:spPr>
            <a:xfrm>
              <a:off x="962061" y="88529"/>
              <a:ext cx="3774598" cy="369332"/>
            </a:xfrm>
            <a:prstGeom prst="rect">
              <a:avLst/>
            </a:prstGeom>
          </p:spPr>
          <p:txBody>
            <a:bodyPr lIns="0" tIns="0" rIns="0" bIns="0" rtlCol="0" anchor="t">
              <a:spAutoFit/>
            </a:bodyPr>
            <a:lstStyle/>
            <a:p>
              <a:pPr algn="ctr"/>
              <a:r>
                <a:rPr lang="en-US" b="1" dirty="0" err="1">
                  <a:solidFill>
                    <a:srgbClr val="000000"/>
                  </a:solidFill>
                  <a:latin typeface="Comic Sans Bold"/>
                  <a:ea typeface="Comic Sans Bold"/>
                  <a:cs typeface="Comic Sans Bold"/>
                  <a:sym typeface="Comic Sans Bold"/>
                </a:rPr>
                <a:t>Інформаційні</a:t>
              </a:r>
              <a:r>
                <a:rPr lang="en-US" b="1" dirty="0">
                  <a:solidFill>
                    <a:srgbClr val="000000"/>
                  </a:solidFill>
                  <a:latin typeface="Comic Sans Bold"/>
                  <a:ea typeface="Comic Sans Bold"/>
                  <a:cs typeface="Comic Sans Bold"/>
                  <a:sym typeface="Comic Sans Bold"/>
                </a:rPr>
                <a:t> </a:t>
              </a:r>
              <a:r>
                <a:rPr lang="en-US" b="1" dirty="0" err="1">
                  <a:solidFill>
                    <a:srgbClr val="000000"/>
                  </a:solidFill>
                  <a:latin typeface="Comic Sans Bold"/>
                  <a:ea typeface="Comic Sans Bold"/>
                  <a:cs typeface="Comic Sans Bold"/>
                  <a:sym typeface="Comic Sans Bold"/>
                </a:rPr>
                <a:t>плакати</a:t>
              </a:r>
              <a:endParaRPr lang="en-US" b="1" dirty="0">
                <a:solidFill>
                  <a:srgbClr val="000000"/>
                </a:solidFill>
                <a:latin typeface="Comic Sans Bold"/>
                <a:ea typeface="Comic Sans Bold"/>
                <a:cs typeface="Comic Sans Bold"/>
                <a:sym typeface="Comic Sans Bold"/>
              </a:endParaRPr>
            </a:p>
          </p:txBody>
        </p:sp>
        <p:sp>
          <p:nvSpPr>
            <p:cNvPr id="11" name="TextBox 11"/>
            <p:cNvSpPr txBox="1"/>
            <p:nvPr/>
          </p:nvSpPr>
          <p:spPr>
            <a:xfrm>
              <a:off x="962060" y="1023276"/>
              <a:ext cx="3885910" cy="478764"/>
            </a:xfrm>
            <a:prstGeom prst="rect">
              <a:avLst/>
            </a:prstGeom>
          </p:spPr>
          <p:txBody>
            <a:bodyPr wrap="square" lIns="0" tIns="0" rIns="0" bIns="0" rtlCol="0" anchor="t">
              <a:spAutoFit/>
            </a:bodyPr>
            <a:lstStyle/>
            <a:p>
              <a:pPr algn="ctr">
                <a:lnSpc>
                  <a:spcPts val="2800"/>
                </a:lnSpc>
              </a:pPr>
              <a:r>
                <a:rPr lang="en-US" sz="1600" b="1" dirty="0" err="1">
                  <a:solidFill>
                    <a:srgbClr val="000000"/>
                  </a:solidFill>
                  <a:latin typeface="Comic Sans Bold"/>
                  <a:ea typeface="Comic Sans Bold"/>
                  <a:cs typeface="Comic Sans Bold"/>
                  <a:sym typeface="Comic Sans Bold"/>
                </a:rPr>
                <a:t>Продаж</a:t>
              </a:r>
              <a:r>
                <a:rPr lang="en-US" sz="1600" b="1" dirty="0">
                  <a:solidFill>
                    <a:srgbClr val="000000"/>
                  </a:solidFill>
                  <a:latin typeface="Comic Sans Bold"/>
                  <a:ea typeface="Comic Sans Bold"/>
                  <a:cs typeface="Comic Sans Bold"/>
                  <a:sym typeface="Comic Sans Bold"/>
                </a:rPr>
                <a:t> </a:t>
              </a:r>
              <a:r>
                <a:rPr lang="uk-UA" sz="1600" b="1" dirty="0" smtClean="0">
                  <a:solidFill>
                    <a:srgbClr val="000000"/>
                  </a:solidFill>
                  <a:latin typeface="Comic Sans Bold"/>
                  <a:ea typeface="Comic Sans Bold"/>
                  <a:cs typeface="Comic Sans Bold"/>
                  <a:sym typeface="Comic Sans Bold"/>
                </a:rPr>
                <a:t>корму </a:t>
              </a:r>
              <a:r>
                <a:rPr lang="en-US" sz="1600" b="1" dirty="0" err="1" smtClean="0">
                  <a:solidFill>
                    <a:srgbClr val="000000"/>
                  </a:solidFill>
                  <a:latin typeface="Comic Sans Bold"/>
                  <a:ea typeface="Comic Sans Bold"/>
                  <a:cs typeface="Comic Sans Bold"/>
                  <a:sym typeface="Comic Sans Bold"/>
                </a:rPr>
                <a:t>для</a:t>
              </a:r>
              <a:r>
                <a:rPr lang="en-US" sz="1600" b="1" dirty="0" smtClean="0">
                  <a:solidFill>
                    <a:srgbClr val="000000"/>
                  </a:solidFill>
                  <a:latin typeface="Comic Sans Bold"/>
                  <a:ea typeface="Comic Sans Bold"/>
                  <a:cs typeface="Comic Sans Bold"/>
                  <a:sym typeface="Comic Sans Bold"/>
                </a:rPr>
                <a:t> </a:t>
              </a:r>
              <a:r>
                <a:rPr lang="en-US" sz="1600" b="1" dirty="0" err="1">
                  <a:solidFill>
                    <a:srgbClr val="000000"/>
                  </a:solidFill>
                  <a:latin typeface="Comic Sans Bold"/>
                  <a:ea typeface="Comic Sans Bold"/>
                  <a:cs typeface="Comic Sans Bold"/>
                  <a:sym typeface="Comic Sans Bold"/>
                </a:rPr>
                <a:t>птахів</a:t>
              </a:r>
              <a:endParaRPr lang="en-US" sz="1600" b="1" dirty="0">
                <a:solidFill>
                  <a:srgbClr val="000000"/>
                </a:solidFill>
                <a:latin typeface="Comic Sans Bold"/>
                <a:ea typeface="Comic Sans Bold"/>
                <a:cs typeface="Comic Sans Bold"/>
                <a:sym typeface="Comic Sans Bold"/>
              </a:endParaRPr>
            </a:p>
          </p:txBody>
        </p:sp>
        <p:sp>
          <p:nvSpPr>
            <p:cNvPr id="12" name="TextBox 12"/>
            <p:cNvSpPr txBox="1"/>
            <p:nvPr/>
          </p:nvSpPr>
          <p:spPr>
            <a:xfrm>
              <a:off x="1122936" y="1854049"/>
              <a:ext cx="2679383" cy="478764"/>
            </a:xfrm>
            <a:prstGeom prst="rect">
              <a:avLst/>
            </a:prstGeom>
          </p:spPr>
          <p:txBody>
            <a:bodyPr lIns="0" tIns="0" rIns="0" bIns="0" rtlCol="0" anchor="t">
              <a:spAutoFit/>
            </a:bodyPr>
            <a:lstStyle/>
            <a:p>
              <a:pPr algn="ctr">
                <a:lnSpc>
                  <a:spcPts val="2800"/>
                </a:lnSpc>
              </a:pPr>
              <a:r>
                <a:rPr lang="en-US" b="1" dirty="0" err="1">
                  <a:solidFill>
                    <a:srgbClr val="000000"/>
                  </a:solidFill>
                  <a:latin typeface="Comic Sans Bold"/>
                  <a:ea typeface="Comic Sans Bold"/>
                  <a:cs typeface="Comic Sans Bold"/>
                  <a:sym typeface="Comic Sans Bold"/>
                </a:rPr>
                <a:t>Сувенірна</a:t>
              </a:r>
              <a:r>
                <a:rPr lang="en-US" sz="2000" b="1" dirty="0">
                  <a:solidFill>
                    <a:srgbClr val="000000"/>
                  </a:solidFill>
                  <a:latin typeface="Comic Sans Bold"/>
                  <a:ea typeface="Comic Sans Bold"/>
                  <a:cs typeface="Comic Sans Bold"/>
                  <a:sym typeface="Comic Sans Bold"/>
                </a:rPr>
                <a:t> </a:t>
              </a:r>
              <a:r>
                <a:rPr lang="en-US" sz="2000" b="1" dirty="0" err="1">
                  <a:solidFill>
                    <a:srgbClr val="000000"/>
                  </a:solidFill>
                  <a:latin typeface="Comic Sans Bold"/>
                  <a:ea typeface="Comic Sans Bold"/>
                  <a:cs typeface="Comic Sans Bold"/>
                  <a:sym typeface="Comic Sans Bold"/>
                </a:rPr>
                <a:t>лавка</a:t>
              </a:r>
              <a:endParaRPr lang="en-US" sz="2000" b="1" dirty="0">
                <a:solidFill>
                  <a:srgbClr val="000000"/>
                </a:solidFill>
                <a:latin typeface="Comic Sans Bold"/>
                <a:ea typeface="Comic Sans Bold"/>
                <a:cs typeface="Comic Sans Bold"/>
                <a:sym typeface="Comic Sans Bold"/>
              </a:endParaRPr>
            </a:p>
          </p:txBody>
        </p:sp>
        <p:sp>
          <p:nvSpPr>
            <p:cNvPr id="13" name="TextBox 13"/>
            <p:cNvSpPr txBox="1"/>
            <p:nvPr/>
          </p:nvSpPr>
          <p:spPr>
            <a:xfrm>
              <a:off x="1347603" y="2715319"/>
              <a:ext cx="2840258" cy="478764"/>
            </a:xfrm>
            <a:prstGeom prst="rect">
              <a:avLst/>
            </a:prstGeom>
          </p:spPr>
          <p:txBody>
            <a:bodyPr lIns="0" tIns="0" rIns="0" bIns="0" rtlCol="0" anchor="t">
              <a:spAutoFit/>
            </a:bodyPr>
            <a:lstStyle/>
            <a:p>
              <a:pPr algn="ctr">
                <a:lnSpc>
                  <a:spcPts val="1360"/>
                </a:lnSpc>
              </a:pPr>
              <a:r>
                <a:rPr lang="en-US" sz="2000" b="1" dirty="0" err="1">
                  <a:solidFill>
                    <a:srgbClr val="000000"/>
                  </a:solidFill>
                  <a:latin typeface="Comic Sans Bold"/>
                  <a:ea typeface="Comic Sans Bold"/>
                  <a:cs typeface="Comic Sans Bold"/>
                  <a:sym typeface="Comic Sans Bold"/>
                </a:rPr>
                <a:t>Біл</a:t>
              </a:r>
              <a:r>
                <a:rPr lang="en-US" b="1" dirty="0" err="1">
                  <a:solidFill>
                    <a:srgbClr val="000000"/>
                  </a:solidFill>
                  <a:latin typeface="Comic Sans Bold"/>
                  <a:ea typeface="Comic Sans Bold"/>
                  <a:cs typeface="Comic Sans Bold"/>
                  <a:sym typeface="Comic Sans Bold"/>
                </a:rPr>
                <a:t>ьше</a:t>
              </a:r>
              <a:r>
                <a:rPr lang="en-US" b="1" dirty="0">
                  <a:solidFill>
                    <a:srgbClr val="000000"/>
                  </a:solidFill>
                  <a:latin typeface="Comic Sans Bold"/>
                  <a:ea typeface="Comic Sans Bold"/>
                  <a:cs typeface="Comic Sans Bold"/>
                  <a:sym typeface="Comic Sans Bold"/>
                </a:rPr>
                <a:t> </a:t>
              </a:r>
              <a:r>
                <a:rPr lang="en-US" b="1" dirty="0" err="1">
                  <a:solidFill>
                    <a:srgbClr val="000000"/>
                  </a:solidFill>
                  <a:latin typeface="Comic Sans Bold"/>
                  <a:ea typeface="Comic Sans Bold"/>
                  <a:cs typeface="Comic Sans Bold"/>
                  <a:sym typeface="Comic Sans Bold"/>
                </a:rPr>
                <a:t>лавок</a:t>
              </a:r>
              <a:r>
                <a:rPr lang="en-US" b="1" dirty="0">
                  <a:solidFill>
                    <a:srgbClr val="000000"/>
                  </a:solidFill>
                  <a:latin typeface="Comic Sans Bold"/>
                  <a:ea typeface="Comic Sans Bold"/>
                  <a:cs typeface="Comic Sans Bold"/>
                  <a:sym typeface="Comic Sans Bold"/>
                </a:rPr>
                <a:t> </a:t>
              </a:r>
              <a:r>
                <a:rPr lang="en-US" b="1" dirty="0" err="1">
                  <a:solidFill>
                    <a:srgbClr val="000000"/>
                  </a:solidFill>
                  <a:latin typeface="Comic Sans Bold"/>
                  <a:ea typeface="Comic Sans Bold"/>
                  <a:cs typeface="Comic Sans Bold"/>
                  <a:sym typeface="Comic Sans Bold"/>
                </a:rPr>
                <a:t>для</a:t>
              </a:r>
              <a:r>
                <a:rPr lang="en-US" b="1" dirty="0">
                  <a:solidFill>
                    <a:srgbClr val="000000"/>
                  </a:solidFill>
                  <a:latin typeface="Comic Sans Bold"/>
                  <a:ea typeface="Comic Sans Bold"/>
                  <a:cs typeface="Comic Sans Bold"/>
                  <a:sym typeface="Comic Sans Bold"/>
                </a:rPr>
                <a:t> </a:t>
              </a:r>
              <a:r>
                <a:rPr lang="en-US" b="1" dirty="0" err="1">
                  <a:solidFill>
                    <a:srgbClr val="000000"/>
                  </a:solidFill>
                  <a:latin typeface="Comic Sans Bold"/>
                  <a:ea typeface="Comic Sans Bold"/>
                  <a:cs typeface="Comic Sans Bold"/>
                  <a:sym typeface="Comic Sans Bold"/>
                </a:rPr>
                <a:t>сидіння</a:t>
              </a:r>
              <a:endParaRPr lang="en-US" b="1" dirty="0">
                <a:solidFill>
                  <a:srgbClr val="000000"/>
                </a:solidFill>
                <a:latin typeface="Comic Sans Bold"/>
                <a:ea typeface="Comic Sans Bold"/>
                <a:cs typeface="Comic Sans Bold"/>
                <a:sym typeface="Comic Sans Bold"/>
              </a:endParaRPr>
            </a:p>
          </p:txBody>
        </p:sp>
        <p:sp>
          <p:nvSpPr>
            <p:cNvPr id="14" name="TextBox 14"/>
            <p:cNvSpPr txBox="1"/>
            <p:nvPr/>
          </p:nvSpPr>
          <p:spPr>
            <a:xfrm>
              <a:off x="1354253" y="3521982"/>
              <a:ext cx="1495107" cy="478764"/>
            </a:xfrm>
            <a:prstGeom prst="rect">
              <a:avLst/>
            </a:prstGeom>
          </p:spPr>
          <p:txBody>
            <a:bodyPr lIns="0" tIns="0" rIns="0" bIns="0" rtlCol="0" anchor="t">
              <a:spAutoFit/>
            </a:bodyPr>
            <a:lstStyle/>
            <a:p>
              <a:pPr algn="ctr">
                <a:lnSpc>
                  <a:spcPts val="2800"/>
                </a:lnSpc>
              </a:pPr>
              <a:r>
                <a:rPr lang="en-US" b="1" dirty="0" err="1">
                  <a:solidFill>
                    <a:srgbClr val="000000"/>
                  </a:solidFill>
                  <a:latin typeface="Comic Sans Bold"/>
                  <a:ea typeface="Comic Sans Bold"/>
                  <a:cs typeface="Comic Sans Bold"/>
                  <a:sym typeface="Comic Sans Bold"/>
                </a:rPr>
                <a:t>Фотозон</a:t>
              </a:r>
              <a:r>
                <a:rPr lang="en-US" sz="2000" b="1" dirty="0" err="1">
                  <a:solidFill>
                    <a:srgbClr val="000000"/>
                  </a:solidFill>
                  <a:latin typeface="Comic Sans Bold"/>
                  <a:ea typeface="Comic Sans Bold"/>
                  <a:cs typeface="Comic Sans Bold"/>
                  <a:sym typeface="Comic Sans Bold"/>
                </a:rPr>
                <a:t>а</a:t>
              </a:r>
              <a:endParaRPr lang="en-US" sz="2000" b="1" dirty="0">
                <a:solidFill>
                  <a:srgbClr val="000000"/>
                </a:solidFill>
                <a:latin typeface="Comic Sans Bold"/>
                <a:ea typeface="Comic Sans Bold"/>
                <a:cs typeface="Comic Sans Bold"/>
                <a:sym typeface="Comic Sans Bold"/>
              </a:endParaRPr>
            </a:p>
          </p:txBody>
        </p:sp>
        <p:sp>
          <p:nvSpPr>
            <p:cNvPr id="15" name="Freeform 15"/>
            <p:cNvSpPr/>
            <p:nvPr/>
          </p:nvSpPr>
          <p:spPr>
            <a:xfrm>
              <a:off x="5848307" y="0"/>
              <a:ext cx="4925255" cy="4186467"/>
            </a:xfrm>
            <a:custGeom>
              <a:avLst/>
              <a:gdLst/>
              <a:ahLst/>
              <a:cxnLst/>
              <a:rect l="l" t="t" r="r" b="b"/>
              <a:pathLst>
                <a:path w="4925255" h="4186467">
                  <a:moveTo>
                    <a:pt x="0" y="0"/>
                  </a:moveTo>
                  <a:lnTo>
                    <a:pt x="4925254" y="0"/>
                  </a:lnTo>
                  <a:lnTo>
                    <a:pt x="4925254" y="4186467"/>
                  </a:lnTo>
                  <a:lnTo>
                    <a:pt x="0" y="4186467"/>
                  </a:lnTo>
                  <a:lnTo>
                    <a:pt x="0" y="0"/>
                  </a:lnTo>
                  <a:close/>
                </a:path>
              </a:pathLst>
            </a:custGeom>
            <a:blipFill>
              <a:blip r:embed="rId8" cstate="print">
                <a:extLst>
                  <a:ext uri="{96DAC541-7B7A-43D3-8B79-37D633B846F1}">
                    <asvg:svgBlip xmlns="" xmlns:asvg="http://schemas.microsoft.com/office/drawing/2016/SVG/main" r:embed="rId9"/>
                  </a:ext>
                </a:extLst>
              </a:blip>
              <a:stretch>
                <a:fillRect/>
              </a:stretch>
            </a:blipFill>
          </p:spPr>
        </p:sp>
        <p:sp>
          <p:nvSpPr>
            <p:cNvPr id="16" name="TextBox 16"/>
            <p:cNvSpPr txBox="1"/>
            <p:nvPr/>
          </p:nvSpPr>
          <p:spPr>
            <a:xfrm>
              <a:off x="6981572" y="234328"/>
              <a:ext cx="3234054" cy="369332"/>
            </a:xfrm>
            <a:prstGeom prst="rect">
              <a:avLst/>
            </a:prstGeom>
          </p:spPr>
          <p:txBody>
            <a:bodyPr lIns="0" tIns="0" rIns="0" bIns="0" rtlCol="0" anchor="t">
              <a:spAutoFit/>
            </a:bodyPr>
            <a:lstStyle/>
            <a:p>
              <a:pPr algn="ctr"/>
              <a:r>
                <a:rPr lang="en-US" b="1" dirty="0" err="1">
                  <a:solidFill>
                    <a:srgbClr val="000000"/>
                  </a:solidFill>
                  <a:latin typeface="Comic Sans Bold"/>
                  <a:ea typeface="Comic Sans Bold"/>
                  <a:cs typeface="Comic Sans Bold"/>
                  <a:sym typeface="Comic Sans Bold"/>
                </a:rPr>
                <a:t>Осучаснити</a:t>
              </a:r>
              <a:r>
                <a:rPr lang="en-US" b="1" dirty="0">
                  <a:solidFill>
                    <a:srgbClr val="000000"/>
                  </a:solidFill>
                  <a:latin typeface="Comic Sans Bold"/>
                  <a:ea typeface="Comic Sans Bold"/>
                  <a:cs typeface="Comic Sans Bold"/>
                  <a:sym typeface="Comic Sans Bold"/>
                </a:rPr>
                <a:t> </a:t>
              </a:r>
              <a:r>
                <a:rPr lang="en-US" b="1" dirty="0" err="1">
                  <a:solidFill>
                    <a:srgbClr val="000000"/>
                  </a:solidFill>
                  <a:latin typeface="Comic Sans Bold"/>
                  <a:ea typeface="Comic Sans Bold"/>
                  <a:cs typeface="Comic Sans Bold"/>
                  <a:sym typeface="Comic Sans Bold"/>
                </a:rPr>
                <a:t>паркан</a:t>
              </a:r>
              <a:endParaRPr lang="en-US" b="1" dirty="0">
                <a:solidFill>
                  <a:srgbClr val="000000"/>
                </a:solidFill>
                <a:latin typeface="Comic Sans Bold"/>
                <a:ea typeface="Comic Sans Bold"/>
                <a:cs typeface="Comic Sans Bold"/>
                <a:sym typeface="Comic Sans Bold"/>
              </a:endParaRPr>
            </a:p>
          </p:txBody>
        </p:sp>
        <p:sp>
          <p:nvSpPr>
            <p:cNvPr id="17" name="TextBox 17"/>
            <p:cNvSpPr txBox="1"/>
            <p:nvPr/>
          </p:nvSpPr>
          <p:spPr>
            <a:xfrm>
              <a:off x="6840188" y="1023276"/>
              <a:ext cx="3566795" cy="440266"/>
            </a:xfrm>
            <a:prstGeom prst="rect">
              <a:avLst/>
            </a:prstGeom>
          </p:spPr>
          <p:txBody>
            <a:bodyPr lIns="0" tIns="0" rIns="0" bIns="0" rtlCol="0" anchor="t">
              <a:spAutoFit/>
            </a:bodyPr>
            <a:lstStyle/>
            <a:p>
              <a:pPr algn="ctr">
                <a:lnSpc>
                  <a:spcPts val="2800"/>
                </a:lnSpc>
              </a:pPr>
              <a:r>
                <a:rPr lang="en-US" sz="2000" b="1">
                  <a:solidFill>
                    <a:srgbClr val="000000"/>
                  </a:solidFill>
                  <a:latin typeface="Comic Sans Bold"/>
                  <a:ea typeface="Comic Sans Bold"/>
                  <a:cs typeface="Comic Sans Bold"/>
                  <a:sym typeface="Comic Sans Bold"/>
                </a:rPr>
                <a:t>Почистити “калюжу”</a:t>
              </a:r>
            </a:p>
          </p:txBody>
        </p:sp>
        <p:sp>
          <p:nvSpPr>
            <p:cNvPr id="18" name="TextBox 18"/>
            <p:cNvSpPr txBox="1"/>
            <p:nvPr/>
          </p:nvSpPr>
          <p:spPr>
            <a:xfrm>
              <a:off x="6840188" y="1890667"/>
              <a:ext cx="3566795" cy="509908"/>
            </a:xfrm>
            <a:prstGeom prst="rect">
              <a:avLst/>
            </a:prstGeom>
          </p:spPr>
          <p:txBody>
            <a:bodyPr lIns="0" tIns="0" rIns="0" bIns="0" rtlCol="0" anchor="t">
              <a:spAutoFit/>
            </a:bodyPr>
            <a:lstStyle/>
            <a:p>
              <a:pPr algn="ctr">
                <a:lnSpc>
                  <a:spcPts val="1320"/>
                </a:lnSpc>
              </a:pPr>
              <a:r>
                <a:rPr lang="en-US" sz="2000" b="1">
                  <a:solidFill>
                    <a:srgbClr val="000000"/>
                  </a:solidFill>
                  <a:latin typeface="Comic Sans Bold"/>
                  <a:ea typeface="Comic Sans Bold"/>
                  <a:cs typeface="Comic Sans Bold"/>
                  <a:sym typeface="Comic Sans Bold"/>
                </a:rPr>
                <a:t>Конкурс  на імена для птахів</a:t>
              </a:r>
            </a:p>
          </p:txBody>
        </p:sp>
        <p:sp>
          <p:nvSpPr>
            <p:cNvPr id="19" name="TextBox 19"/>
            <p:cNvSpPr txBox="1"/>
            <p:nvPr/>
          </p:nvSpPr>
          <p:spPr>
            <a:xfrm>
              <a:off x="6942799" y="2733950"/>
              <a:ext cx="3400626" cy="509908"/>
            </a:xfrm>
            <a:prstGeom prst="rect">
              <a:avLst/>
            </a:prstGeom>
          </p:spPr>
          <p:txBody>
            <a:bodyPr lIns="0" tIns="0" rIns="0" bIns="0" rtlCol="0" anchor="t">
              <a:spAutoFit/>
            </a:bodyPr>
            <a:lstStyle/>
            <a:p>
              <a:pPr algn="ctr">
                <a:lnSpc>
                  <a:spcPts val="1320"/>
                </a:lnSpc>
              </a:pPr>
              <a:r>
                <a:rPr lang="en-US" sz="2000" b="1">
                  <a:solidFill>
                    <a:srgbClr val="000000"/>
                  </a:solidFill>
                  <a:latin typeface="Comic Sans Bold"/>
                  <a:ea typeface="Comic Sans Bold"/>
                  <a:cs typeface="Comic Sans Bold"/>
                  <a:sym typeface="Comic Sans Bold"/>
                </a:rPr>
                <a:t>Заселити нові види птахів</a:t>
              </a:r>
            </a:p>
          </p:txBody>
        </p:sp>
        <p:sp>
          <p:nvSpPr>
            <p:cNvPr id="20" name="TextBox 20"/>
            <p:cNvSpPr txBox="1"/>
            <p:nvPr/>
          </p:nvSpPr>
          <p:spPr>
            <a:xfrm>
              <a:off x="7177892" y="3533833"/>
              <a:ext cx="2930440" cy="549913"/>
            </a:xfrm>
            <a:prstGeom prst="rect">
              <a:avLst/>
            </a:prstGeom>
          </p:spPr>
          <p:txBody>
            <a:bodyPr lIns="0" tIns="0" rIns="0" bIns="0" rtlCol="0" anchor="t">
              <a:spAutoFit/>
            </a:bodyPr>
            <a:lstStyle/>
            <a:p>
              <a:pPr algn="ctr">
                <a:lnSpc>
                  <a:spcPts val="1440"/>
                </a:lnSpc>
              </a:pPr>
              <a:r>
                <a:rPr lang="en-US" sz="2000" b="1">
                  <a:solidFill>
                    <a:srgbClr val="000000"/>
                  </a:solidFill>
                  <a:latin typeface="Comic Sans Bold"/>
                  <a:ea typeface="Comic Sans Bold"/>
                  <a:cs typeface="Comic Sans Bold"/>
                  <a:sym typeface="Comic Sans Bold"/>
                </a:rPr>
                <a:t>Стрічка на згадку на паркані</a:t>
              </a:r>
            </a:p>
          </p:txBody>
        </p:sp>
      </p:grpSp>
      <p:sp>
        <p:nvSpPr>
          <p:cNvPr id="21" name="TextBox 21"/>
          <p:cNvSpPr txBox="1"/>
          <p:nvPr/>
        </p:nvSpPr>
        <p:spPr>
          <a:xfrm>
            <a:off x="8098750" y="-66675"/>
            <a:ext cx="2090499" cy="645784"/>
          </a:xfrm>
          <a:prstGeom prst="rect">
            <a:avLst/>
          </a:prstGeom>
        </p:spPr>
        <p:txBody>
          <a:bodyPr lIns="0" tIns="0" rIns="0" bIns="0" rtlCol="0" anchor="t">
            <a:spAutoFit/>
          </a:bodyPr>
          <a:lstStyle/>
          <a:p>
            <a:pPr algn="ctr">
              <a:lnSpc>
                <a:spcPts val="5355"/>
              </a:lnSpc>
              <a:spcBef>
                <a:spcPct val="0"/>
              </a:spcBef>
            </a:pPr>
            <a:r>
              <a:rPr lang="en-US" sz="3825" b="1">
                <a:solidFill>
                  <a:srgbClr val="000000"/>
                </a:solidFill>
                <a:latin typeface="Comic Sans Bold"/>
                <a:ea typeface="Comic Sans Bold"/>
                <a:cs typeface="Comic Sans Bold"/>
                <a:sym typeface="Comic Sans Bold"/>
              </a:rPr>
              <a:t>Інтерв’ю</a:t>
            </a:r>
          </a:p>
        </p:txBody>
      </p:sp>
      <p:sp>
        <p:nvSpPr>
          <p:cNvPr id="22" name="TextBox 22"/>
          <p:cNvSpPr txBox="1"/>
          <p:nvPr/>
        </p:nvSpPr>
        <p:spPr>
          <a:xfrm>
            <a:off x="0" y="125413"/>
            <a:ext cx="10189250" cy="2503816"/>
          </a:xfrm>
          <a:prstGeom prst="rect">
            <a:avLst/>
          </a:prstGeom>
        </p:spPr>
        <p:txBody>
          <a:bodyPr lIns="0" tIns="0" rIns="0" bIns="0" rtlCol="0" anchor="t">
            <a:spAutoFit/>
          </a:bodyPr>
          <a:lstStyle/>
          <a:p>
            <a:pPr algn="ctr">
              <a:lnSpc>
                <a:spcPts val="4515"/>
              </a:lnSpc>
              <a:spcBef>
                <a:spcPct val="0"/>
              </a:spcBef>
            </a:pPr>
            <a:r>
              <a:rPr lang="en-US" sz="3225" b="1">
                <a:solidFill>
                  <a:srgbClr val="000000"/>
                </a:solidFill>
                <a:latin typeface="Comic Sans Bold"/>
                <a:ea typeface="Comic Sans Bold"/>
                <a:cs typeface="Comic Sans Bold"/>
                <a:sym typeface="Comic Sans Bold"/>
              </a:rPr>
              <a:t>Питання:</a:t>
            </a:r>
          </a:p>
          <a:p>
            <a:pPr marL="545245" lvl="1" indent="-272623" algn="just">
              <a:lnSpc>
                <a:spcPts val="3005"/>
              </a:lnSpc>
              <a:buAutoNum type="arabicPeriod"/>
            </a:pPr>
            <a:r>
              <a:rPr lang="en-US" sz="2525" b="1">
                <a:solidFill>
                  <a:srgbClr val="000000"/>
                </a:solidFill>
                <a:latin typeface="Comic Sans Bold"/>
                <a:ea typeface="Comic Sans Bold"/>
                <a:cs typeface="Comic Sans Bold"/>
                <a:sym typeface="Comic Sans Bold"/>
              </a:rPr>
              <a:t>Ви мешканець чи гість нашого міста?</a:t>
            </a:r>
          </a:p>
          <a:p>
            <a:pPr marL="545245" lvl="1" indent="-272623" algn="just">
              <a:lnSpc>
                <a:spcPts val="3005"/>
              </a:lnSpc>
              <a:buAutoNum type="arabicPeriod"/>
            </a:pPr>
            <a:r>
              <a:rPr lang="en-US" sz="2525" b="1">
                <a:solidFill>
                  <a:srgbClr val="000000"/>
                </a:solidFill>
                <a:latin typeface="Comic Sans Bold"/>
                <a:ea typeface="Comic Sans Bold"/>
                <a:cs typeface="Comic Sans Bold"/>
                <a:sym typeface="Comic Sans Bold"/>
              </a:rPr>
              <a:t>Що ви знаєте про історію виникнення ставка “Миргородська калюжа”?</a:t>
            </a:r>
          </a:p>
          <a:p>
            <a:pPr marL="545245" lvl="1" indent="-272623" algn="just">
              <a:lnSpc>
                <a:spcPts val="3005"/>
              </a:lnSpc>
              <a:buAutoNum type="arabicPeriod"/>
            </a:pPr>
            <a:r>
              <a:rPr lang="en-US" sz="2525" b="1">
                <a:solidFill>
                  <a:srgbClr val="000000"/>
                </a:solidFill>
                <a:latin typeface="Comic Sans Bold"/>
                <a:ea typeface="Comic Sans Bold"/>
                <a:cs typeface="Comic Sans Bold"/>
                <a:sym typeface="Comic Sans Bold"/>
              </a:rPr>
              <a:t>Як ви оцінюєте сьогоднішній стан цієї історичної пам’ятки?</a:t>
            </a:r>
          </a:p>
          <a:p>
            <a:pPr marL="545245" lvl="1" indent="-272623" algn="just">
              <a:lnSpc>
                <a:spcPts val="3005"/>
              </a:lnSpc>
              <a:buAutoNum type="arabicPeriod"/>
            </a:pPr>
            <a:r>
              <a:rPr lang="en-US" sz="2525" b="1">
                <a:solidFill>
                  <a:srgbClr val="000000"/>
                </a:solidFill>
                <a:latin typeface="Comic Sans Bold"/>
                <a:ea typeface="Comic Sans Bold"/>
                <a:cs typeface="Comic Sans Bold"/>
                <a:sym typeface="Comic Sans Bold"/>
              </a:rPr>
              <a:t>Що, на вашу думку, тут можна змінити чи додати? </a:t>
            </a:r>
          </a:p>
        </p:txBody>
      </p:sp>
      <p:sp>
        <p:nvSpPr>
          <p:cNvPr id="23" name="TextBox 23"/>
          <p:cNvSpPr txBox="1"/>
          <p:nvPr/>
        </p:nvSpPr>
        <p:spPr>
          <a:xfrm>
            <a:off x="316553" y="3186690"/>
            <a:ext cx="273963" cy="3394133"/>
          </a:xfrm>
          <a:prstGeom prst="rect">
            <a:avLst/>
          </a:prstGeom>
        </p:spPr>
        <p:txBody>
          <a:bodyPr lIns="0" tIns="0" rIns="0" bIns="0" rtlCol="0" anchor="t">
            <a:spAutoFit/>
          </a:bodyPr>
          <a:lstStyle/>
          <a:p>
            <a:pPr algn="ctr">
              <a:lnSpc>
                <a:spcPts val="2645"/>
              </a:lnSpc>
            </a:pPr>
            <a:r>
              <a:rPr lang="en-US" sz="3725" b="1" spc="-253">
                <a:solidFill>
                  <a:srgbClr val="000000"/>
                </a:solidFill>
                <a:latin typeface="Comic Sans Bold"/>
                <a:ea typeface="Comic Sans Bold"/>
                <a:cs typeface="Comic Sans Bold"/>
                <a:sym typeface="Comic Sans Bold"/>
              </a:rPr>
              <a:t>Р</a:t>
            </a:r>
          </a:p>
          <a:p>
            <a:pPr algn="ctr">
              <a:lnSpc>
                <a:spcPts val="2645"/>
              </a:lnSpc>
            </a:pPr>
            <a:r>
              <a:rPr lang="en-US" sz="3725" b="1" spc="-253">
                <a:solidFill>
                  <a:srgbClr val="000000"/>
                </a:solidFill>
                <a:latin typeface="Comic Sans Bold"/>
                <a:ea typeface="Comic Sans Bold"/>
                <a:cs typeface="Comic Sans Bold"/>
                <a:sym typeface="Comic Sans Bold"/>
              </a:rPr>
              <a:t>е</a:t>
            </a:r>
          </a:p>
          <a:p>
            <a:pPr algn="ctr">
              <a:lnSpc>
                <a:spcPts val="2645"/>
              </a:lnSpc>
            </a:pPr>
            <a:r>
              <a:rPr lang="en-US" sz="3725" b="1" spc="-253">
                <a:solidFill>
                  <a:srgbClr val="000000"/>
                </a:solidFill>
                <a:latin typeface="Comic Sans Bold"/>
                <a:ea typeface="Comic Sans Bold"/>
                <a:cs typeface="Comic Sans Bold"/>
                <a:sym typeface="Comic Sans Bold"/>
              </a:rPr>
              <a:t>з</a:t>
            </a:r>
          </a:p>
          <a:p>
            <a:pPr algn="ctr">
              <a:lnSpc>
                <a:spcPts val="2645"/>
              </a:lnSpc>
            </a:pPr>
            <a:r>
              <a:rPr lang="en-US" sz="3725" b="1" spc="-253">
                <a:solidFill>
                  <a:srgbClr val="000000"/>
                </a:solidFill>
                <a:latin typeface="Comic Sans Bold"/>
                <a:ea typeface="Comic Sans Bold"/>
                <a:cs typeface="Comic Sans Bold"/>
                <a:sym typeface="Comic Sans Bold"/>
              </a:rPr>
              <a:t>у</a:t>
            </a:r>
          </a:p>
          <a:p>
            <a:pPr algn="ctr">
              <a:lnSpc>
                <a:spcPts val="2645"/>
              </a:lnSpc>
            </a:pPr>
            <a:r>
              <a:rPr lang="en-US" sz="3725" b="1" spc="-253">
                <a:solidFill>
                  <a:srgbClr val="000000"/>
                </a:solidFill>
                <a:latin typeface="Comic Sans Bold"/>
                <a:ea typeface="Comic Sans Bold"/>
                <a:cs typeface="Comic Sans Bold"/>
                <a:sym typeface="Comic Sans Bold"/>
              </a:rPr>
              <a:t>л</a:t>
            </a:r>
          </a:p>
          <a:p>
            <a:pPr algn="ctr">
              <a:lnSpc>
                <a:spcPts val="2645"/>
              </a:lnSpc>
            </a:pPr>
            <a:r>
              <a:rPr lang="en-US" sz="3725" b="1" spc="-253">
                <a:solidFill>
                  <a:srgbClr val="000000"/>
                </a:solidFill>
                <a:latin typeface="Comic Sans Bold"/>
                <a:ea typeface="Comic Sans Bold"/>
                <a:cs typeface="Comic Sans Bold"/>
                <a:sym typeface="Comic Sans Bold"/>
              </a:rPr>
              <a:t>ь</a:t>
            </a:r>
          </a:p>
          <a:p>
            <a:pPr algn="ctr">
              <a:lnSpc>
                <a:spcPts val="2645"/>
              </a:lnSpc>
            </a:pPr>
            <a:r>
              <a:rPr lang="en-US" sz="3725" b="1" spc="-253">
                <a:solidFill>
                  <a:srgbClr val="000000"/>
                </a:solidFill>
                <a:latin typeface="Comic Sans Bold"/>
                <a:ea typeface="Comic Sans Bold"/>
                <a:cs typeface="Comic Sans Bold"/>
                <a:sym typeface="Comic Sans Bold"/>
              </a:rPr>
              <a:t>т</a:t>
            </a:r>
          </a:p>
          <a:p>
            <a:pPr algn="ctr">
              <a:lnSpc>
                <a:spcPts val="2645"/>
              </a:lnSpc>
            </a:pPr>
            <a:r>
              <a:rPr lang="en-US" sz="3725" b="1" spc="-253">
                <a:solidFill>
                  <a:srgbClr val="000000"/>
                </a:solidFill>
                <a:latin typeface="Comic Sans Bold"/>
                <a:ea typeface="Comic Sans Bold"/>
                <a:cs typeface="Comic Sans Bold"/>
                <a:sym typeface="Comic Sans Bold"/>
              </a:rPr>
              <a:t>а</a:t>
            </a:r>
          </a:p>
          <a:p>
            <a:pPr algn="ctr">
              <a:lnSpc>
                <a:spcPts val="2645"/>
              </a:lnSpc>
            </a:pPr>
            <a:r>
              <a:rPr lang="en-US" sz="3725" b="1" spc="-253">
                <a:solidFill>
                  <a:srgbClr val="000000"/>
                </a:solidFill>
                <a:latin typeface="Comic Sans Bold"/>
                <a:ea typeface="Comic Sans Bold"/>
                <a:cs typeface="Comic Sans Bold"/>
                <a:sym typeface="Comic Sans Bold"/>
              </a:rPr>
              <a:t>т</a:t>
            </a:r>
          </a:p>
          <a:p>
            <a:pPr algn="ctr">
              <a:lnSpc>
                <a:spcPts val="2645"/>
              </a:lnSpc>
            </a:pPr>
            <a:r>
              <a:rPr lang="en-US" sz="3725" b="1" spc="-253">
                <a:solidFill>
                  <a:srgbClr val="000000"/>
                </a:solidFill>
                <a:latin typeface="Comic Sans Bold"/>
                <a:ea typeface="Comic Sans Bold"/>
                <a:cs typeface="Comic Sans Bold"/>
                <a:sym typeface="Comic Sans Bold"/>
              </a:rPr>
              <a:t>и</a:t>
            </a:r>
          </a:p>
        </p:txBody>
      </p:sp>
      <p:sp>
        <p:nvSpPr>
          <p:cNvPr id="24" name="TextBox 24"/>
          <p:cNvSpPr txBox="1"/>
          <p:nvPr/>
        </p:nvSpPr>
        <p:spPr>
          <a:xfrm>
            <a:off x="424422" y="6998304"/>
            <a:ext cx="2553849" cy="2122816"/>
          </a:xfrm>
          <a:prstGeom prst="rect">
            <a:avLst/>
          </a:prstGeom>
        </p:spPr>
        <p:txBody>
          <a:bodyPr lIns="0" tIns="0" rIns="0" bIns="0" rtlCol="0" anchor="t">
            <a:spAutoFit/>
          </a:bodyPr>
          <a:lstStyle/>
          <a:p>
            <a:pPr algn="r">
              <a:lnSpc>
                <a:spcPts val="4515"/>
              </a:lnSpc>
            </a:pPr>
            <a:endParaRPr/>
          </a:p>
          <a:p>
            <a:pPr algn="r">
              <a:lnSpc>
                <a:spcPts val="3005"/>
              </a:lnSpc>
            </a:pPr>
            <a:r>
              <a:rPr lang="en-US" sz="2525" b="1">
                <a:solidFill>
                  <a:srgbClr val="000000"/>
                </a:solidFill>
                <a:latin typeface="Comic Sans Bold"/>
                <a:ea typeface="Comic Sans Bold"/>
                <a:cs typeface="Comic Sans Bold"/>
                <a:sym typeface="Comic Sans Bold"/>
              </a:rPr>
              <a:t>Що, на вашу думку, тут можна змінити чи додати? </a:t>
            </a:r>
          </a:p>
        </p:txBody>
      </p:sp>
      <p:sp>
        <p:nvSpPr>
          <p:cNvPr id="25" name="TextBox 25"/>
          <p:cNvSpPr txBox="1"/>
          <p:nvPr/>
        </p:nvSpPr>
        <p:spPr>
          <a:xfrm>
            <a:off x="12361639" y="5279118"/>
            <a:ext cx="5225569" cy="520183"/>
          </a:xfrm>
          <a:prstGeom prst="rect">
            <a:avLst/>
          </a:prstGeom>
        </p:spPr>
        <p:txBody>
          <a:bodyPr lIns="0" tIns="0" rIns="0" bIns="0" rtlCol="0" anchor="t">
            <a:spAutoFit/>
          </a:bodyPr>
          <a:lstStyle/>
          <a:p>
            <a:pPr algn="ctr">
              <a:lnSpc>
                <a:spcPts val="1964"/>
              </a:lnSpc>
            </a:pPr>
            <a:r>
              <a:rPr lang="en-US" sz="2425" b="1">
                <a:solidFill>
                  <a:srgbClr val="000000"/>
                </a:solidFill>
                <a:latin typeface="Comic Sans Bold"/>
                <a:ea typeface="Comic Sans Bold"/>
                <a:cs typeface="Comic Sans Bold"/>
                <a:sym typeface="Comic Sans Bold"/>
              </a:rPr>
              <a:t>Як ви оцінюєте сьогоднішній стан цієї історичної пам’ятки?</a:t>
            </a:r>
          </a:p>
        </p:txBody>
      </p:sp>
      <p:sp>
        <p:nvSpPr>
          <p:cNvPr id="26" name="TextBox 26"/>
          <p:cNvSpPr txBox="1"/>
          <p:nvPr/>
        </p:nvSpPr>
        <p:spPr>
          <a:xfrm>
            <a:off x="-304800" y="3390900"/>
            <a:ext cx="2553849" cy="556249"/>
          </a:xfrm>
          <a:prstGeom prst="rect">
            <a:avLst/>
          </a:prstGeom>
        </p:spPr>
        <p:txBody>
          <a:bodyPr lIns="0" tIns="0" rIns="0" bIns="0" rtlCol="0" anchor="t">
            <a:spAutoFit/>
          </a:bodyPr>
          <a:lstStyle/>
          <a:p>
            <a:pPr algn="r">
              <a:lnSpc>
                <a:spcPts val="4515"/>
              </a:lnSpc>
            </a:pPr>
            <a:r>
              <a:rPr lang="en-US" sz="3225" dirty="0">
                <a:solidFill>
                  <a:srgbClr val="000000"/>
                </a:solidFill>
                <a:latin typeface="Comic Sans"/>
                <a:ea typeface="Comic Sans"/>
                <a:cs typeface="Comic Sans"/>
                <a:sym typeface="Comic Sans"/>
              </a:rPr>
              <a:t>10</a:t>
            </a:r>
          </a:p>
        </p:txBody>
      </p:sp>
      <p:sp>
        <p:nvSpPr>
          <p:cNvPr id="27" name="TextBox 27"/>
          <p:cNvSpPr txBox="1"/>
          <p:nvPr/>
        </p:nvSpPr>
        <p:spPr>
          <a:xfrm>
            <a:off x="1371600" y="4457700"/>
            <a:ext cx="2553849" cy="556249"/>
          </a:xfrm>
          <a:prstGeom prst="rect">
            <a:avLst/>
          </a:prstGeom>
        </p:spPr>
        <p:txBody>
          <a:bodyPr lIns="0" tIns="0" rIns="0" bIns="0" rtlCol="0" anchor="t">
            <a:spAutoFit/>
          </a:bodyPr>
          <a:lstStyle/>
          <a:p>
            <a:pPr algn="r">
              <a:lnSpc>
                <a:spcPts val="4515"/>
              </a:lnSpc>
            </a:pPr>
            <a:r>
              <a:rPr lang="en-US" sz="3225" dirty="0">
                <a:solidFill>
                  <a:srgbClr val="000000"/>
                </a:solidFill>
                <a:latin typeface="Comic Sans"/>
                <a:ea typeface="Comic Sans"/>
                <a:cs typeface="Comic Sans"/>
                <a:sym typeface="Comic Sans"/>
              </a:rPr>
              <a:t>7</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9333" b="-9333"/>
            </a:stretch>
          </a:blipFill>
        </p:spPr>
      </p:sp>
      <p:sp>
        <p:nvSpPr>
          <p:cNvPr id="3" name="TextBox 3"/>
          <p:cNvSpPr txBox="1"/>
          <p:nvPr/>
        </p:nvSpPr>
        <p:spPr>
          <a:xfrm>
            <a:off x="243350" y="1748571"/>
            <a:ext cx="17773042" cy="8256779"/>
          </a:xfrm>
          <a:prstGeom prst="rect">
            <a:avLst/>
          </a:prstGeom>
        </p:spPr>
        <p:txBody>
          <a:bodyPr lIns="0" tIns="0" rIns="0" bIns="0" rtlCol="0" anchor="t">
            <a:spAutoFit/>
          </a:bodyPr>
          <a:lstStyle/>
          <a:p>
            <a:pPr algn="just">
              <a:lnSpc>
                <a:spcPts val="3102"/>
              </a:lnSpc>
            </a:pPr>
            <a:r>
              <a:rPr lang="en-US" sz="3300">
                <a:solidFill>
                  <a:srgbClr val="000000"/>
                </a:solidFill>
                <a:latin typeface="Comic Sans"/>
                <a:ea typeface="Comic Sans"/>
                <a:cs typeface="Comic Sans"/>
                <a:sym typeface="Comic Sans"/>
              </a:rPr>
              <a:t>  Отже, у ході дослідження ми вивчили історичні відомості про походження “Миргородської калюжі” і дізнались, що існує декілька версій. Перша - вона утворилась в результаті руйнування греблі; друга - за переказами вона з’явилась в результаті розливу невеличкого джерела; третя - гумористична, через сварку двох сусідів. </a:t>
            </a:r>
          </a:p>
          <a:p>
            <a:pPr algn="just">
              <a:lnSpc>
                <a:spcPts val="3102"/>
              </a:lnSpc>
            </a:pPr>
            <a:r>
              <a:rPr lang="en-US" sz="3300">
                <a:solidFill>
                  <a:srgbClr val="000000"/>
                </a:solidFill>
                <a:latin typeface="Comic Sans"/>
                <a:ea typeface="Comic Sans"/>
                <a:cs typeface="Comic Sans"/>
                <a:sym typeface="Comic Sans"/>
              </a:rPr>
              <a:t>   Ми знайшли згадки про “Миргородську калюжу” в творах Миколи Гоголя, який описав не лише красу місцини, а ще й проблеми, з якими стикалися містяни через неї.</a:t>
            </a:r>
          </a:p>
          <a:p>
            <a:pPr algn="just">
              <a:lnSpc>
                <a:spcPts val="3102"/>
              </a:lnSpc>
            </a:pPr>
            <a:r>
              <a:rPr lang="en-US" sz="3300">
                <a:solidFill>
                  <a:srgbClr val="000000"/>
                </a:solidFill>
                <a:latin typeface="Comic Sans"/>
                <a:ea typeface="Comic Sans"/>
                <a:cs typeface="Comic Sans"/>
                <a:sym typeface="Comic Sans"/>
              </a:rPr>
              <a:t>  Ставок є своєрідним символом міста поруч з курортом, мінеральною водою, постаттю Гоголя. Для містян та туристів вона є місцем відпочинку, тут завжди  велелюдно, на постійній основі тут проходить виставка картин “Миргородська Гоголіана”. Мешканці та гості міста позитивно ставляться до цього туристичного об’єкту, але зазначають, що варто було б трохи його осучаснити. </a:t>
            </a:r>
          </a:p>
          <a:p>
            <a:pPr algn="just">
              <a:lnSpc>
                <a:spcPts val="3102"/>
              </a:lnSpc>
            </a:pPr>
            <a:r>
              <a:rPr lang="en-US" sz="3300">
                <a:solidFill>
                  <a:srgbClr val="000000"/>
                </a:solidFill>
                <a:latin typeface="Comic Sans"/>
                <a:ea typeface="Comic Sans"/>
                <a:cs typeface="Comic Sans"/>
                <a:sym typeface="Comic Sans"/>
              </a:rPr>
              <a:t>    За результатами інтерв’ювання містян та гостей Миргорода ми зробили висновки, що і миргородці і гості недостатньо обізнані в історії виникнення  “Миргородської калюжі”, мають брак інформації про неї. Респонденти запропонували близько 10 варіантів можливих змін та доповнень до інфраструктури “Миргородської калюжі” для її осучаснення та збільшення привабливості для туристів.</a:t>
            </a:r>
          </a:p>
          <a:p>
            <a:pPr algn="just">
              <a:lnSpc>
                <a:spcPts val="3102"/>
              </a:lnSpc>
            </a:pPr>
            <a:r>
              <a:rPr lang="en-US" sz="3300">
                <a:solidFill>
                  <a:srgbClr val="000000"/>
                </a:solidFill>
                <a:latin typeface="Comic Sans"/>
                <a:ea typeface="Comic Sans"/>
                <a:cs typeface="Comic Sans"/>
                <a:sym typeface="Comic Sans"/>
              </a:rPr>
              <a:t>    </a:t>
            </a:r>
          </a:p>
          <a:p>
            <a:pPr algn="just">
              <a:lnSpc>
                <a:spcPts val="3102"/>
              </a:lnSpc>
            </a:pPr>
            <a:endParaRPr/>
          </a:p>
          <a:p>
            <a:pPr algn="ctr">
              <a:lnSpc>
                <a:spcPts val="4136"/>
              </a:lnSpc>
            </a:pPr>
            <a:endParaRPr/>
          </a:p>
          <a:p>
            <a:pPr algn="just">
              <a:lnSpc>
                <a:spcPts val="6160"/>
              </a:lnSpc>
            </a:pPr>
            <a:endParaRPr/>
          </a:p>
        </p:txBody>
      </p:sp>
      <p:sp>
        <p:nvSpPr>
          <p:cNvPr id="4" name="TextBox 4"/>
          <p:cNvSpPr txBox="1"/>
          <p:nvPr/>
        </p:nvSpPr>
        <p:spPr>
          <a:xfrm>
            <a:off x="7015956" y="151130"/>
            <a:ext cx="3423444" cy="884858"/>
          </a:xfrm>
          <a:prstGeom prst="rect">
            <a:avLst/>
          </a:prstGeom>
        </p:spPr>
        <p:txBody>
          <a:bodyPr wrap="square" lIns="0" tIns="0" rIns="0" bIns="0" rtlCol="0" anchor="t">
            <a:spAutoFit/>
          </a:bodyPr>
          <a:lstStyle/>
          <a:p>
            <a:pPr algn="ctr">
              <a:lnSpc>
                <a:spcPts val="6860"/>
              </a:lnSpc>
            </a:pPr>
            <a:r>
              <a:rPr lang="en-US" sz="4900" b="1" dirty="0" err="1">
                <a:solidFill>
                  <a:srgbClr val="000000"/>
                </a:solidFill>
                <a:latin typeface="Comic Sans Bold"/>
                <a:ea typeface="Comic Sans Bold"/>
                <a:cs typeface="Comic Sans Bold"/>
                <a:sym typeface="Comic Sans Bold"/>
              </a:rPr>
              <a:t>Висновки</a:t>
            </a:r>
            <a:endParaRPr lang="en-US" sz="4900" b="1" dirty="0">
              <a:solidFill>
                <a:srgbClr val="000000"/>
              </a:solidFill>
              <a:latin typeface="Comic Sans Bold"/>
              <a:ea typeface="Comic Sans Bold"/>
              <a:cs typeface="Comic Sans Bold"/>
              <a:sym typeface="Comic Sans Bold"/>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stretch>
              <a:fillRect t="-9333" b="-9333"/>
            </a:stretch>
          </a:blipFill>
        </p:spPr>
      </p:sp>
      <p:sp>
        <p:nvSpPr>
          <p:cNvPr id="3" name="TextBox 3"/>
          <p:cNvSpPr txBox="1"/>
          <p:nvPr/>
        </p:nvSpPr>
        <p:spPr>
          <a:xfrm>
            <a:off x="99552" y="1087094"/>
            <a:ext cx="18088896" cy="8642350"/>
          </a:xfrm>
          <a:prstGeom prst="rect">
            <a:avLst/>
          </a:prstGeom>
        </p:spPr>
        <p:txBody>
          <a:bodyPr lIns="0" tIns="0" rIns="0" bIns="0" rtlCol="0" anchor="t">
            <a:spAutoFit/>
          </a:bodyPr>
          <a:lstStyle/>
          <a:p>
            <a:pPr marL="539751" lvl="1" indent="-269876" algn="l">
              <a:lnSpc>
                <a:spcPts val="2375"/>
              </a:lnSpc>
              <a:buAutoNum type="arabicPeriod"/>
            </a:pPr>
            <a:r>
              <a:rPr lang="en-US" sz="2500">
                <a:solidFill>
                  <a:srgbClr val="000000"/>
                </a:solidFill>
                <a:latin typeface="Comic Sans"/>
                <a:ea typeface="Comic Sans"/>
                <a:cs typeface="Comic Sans"/>
                <a:sym typeface="Comic Sans"/>
              </a:rPr>
              <a:t>Визначні особистості нашої громади – Миргород. Миргород. URL: </a:t>
            </a:r>
            <a:r>
              <a:rPr lang="en-US" sz="2500" u="sng">
                <a:solidFill>
                  <a:srgbClr val="000000"/>
                </a:solidFill>
                <a:latin typeface="Comic Sans"/>
                <a:ea typeface="Comic Sans"/>
                <a:cs typeface="Comic Sans"/>
                <a:sym typeface="Comic Sans"/>
                <a:hlinkClick r:id="rId3" tooltip="https://myrhorodportal.com.ua/864-2/"/>
              </a:rPr>
              <a:t>https://myrhorodportal.com.ua/864-2/</a:t>
            </a:r>
            <a:r>
              <a:rPr lang="en-US" sz="2500">
                <a:solidFill>
                  <a:srgbClr val="000000"/>
                </a:solidFill>
                <a:latin typeface="Comic Sans"/>
                <a:ea typeface="Comic Sans"/>
                <a:cs typeface="Comic Sans"/>
                <a:sym typeface="Comic Sans"/>
              </a:rPr>
              <a:t> (дата звернення: 01.04.2025).</a:t>
            </a:r>
          </a:p>
          <a:p>
            <a:pPr marL="539751" lvl="1" indent="-269876" algn="l">
              <a:lnSpc>
                <a:spcPts val="2375"/>
              </a:lnSpc>
              <a:buAutoNum type="arabicPeriod"/>
            </a:pPr>
            <a:r>
              <a:rPr lang="en-US" sz="2500">
                <a:solidFill>
                  <a:srgbClr val="000000"/>
                </a:solidFill>
                <a:latin typeface="Comic Sans"/>
                <a:ea typeface="Comic Sans"/>
                <a:cs typeface="Comic Sans"/>
                <a:sym typeface="Comic Sans"/>
              </a:rPr>
              <a:t>Вітряки та панські палаци - оцифрували 120-річні фото українських сіл. Хроніки Любарта. URL: </a:t>
            </a:r>
            <a:r>
              <a:rPr lang="en-US" sz="2500" u="sng">
                <a:solidFill>
                  <a:srgbClr val="000000"/>
                </a:solidFill>
                <a:latin typeface="Comic Sans"/>
                <a:ea typeface="Comic Sans"/>
                <a:cs typeface="Comic Sans"/>
                <a:sym typeface="Comic Sans"/>
                <a:hlinkClick r:id="rId4" tooltip="https://www.hroniky.com/news/view/18098-vitriaky-ta-panski-palatsy-otsyfruvaly-120-richni-foto-ukrainskykh-sil"/>
              </a:rPr>
              <a:t>https://www.hroniky.com/news/view/18098-vitriaky-ta-panski-palatsy-otsyfruvaly-120-richni-foto-ukrainskykh-sil</a:t>
            </a:r>
            <a:r>
              <a:rPr lang="en-US" sz="2500">
                <a:solidFill>
                  <a:srgbClr val="000000"/>
                </a:solidFill>
                <a:latin typeface="Comic Sans"/>
                <a:ea typeface="Comic Sans"/>
                <a:cs typeface="Comic Sans"/>
                <a:sym typeface="Comic Sans"/>
              </a:rPr>
              <a:t> (дата звернення: 02.04.2025).</a:t>
            </a:r>
          </a:p>
          <a:p>
            <a:pPr marL="539751" lvl="1" indent="-269876" algn="l">
              <a:lnSpc>
                <a:spcPts val="2375"/>
              </a:lnSpc>
              <a:buAutoNum type="arabicPeriod"/>
            </a:pPr>
            <a:r>
              <a:rPr lang="en-US" sz="2500">
                <a:solidFill>
                  <a:srgbClr val="000000"/>
                </a:solidFill>
                <a:latin typeface="Comic Sans"/>
                <a:ea typeface="Comic Sans"/>
                <a:cs typeface="Comic Sans"/>
                <a:sym typeface="Comic Sans"/>
              </a:rPr>
              <a:t>Гоголь М. Зібрання творів у семи томах. 2-ге вид. Київ : НВП "Вид-во "Наук. думка", 2008. 240 с.</a:t>
            </a:r>
          </a:p>
          <a:p>
            <a:pPr marL="539751" lvl="1" indent="-269876" algn="l">
              <a:lnSpc>
                <a:spcPts val="2375"/>
              </a:lnSpc>
              <a:buAutoNum type="arabicPeriod"/>
            </a:pPr>
            <a:r>
              <a:rPr lang="en-US" sz="2500">
                <a:solidFill>
                  <a:srgbClr val="000000"/>
                </a:solidFill>
                <a:latin typeface="Comic Sans"/>
                <a:ea typeface="Comic Sans"/>
                <a:cs typeface="Comic Sans"/>
                <a:sym typeface="Comic Sans"/>
              </a:rPr>
              <a:t> Миргородська калюжа, Миргород: інформація, фото, відгуки. Путівник Україною №1 онлайн. Все про туризм та подорожі Україною. URL: </a:t>
            </a:r>
            <a:r>
              <a:rPr lang="en-US" sz="2500" u="sng">
                <a:solidFill>
                  <a:srgbClr val="000000"/>
                </a:solidFill>
                <a:latin typeface="Comic Sans"/>
                <a:ea typeface="Comic Sans"/>
                <a:cs typeface="Comic Sans"/>
                <a:sym typeface="Comic Sans"/>
                <a:hlinkClick r:id="rId5" tooltip="https://travels.in.ua/uk-UA/object/1157/myrhorodska-kalyuzha"/>
              </a:rPr>
              <a:t>https://travels.in.ua/uk-UA/object/1157/myrhorodska-kalyuzha</a:t>
            </a:r>
            <a:r>
              <a:rPr lang="en-US" sz="2500">
                <a:solidFill>
                  <a:srgbClr val="000000"/>
                </a:solidFill>
                <a:latin typeface="Comic Sans"/>
                <a:ea typeface="Comic Sans"/>
                <a:cs typeface="Comic Sans"/>
                <a:sym typeface="Comic Sans"/>
              </a:rPr>
              <a:t> (дата звернення: 08.04.2025).</a:t>
            </a:r>
          </a:p>
          <a:p>
            <a:pPr marL="539751" lvl="1" indent="-269876" algn="l">
              <a:lnSpc>
                <a:spcPts val="2375"/>
              </a:lnSpc>
              <a:buAutoNum type="arabicPeriod"/>
            </a:pPr>
            <a:r>
              <a:rPr lang="en-US" sz="2500">
                <a:solidFill>
                  <a:srgbClr val="000000"/>
                </a:solidFill>
                <a:latin typeface="Comic Sans"/>
                <a:ea typeface="Comic Sans"/>
                <a:cs typeface="Comic Sans"/>
                <a:sym typeface="Comic Sans"/>
              </a:rPr>
              <a:t>Розсоха Л. З історії миргородських вулиць. Київ : ВБ "Аванпост-Прим", 2012. 304 с.</a:t>
            </a:r>
          </a:p>
          <a:p>
            <a:pPr marL="539751" lvl="1" indent="-269876" algn="l">
              <a:lnSpc>
                <a:spcPts val="2375"/>
              </a:lnSpc>
              <a:buAutoNum type="arabicPeriod"/>
            </a:pPr>
            <a:r>
              <a:rPr lang="en-US" sz="2500">
                <a:solidFill>
                  <a:srgbClr val="000000"/>
                </a:solidFill>
                <a:latin typeface="Comic Sans"/>
                <a:ea typeface="Comic Sans"/>
                <a:cs typeface="Comic Sans"/>
                <a:sym typeface="Comic Sans"/>
              </a:rPr>
              <a:t>Розсоха Л. [ЯК ВИНИКЛА ЗНАМЕНИТА МИРГОРОДСЬКА КАЛЮЖА]. Facebook. URL: https://www.facebook.com/groups/346801593883293/posts/1029837492246363/ (дата звернення: 07.04.2025).</a:t>
            </a:r>
          </a:p>
          <a:p>
            <a:pPr marL="539751" lvl="1" indent="-269876" algn="l">
              <a:lnSpc>
                <a:spcPts val="2375"/>
              </a:lnSpc>
              <a:buAutoNum type="arabicPeriod"/>
            </a:pPr>
            <a:r>
              <a:rPr lang="en-US" sz="2500">
                <a:solidFill>
                  <a:srgbClr val="000000"/>
                </a:solidFill>
                <a:latin typeface="Comic Sans"/>
                <a:ea typeface="Comic Sans"/>
                <a:cs typeface="Comic Sans"/>
                <a:sym typeface="Comic Sans"/>
              </a:rPr>
              <a:t>Рудяченко О. Володимир Короленко. «Неспокійна людина» з числа «неблагонадійних». Укрінформ - актуальні новини України та світу. URL: </a:t>
            </a:r>
            <a:r>
              <a:rPr lang="en-US" sz="2500" u="sng">
                <a:solidFill>
                  <a:srgbClr val="000000"/>
                </a:solidFill>
                <a:latin typeface="Comic Sans"/>
                <a:ea typeface="Comic Sans"/>
                <a:cs typeface="Comic Sans"/>
                <a:sym typeface="Comic Sans"/>
                <a:hlinkClick r:id="rId6" tooltip="https://www.ukrinform.ua/rubric-culture/3372300-volodimir-korolenko-1-nespokijna-ludina-z-cisla-neblagonadijnih.html"/>
              </a:rPr>
              <a:t>https://www.ukrinform.ua/rubric-culture/3372300-volodimir-korolenko-1-nespokijna-ludina-z-cisla-neblagonadijnih.html</a:t>
            </a:r>
            <a:r>
              <a:rPr lang="en-US" sz="2500">
                <a:solidFill>
                  <a:srgbClr val="000000"/>
                </a:solidFill>
                <a:latin typeface="Comic Sans"/>
                <a:ea typeface="Comic Sans"/>
                <a:cs typeface="Comic Sans"/>
                <a:sym typeface="Comic Sans"/>
              </a:rPr>
              <a:t> (дата звернення: 02.04.2025).</a:t>
            </a:r>
          </a:p>
          <a:p>
            <a:pPr marL="539751" lvl="1" indent="-269876" algn="l">
              <a:lnSpc>
                <a:spcPts val="2375"/>
              </a:lnSpc>
              <a:buAutoNum type="arabicPeriod"/>
            </a:pPr>
            <a:r>
              <a:rPr lang="en-US" sz="2500">
                <a:solidFill>
                  <a:srgbClr val="000000"/>
                </a:solidFill>
                <a:latin typeface="Comic Sans"/>
                <a:ea typeface="Comic Sans"/>
                <a:cs typeface="Comic Sans"/>
                <a:sym typeface="Comic Sans"/>
              </a:rPr>
              <a:t>У Миргороді відкрили мистецьку галерею просто неба. Офіційний сайт Миргородської міської ради. Офіційний сайт міста Миргород. Офіційний сайт Миргородської міської ради. URL: </a:t>
            </a:r>
            <a:r>
              <a:rPr lang="en-US" sz="2500" u="sng">
                <a:solidFill>
                  <a:srgbClr val="000000"/>
                </a:solidFill>
                <a:latin typeface="Comic Sans"/>
                <a:ea typeface="Comic Sans"/>
                <a:cs typeface="Comic Sans"/>
                <a:sym typeface="Comic Sans"/>
                <a:hlinkClick r:id="rId7" tooltip="https://myrgorod.pl.ua/news/u-myrgorodi-vidkryly-mystetsku-galereju-prosto-neba"/>
              </a:rPr>
              <a:t>https://myrgorod.pl.ua/news/u-myrgorodi-vidkryly-mystetsku-galereju-prosto-neba</a:t>
            </a:r>
            <a:r>
              <a:rPr lang="en-US" sz="2500">
                <a:solidFill>
                  <a:srgbClr val="000000"/>
                </a:solidFill>
                <a:latin typeface="Comic Sans"/>
                <a:ea typeface="Comic Sans"/>
                <a:cs typeface="Comic Sans"/>
                <a:sym typeface="Comic Sans"/>
              </a:rPr>
              <a:t> (дата звернення: 31.03.2025)</a:t>
            </a:r>
          </a:p>
          <a:p>
            <a:pPr marL="539751" lvl="1" indent="-269876" algn="l">
              <a:lnSpc>
                <a:spcPts val="2375"/>
              </a:lnSpc>
              <a:buAutoNum type="arabicPeriod"/>
            </a:pPr>
            <a:r>
              <a:rPr lang="en-US" sz="2500">
                <a:solidFill>
                  <a:srgbClr val="000000"/>
                </a:solidFill>
                <a:latin typeface="Comic Sans"/>
                <a:ea typeface="Comic Sans"/>
                <a:cs typeface="Comic Sans"/>
                <a:sym typeface="Comic Sans"/>
              </a:rPr>
              <a:t>Яка нація має право називати Гоголя “своїм”?. Новини України - останні новини України сьогодні - УНІАН. URL: </a:t>
            </a:r>
            <a:r>
              <a:rPr lang="en-US" sz="2500" u="sng">
                <a:solidFill>
                  <a:srgbClr val="000000"/>
                </a:solidFill>
                <a:latin typeface="Comic Sans"/>
                <a:ea typeface="Comic Sans"/>
                <a:cs typeface="Comic Sans"/>
                <a:sym typeface="Comic Sans"/>
                <a:hlinkClick r:id="rId8" tooltip="https://www.unian.ua/society/206392-yaka-natsiya-mae-pravo-nazivati-gogolya-svojim.html"/>
              </a:rPr>
              <a:t>https://www.unian.ua/society/206392-yaka-natsiya-mae-pravo-nazivati-gogolya-svojim.html</a:t>
            </a:r>
            <a:r>
              <a:rPr lang="en-US" sz="2500">
                <a:solidFill>
                  <a:srgbClr val="000000"/>
                </a:solidFill>
                <a:latin typeface="Comic Sans"/>
                <a:ea typeface="Comic Sans"/>
                <a:cs typeface="Comic Sans"/>
                <a:sym typeface="Comic Sans"/>
              </a:rPr>
              <a:t> (дата звернення: 08.04.2025).</a:t>
            </a:r>
          </a:p>
          <a:p>
            <a:pPr marL="539751" lvl="1" indent="-269876" algn="l">
              <a:lnSpc>
                <a:spcPts val="2375"/>
              </a:lnSpc>
              <a:buAutoNum type="arabicPeriod"/>
            </a:pPr>
            <a:r>
              <a:rPr lang="en-US" sz="2500">
                <a:solidFill>
                  <a:srgbClr val="000000"/>
                </a:solidFill>
                <a:latin typeface="Comic Sans"/>
                <a:ea typeface="Comic Sans"/>
                <a:cs typeface="Comic Sans"/>
                <a:sym typeface="Comic Sans"/>
              </a:rPr>
              <a:t>Bevor Sie zu Google Maps weitergehen. Invalid Dynamic Link. URL: </a:t>
            </a:r>
            <a:r>
              <a:rPr lang="en-US" sz="2500" u="sng">
                <a:solidFill>
                  <a:srgbClr val="000000"/>
                </a:solidFill>
                <a:latin typeface="Comic Sans"/>
                <a:ea typeface="Comic Sans"/>
                <a:cs typeface="Comic Sans"/>
                <a:sym typeface="Comic Sans"/>
                <a:hlinkClick r:id="rId9" tooltip="https://maps.app.goo.gl/G8EYGp1Tm3X7VccWA"/>
              </a:rPr>
              <a:t>https://maps.app.goo.gl/G8EYGp1Tm3X7VccWA</a:t>
            </a:r>
            <a:r>
              <a:rPr lang="en-US" sz="2500">
                <a:solidFill>
                  <a:srgbClr val="000000"/>
                </a:solidFill>
                <a:latin typeface="Comic Sans"/>
                <a:ea typeface="Comic Sans"/>
                <a:cs typeface="Comic Sans"/>
                <a:sym typeface="Comic Sans"/>
              </a:rPr>
              <a:t> (date of access: 01.04.2025).</a:t>
            </a:r>
          </a:p>
          <a:p>
            <a:pPr marL="539751" lvl="1" indent="-269876" algn="l">
              <a:lnSpc>
                <a:spcPts val="2375"/>
              </a:lnSpc>
              <a:buAutoNum type="arabicPeriod"/>
            </a:pPr>
            <a:r>
              <a:rPr lang="en-US" sz="2500">
                <a:solidFill>
                  <a:srgbClr val="000000"/>
                </a:solidFill>
                <a:latin typeface="Comic Sans"/>
                <a:ea typeface="Comic Sans"/>
                <a:cs typeface="Comic Sans"/>
                <a:sym typeface="Comic Sans"/>
              </a:rPr>
              <a:t>Шаповалов В., В.Шаповалова. Іван Андрійович Зубковський - лікар, генерал, людина. Київ : ТОВ ВБ "Аванпост-Прим", 2012. 448 с.</a:t>
            </a:r>
          </a:p>
          <a:p>
            <a:pPr marL="539751" lvl="1" indent="-269876" algn="l">
              <a:lnSpc>
                <a:spcPts val="2525"/>
              </a:lnSpc>
              <a:buAutoNum type="arabicPeriod"/>
            </a:pPr>
            <a:r>
              <a:rPr lang="en-US" sz="2500">
                <a:solidFill>
                  <a:srgbClr val="000000"/>
                </a:solidFill>
                <a:latin typeface="Comic Sans"/>
                <a:ea typeface="Comic Sans"/>
                <a:cs typeface="Comic Sans"/>
                <a:sym typeface="Comic Sans"/>
              </a:rPr>
              <a:t>Google Maps. URL: https://www.google.com/maps/place/49°58'11.7"N+33°36'04.0"E/@49.969912,33.601113,17z/data=!3m1!4b1!4m4!3m3!8m2!3d49.969912!4d33.601113?entry=ttu&amp;amp;g_ep=EgoyMDI1MDQwOS4wIKXMDSoASAFQAw== (дата звернення: 04.04.2025)</a:t>
            </a:r>
          </a:p>
        </p:txBody>
      </p:sp>
      <p:sp>
        <p:nvSpPr>
          <p:cNvPr id="4" name="TextBox 4"/>
          <p:cNvSpPr txBox="1"/>
          <p:nvPr/>
        </p:nvSpPr>
        <p:spPr>
          <a:xfrm>
            <a:off x="5066302" y="-114300"/>
            <a:ext cx="7448550" cy="987726"/>
          </a:xfrm>
          <a:prstGeom prst="rect">
            <a:avLst/>
          </a:prstGeom>
        </p:spPr>
        <p:txBody>
          <a:bodyPr lIns="0" tIns="0" rIns="0" bIns="0" rtlCol="0" anchor="t">
            <a:spAutoFit/>
          </a:bodyPr>
          <a:lstStyle/>
          <a:p>
            <a:pPr marL="0" lvl="0" indent="0" algn="ctr">
              <a:lnSpc>
                <a:spcPts val="8033"/>
              </a:lnSpc>
              <a:spcBef>
                <a:spcPct val="0"/>
              </a:spcBef>
            </a:pPr>
            <a:r>
              <a:rPr lang="en-US" sz="5738">
                <a:solidFill>
                  <a:srgbClr val="000000"/>
                </a:solidFill>
                <a:latin typeface="Comic Sans"/>
                <a:ea typeface="Comic Sans"/>
                <a:cs typeface="Comic Sans"/>
                <a:sym typeface="Comic Sans"/>
              </a:rPr>
              <a:t>Використані джерела</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1560</Words>
  <Application>Microsoft Office PowerPoint</Application>
  <PresentationFormat>Произвольный</PresentationFormat>
  <Paragraphs>107</Paragraphs>
  <Slides>11</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11</vt:i4>
      </vt:variant>
    </vt:vector>
  </HeadingPairs>
  <TitlesOfParts>
    <vt:vector size="18" baseType="lpstr">
      <vt:lpstr>Arial</vt:lpstr>
      <vt:lpstr>Lobster</vt:lpstr>
      <vt:lpstr>Calibri</vt:lpstr>
      <vt:lpstr>Comic Sans Bold</vt:lpstr>
      <vt:lpstr>Times New Roman</vt:lpstr>
      <vt:lpstr>Comic Sans</vt:lpstr>
      <vt:lpstr>Office Theme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Times New Roman</dc:title>
  <cp:lastModifiedBy>pc</cp:lastModifiedBy>
  <cp:revision>4</cp:revision>
  <dcterms:created xsi:type="dcterms:W3CDTF">2006-08-16T00:00:00Z</dcterms:created>
  <dcterms:modified xsi:type="dcterms:W3CDTF">2025-04-14T17:13:29Z</dcterms:modified>
  <dc:identifier>DAGie6GKJpw</dc:identifier>
</cp:coreProperties>
</file>