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65" r:id="rId3"/>
    <p:sldId id="266" r:id="rId4"/>
    <p:sldId id="267" r:id="rId5"/>
    <p:sldId id="269" r:id="rId6"/>
    <p:sldId id="268" r:id="rId7"/>
    <p:sldId id="270" r:id="rId8"/>
    <p:sldId id="271" r:id="rId9"/>
    <p:sldId id="272" r:id="rId10"/>
    <p:sldId id="273" r:id="rId11"/>
    <p:sldId id="274" r:id="rId12"/>
    <p:sldId id="275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 varScale="1">
        <p:scale>
          <a:sx n="71" d="100"/>
          <a:sy n="71" d="100"/>
        </p:scale>
        <p:origin x="67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80CAA-4E0C-49B8-81E0-81FE4689B9AC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3237B-0D82-4929-8B61-B5715A8F2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3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07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793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25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60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26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184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536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739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928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237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374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8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493B4-066D-2DDA-C85B-12379A795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5D5D8B0-D2CE-DBC4-27D1-0F92219A9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A8E091D-1265-FE82-FEC2-94219077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6ED0F1-1477-C620-C5C0-A85FAEF58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774EC2A-C5F5-F123-C602-7771ADFE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354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292B7-F86C-517A-E7C5-B9C542B8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88EA4B3-E946-A64A-01EC-BA80D6460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23104A9-CD42-5FEB-7CEF-D751EDA4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57E486-7131-7A07-536E-2A356C265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B9538E5-6D91-6DA2-3B54-B9C361F1A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397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5B359-03FA-5B2A-7C8C-F4A88707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75635D9-1894-3FF1-38EE-E321D7E41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E83A714-F37D-DF4B-EC41-690BD6A37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31CC6E2-CC27-4A12-B7B0-F65EC80A9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8C688F6-9A0B-89D1-7538-CFCB311D3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681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2CA005-82FE-F735-4B52-F4389181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159EC88-BA29-485E-E15C-68DFA973E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D2683E1-FEAC-343D-0E6F-7D3CDF875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72C7F65-5F03-46A3-3C63-F2946C33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34BB351-E57F-5C27-62A5-CCCC7D4EF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A9A90A0-9D45-5A72-5ACF-5D7EBA13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969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1F399-D6F4-EAB8-9B54-94BFA42D4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3AC7FFB-6BE3-1B3E-1FFE-2129782F4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B732A0D-5217-B416-7A79-1C2A66C42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54E7655-D249-AC7E-33DD-B1D71F8DFD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62F66BFC-4B1A-CC6F-8678-82F07C4795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0B475150-404D-3043-BFC4-A378AB33B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90ADC8E8-C34C-FCE8-878D-3E392938C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CD9F244-A5F0-E763-B6CA-498C3156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389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05422-4379-9E9F-210A-3C7F373D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3D9F9B0-7374-81F4-9A2D-06A528000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EF2FD5A-E1AC-DE0C-67B1-FA724C4D9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A2568A80-92E5-29FF-CE3A-0BCE2F0C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285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55B560EF-72EF-EDF0-C846-54E443CF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3CEC0606-1149-3912-48A8-79617072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EE08D42-CE2E-D329-5044-0BC63A05B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895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08CBB-CF3C-5D3B-B35D-F50D68EBC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1AAC377-2D77-F845-A52B-27A725B6A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DD36094-62FF-6E3F-A331-DBDC34586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D0D6B96-A8AA-CCF9-40DD-D00D261E9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81212F1-359C-A31B-10CB-718D6B25F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BED3181-6B1E-34CE-0306-B648D9500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7916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2BE79-AA4B-5188-7ABD-436E99DD8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5A1D5E9-86DB-2634-610F-A4A299330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8B10CD0-8853-93CF-BF0A-9A759C557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9E6703E-43AE-3B5F-B12E-D857F278F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4BFAF14-E51D-6E9F-ECF2-5092DE5F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FD61F28-508E-CF44-792E-39DD9837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422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4DF05-47C9-02CC-C1A4-11DC786E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5FDDDE6-AC09-EFFD-652C-B6297FC5F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D1D9085-39AF-F029-F3C8-8FFAE861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864DC95-B788-B6FC-BAAA-E066B452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5FC3A70-2DB0-CCAF-A0D5-BC982A0E7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5121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B79E6041-66C0-DB4E-6A91-4F6F08011D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3A3F9C9-39BE-3CE3-1922-343F0CE8B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4C8BD78-905B-22D4-38B9-BC2EAC0CD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319C4B5-CD42-1D4D-14A3-000AB8A62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2FDC0AC-26A3-9CA8-934C-27E888464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874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1696" y="5748867"/>
            <a:ext cx="11568608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44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FFCB42B8-4F54-AA16-6519-86A7A96B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07C03B3-ECA9-AE51-5F93-09E27AEFE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A14C2BA-FD28-7807-84D8-17C2682E4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8B0F5-7C5A-4FB1-B340-B77556BF5F42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85EA355-2699-9EA5-12F6-D37C32D4A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8FBBCB0-A153-AE6A-DF76-90612C647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40B0B-69A6-49EA-91FE-CC2B956662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7185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c.mi.com/ua/post/8355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novation.24tv.ua/robot-flippy-vid-miso-robotics-vmiye-gotuvati-19-novini-svitu_n1438955" TargetMode="External"/><Relationship Id="rId5" Type="http://schemas.openxmlformats.org/officeDocument/2006/relationships/hyperlink" Target="https://prom.ua/Tenderajzer.html" TargetMode="External"/><Relationship Id="rId4" Type="http://schemas.openxmlformats.org/officeDocument/2006/relationships/hyperlink" Target="http://www.unite.ai/uk/&#1088;&#1086;&#1073;&#1086;&#1090;-&#1082;&#1091;&#1093;&#1072;&#1088;-&#1086;&#1089;&#1074;&#1086;&#1102;&#1108;-&#1088;&#1077;&#1094;&#1077;&#1087;&#1090;&#1080;-&#1074;&#1110;&#1076;&#1087;&#1086;&#1095;&#1080;&#1085;&#1082;&#1091;%2C-&#1087;&#1077;&#1088;&#1077;&#1075;&#1083;&#1103;&#1076;&#1072;&#1102;&#1095;&#1080;-&#1074;&#1110;&#1076;&#1077;&#1086;-&#1087;&#1088;&#1086;-&#1111;&#1078;&#1091;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765" y="753160"/>
            <a:ext cx="11564470" cy="2387600"/>
          </a:xfrm>
        </p:spPr>
        <p:txBody>
          <a:bodyPr>
            <a:noAutofit/>
          </a:bodyPr>
          <a:lstStyle/>
          <a:p>
            <a:r>
              <a:rPr lang="uk-UA" sz="5400" b="1" dirty="0">
                <a:latin typeface="+mn-lt"/>
              </a:rPr>
              <a:t>Роботизований помічник для відбивання м`яса «MCR» </a:t>
            </a:r>
            <a:r>
              <a:rPr lang="en-US" sz="5400" b="1" dirty="0" smtClean="0">
                <a:latin typeface="+mn-lt"/>
              </a:rPr>
              <a:t/>
            </a:r>
            <a:br>
              <a:rPr lang="en-US" sz="5400" b="1" dirty="0" smtClean="0">
                <a:latin typeface="+mn-lt"/>
              </a:rPr>
            </a:br>
            <a:r>
              <a:rPr lang="uk-UA" sz="3200" b="1" dirty="0" smtClean="0">
                <a:latin typeface="+mn-lt"/>
              </a:rPr>
              <a:t>(</a:t>
            </a:r>
            <a:r>
              <a:rPr lang="en-US" sz="3200" b="1" dirty="0">
                <a:latin typeface="+mn-lt"/>
              </a:rPr>
              <a:t>meat-chopping robot</a:t>
            </a:r>
            <a:r>
              <a:rPr lang="uk-UA" sz="3200" b="1" dirty="0">
                <a:latin typeface="+mn-lt"/>
              </a:rPr>
              <a:t>)</a:t>
            </a:r>
            <a:endParaRPr lang="en-US" sz="32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90042" y="3377428"/>
            <a:ext cx="5669279" cy="326004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uk-UA" dirty="0" smtClean="0"/>
              <a:t>Автор: </a:t>
            </a:r>
          </a:p>
          <a:p>
            <a:pPr algn="l">
              <a:spcBef>
                <a:spcPts val="0"/>
              </a:spcBef>
            </a:pPr>
            <a:r>
              <a:rPr lang="uk-UA" b="1" dirty="0" err="1" smtClean="0"/>
              <a:t>Солоян</a:t>
            </a:r>
            <a:r>
              <a:rPr lang="uk-UA" b="1" dirty="0" smtClean="0"/>
              <a:t> </a:t>
            </a:r>
            <a:r>
              <a:rPr lang="uk-UA" b="1" dirty="0"/>
              <a:t>Тамара Анатоліївна</a:t>
            </a:r>
            <a:r>
              <a:rPr lang="uk-UA" dirty="0"/>
              <a:t>, 7 </a:t>
            </a:r>
            <a:r>
              <a:rPr lang="uk-UA" dirty="0" smtClean="0"/>
              <a:t>клас </a:t>
            </a:r>
            <a:r>
              <a:rPr lang="uk-UA" dirty="0"/>
              <a:t>Броварський ліцей №7 Броварської міської ради Броварського району Київської області </a:t>
            </a:r>
            <a:endParaRPr lang="uk-UA" dirty="0" smtClean="0"/>
          </a:p>
          <a:p>
            <a:pPr algn="l">
              <a:spcBef>
                <a:spcPts val="0"/>
              </a:spcBef>
            </a:pPr>
            <a:endParaRPr lang="en-US" dirty="0"/>
          </a:p>
          <a:p>
            <a:pPr algn="l">
              <a:spcBef>
                <a:spcPts val="0"/>
              </a:spcBef>
            </a:pPr>
            <a:r>
              <a:rPr lang="uk-UA" dirty="0"/>
              <a:t>Науковий керівник: </a:t>
            </a:r>
            <a:endParaRPr lang="uk-UA" dirty="0" smtClean="0"/>
          </a:p>
          <a:p>
            <a:pPr algn="l">
              <a:spcBef>
                <a:spcPts val="0"/>
              </a:spcBef>
            </a:pPr>
            <a:r>
              <a:rPr lang="uk-UA" b="1" dirty="0" smtClean="0"/>
              <a:t>Котелевець </a:t>
            </a:r>
            <a:r>
              <a:rPr lang="uk-UA" b="1" dirty="0"/>
              <a:t>Наталія Валентинівна</a:t>
            </a:r>
            <a:r>
              <a:rPr lang="uk-UA" dirty="0"/>
              <a:t>, учитель інформатики, керівник гуртка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11219" y="106829"/>
            <a:ext cx="10169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Київське обласне територіальне відділення МАН </a:t>
            </a:r>
            <a:r>
              <a:rPr lang="uk-UA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України </a:t>
            </a:r>
          </a:p>
          <a:p>
            <a:pPr algn="ctr">
              <a:spcAft>
                <a:spcPts val="0"/>
              </a:spcAft>
            </a:pPr>
            <a:r>
              <a:rPr lang="uk-UA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uk-UA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. Бровари</a:t>
            </a:r>
            <a:endParaRPr lang="en-U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631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46380" y="343610"/>
            <a:ext cx="9337639" cy="1325563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Мета: </a:t>
            </a:r>
            <a:r>
              <a:rPr lang="uk-UA" dirty="0">
                <a:latin typeface="+mn-lt"/>
              </a:rPr>
              <a:t>створити </a:t>
            </a:r>
            <a:r>
              <a:rPr lang="uk-UA" dirty="0" err="1">
                <a:latin typeface="+mn-lt"/>
              </a:rPr>
              <a:t>робототехнічний</a:t>
            </a:r>
            <a:r>
              <a:rPr lang="uk-UA" dirty="0">
                <a:latin typeface="+mn-lt"/>
              </a:rPr>
              <a:t> пристрій для автоматизації кулінарних процесів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646380" y="1825625"/>
            <a:ext cx="8707420" cy="4351338"/>
          </a:xfrm>
        </p:spPr>
        <p:txBody>
          <a:bodyPr/>
          <a:lstStyle/>
          <a:p>
            <a:pPr marL="0" indent="0">
              <a:buNone/>
            </a:pPr>
            <a:r>
              <a:rPr lang="uk-UA" b="1" dirty="0"/>
              <a:t>Завдання дослідження: </a:t>
            </a:r>
            <a:endParaRPr lang="en-US" dirty="0"/>
          </a:p>
          <a:p>
            <a:pPr lvl="0"/>
            <a:r>
              <a:rPr lang="uk-UA" dirty="0"/>
              <a:t>дослідити та проаналізувати різні технічні кулінарні пристрої;</a:t>
            </a:r>
            <a:endParaRPr lang="en-US" dirty="0"/>
          </a:p>
          <a:p>
            <a:pPr lvl="0"/>
            <a:r>
              <a:rPr lang="uk-UA" dirty="0"/>
              <a:t>створити 3</a:t>
            </a:r>
            <a:r>
              <a:rPr lang="en-US" dirty="0"/>
              <a:t>D</a:t>
            </a:r>
            <a:r>
              <a:rPr lang="ru-RU" dirty="0"/>
              <a:t>-</a:t>
            </a:r>
            <a:r>
              <a:rPr lang="uk-UA" dirty="0"/>
              <a:t>модель молотка для відбивання м’яса;</a:t>
            </a:r>
            <a:endParaRPr lang="en-US" dirty="0"/>
          </a:p>
          <a:p>
            <a:pPr lvl="0"/>
            <a:r>
              <a:rPr lang="uk-UA" dirty="0"/>
              <a:t>сконструювати  та запрограмувати руку-маніпулятор, яка імітує рухи людини;</a:t>
            </a:r>
            <a:endParaRPr lang="en-US" dirty="0"/>
          </a:p>
          <a:p>
            <a:pPr lvl="0"/>
            <a:r>
              <a:rPr lang="uk-UA" dirty="0"/>
              <a:t>дослідити роботу створеного робота.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29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00168" y="343610"/>
            <a:ext cx="9176273" cy="1325563"/>
          </a:xfrm>
        </p:spPr>
        <p:txBody>
          <a:bodyPr>
            <a:normAutofit/>
          </a:bodyPr>
          <a:lstStyle/>
          <a:p>
            <a:pPr algn="ctr"/>
            <a:r>
              <a:rPr lang="uk-UA" b="1" dirty="0" err="1">
                <a:latin typeface="+mn-lt"/>
              </a:rPr>
              <a:t>Роботизовані</a:t>
            </a:r>
            <a:r>
              <a:rPr lang="uk-UA" b="1" dirty="0">
                <a:latin typeface="+mn-lt"/>
              </a:rPr>
              <a:t> системи </a:t>
            </a:r>
            <a:r>
              <a:rPr lang="uk-UA" b="1" dirty="0" smtClean="0">
                <a:latin typeface="+mn-lt"/>
              </a:rPr>
              <a:t>для приготування їжі</a:t>
            </a:r>
            <a:endParaRPr lang="en-US" b="1" dirty="0">
              <a:latin typeface="+mn-lt"/>
            </a:endParaRPr>
          </a:p>
        </p:txBody>
      </p:sp>
      <p:pic>
        <p:nvPicPr>
          <p:cNvPr id="1028" name="Picture 4" descr="Кухонний робот-комбайн AENO CR1S - фото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944" y="1825625"/>
            <a:ext cx="3058154" cy="280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00168" y="4598281"/>
            <a:ext cx="4473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Roboto"/>
              </a:rPr>
              <a:t>Кухонний</a:t>
            </a:r>
            <a:r>
              <a:rPr lang="ru-RU" b="1" dirty="0">
                <a:solidFill>
                  <a:srgbClr val="333333"/>
                </a:solidFill>
                <a:latin typeface="Roboto"/>
              </a:rPr>
              <a:t> робот-комбайн </a:t>
            </a:r>
            <a:r>
              <a:rPr lang="en-US" b="1" dirty="0">
                <a:solidFill>
                  <a:srgbClr val="333333"/>
                </a:solidFill>
                <a:latin typeface="Roboto"/>
              </a:rPr>
              <a:t>AENO CR1S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89944" y="4472670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</a:rPr>
              <a:t>https://</a:t>
            </a:r>
            <a:r>
              <a:rPr lang="en-US" sz="800" dirty="0" smtClean="0">
                <a:solidFill>
                  <a:schemeClr val="accent1"/>
                </a:solidFill>
              </a:rPr>
              <a:t>epicentrk.ua/ua/shop/kukhonnyi-robot-kombain-aeno-cr1s.html</a:t>
            </a:r>
            <a:endParaRPr lang="en-US" sz="900" dirty="0">
              <a:solidFill>
                <a:schemeClr val="accent1"/>
              </a:solidFill>
            </a:endParaRPr>
          </a:p>
        </p:txBody>
      </p:sp>
      <p:pic>
        <p:nvPicPr>
          <p:cNvPr id="1030" name="Picture 6" descr="Робот кухонний Medion MD16361 з функцією приготування - фото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990" y="2476959"/>
            <a:ext cx="3749451" cy="260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926705" y="5372519"/>
            <a:ext cx="4930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Roboto"/>
              </a:rPr>
              <a:t>Робот </a:t>
            </a:r>
            <a:r>
              <a:rPr lang="ru-RU" b="1" dirty="0" err="1">
                <a:solidFill>
                  <a:srgbClr val="333333"/>
                </a:solidFill>
                <a:latin typeface="Roboto"/>
              </a:rPr>
              <a:t>кухонний</a:t>
            </a:r>
            <a:r>
              <a:rPr lang="ru-RU" b="1" dirty="0">
                <a:solidFill>
                  <a:srgbClr val="333333"/>
                </a:solidFill>
                <a:latin typeface="Roboto"/>
              </a:rPr>
              <a:t> </a:t>
            </a:r>
            <a:r>
              <a:rPr lang="en-US" b="1" dirty="0" err="1">
                <a:solidFill>
                  <a:srgbClr val="333333"/>
                </a:solidFill>
                <a:latin typeface="Roboto"/>
              </a:rPr>
              <a:t>Medion</a:t>
            </a:r>
            <a:r>
              <a:rPr lang="en-US" b="1" dirty="0">
                <a:solidFill>
                  <a:srgbClr val="333333"/>
                </a:solidFill>
                <a:latin typeface="Roboto"/>
              </a:rPr>
              <a:t> MD16361 </a:t>
            </a:r>
            <a:r>
              <a:rPr lang="ru-RU" b="1" dirty="0">
                <a:solidFill>
                  <a:srgbClr val="333333"/>
                </a:solidFill>
                <a:latin typeface="Roboto"/>
              </a:rPr>
              <a:t>з </a:t>
            </a:r>
            <a:r>
              <a:rPr lang="ru-RU" b="1" dirty="0" err="1">
                <a:solidFill>
                  <a:srgbClr val="333333"/>
                </a:solidFill>
                <a:latin typeface="Roboto"/>
              </a:rPr>
              <a:t>функцією</a:t>
            </a:r>
            <a:r>
              <a:rPr lang="ru-RU" b="1" dirty="0">
                <a:solidFill>
                  <a:srgbClr val="333333"/>
                </a:solidFill>
                <a:latin typeface="Roboto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Roboto"/>
              </a:rPr>
              <a:t>приготування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926705" y="5033965"/>
            <a:ext cx="42652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https://epicentrk.ua/ua/shop/mplc-robot-kuhonnij-medion-md16361-z-funkcieu-prigotuvanna-1efb2d9a-fc4c-6fd4-a6f4-a5bb7bc2ec58.html</a:t>
            </a:r>
          </a:p>
        </p:txBody>
      </p:sp>
    </p:spTree>
    <p:extLst>
      <p:ext uri="{BB962C8B-B14F-4D97-AF65-F5344CB8AC3E}">
        <p14:creationId xmlns:p14="http://schemas.microsoft.com/office/powerpoint/2010/main" val="17384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89412" y="343610"/>
            <a:ext cx="8664388" cy="1325563"/>
          </a:xfrm>
        </p:spPr>
        <p:txBody>
          <a:bodyPr/>
          <a:lstStyle/>
          <a:p>
            <a:pPr algn="ctr"/>
            <a:r>
              <a:rPr lang="uk-UA" b="1" dirty="0" smtClean="0">
                <a:latin typeface="+mn-lt"/>
              </a:rPr>
              <a:t>Інструменти для роботи з м’ясом (</a:t>
            </a:r>
            <a:r>
              <a:rPr lang="uk-UA" b="1" dirty="0" err="1" smtClean="0">
                <a:latin typeface="+mn-lt"/>
              </a:rPr>
              <a:t>тендерайзери</a:t>
            </a:r>
            <a:r>
              <a:rPr lang="uk-UA" b="1" dirty="0" smtClean="0">
                <a:latin typeface="+mn-lt"/>
              </a:rPr>
              <a:t>)</a:t>
            </a:r>
            <a:endParaRPr lang="en-US" b="1" dirty="0">
              <a:latin typeface="+mn-lt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167" y="3838936"/>
            <a:ext cx="2950285" cy="29502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8" t="21296" r="35294" b="19572"/>
          <a:stretch/>
        </p:blipFill>
        <p:spPr>
          <a:xfrm>
            <a:off x="5553187" y="1428347"/>
            <a:ext cx="2402092" cy="2736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9" t="29862" r="34754" b="22604"/>
          <a:stretch/>
        </p:blipFill>
        <p:spPr>
          <a:xfrm>
            <a:off x="8633909" y="1428347"/>
            <a:ext cx="3259567" cy="2689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3" t="27211" r="46726" b="15938"/>
          <a:stretch/>
        </p:blipFill>
        <p:spPr>
          <a:xfrm>
            <a:off x="2812229" y="1492893"/>
            <a:ext cx="1845832" cy="2718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90" t="31372" r="35080" b="18431"/>
          <a:stretch/>
        </p:blipFill>
        <p:spPr>
          <a:xfrm>
            <a:off x="7876390" y="4215296"/>
            <a:ext cx="2183804" cy="197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6162338" y="6535305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 smtClean="0">
                <a:solidFill>
                  <a:schemeClr val="accent1"/>
                </a:solidFill>
              </a:rPr>
              <a:t>https://prom.ua/search?search_term=тендерайзер&amp;not_found=true&amp;source_search_term=тен</a:t>
            </a:r>
            <a:r>
              <a:rPr lang="uk-UA" sz="1050" dirty="0" smtClean="0">
                <a:solidFill>
                  <a:schemeClr val="accent1"/>
                </a:solidFill>
              </a:rPr>
              <a:t>д</a:t>
            </a:r>
            <a:r>
              <a:rPr lang="en-US" sz="1050" dirty="0" err="1" smtClean="0">
                <a:solidFill>
                  <a:schemeClr val="accent1"/>
                </a:solidFill>
              </a:rPr>
              <a:t>ерайзер</a:t>
            </a:r>
            <a:endParaRPr lang="en-US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675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32442" y="343610"/>
            <a:ext cx="8621358" cy="1325563"/>
          </a:xfrm>
        </p:spPr>
        <p:txBody>
          <a:bodyPr/>
          <a:lstStyle/>
          <a:p>
            <a:pPr algn="ctr"/>
            <a:r>
              <a:rPr lang="uk-UA" b="1" dirty="0" smtClean="0">
                <a:latin typeface="+mn-lt"/>
              </a:rPr>
              <a:t>Створення 3</a:t>
            </a:r>
            <a:r>
              <a:rPr lang="en-US" b="1" dirty="0" smtClean="0">
                <a:latin typeface="+mn-lt"/>
              </a:rPr>
              <a:t>D-</a:t>
            </a:r>
            <a:r>
              <a:rPr lang="uk-UA" b="1" dirty="0" smtClean="0">
                <a:latin typeface="+mn-lt"/>
              </a:rPr>
              <a:t>моделі молотка</a:t>
            </a:r>
            <a:endParaRPr lang="en-US" b="1" dirty="0"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24113" y="1255807"/>
            <a:ext cx="4372087" cy="691664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Програма </a:t>
            </a:r>
            <a:r>
              <a:rPr lang="en-US" dirty="0" smtClean="0"/>
              <a:t>Tinkercad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AC1EBD-BC22-64C9-D331-FE0327110E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" t="9231" r="9568"/>
          <a:stretch/>
        </p:blipFill>
        <p:spPr>
          <a:xfrm>
            <a:off x="2732442" y="1911979"/>
            <a:ext cx="3894269" cy="2243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2493532" y="4196723"/>
            <a:ext cx="4372087" cy="69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dirty="0" smtClean="0"/>
              <a:t>Насадка на молоток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769" y="1619800"/>
            <a:ext cx="3102461" cy="4136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Объект 5"/>
          <p:cNvSpPr txBox="1">
            <a:spLocks/>
          </p:cNvSpPr>
          <p:nvPr/>
        </p:nvSpPr>
        <p:spPr>
          <a:xfrm>
            <a:off x="7338955" y="5874916"/>
            <a:ext cx="4372087" cy="69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dirty="0" smtClean="0"/>
              <a:t>Розробка моделі молотка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29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78654" y="343610"/>
            <a:ext cx="8675146" cy="1325563"/>
          </a:xfrm>
        </p:spPr>
        <p:txBody>
          <a:bodyPr/>
          <a:lstStyle/>
          <a:p>
            <a:r>
              <a:rPr lang="uk-UA" b="1" dirty="0" smtClean="0"/>
              <a:t>3</a:t>
            </a:r>
            <a:r>
              <a:rPr lang="en-US" b="1" dirty="0" smtClean="0"/>
              <a:t>D </a:t>
            </a:r>
            <a:r>
              <a:rPr lang="uk-UA" b="1" dirty="0" smtClean="0"/>
              <a:t>друк (молоток та насадка)</a:t>
            </a:r>
            <a:endParaRPr lang="en-US" b="1" dirty="0"/>
          </a:p>
        </p:txBody>
      </p:sp>
      <p:pic>
        <p:nvPicPr>
          <p:cNvPr id="2" name="video_2025-04-16_16-58-2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28963" y="1825625"/>
            <a:ext cx="2381250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45" y="1669173"/>
            <a:ext cx="2021093" cy="2694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099" y="3377901"/>
            <a:ext cx="2229244" cy="2972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811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67896" y="343610"/>
            <a:ext cx="8685904" cy="1325563"/>
          </a:xfrm>
        </p:spPr>
        <p:txBody>
          <a:bodyPr/>
          <a:lstStyle/>
          <a:p>
            <a:pPr algn="ctr"/>
            <a:r>
              <a:rPr lang="uk-UA" b="1" dirty="0" smtClean="0">
                <a:latin typeface="+mn-lt"/>
              </a:rPr>
              <a:t>Робот-помічник «</a:t>
            </a:r>
            <a:r>
              <a:rPr lang="en-US" b="1" dirty="0" smtClean="0">
                <a:latin typeface="+mn-lt"/>
              </a:rPr>
              <a:t>MCR</a:t>
            </a:r>
            <a:r>
              <a:rPr lang="uk-UA" b="1" dirty="0" smtClean="0">
                <a:latin typeface="+mn-lt"/>
              </a:rPr>
              <a:t>» </a:t>
            </a:r>
            <a:endParaRPr lang="en-US" b="1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831" y="1376165"/>
            <a:ext cx="4306731" cy="3230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864" y="1376165"/>
            <a:ext cx="2422536" cy="3230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814831" y="4792849"/>
            <a:ext cx="8760397" cy="14935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dirty="0"/>
              <a:t>Б</a:t>
            </a:r>
            <a:r>
              <a:rPr lang="uk-UA" dirty="0" smtClean="0"/>
              <a:t>агатоступенева </a:t>
            </a:r>
            <a:r>
              <a:rPr lang="uk-UA" dirty="0"/>
              <a:t>механічна рука, що імітує рухи людської руки, оснащена сервомоторами,  з можливістю програмування траєкторії руху та сили удару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6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78654" y="343610"/>
            <a:ext cx="8675146" cy="1325563"/>
          </a:xfrm>
        </p:spPr>
        <p:txBody>
          <a:bodyPr/>
          <a:lstStyle/>
          <a:p>
            <a:pPr algn="ctr"/>
            <a:r>
              <a:rPr lang="uk-UA" b="1" dirty="0" smtClean="0">
                <a:latin typeface="+mn-lt"/>
              </a:rPr>
              <a:t>Відео роботи прототипу</a:t>
            </a:r>
            <a:endParaRPr lang="en-US" b="1" dirty="0">
              <a:latin typeface="+mn-lt"/>
            </a:endParaRPr>
          </a:p>
        </p:txBody>
      </p:sp>
      <p:pic>
        <p:nvPicPr>
          <p:cNvPr id="2" name="video_2025-04-16_16-58-3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0063" y="1412203"/>
            <a:ext cx="8707288" cy="4764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308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32442" y="343610"/>
            <a:ext cx="8621358" cy="1325563"/>
          </a:xfrm>
        </p:spPr>
        <p:txBody>
          <a:bodyPr/>
          <a:lstStyle/>
          <a:p>
            <a:r>
              <a:rPr lang="uk-UA" b="1" dirty="0" smtClean="0">
                <a:latin typeface="+mn-lt"/>
              </a:rPr>
              <a:t>Висновки:</a:t>
            </a:r>
            <a:endParaRPr lang="en-US" b="1" dirty="0"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32442" y="1549101"/>
            <a:ext cx="9036424" cy="4918318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uk-UA" dirty="0" smtClean="0"/>
              <a:t>Під час дослідження було розглянуто теоретичні та практичні аспекти створення </a:t>
            </a:r>
            <a:r>
              <a:rPr lang="uk-UA" dirty="0" err="1" smtClean="0"/>
              <a:t>роботизованого</a:t>
            </a:r>
            <a:r>
              <a:rPr lang="uk-UA" dirty="0" smtClean="0"/>
              <a:t> помічника для відбивання м’яса.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dirty="0" smtClean="0"/>
              <a:t>Автоматизація процесу відбивання м’яса дозволяє значно знизити фізичне навантаження на користувача, покращити якість обробки м’ясної продукції та підвищити загальний рівень безпеки під час роботи з кухонним обладнанням.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dirty="0" smtClean="0"/>
              <a:t>Створений роботизований прототип базується на поєднанні механічного приводу, системи керування та датчиків, що забезпечує ефективне виконання функцій відбивання з можливістю налаштування параметрів.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uk-UA" dirty="0" smtClean="0"/>
              <a:t>Особливу увагу приділено гігієнічності конструкції, ергономічності та простоті у користуванні.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4906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89412" y="343610"/>
            <a:ext cx="8664388" cy="1325563"/>
          </a:xfrm>
        </p:spPr>
        <p:txBody>
          <a:bodyPr/>
          <a:lstStyle/>
          <a:p>
            <a:r>
              <a:rPr lang="uk-UA" b="1" dirty="0" smtClean="0">
                <a:latin typeface="+mn-lt"/>
              </a:rPr>
              <a:t>Перспективи</a:t>
            </a:r>
            <a:endParaRPr lang="en-US" b="1" dirty="0"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689412" y="1825625"/>
            <a:ext cx="9273092" cy="4351338"/>
          </a:xfrm>
        </p:spPr>
        <p:txBody>
          <a:bodyPr/>
          <a:lstStyle/>
          <a:p>
            <a:pPr algn="just"/>
            <a:r>
              <a:rPr lang="uk-UA" dirty="0" smtClean="0"/>
              <a:t>Роботизований помічник для відбивання м’яса є перспективним рішенням для автоматизації кулінарних процесів, як у побуті, так і в харчовій промисловості. </a:t>
            </a:r>
          </a:p>
          <a:p>
            <a:pPr algn="just"/>
            <a:r>
              <a:rPr lang="uk-UA" dirty="0" smtClean="0"/>
              <a:t>Подальші дослідження можуть бути спрямовані на вдосконалення алгоритмів керування, розширення функціоналу (наприклад, автоматичне розпізнавання типу м’яса) та інтеграцію з іншими кухонними приладами.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85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89412" y="343610"/>
            <a:ext cx="8664388" cy="1325563"/>
          </a:xfrm>
        </p:spPr>
        <p:txBody>
          <a:bodyPr/>
          <a:lstStyle/>
          <a:p>
            <a:r>
              <a:rPr lang="uk-UA" b="1" dirty="0" smtClean="0">
                <a:latin typeface="+mn-lt"/>
              </a:rPr>
              <a:t>Використані джерела:</a:t>
            </a:r>
            <a:endParaRPr lang="en-US" b="1" dirty="0"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689412" y="1825625"/>
            <a:ext cx="9273092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Шеф-робот </a:t>
            </a:r>
            <a:r>
              <a:rPr lang="ru-RU" b="1" dirty="0" err="1"/>
              <a:t>освоює</a:t>
            </a:r>
            <a:r>
              <a:rPr lang="ru-RU" b="1" dirty="0"/>
              <a:t> </a:t>
            </a:r>
            <a:r>
              <a:rPr lang="ru-RU" b="1" dirty="0" err="1"/>
              <a:t>рецепти</a:t>
            </a:r>
            <a:r>
              <a:rPr lang="ru-RU" b="1" dirty="0"/>
              <a:t>, </a:t>
            </a:r>
            <a:r>
              <a:rPr lang="ru-RU" b="1" dirty="0" err="1"/>
              <a:t>переглядаючи</a:t>
            </a:r>
            <a:r>
              <a:rPr lang="ru-RU" b="1" dirty="0"/>
              <a:t> </a:t>
            </a:r>
            <a:r>
              <a:rPr lang="ru-RU" b="1" dirty="0" err="1"/>
              <a:t>відео</a:t>
            </a:r>
            <a:r>
              <a:rPr lang="ru-RU" b="1" dirty="0"/>
              <a:t> про </a:t>
            </a:r>
            <a:r>
              <a:rPr lang="ru-RU" b="1" dirty="0" err="1" smtClean="0"/>
              <a:t>їжу</a:t>
            </a:r>
            <a:r>
              <a:rPr lang="ru-RU" b="1" dirty="0"/>
              <a:t> </a:t>
            </a:r>
            <a:r>
              <a:rPr lang="uk-UA" b="1" dirty="0" smtClean="0"/>
              <a:t>– </a:t>
            </a:r>
            <a:r>
              <a:rPr lang="en-US" b="1" dirty="0"/>
              <a:t>URL: </a:t>
            </a:r>
            <a:r>
              <a:rPr lang="en-US" dirty="0" smtClean="0">
                <a:hlinkClick r:id="rId4"/>
              </a:rPr>
              <a:t>www.unite.ai/uk/</a:t>
            </a:r>
            <a:r>
              <a:rPr lang="ru-RU" dirty="0">
                <a:hlinkClick r:id="rId4"/>
              </a:rPr>
              <a:t>робот-кухар-освоює-рецепти-відпочинку%2</a:t>
            </a:r>
            <a:r>
              <a:rPr lang="en-US" dirty="0">
                <a:hlinkClick r:id="rId4"/>
              </a:rPr>
              <a:t>C-</a:t>
            </a:r>
            <a:r>
              <a:rPr lang="ru-RU" dirty="0" err="1">
                <a:hlinkClick r:id="rId4"/>
              </a:rPr>
              <a:t>переглядаючи</a:t>
            </a:r>
            <a:r>
              <a:rPr lang="ru-RU" dirty="0">
                <a:hlinkClick r:id="rId4"/>
              </a:rPr>
              <a:t>-</a:t>
            </a:r>
            <a:r>
              <a:rPr lang="ru-RU" dirty="0" err="1">
                <a:hlinkClick r:id="rId4"/>
              </a:rPr>
              <a:t>відео</a:t>
            </a:r>
            <a:r>
              <a:rPr lang="ru-RU" dirty="0">
                <a:hlinkClick r:id="rId4"/>
              </a:rPr>
              <a:t>-про-</a:t>
            </a:r>
            <a:r>
              <a:rPr lang="ru-RU" dirty="0" err="1">
                <a:hlinkClick r:id="rId4"/>
              </a:rPr>
              <a:t>їжу</a:t>
            </a:r>
            <a:r>
              <a:rPr lang="ru-RU" dirty="0" smtClean="0">
                <a:hlinkClick r:id="rId4"/>
              </a:rPr>
              <a:t>/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uk-UA" b="1" dirty="0" smtClean="0"/>
              <a:t>Каталог товарів. </a:t>
            </a:r>
            <a:r>
              <a:rPr lang="uk-UA" b="1" dirty="0" err="1" smtClean="0"/>
              <a:t>Тендерайзер</a:t>
            </a:r>
            <a:r>
              <a:rPr lang="uk-UA" b="1" dirty="0" smtClean="0"/>
              <a:t> – </a:t>
            </a:r>
            <a:r>
              <a:rPr lang="en-US" b="1" dirty="0"/>
              <a:t>URL: </a:t>
            </a:r>
            <a:r>
              <a:rPr lang="en-US" dirty="0" smtClean="0">
                <a:hlinkClick r:id="rId5"/>
              </a:rPr>
              <a:t>https://prom.ua/Tenderajzer.html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Робота </a:t>
            </a:r>
            <a:r>
              <a:rPr lang="ru-RU" b="1" dirty="0" err="1"/>
              <a:t>навчили</a:t>
            </a:r>
            <a:r>
              <a:rPr lang="ru-RU" b="1" dirty="0"/>
              <a:t> </a:t>
            </a:r>
            <a:r>
              <a:rPr lang="ru-RU" b="1" dirty="0" err="1"/>
              <a:t>готувати</a:t>
            </a:r>
            <a:r>
              <a:rPr lang="ru-RU" b="1" dirty="0"/>
              <a:t> 19 </a:t>
            </a:r>
            <a:r>
              <a:rPr lang="ru-RU" b="1" dirty="0" err="1"/>
              <a:t>страв</a:t>
            </a:r>
            <a:r>
              <a:rPr lang="ru-RU" b="1" dirty="0"/>
              <a:t>: як </a:t>
            </a:r>
            <a:r>
              <a:rPr lang="ru-RU" b="1" dirty="0" err="1"/>
              <a:t>він</a:t>
            </a:r>
            <a:r>
              <a:rPr lang="ru-RU" b="1" dirty="0"/>
              <a:t>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робить</a:t>
            </a:r>
            <a:r>
              <a:rPr lang="ru-RU" b="1" dirty="0"/>
              <a:t> </a:t>
            </a:r>
            <a:r>
              <a:rPr lang="uk-UA" b="1" dirty="0" smtClean="0"/>
              <a:t>– </a:t>
            </a:r>
            <a:r>
              <a:rPr lang="en-US" b="1" dirty="0"/>
              <a:t>URL: </a:t>
            </a:r>
            <a:r>
              <a:rPr lang="en-US" dirty="0" smtClean="0">
                <a:hlinkClick r:id="rId6"/>
              </a:rPr>
              <a:t>https://innovation.24tv.ua/robot-flippy-vid-miso-robotics-vmiye-gotuvati-19-novini-svitu_n1438955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[</a:t>
            </a:r>
            <a:r>
              <a:rPr lang="ru-RU" b="1" dirty="0" err="1"/>
              <a:t>Розумний</a:t>
            </a:r>
            <a:r>
              <a:rPr lang="ru-RU" b="1" dirty="0"/>
              <a:t> </a:t>
            </a:r>
            <a:r>
              <a:rPr lang="ru-RU" b="1" dirty="0" err="1"/>
              <a:t>спосіб</a:t>
            </a:r>
            <a:r>
              <a:rPr lang="ru-RU" b="1" dirty="0"/>
              <a:t> </a:t>
            </a:r>
            <a:r>
              <a:rPr lang="ru-RU" b="1" dirty="0" err="1"/>
              <a:t>життя</a:t>
            </a:r>
            <a:r>
              <a:rPr lang="ru-RU" b="1" dirty="0"/>
              <a:t> </a:t>
            </a:r>
            <a:r>
              <a:rPr lang="ru-RU" b="1" dirty="0" err="1"/>
              <a:t>щодня</a:t>
            </a:r>
            <a:r>
              <a:rPr lang="ru-RU" b="1" dirty="0"/>
              <a:t>] </a:t>
            </a:r>
            <a:r>
              <a:rPr lang="en-US" b="1" dirty="0"/>
              <a:t>Xiaomi Smart Cooking </a:t>
            </a:r>
            <a:r>
              <a:rPr lang="en-US" b="1" dirty="0" smtClean="0"/>
              <a:t>Robot</a:t>
            </a:r>
            <a:r>
              <a:rPr lang="uk-UA" b="1" dirty="0" smtClean="0"/>
              <a:t> – </a:t>
            </a:r>
            <a:r>
              <a:rPr lang="en-US" b="1" dirty="0" smtClean="0"/>
              <a:t>URL: </a:t>
            </a:r>
            <a:r>
              <a:rPr lang="en-US" dirty="0" smtClean="0">
                <a:hlinkClick r:id="rId7"/>
              </a:rPr>
              <a:t>https://c.mi.com/ua/post/83555</a:t>
            </a:r>
            <a:endParaRPr lang="uk-UA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24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5000" r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83680" y="2688778"/>
            <a:ext cx="5254214" cy="1325563"/>
          </a:xfrm>
        </p:spPr>
        <p:txBody>
          <a:bodyPr/>
          <a:lstStyle/>
          <a:p>
            <a:pPr algn="ctr"/>
            <a:r>
              <a:rPr lang="uk-UA" b="1" dirty="0" smtClean="0">
                <a:latin typeface="+mn-lt"/>
              </a:rPr>
              <a:t>Дякую за увагу!</a:t>
            </a:r>
            <a:endParaRPr lang="en-US" b="1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518" y="601934"/>
            <a:ext cx="4124437" cy="5499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9801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3178</TotalTime>
  <Words>545</Words>
  <Application>Microsoft Office PowerPoint</Application>
  <PresentationFormat>Широкоэкранный</PresentationFormat>
  <Paragraphs>79</Paragraphs>
  <Slides>12</Slides>
  <Notes>12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Times New Roman</vt:lpstr>
      <vt:lpstr>Тема Office</vt:lpstr>
      <vt:lpstr>Роботизований помічник для відбивання м`яса «MCR»  (meat-chopping robot)</vt:lpstr>
      <vt:lpstr>Мета: створити робототехнічний пристрій для автоматизації кулінарних процесів</vt:lpstr>
      <vt:lpstr>Роботизовані системи для приготування їжі</vt:lpstr>
      <vt:lpstr>Інструменти для роботи з м’ясом (тендерайзери)</vt:lpstr>
      <vt:lpstr>Створення 3D-моделі молотка</vt:lpstr>
      <vt:lpstr>3D друк (молоток та насадка)</vt:lpstr>
      <vt:lpstr>Робот-помічник «MCR» </vt:lpstr>
      <vt:lpstr>Відео роботи прототипу</vt:lpstr>
      <vt:lpstr>Висновки:</vt:lpstr>
      <vt:lpstr>Перспективи</vt:lpstr>
      <vt:lpstr>Використані джерела: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Robot meat choper</dc:title>
  <dc:creator>user1</dc:creator>
  <cp:lastModifiedBy>Nataly</cp:lastModifiedBy>
  <cp:revision>19</cp:revision>
  <dcterms:created xsi:type="dcterms:W3CDTF">2025-02-21T11:42:50Z</dcterms:created>
  <dcterms:modified xsi:type="dcterms:W3CDTF">2025-04-16T15:07:02Z</dcterms:modified>
</cp:coreProperties>
</file>