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1" r:id="rId3"/>
    <p:sldId id="263" r:id="rId4"/>
    <p:sldId id="288" r:id="rId5"/>
    <p:sldId id="265" r:id="rId6"/>
    <p:sldId id="289" r:id="rId7"/>
    <p:sldId id="262" r:id="rId8"/>
    <p:sldId id="285" r:id="rId9"/>
    <p:sldId id="290" r:id="rId10"/>
    <p:sldId id="287" r:id="rId11"/>
    <p:sldId id="291" r:id="rId12"/>
    <p:sldId id="264" r:id="rId13"/>
    <p:sldId id="292" r:id="rId14"/>
    <p:sldId id="286" r:id="rId15"/>
    <p:sldId id="29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A4"/>
    <a:srgbClr val="007434"/>
    <a:srgbClr val="D9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60"/>
  </p:normalViewPr>
  <p:slideViewPr>
    <p:cSldViewPr>
      <p:cViewPr varScale="1">
        <p:scale>
          <a:sx n="80" d="100"/>
          <a:sy n="80" d="100"/>
        </p:scale>
        <p:origin x="15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71CE8-9534-4944-8002-F9A92F726A83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8B4BB-6F1D-4A73-ADA5-9242876C87C0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151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8B4BB-6F1D-4A73-ADA5-9242876C87C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664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8B4BB-6F1D-4A73-ADA5-9242876C87C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937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99F2-0B45-4C08-ADC6-CC2A11B8101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D425-9655-4691-BA22-7712A4B82107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99F2-0B45-4C08-ADC6-CC2A11B8101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D425-9655-4691-BA22-7712A4B82107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99F2-0B45-4C08-ADC6-CC2A11B8101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D425-9655-4691-BA22-7712A4B82107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99F2-0B45-4C08-ADC6-CC2A11B8101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D425-9655-4691-BA22-7712A4B82107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99F2-0B45-4C08-ADC6-CC2A11B8101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D425-9655-4691-BA22-7712A4B82107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99F2-0B45-4C08-ADC6-CC2A11B8101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D425-9655-4691-BA22-7712A4B82107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99F2-0B45-4C08-ADC6-CC2A11B8101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D425-9655-4691-BA22-7712A4B82107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99F2-0B45-4C08-ADC6-CC2A11B8101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D425-9655-4691-BA22-7712A4B82107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99F2-0B45-4C08-ADC6-CC2A11B8101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D425-9655-4691-BA22-7712A4B82107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99F2-0B45-4C08-ADC6-CC2A11B8101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D425-9655-4691-BA22-7712A4B82107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99F2-0B45-4C08-ADC6-CC2A11B8101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D425-9655-4691-BA22-7712A4B82107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D99F2-0B45-4C08-ADC6-CC2A11B81010}" type="datetimeFigureOut">
              <a:rPr lang="ru-RU" smtClean="0"/>
              <a:pPr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FD425-9655-4691-BA22-7712A4B82107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8.png"/><Relationship Id="rId7" Type="http://schemas.openxmlformats.org/officeDocument/2006/relationships/image" Target="../media/image2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14.pn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652BFC-3F75-4EB2-ABEE-7BB9EC145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9" y="0"/>
            <a:ext cx="911968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581043"/>
            <a:ext cx="7704856" cy="1464983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uk-UA" sz="32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Тема: “</a:t>
            </a:r>
            <a:r>
              <a:rPr lang="ru-RU" sz="32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Туристична </a:t>
            </a:r>
            <a:r>
              <a:rPr lang="ru-RU" sz="32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стежина</a:t>
            </a:r>
            <a:r>
              <a:rPr lang="ru-RU" sz="32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 берегами </a:t>
            </a:r>
            <a:r>
              <a:rPr lang="ru-RU" sz="32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лівобережної</a:t>
            </a:r>
            <a:r>
              <a:rPr lang="ru-RU" sz="32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ru-RU" sz="32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Самари</a:t>
            </a:r>
            <a:r>
              <a:rPr lang="uk-UA" sz="32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”.</a:t>
            </a:r>
            <a:endParaRPr lang="ru-RU" sz="3200" b="1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032" y="4365104"/>
            <a:ext cx="3959148" cy="1872208"/>
          </a:xfrm>
        </p:spPr>
        <p:txBody>
          <a:bodyPr>
            <a:normAutofit fontScale="77500" lnSpcReduction="2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l"/>
            <a:r>
              <a:rPr lang="ru-RU" sz="2800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Виконала: Солодовник Олександра</a:t>
            </a:r>
          </a:p>
          <a:p>
            <a:pPr algn="l"/>
            <a:r>
              <a:rPr lang="ru-RU" sz="28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Учениця 7 класу</a:t>
            </a:r>
          </a:p>
          <a:p>
            <a:pPr algn="l"/>
            <a:r>
              <a:rPr lang="ru-RU" sz="28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Дніпровського ліцею № 33 ДМР</a:t>
            </a:r>
          </a:p>
          <a:p>
            <a:pPr algn="l"/>
            <a:r>
              <a:rPr lang="ru-RU" sz="2800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Керівник: Ходакова А. А.</a:t>
            </a:r>
            <a:endParaRPr lang="ru-RU" dirty="0">
              <a:ln w="22225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60826D-B565-4F14-884D-9D90193F2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20" y="114062"/>
            <a:ext cx="1972872" cy="18576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9CE1AE61-F5BF-4FAF-B29F-AB45C6745A36}"/>
              </a:ext>
            </a:extLst>
          </p:cNvPr>
          <p:cNvSpPr/>
          <p:nvPr/>
        </p:nvSpPr>
        <p:spPr>
          <a:xfrm>
            <a:off x="2229015" y="439666"/>
            <a:ext cx="505656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>
                <a:ln w="66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КОНКУРС </a:t>
            </a:r>
          </a:p>
          <a:p>
            <a:pPr algn="ctr"/>
            <a:r>
              <a:rPr lang="uk-UA" sz="2800" b="1" cap="none" spc="0" dirty="0">
                <a:ln w="66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«МАН-ЮНІОР ДОСЛІДНИК»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5B1E67-3411-4551-9E0D-6CE619E63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296" y="90821"/>
            <a:ext cx="1582884" cy="2814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для презентаций\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144"/>
            <a:ext cx="9131840" cy="68671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86172" cy="3082924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5400" b="1" dirty="0" err="1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Історико</a:t>
            </a:r>
            <a:r>
              <a:rPr lang="uk-UA" sz="54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– культурний шлях</a:t>
            </a:r>
            <a:endParaRPr lang="ru-RU" sz="5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147" name="Picture 3" descr="C:\Users\серега\Pictures\карта 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130238" y="71439"/>
            <a:ext cx="4949599" cy="6858000"/>
          </a:xfrm>
          <a:prstGeom prst="rect">
            <a:avLst/>
          </a:prstGeom>
          <a:noFill/>
        </p:spPr>
      </p:pic>
      <p:pic>
        <p:nvPicPr>
          <p:cNvPr id="6148" name="Picture 4" descr="I:\для презентаций\кар. ученый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78005" y="3152394"/>
            <a:ext cx="4286248" cy="3857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для презентаций\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145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15196" cy="1143000"/>
          </a:xfrm>
        </p:spPr>
        <p:txBody>
          <a:bodyPr>
            <a:normAutofit/>
          </a:bodyPr>
          <a:lstStyle/>
          <a:p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Ігренський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півострів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194" name="Picture 2" descr="H:\для презентаций\кар рукопис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0"/>
            <a:ext cx="1019172" cy="1517576"/>
          </a:xfrm>
          <a:prstGeom prst="rect">
            <a:avLst/>
          </a:prstGeom>
          <a:noFill/>
        </p:spPr>
      </p:pic>
      <p:sp>
        <p:nvSpPr>
          <p:cNvPr id="8" name="4-конечная звезда 7"/>
          <p:cNvSpPr/>
          <p:nvPr/>
        </p:nvSpPr>
        <p:spPr>
          <a:xfrm>
            <a:off x="4714876" y="3429000"/>
            <a:ext cx="785818" cy="714380"/>
          </a:xfrm>
          <a:prstGeom prst="star4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6" name="Picture 4" descr="I:\MAN\Кладбище(возле Приднепровска)\фото кладбища\1910 — 1920 г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922517" y="1181980"/>
            <a:ext cx="6615113" cy="4407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F66D8D-6F39-4B14-9874-53DC2BCBD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5434" y="5153765"/>
            <a:ext cx="2017951" cy="181676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для презентаций\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478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15196" cy="1143000"/>
          </a:xfrm>
        </p:spPr>
        <p:txBody>
          <a:bodyPr>
            <a:normAutofit/>
          </a:bodyPr>
          <a:lstStyle/>
          <a:p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Ігренський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півострів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194" name="Picture 2" descr="H:\для презентаций\кар рукопис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0"/>
            <a:ext cx="1019172" cy="1517576"/>
          </a:xfrm>
          <a:prstGeom prst="rect">
            <a:avLst/>
          </a:prstGeom>
          <a:noFill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4A65FD2-5548-4F3E-B9D1-7B756268B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519" y="5184608"/>
            <a:ext cx="2016224" cy="1815462"/>
          </a:xfrm>
          <a:prstGeom prst="rect">
            <a:avLst/>
          </a:prstGeom>
        </p:spPr>
      </p:pic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4B2ADA7-6D37-448C-B81A-C42306851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0518" y="1417639"/>
            <a:ext cx="8257945" cy="4099594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Археологічні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Ігренського</a:t>
            </a:r>
            <a:r>
              <a:rPr lang="ru-RU" dirty="0"/>
              <a:t> </a:t>
            </a:r>
            <a:r>
              <a:rPr lang="ru-RU" dirty="0" err="1"/>
              <a:t>півострова</a:t>
            </a:r>
            <a:r>
              <a:rPr lang="ru-RU" dirty="0"/>
              <a:t> (Стара </a:t>
            </a:r>
            <a:r>
              <a:rPr lang="ru-RU" dirty="0" err="1"/>
              <a:t>Ігрень</a:t>
            </a:r>
            <a:r>
              <a:rPr lang="ru-RU" dirty="0"/>
              <a:t>) </a:t>
            </a:r>
            <a:r>
              <a:rPr lang="ru-RU" dirty="0" err="1"/>
              <a:t>засвідчують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функціонування</a:t>
            </a:r>
            <a:r>
              <a:rPr lang="ru-RU" dirty="0"/>
              <a:t> у </a:t>
            </a:r>
            <a:r>
              <a:rPr lang="en-US" dirty="0"/>
              <a:t>XI-XIII </a:t>
            </a:r>
            <a:r>
              <a:rPr lang="ru-RU" dirty="0" err="1"/>
              <a:t>століттях</a:t>
            </a:r>
            <a:r>
              <a:rPr lang="ru-RU" dirty="0"/>
              <a:t> як </a:t>
            </a:r>
            <a:r>
              <a:rPr lang="ru-RU" dirty="0" err="1"/>
              <a:t>значного</a:t>
            </a:r>
            <a:r>
              <a:rPr lang="ru-RU" dirty="0"/>
              <a:t> </a:t>
            </a:r>
            <a:r>
              <a:rPr lang="ru-RU" dirty="0" err="1"/>
              <a:t>давньоруського</a:t>
            </a:r>
            <a:r>
              <a:rPr lang="ru-RU" dirty="0"/>
              <a:t> </a:t>
            </a:r>
            <a:r>
              <a:rPr lang="ru-RU" dirty="0" err="1"/>
              <a:t>урбаністичного</a:t>
            </a:r>
            <a:r>
              <a:rPr lang="ru-RU" dirty="0"/>
              <a:t> центру з </a:t>
            </a:r>
            <a:r>
              <a:rPr lang="ru-RU" dirty="0" err="1"/>
              <a:t>розвиненим</a:t>
            </a:r>
            <a:r>
              <a:rPr lang="ru-RU" dirty="0"/>
              <a:t> ремеслом та </a:t>
            </a:r>
            <a:r>
              <a:rPr lang="ru-RU" dirty="0" err="1"/>
              <a:t>торгівлею</a:t>
            </a:r>
            <a:r>
              <a:rPr lang="ru-RU" dirty="0"/>
              <a:t>, </a:t>
            </a:r>
            <a:r>
              <a:rPr lang="ru-RU" dirty="0" err="1"/>
              <a:t>стабільний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перерваний</a:t>
            </a:r>
            <a:r>
              <a:rPr lang="ru-RU" dirty="0"/>
              <a:t> монголо-</a:t>
            </a:r>
            <a:r>
              <a:rPr lang="ru-RU" dirty="0" err="1"/>
              <a:t>татарською</a:t>
            </a:r>
            <a:r>
              <a:rPr lang="ru-RU" dirty="0"/>
              <a:t> </a:t>
            </a:r>
            <a:r>
              <a:rPr lang="ru-RU" dirty="0" err="1"/>
              <a:t>навалою</a:t>
            </a:r>
            <a:r>
              <a:rPr lang="ru-RU" dirty="0"/>
              <a:t> </a:t>
            </a:r>
            <a:r>
              <a:rPr lang="en-US" dirty="0"/>
              <a:t>XIII </a:t>
            </a:r>
            <a:r>
              <a:rPr lang="ru-RU" dirty="0" err="1"/>
              <a:t>століття</a:t>
            </a:r>
            <a:r>
              <a:rPr lang="ru-RU" dirty="0"/>
              <a:t>. </a:t>
            </a:r>
            <a:r>
              <a:rPr lang="ru-RU" dirty="0" err="1"/>
              <a:t>Проте</a:t>
            </a:r>
            <a:r>
              <a:rPr lang="ru-RU" dirty="0"/>
              <a:t>, </a:t>
            </a:r>
            <a:r>
              <a:rPr lang="ru-RU" dirty="0" err="1"/>
              <a:t>освоєння</a:t>
            </a:r>
            <a:r>
              <a:rPr lang="ru-RU" dirty="0"/>
              <a:t> </a:t>
            </a:r>
            <a:r>
              <a:rPr lang="ru-RU" dirty="0" err="1"/>
              <a:t>Дніпровсько-Самарського</a:t>
            </a:r>
            <a:r>
              <a:rPr lang="ru-RU" dirty="0"/>
              <a:t> </a:t>
            </a:r>
            <a:r>
              <a:rPr lang="ru-RU" dirty="0" err="1"/>
              <a:t>межиріччя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давнішу</a:t>
            </a:r>
            <a:r>
              <a:rPr lang="ru-RU" dirty="0"/>
              <a:t> </a:t>
            </a:r>
            <a:r>
              <a:rPr lang="ru-RU" dirty="0" err="1"/>
              <a:t>історію</a:t>
            </a:r>
            <a:r>
              <a:rPr lang="ru-RU" dirty="0"/>
              <a:t>, про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свідчить</a:t>
            </a:r>
            <a:r>
              <a:rPr lang="ru-RU" dirty="0"/>
              <a:t> </a:t>
            </a:r>
            <a:r>
              <a:rPr lang="ru-RU" dirty="0" err="1"/>
              <a:t>багатошарове</a:t>
            </a:r>
            <a:r>
              <a:rPr lang="ru-RU" dirty="0"/>
              <a:t> </a:t>
            </a:r>
            <a:r>
              <a:rPr lang="ru-RU" dirty="0" err="1"/>
              <a:t>поселення</a:t>
            </a:r>
            <a:r>
              <a:rPr lang="ru-RU" dirty="0"/>
              <a:t> Ігрень-8 </a:t>
            </a:r>
            <a:r>
              <a:rPr lang="ru-RU" dirty="0" err="1"/>
              <a:t>епохи</a:t>
            </a:r>
            <a:r>
              <a:rPr lang="ru-RU" dirty="0"/>
              <a:t> </a:t>
            </a:r>
            <a:r>
              <a:rPr lang="ru-RU" dirty="0" err="1"/>
              <a:t>мезоліту</a:t>
            </a:r>
            <a:r>
              <a:rPr lang="ru-RU" dirty="0"/>
              <a:t> (</a:t>
            </a:r>
            <a:r>
              <a:rPr lang="en-US" dirty="0"/>
              <a:t>X-VII </a:t>
            </a:r>
            <a:r>
              <a:rPr lang="ru-RU" dirty="0" err="1"/>
              <a:t>тисячоліття</a:t>
            </a:r>
            <a:r>
              <a:rPr lang="ru-RU" dirty="0"/>
              <a:t> до </a:t>
            </a:r>
            <a:r>
              <a:rPr lang="ru-RU" dirty="0" err="1"/>
              <a:t>н.е</a:t>
            </a:r>
            <a:r>
              <a:rPr lang="ru-RU" dirty="0"/>
              <a:t>.), де проживали </a:t>
            </a:r>
            <a:r>
              <a:rPr lang="ru-RU" dirty="0" err="1"/>
              <a:t>мисливсько-рибальські</a:t>
            </a:r>
            <a:r>
              <a:rPr lang="ru-RU" dirty="0"/>
              <a:t> </a:t>
            </a:r>
            <a:r>
              <a:rPr lang="ru-RU" dirty="0" err="1"/>
              <a:t>спільноти</a:t>
            </a:r>
            <a:r>
              <a:rPr lang="ru-RU" dirty="0"/>
              <a:t>. </a:t>
            </a:r>
            <a:r>
              <a:rPr lang="ru-RU" dirty="0" err="1"/>
              <a:t>Археологічні</a:t>
            </a:r>
            <a:r>
              <a:rPr lang="ru-RU" dirty="0"/>
              <a:t> </a:t>
            </a:r>
            <a:r>
              <a:rPr lang="ru-RU" dirty="0" err="1"/>
              <a:t>розкопки</a:t>
            </a:r>
            <a:r>
              <a:rPr lang="ru-RU" dirty="0"/>
              <a:t> </a:t>
            </a:r>
            <a:r>
              <a:rPr lang="en-US" dirty="0"/>
              <a:t>XX </a:t>
            </a:r>
            <a:r>
              <a:rPr lang="ru-RU" dirty="0" err="1"/>
              <a:t>століття</a:t>
            </a:r>
            <a:r>
              <a:rPr lang="ru-RU" dirty="0"/>
              <a:t> </a:t>
            </a:r>
            <a:r>
              <a:rPr lang="ru-RU" dirty="0" err="1"/>
              <a:t>підтвердили</a:t>
            </a:r>
            <a:r>
              <a:rPr lang="ru-RU" dirty="0"/>
              <a:t> </a:t>
            </a:r>
            <a:r>
              <a:rPr lang="ru-RU" dirty="0" err="1"/>
              <a:t>існування</a:t>
            </a:r>
            <a:r>
              <a:rPr lang="ru-RU" dirty="0"/>
              <a:t> на </a:t>
            </a:r>
            <a:r>
              <a:rPr lang="ru-RU" dirty="0" err="1"/>
              <a:t>Ігренському</a:t>
            </a:r>
            <a:r>
              <a:rPr lang="ru-RU" dirty="0"/>
              <a:t> </a:t>
            </a:r>
            <a:r>
              <a:rPr lang="ru-RU" dirty="0" err="1"/>
              <a:t>півострові</a:t>
            </a:r>
            <a:r>
              <a:rPr lang="ru-RU" dirty="0"/>
              <a:t> </a:t>
            </a:r>
            <a:r>
              <a:rPr lang="ru-RU" dirty="0" err="1"/>
              <a:t>значного</a:t>
            </a:r>
            <a:r>
              <a:rPr lang="ru-RU" dirty="0"/>
              <a:t> </a:t>
            </a:r>
            <a:r>
              <a:rPr lang="ru-RU" dirty="0" err="1"/>
              <a:t>слов'янського</a:t>
            </a:r>
            <a:r>
              <a:rPr lang="ru-RU" dirty="0"/>
              <a:t> </a:t>
            </a:r>
            <a:r>
              <a:rPr lang="ru-RU" dirty="0" err="1"/>
              <a:t>поселення</a:t>
            </a:r>
            <a:r>
              <a:rPr lang="ru-RU" dirty="0"/>
              <a:t> </a:t>
            </a:r>
            <a:r>
              <a:rPr lang="ru-RU" dirty="0" err="1"/>
              <a:t>періоду</a:t>
            </a:r>
            <a:r>
              <a:rPr lang="ru-RU" dirty="0"/>
              <a:t> </a:t>
            </a:r>
            <a:r>
              <a:rPr lang="ru-RU" dirty="0" err="1"/>
              <a:t>Київської</a:t>
            </a:r>
            <a:r>
              <a:rPr lang="ru-RU" dirty="0"/>
              <a:t> </a:t>
            </a:r>
            <a:r>
              <a:rPr lang="ru-RU" dirty="0" err="1"/>
              <a:t>Русі</a:t>
            </a:r>
            <a:r>
              <a:rPr lang="ru-RU" dirty="0"/>
              <a:t> (</a:t>
            </a:r>
            <a:r>
              <a:rPr lang="en-US" dirty="0"/>
              <a:t>XI-XIII </a:t>
            </a:r>
            <a:r>
              <a:rPr lang="ru-RU" dirty="0"/>
              <a:t>ст.). </a:t>
            </a:r>
            <a:r>
              <a:rPr lang="ru-RU" dirty="0" err="1"/>
              <a:t>Матеріальним</a:t>
            </a:r>
            <a:r>
              <a:rPr lang="ru-RU" dirty="0"/>
              <a:t> </a:t>
            </a:r>
            <a:r>
              <a:rPr lang="ru-RU" dirty="0" err="1"/>
              <a:t>підтвердженням</a:t>
            </a:r>
            <a:r>
              <a:rPr lang="ru-RU" dirty="0"/>
              <a:t> </a:t>
            </a:r>
            <a:r>
              <a:rPr lang="ru-RU" dirty="0" err="1"/>
              <a:t>тривалої</a:t>
            </a:r>
            <a:r>
              <a:rPr lang="ru-RU" dirty="0"/>
              <a:t> </a:t>
            </a:r>
            <a:r>
              <a:rPr lang="ru-RU" dirty="0" err="1"/>
              <a:t>історії</a:t>
            </a:r>
            <a:r>
              <a:rPr lang="ru-RU" dirty="0"/>
              <a:t> </a:t>
            </a:r>
            <a:r>
              <a:rPr lang="ru-RU" dirty="0" err="1"/>
              <a:t>освоєння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є </a:t>
            </a:r>
            <a:r>
              <a:rPr lang="ru-RU" dirty="0" err="1"/>
              <a:t>старе</a:t>
            </a:r>
            <a:r>
              <a:rPr lang="ru-RU" dirty="0"/>
              <a:t> </a:t>
            </a:r>
            <a:r>
              <a:rPr lang="ru-RU" dirty="0" err="1"/>
              <a:t>кладовище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ж/м </a:t>
            </a:r>
            <a:r>
              <a:rPr lang="ru-RU" dirty="0" err="1"/>
              <a:t>Придніпровськ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поховання</a:t>
            </a:r>
            <a:r>
              <a:rPr lang="ru-RU" dirty="0"/>
              <a:t> </a:t>
            </a:r>
            <a:r>
              <a:rPr lang="ru-RU" dirty="0" err="1"/>
              <a:t>слов'янського</a:t>
            </a:r>
            <a:r>
              <a:rPr lang="ru-RU" dirty="0"/>
              <a:t> </a:t>
            </a:r>
            <a:r>
              <a:rPr lang="ru-RU" dirty="0" err="1"/>
              <a:t>періоду</a:t>
            </a:r>
            <a:r>
              <a:rPr lang="ru-RU" dirty="0"/>
              <a:t> та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пізніші</a:t>
            </a:r>
            <a:r>
              <a:rPr lang="ru-RU" dirty="0"/>
              <a:t> </a:t>
            </a:r>
            <a:r>
              <a:rPr lang="ru-RU" dirty="0" err="1"/>
              <a:t>поховання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учасника</a:t>
            </a:r>
            <a:r>
              <a:rPr lang="ru-RU" dirty="0"/>
              <a:t> </a:t>
            </a:r>
            <a:r>
              <a:rPr lang="ru-RU" dirty="0" err="1"/>
              <a:t>наполеонівських</a:t>
            </a:r>
            <a:r>
              <a:rPr lang="ru-RU" dirty="0"/>
              <a:t> </a:t>
            </a:r>
            <a:r>
              <a:rPr lang="ru-RU" dirty="0" err="1"/>
              <a:t>воєн</a:t>
            </a:r>
            <a:r>
              <a:rPr lang="ru-RU" dirty="0"/>
              <a:t> (могила </a:t>
            </a:r>
            <a:r>
              <a:rPr lang="ru-RU" dirty="0" err="1"/>
              <a:t>учасника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 Наполеона 1812 року майора і кавалера Осип Якович </a:t>
            </a:r>
            <a:r>
              <a:rPr lang="ru-RU" dirty="0" err="1"/>
              <a:t>Дедалке</a:t>
            </a:r>
            <a:r>
              <a:rPr lang="ru-RU" dirty="0"/>
              <a:t> (</a:t>
            </a:r>
            <a:r>
              <a:rPr lang="ru-RU" dirty="0" err="1"/>
              <a:t>його</a:t>
            </a:r>
            <a:r>
              <a:rPr lang="ru-RU" dirty="0"/>
              <a:t> роки </a:t>
            </a:r>
            <a:r>
              <a:rPr lang="ru-RU" dirty="0" err="1"/>
              <a:t>життя</a:t>
            </a:r>
            <a:r>
              <a:rPr lang="ru-RU" dirty="0"/>
              <a:t> 1757-1822)). </a:t>
            </a:r>
          </a:p>
        </p:txBody>
      </p:sp>
    </p:spTree>
    <p:extLst>
      <p:ext uri="{BB962C8B-B14F-4D97-AF65-F5344CB8AC3E}">
        <p14:creationId xmlns:p14="http://schemas.microsoft.com/office/powerpoint/2010/main" val="1465304158"/>
      </p:ext>
    </p:extLst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для презентаций\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9145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5786478" cy="11430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Легенда про </a:t>
            </a:r>
            <a:r>
              <a:rPr lang="ru-RU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Сірка</a:t>
            </a:r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і </a:t>
            </a:r>
            <a:r>
              <a:rPr lang="ru-RU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кримських</a:t>
            </a:r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татар.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H:\для презентаций\кар рукопис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0"/>
            <a:ext cx="1019172" cy="1517576"/>
          </a:xfrm>
          <a:prstGeom prst="rect">
            <a:avLst/>
          </a:prstGeom>
          <a:noFill/>
        </p:spPr>
      </p:pic>
      <p:pic>
        <p:nvPicPr>
          <p:cNvPr id="12295" name="Picture 7" descr="I:\MAN\Сірко і татари,памятник\p1300139-5462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64116" y="1391326"/>
            <a:ext cx="5073206" cy="4109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4" name="Picture 6" descr="I:\MAN\Сірко і татари,памятник\p1300140-5462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48058" y="2532458"/>
            <a:ext cx="5073205" cy="2877232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8B5156-2A1D-4E1F-9B26-BDCA8CFB56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57150" y="5210991"/>
            <a:ext cx="2017951" cy="181676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для презентаций\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9145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5786478" cy="11430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Легенда про </a:t>
            </a:r>
            <a:r>
              <a:rPr lang="ru-RU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Сірка</a:t>
            </a:r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і </a:t>
            </a:r>
            <a:r>
              <a:rPr lang="ru-RU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кримських</a:t>
            </a:r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татар.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H:\для презентаций\кар рукопис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0"/>
            <a:ext cx="1019172" cy="1517576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8B5156-2A1D-4E1F-9B26-BDCA8CFB56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7150" y="5210991"/>
            <a:ext cx="2017951" cy="1816765"/>
          </a:xfrm>
          <a:prstGeom prst="rect">
            <a:avLst/>
          </a:prstGeom>
        </p:spPr>
      </p:pic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id="{6138DB8C-F75A-48F9-BF23-DC9728DFAA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435280" cy="3917031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Історичні</a:t>
            </a:r>
            <a:r>
              <a:rPr lang="ru-RU" dirty="0"/>
              <a:t> </a:t>
            </a:r>
            <a:r>
              <a:rPr lang="ru-RU" dirty="0" err="1"/>
              <a:t>згадки</a:t>
            </a:r>
            <a:r>
              <a:rPr lang="ru-RU" dirty="0"/>
              <a:t> про </a:t>
            </a:r>
            <a:r>
              <a:rPr lang="ru-RU" dirty="0" err="1"/>
              <a:t>події</a:t>
            </a:r>
            <a:r>
              <a:rPr lang="ru-RU" dirty="0"/>
              <a:t> на </a:t>
            </a:r>
            <a:r>
              <a:rPr lang="ru-RU" dirty="0" err="1"/>
              <a:t>Ігренівському</a:t>
            </a:r>
            <a:r>
              <a:rPr lang="ru-RU" dirty="0"/>
              <a:t> </a:t>
            </a:r>
            <a:r>
              <a:rPr lang="ru-RU" dirty="0" err="1"/>
              <a:t>півострові</a:t>
            </a:r>
            <a:r>
              <a:rPr lang="ru-RU" dirty="0"/>
              <a:t> у </a:t>
            </a:r>
            <a:r>
              <a:rPr lang="en-US" dirty="0"/>
              <a:t>XIX </a:t>
            </a:r>
            <a:r>
              <a:rPr lang="ru-RU" dirty="0" err="1"/>
              <a:t>столітті</a:t>
            </a:r>
            <a:r>
              <a:rPr lang="ru-RU" dirty="0"/>
              <a:t> </a:t>
            </a:r>
            <a:r>
              <a:rPr lang="ru-RU" dirty="0" err="1"/>
              <a:t>представлені</a:t>
            </a:r>
            <a:r>
              <a:rPr lang="ru-RU" dirty="0"/>
              <a:t> в </a:t>
            </a:r>
            <a:r>
              <a:rPr lang="ru-RU" dirty="0" err="1"/>
              <a:t>працях</a:t>
            </a:r>
            <a:r>
              <a:rPr lang="ru-RU" dirty="0"/>
              <a:t> Д. </a:t>
            </a:r>
            <a:r>
              <a:rPr lang="ru-RU" dirty="0" err="1"/>
              <a:t>Яворницького</a:t>
            </a:r>
            <a:r>
              <a:rPr lang="ru-RU" dirty="0"/>
              <a:t> та Ф. </a:t>
            </a:r>
            <a:r>
              <a:rPr lang="ru-RU" dirty="0" err="1"/>
              <a:t>Макаревського</a:t>
            </a:r>
            <a:r>
              <a:rPr lang="ru-RU" dirty="0"/>
              <a:t>, </a:t>
            </a:r>
            <a:r>
              <a:rPr lang="ru-RU" dirty="0" err="1"/>
              <a:t>останній</a:t>
            </a:r>
            <a:r>
              <a:rPr lang="ru-RU" dirty="0"/>
              <a:t> з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описує</a:t>
            </a:r>
            <a:r>
              <a:rPr lang="ru-RU" dirty="0"/>
              <a:t> </a:t>
            </a:r>
            <a:r>
              <a:rPr lang="ru-RU" dirty="0" err="1"/>
              <a:t>бої</a:t>
            </a:r>
            <a:r>
              <a:rPr lang="ru-RU" dirty="0"/>
              <a:t> 1660 року в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місцевості</a:t>
            </a:r>
            <a:r>
              <a:rPr lang="ru-RU" dirty="0"/>
              <a:t>. </a:t>
            </a:r>
            <a:r>
              <a:rPr lang="ru-RU" dirty="0" err="1"/>
              <a:t>Археологічні</a:t>
            </a:r>
            <a:r>
              <a:rPr lang="ru-RU" dirty="0"/>
              <a:t> </a:t>
            </a:r>
            <a:r>
              <a:rPr lang="ru-RU" dirty="0" err="1"/>
              <a:t>знахідки</a:t>
            </a:r>
            <a:r>
              <a:rPr lang="ru-RU" dirty="0"/>
              <a:t> та </a:t>
            </a:r>
            <a:r>
              <a:rPr lang="ru-RU" dirty="0" err="1"/>
              <a:t>топонімічні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могильних</a:t>
            </a:r>
            <a:r>
              <a:rPr lang="ru-RU" dirty="0"/>
              <a:t> </a:t>
            </a:r>
            <a:r>
              <a:rPr lang="ru-RU" dirty="0" err="1"/>
              <a:t>поховань</a:t>
            </a:r>
            <a:r>
              <a:rPr lang="ru-RU" dirty="0"/>
              <a:t> та </a:t>
            </a:r>
            <a:r>
              <a:rPr lang="ru-RU" dirty="0" err="1"/>
              <a:t>народні</a:t>
            </a:r>
            <a:r>
              <a:rPr lang="ru-RU" dirty="0"/>
              <a:t> </a:t>
            </a:r>
            <a:r>
              <a:rPr lang="ru-RU" dirty="0" err="1"/>
              <a:t>перекази</a:t>
            </a:r>
            <a:r>
              <a:rPr lang="ru-RU" dirty="0"/>
              <a:t> про </a:t>
            </a:r>
            <a:r>
              <a:rPr lang="ru-RU" dirty="0" err="1"/>
              <a:t>значну</a:t>
            </a:r>
            <a:r>
              <a:rPr lang="ru-RU" dirty="0"/>
              <a:t> битву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кримськими</a:t>
            </a:r>
            <a:r>
              <a:rPr lang="ru-RU" dirty="0"/>
              <a:t> татарами та </a:t>
            </a:r>
            <a:r>
              <a:rPr lang="ru-RU" dirty="0" err="1"/>
              <a:t>козаками</a:t>
            </a:r>
            <a:r>
              <a:rPr lang="ru-RU" dirty="0"/>
              <a:t>, </a:t>
            </a:r>
            <a:r>
              <a:rPr lang="ru-RU" dirty="0" err="1"/>
              <a:t>підтверджують</a:t>
            </a:r>
            <a:r>
              <a:rPr lang="ru-RU" dirty="0"/>
              <a:t> факт </a:t>
            </a:r>
            <a:r>
              <a:rPr lang="ru-RU" dirty="0" err="1"/>
              <a:t>збройного</a:t>
            </a:r>
            <a:r>
              <a:rPr lang="ru-RU" dirty="0"/>
              <a:t> </a:t>
            </a:r>
            <a:r>
              <a:rPr lang="ru-RU" dirty="0" err="1"/>
              <a:t>конфлікту</a:t>
            </a:r>
            <a:r>
              <a:rPr lang="ru-RU" dirty="0"/>
              <a:t>. </a:t>
            </a:r>
            <a:r>
              <a:rPr lang="ru-RU" dirty="0" err="1"/>
              <a:t>Етімологія</a:t>
            </a:r>
            <a:r>
              <a:rPr lang="ru-RU" dirty="0"/>
              <a:t> </a:t>
            </a:r>
            <a:r>
              <a:rPr lang="ru-RU" dirty="0" err="1"/>
              <a:t>топоніму</a:t>
            </a:r>
            <a:r>
              <a:rPr lang="ru-RU" dirty="0"/>
              <a:t> "</a:t>
            </a:r>
            <a:r>
              <a:rPr lang="ru-RU" dirty="0" err="1"/>
              <a:t>Огрін</a:t>
            </a:r>
            <a:r>
              <a:rPr lang="ru-RU" dirty="0"/>
              <a:t>" (</a:t>
            </a:r>
            <a:r>
              <a:rPr lang="ru-RU" dirty="0" err="1"/>
              <a:t>сучасна</a:t>
            </a:r>
            <a:r>
              <a:rPr lang="ru-RU" dirty="0"/>
              <a:t> "</a:t>
            </a:r>
            <a:r>
              <a:rPr lang="ru-RU" dirty="0" err="1"/>
              <a:t>Ігрень</a:t>
            </a:r>
            <a:r>
              <a:rPr lang="ru-RU" dirty="0"/>
              <a:t>") </a:t>
            </a:r>
            <a:r>
              <a:rPr lang="ru-RU" dirty="0" err="1"/>
              <a:t>пов'язується</a:t>
            </a:r>
            <a:r>
              <a:rPr lang="ru-RU" dirty="0"/>
              <a:t> з </a:t>
            </a:r>
            <a:r>
              <a:rPr lang="ru-RU" dirty="0" err="1"/>
              <a:t>татарським</a:t>
            </a:r>
            <a:r>
              <a:rPr lang="ru-RU" dirty="0"/>
              <a:t> </a:t>
            </a:r>
            <a:r>
              <a:rPr lang="ru-RU" dirty="0" err="1"/>
              <a:t>сприйняттям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 як "проклятого </a:t>
            </a:r>
            <a:r>
              <a:rPr lang="ru-RU" dirty="0" err="1"/>
              <a:t>місця</a:t>
            </a:r>
            <a:r>
              <a:rPr lang="ru-RU" dirty="0"/>
              <a:t>" </a:t>
            </a:r>
            <a:r>
              <a:rPr lang="ru-RU" dirty="0" err="1"/>
              <a:t>внаслідок</a:t>
            </a:r>
            <a:r>
              <a:rPr lang="ru-RU" dirty="0"/>
              <a:t> </a:t>
            </a:r>
            <a:r>
              <a:rPr lang="ru-RU" dirty="0" err="1"/>
              <a:t>кровопролитних</a:t>
            </a:r>
            <a:r>
              <a:rPr lang="ru-RU" dirty="0"/>
              <a:t> </a:t>
            </a:r>
            <a:r>
              <a:rPr lang="ru-RU" dirty="0" err="1"/>
              <a:t>подій</a:t>
            </a:r>
            <a:r>
              <a:rPr lang="ru-RU" dirty="0"/>
              <a:t>. </a:t>
            </a:r>
            <a:r>
              <a:rPr lang="ru-RU" dirty="0" err="1"/>
              <a:t>Матеріальними</a:t>
            </a:r>
            <a:r>
              <a:rPr lang="ru-RU" dirty="0"/>
              <a:t> </a:t>
            </a:r>
            <a:r>
              <a:rPr lang="ru-RU" dirty="0" err="1"/>
              <a:t>свідченнями</a:t>
            </a:r>
            <a:r>
              <a:rPr lang="ru-RU" dirty="0"/>
              <a:t> </a:t>
            </a:r>
            <a:r>
              <a:rPr lang="ru-RU" dirty="0" err="1"/>
              <a:t>битви</a:t>
            </a:r>
            <a:r>
              <a:rPr lang="ru-RU" dirty="0"/>
              <a:t> є </a:t>
            </a:r>
            <a:r>
              <a:rPr lang="ru-RU" dirty="0" err="1"/>
              <a:t>археологічно</a:t>
            </a:r>
            <a:r>
              <a:rPr lang="ru-RU" dirty="0"/>
              <a:t> </a:t>
            </a:r>
            <a:r>
              <a:rPr lang="ru-RU" dirty="0" err="1"/>
              <a:t>виявлені</a:t>
            </a:r>
            <a:r>
              <a:rPr lang="ru-RU" dirty="0"/>
              <a:t> </a:t>
            </a:r>
            <a:r>
              <a:rPr lang="ru-RU" dirty="0" err="1"/>
              <a:t>фрагменти</a:t>
            </a:r>
            <a:r>
              <a:rPr lang="ru-RU" dirty="0"/>
              <a:t> </a:t>
            </a:r>
            <a:r>
              <a:rPr lang="ru-RU" dirty="0" err="1"/>
              <a:t>зброї</a:t>
            </a:r>
            <a:r>
              <a:rPr lang="ru-RU" dirty="0"/>
              <a:t>, </a:t>
            </a:r>
            <a:r>
              <a:rPr lang="ru-RU" dirty="0" err="1"/>
              <a:t>елементи</a:t>
            </a:r>
            <a:r>
              <a:rPr lang="ru-RU" dirty="0"/>
              <a:t> </a:t>
            </a:r>
            <a:r>
              <a:rPr lang="ru-RU" dirty="0" err="1"/>
              <a:t>військового</a:t>
            </a:r>
            <a:r>
              <a:rPr lang="ru-RU" dirty="0"/>
              <a:t> </a:t>
            </a:r>
            <a:r>
              <a:rPr lang="ru-RU" dirty="0" err="1"/>
              <a:t>спорядження</a:t>
            </a:r>
            <a:r>
              <a:rPr lang="ru-RU" dirty="0"/>
              <a:t> та </a:t>
            </a:r>
            <a:r>
              <a:rPr lang="ru-RU" dirty="0" err="1"/>
              <a:t>людські</a:t>
            </a:r>
            <a:r>
              <a:rPr lang="ru-RU" dirty="0"/>
              <a:t> останки.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864F70-DA3E-4B2D-BF3B-BEB2AA0981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3200" y="5133002"/>
            <a:ext cx="3229806" cy="1816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8058808"/>
      </p:ext>
    </p:extLst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:\для презентаций\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30" y="0"/>
            <a:ext cx="9144000" cy="6876288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0A243D-2984-450B-AD78-D641683A3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45" y="404664"/>
            <a:ext cx="4920461" cy="32981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4430" y="292900"/>
            <a:ext cx="4574882" cy="115409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Храм   Святого-Миколая.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171" name="Picture 3" descr="H:\для презентаций\кар мальчик с рюкзаком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48" y="-214337"/>
            <a:ext cx="1285852" cy="1928778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2E94EF-CA2D-49E6-9D6B-A8524F348B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520" y="5266634"/>
            <a:ext cx="2017951" cy="18167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9A962E-81C9-492F-8C18-92CDF30975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5855" y="3700698"/>
            <a:ext cx="5756799" cy="26123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F10357F-76E9-46EE-B5B9-BABB3C9C7D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9375" y="219762"/>
            <a:ext cx="2213040" cy="3286029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для презентаций\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145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Станція </a:t>
            </a:r>
            <a:r>
              <a:rPr lang="ru-RU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Ксенівка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H:\для презентаций\кар рукопис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0"/>
            <a:ext cx="1019172" cy="1517576"/>
          </a:xfrm>
          <a:prstGeom prst="rect">
            <a:avLst/>
          </a:prstGeom>
          <a:noFill/>
        </p:spPr>
      </p:pic>
      <p:pic>
        <p:nvPicPr>
          <p:cNvPr id="16390" name="Picture 6" descr="I:\MAN\5.Станція Ксенівк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455" y="1300335"/>
            <a:ext cx="4762533" cy="3214710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F5ECB5-BF02-4E99-9928-3236F9758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520" y="5143512"/>
            <a:ext cx="2017951" cy="18167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D9D5D6-24A2-4392-B0AC-1230AA21A2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327" y="4437112"/>
            <a:ext cx="3428151" cy="25711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3749D65-A6B0-416D-816A-E9F96A8233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474006"/>
            <a:ext cx="3178660" cy="2383994"/>
          </a:xfrm>
          <a:prstGeom prst="rect">
            <a:avLst/>
          </a:prstGeom>
        </p:spPr>
      </p:pic>
      <p:pic>
        <p:nvPicPr>
          <p:cNvPr id="13" name="Місце для вмісту 12">
            <a:extLst>
              <a:ext uri="{FF2B5EF4-FFF2-40B4-BE49-F238E27FC236}">
                <a16:creationId xmlns:a16="http://schemas.microsoft.com/office/drawing/2014/main" id="{DE96653B-B4EF-4911-BE21-547EA43B54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1029" y="1639721"/>
            <a:ext cx="3115379" cy="2336534"/>
          </a:xfr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:\для презентаций\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145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7239178" cy="1154098"/>
          </a:xfrm>
        </p:spPr>
        <p:txBody>
          <a:bodyPr>
            <a:normAutofit/>
          </a:bodyPr>
          <a:lstStyle/>
          <a:p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Станція </a:t>
            </a:r>
            <a:r>
              <a:rPr lang="ru-RU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Ксенівка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171" name="Picture 3" descr="H:\для презентаций\кар мальчик с рюкзаком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48" y="-214337"/>
            <a:ext cx="1285852" cy="1928778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2E94EF-CA2D-49E6-9D6B-A8524F348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520" y="5266634"/>
            <a:ext cx="2017951" cy="1816765"/>
          </a:xfrm>
          <a:prstGeom prst="rect">
            <a:avLst/>
          </a:prstGeom>
        </p:spPr>
      </p:pic>
      <p:sp>
        <p:nvSpPr>
          <p:cNvPr id="10" name="Місце для вмісту 9">
            <a:extLst>
              <a:ext uri="{FF2B5EF4-FFF2-40B4-BE49-F238E27FC236}">
                <a16:creationId xmlns:a16="http://schemas.microsoft.com/office/drawing/2014/main" id="{D6424191-5974-4887-88AA-01718AEECB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616" y="1600201"/>
            <a:ext cx="7848872" cy="3052936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Історія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 </a:t>
            </a:r>
            <a:r>
              <a:rPr lang="ru-RU" dirty="0" err="1"/>
              <a:t>топоніму</a:t>
            </a:r>
            <a:r>
              <a:rPr lang="ru-RU" dirty="0"/>
              <a:t> "</a:t>
            </a:r>
            <a:r>
              <a:rPr lang="ru-RU" dirty="0" err="1"/>
              <a:t>Ксенівка</a:t>
            </a:r>
            <a:r>
              <a:rPr lang="ru-RU" dirty="0"/>
              <a:t>" </a:t>
            </a:r>
            <a:r>
              <a:rPr lang="ru-RU" dirty="0" err="1"/>
              <a:t>пов'язана</a:t>
            </a:r>
            <a:r>
              <a:rPr lang="ru-RU" dirty="0"/>
              <a:t> з </a:t>
            </a:r>
            <a:r>
              <a:rPr lang="ru-RU" dirty="0" err="1"/>
              <a:t>інженером-залізничником</a:t>
            </a:r>
            <a:r>
              <a:rPr lang="ru-RU" dirty="0"/>
              <a:t> Петром Михайловичем </a:t>
            </a:r>
            <a:r>
              <a:rPr lang="ru-RU" dirty="0" err="1"/>
              <a:t>Крендовським</a:t>
            </a:r>
            <a:r>
              <a:rPr lang="ru-RU" dirty="0"/>
              <a:t>, чия дочка </a:t>
            </a:r>
            <a:r>
              <a:rPr lang="ru-RU" dirty="0" err="1"/>
              <a:t>Ксенія</a:t>
            </a:r>
            <a:r>
              <a:rPr lang="ru-RU" dirty="0"/>
              <a:t> проводила </a:t>
            </a:r>
            <a:r>
              <a:rPr lang="ru-RU" dirty="0" err="1"/>
              <a:t>літо</a:t>
            </a:r>
            <a:r>
              <a:rPr lang="ru-RU" dirty="0"/>
              <a:t> на </a:t>
            </a:r>
            <a:r>
              <a:rPr lang="ru-RU" dirty="0" err="1"/>
              <a:t>дачі</a:t>
            </a:r>
            <a:r>
              <a:rPr lang="ru-RU" dirty="0"/>
              <a:t> в </a:t>
            </a:r>
            <a:r>
              <a:rPr lang="ru-RU" dirty="0" err="1"/>
              <a:t>Ігрені</a:t>
            </a:r>
            <a:r>
              <a:rPr lang="ru-RU" dirty="0"/>
              <a:t>.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часті</a:t>
            </a:r>
            <a:r>
              <a:rPr lang="ru-RU" dirty="0"/>
              <a:t> </a:t>
            </a:r>
            <a:r>
              <a:rPr lang="ru-RU" dirty="0" err="1"/>
              <a:t>повернення</a:t>
            </a:r>
            <a:r>
              <a:rPr lang="ru-RU" dirty="0"/>
              <a:t> з </a:t>
            </a:r>
            <a:r>
              <a:rPr lang="ru-RU" dirty="0" err="1"/>
              <a:t>роботи</a:t>
            </a:r>
            <a:r>
              <a:rPr lang="ru-RU" dirty="0"/>
              <a:t> до дочки породили </a:t>
            </a:r>
            <a:r>
              <a:rPr lang="ru-RU" dirty="0" err="1"/>
              <a:t>жартівливе</a:t>
            </a:r>
            <a:r>
              <a:rPr lang="ru-RU" dirty="0"/>
              <a:t> "на </a:t>
            </a:r>
            <a:r>
              <a:rPr lang="ru-RU" dirty="0" err="1"/>
              <a:t>побачення</a:t>
            </a:r>
            <a:r>
              <a:rPr lang="ru-RU" dirty="0"/>
              <a:t> з </a:t>
            </a:r>
            <a:r>
              <a:rPr lang="ru-RU" dirty="0" err="1"/>
              <a:t>Ксенією</a:t>
            </a:r>
            <a:r>
              <a:rPr lang="ru-RU" dirty="0"/>
              <a:t>",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згодом</a:t>
            </a:r>
            <a:r>
              <a:rPr lang="ru-RU" dirty="0"/>
              <a:t> </a:t>
            </a:r>
            <a:r>
              <a:rPr lang="ru-RU" dirty="0" err="1"/>
              <a:t>призвело</a:t>
            </a:r>
            <a:r>
              <a:rPr lang="ru-RU" dirty="0"/>
              <a:t> до </a:t>
            </a:r>
            <a:r>
              <a:rPr lang="ru-RU" dirty="0" err="1"/>
              <a:t>присвоєння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імені</a:t>
            </a:r>
            <a:r>
              <a:rPr lang="ru-RU" dirty="0"/>
              <a:t> невеликому </a:t>
            </a:r>
            <a:r>
              <a:rPr lang="ru-RU" dirty="0" err="1"/>
              <a:t>зупинному</a:t>
            </a:r>
            <a:r>
              <a:rPr lang="ru-RU" dirty="0"/>
              <a:t> пункту на </a:t>
            </a:r>
            <a:r>
              <a:rPr lang="ru-RU" dirty="0" err="1"/>
              <a:t>Ігрені</a:t>
            </a:r>
            <a:r>
              <a:rPr lang="ru-RU" dirty="0"/>
              <a:t>.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залізничників</a:t>
            </a:r>
            <a:r>
              <a:rPr lang="ru-RU" dirty="0"/>
              <a:t> </a:t>
            </a:r>
            <a:r>
              <a:rPr lang="ru-RU" dirty="0" err="1"/>
              <a:t>поширилася</a:t>
            </a:r>
            <a:r>
              <a:rPr lang="ru-RU" dirty="0"/>
              <a:t> </a:t>
            </a:r>
            <a:r>
              <a:rPr lang="ru-RU" dirty="0" err="1"/>
              <a:t>назва</a:t>
            </a:r>
            <a:r>
              <a:rPr lang="ru-RU" dirty="0"/>
              <a:t> "</a:t>
            </a:r>
            <a:r>
              <a:rPr lang="ru-RU" dirty="0" err="1"/>
              <a:t>Ксеніна</a:t>
            </a:r>
            <a:r>
              <a:rPr lang="ru-RU" dirty="0"/>
              <a:t> </a:t>
            </a:r>
            <a:r>
              <a:rPr lang="ru-RU" dirty="0" err="1"/>
              <a:t>зупинка</a:t>
            </a:r>
            <a:r>
              <a:rPr lang="ru-RU" dirty="0"/>
              <a:t>", яка з часом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офіційно</a:t>
            </a:r>
            <a:r>
              <a:rPr lang="ru-RU" dirty="0"/>
              <a:t> </a:t>
            </a:r>
            <a:r>
              <a:rPr lang="ru-RU" dirty="0" err="1"/>
              <a:t>затверджена</a:t>
            </a:r>
            <a:r>
              <a:rPr lang="ru-RU" dirty="0"/>
              <a:t> як "</a:t>
            </a:r>
            <a:r>
              <a:rPr lang="ru-RU" dirty="0" err="1"/>
              <a:t>Ксенівка</a:t>
            </a:r>
            <a:r>
              <a:rPr lang="ru-RU" dirty="0"/>
              <a:t>"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FD02002-CB83-4281-AB01-CCFB1229D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365104"/>
            <a:ext cx="4187957" cy="235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8289507"/>
      </p:ext>
    </p:extLst>
  </p:cSld>
  <p:clrMapOvr>
    <a:masterClrMapping/>
  </p:clrMapOvr>
  <p:transition spd="med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для презентаций\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8288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Храм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святої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преподобної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Ксенії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Римлянки 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або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історія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Ксенії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H:\для презентаций\кар рукопис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0"/>
            <a:ext cx="1019172" cy="1517576"/>
          </a:xfrm>
          <a:prstGeom prst="rect">
            <a:avLst/>
          </a:prstGeom>
          <a:noFill/>
        </p:spPr>
      </p:pic>
      <p:pic>
        <p:nvPicPr>
          <p:cNvPr id="20482" name="Picture 2" descr="I:\MAN\Фото до кожного обєкта\6.Ігренська псих.больниця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204888" y="3295593"/>
            <a:ext cx="4929190" cy="3287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3" name="Picture 3" descr="I:\MAN\Фото до кожного обєкта\6.1.Церква Ксенії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23528" y="1511233"/>
            <a:ext cx="4614432" cy="3460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54F016-9329-4879-AEAD-D5A65197DE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8520" y="5209446"/>
            <a:ext cx="2017951" cy="181676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для презентаций\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8288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Храм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святої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преподобної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Ксенії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Римлянки 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або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історія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Ксенії</a:t>
            </a:r>
            <a:r>
              <a:rPr lang="ru-RU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H:\для презентаций\кар рукопис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0"/>
            <a:ext cx="1019172" cy="1517576"/>
          </a:xfrm>
          <a:prstGeom prst="rect">
            <a:avLst/>
          </a:prstGeom>
          <a:noFill/>
        </p:spPr>
      </p:pic>
      <p:sp>
        <p:nvSpPr>
          <p:cNvPr id="9" name="Місце для вмісту 8">
            <a:extLst>
              <a:ext uri="{FF2B5EF4-FFF2-40B4-BE49-F238E27FC236}">
                <a16:creationId xmlns:a16="http://schemas.microsoft.com/office/drawing/2014/main" id="{0E54D514-C58D-4A84-A5FB-06A3FC324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560" y="1600201"/>
            <a:ext cx="8075240" cy="305293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житлового</a:t>
            </a:r>
            <a:r>
              <a:rPr lang="ru-RU" dirty="0"/>
              <a:t> </a:t>
            </a:r>
            <a:r>
              <a:rPr lang="ru-RU" dirty="0" err="1"/>
              <a:t>масиву</a:t>
            </a:r>
            <a:r>
              <a:rPr lang="ru-RU" dirty="0"/>
              <a:t> </a:t>
            </a:r>
            <a:r>
              <a:rPr lang="ru-RU" dirty="0" err="1"/>
              <a:t>Ксенівка</a:t>
            </a:r>
            <a:r>
              <a:rPr lang="ru-RU" dirty="0"/>
              <a:t> </a:t>
            </a:r>
            <a:r>
              <a:rPr lang="ru-RU" dirty="0" err="1"/>
              <a:t>розташована</a:t>
            </a:r>
            <a:r>
              <a:rPr lang="ru-RU" dirty="0"/>
              <a:t> </a:t>
            </a:r>
            <a:r>
              <a:rPr lang="ru-RU" dirty="0" err="1"/>
              <a:t>церква</a:t>
            </a:r>
            <a:r>
              <a:rPr lang="ru-RU" dirty="0"/>
              <a:t>, </a:t>
            </a:r>
            <a:r>
              <a:rPr lang="ru-RU" dirty="0" err="1"/>
              <a:t>архітектурно</a:t>
            </a:r>
            <a:r>
              <a:rPr lang="ru-RU" dirty="0"/>
              <a:t> </a:t>
            </a:r>
            <a:r>
              <a:rPr lang="ru-RU" dirty="0" err="1"/>
              <a:t>виконана</a:t>
            </a:r>
            <a:r>
              <a:rPr lang="ru-RU" dirty="0"/>
              <a:t> у </a:t>
            </a:r>
            <a:r>
              <a:rPr lang="ru-RU" dirty="0" err="1"/>
              <a:t>давньоруському</a:t>
            </a:r>
            <a:r>
              <a:rPr lang="ru-RU" dirty="0"/>
              <a:t> </a:t>
            </a:r>
            <a:r>
              <a:rPr lang="ru-RU" dirty="0" err="1"/>
              <a:t>стилі</a:t>
            </a:r>
            <a:r>
              <a:rPr lang="ru-RU" dirty="0"/>
              <a:t> з </a:t>
            </a:r>
            <a:r>
              <a:rPr lang="ru-RU" dirty="0" err="1"/>
              <a:t>хрестоподібним</a:t>
            </a:r>
            <a:r>
              <a:rPr lang="ru-RU" dirty="0"/>
              <a:t> </a:t>
            </a:r>
            <a:r>
              <a:rPr lang="ru-RU" dirty="0" err="1"/>
              <a:t>плануванням</a:t>
            </a:r>
            <a:r>
              <a:rPr lang="ru-RU" dirty="0"/>
              <a:t>. </a:t>
            </a:r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офіційна</a:t>
            </a:r>
            <a:r>
              <a:rPr lang="ru-RU" dirty="0"/>
              <a:t> </a:t>
            </a:r>
            <a:r>
              <a:rPr lang="ru-RU" dirty="0" err="1"/>
              <a:t>версія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 </a:t>
            </a:r>
            <a:r>
              <a:rPr lang="ru-RU" dirty="0" err="1"/>
              <a:t>назви</a:t>
            </a:r>
            <a:r>
              <a:rPr lang="ru-RU" dirty="0"/>
              <a:t> району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імені</a:t>
            </a:r>
            <a:r>
              <a:rPr lang="ru-RU" dirty="0"/>
              <a:t> дочки </a:t>
            </a:r>
            <a:r>
              <a:rPr lang="ru-RU" dirty="0" err="1"/>
              <a:t>інженера</a:t>
            </a:r>
            <a:r>
              <a:rPr lang="ru-RU" dirty="0"/>
              <a:t> </a:t>
            </a:r>
            <a:r>
              <a:rPr lang="ru-RU" dirty="0" err="1"/>
              <a:t>Придніпровської</a:t>
            </a:r>
            <a:r>
              <a:rPr lang="ru-RU" dirty="0"/>
              <a:t> </a:t>
            </a:r>
            <a:r>
              <a:rPr lang="ru-RU" dirty="0" err="1"/>
              <a:t>залізниці</a:t>
            </a:r>
            <a:r>
              <a:rPr lang="ru-RU" dirty="0"/>
              <a:t> Петра </a:t>
            </a:r>
            <a:r>
              <a:rPr lang="ru-RU" dirty="0" err="1"/>
              <a:t>Крендовського</a:t>
            </a:r>
            <a:r>
              <a:rPr lang="ru-RU" dirty="0"/>
              <a:t>, яка проживала на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дачі</a:t>
            </a:r>
            <a:r>
              <a:rPr lang="ru-RU" dirty="0"/>
              <a:t> </a:t>
            </a:r>
            <a:r>
              <a:rPr lang="ru-RU" dirty="0" err="1"/>
              <a:t>біля</a:t>
            </a:r>
            <a:r>
              <a:rPr lang="ru-RU" dirty="0"/>
              <a:t> </a:t>
            </a:r>
            <a:r>
              <a:rPr lang="ru-RU" dirty="0" err="1"/>
              <a:t>станції</a:t>
            </a:r>
            <a:r>
              <a:rPr lang="ru-RU" dirty="0"/>
              <a:t> </a:t>
            </a:r>
            <a:r>
              <a:rPr lang="ru-RU" dirty="0" err="1"/>
              <a:t>Ігрень</a:t>
            </a:r>
            <a:r>
              <a:rPr lang="ru-RU" dirty="0"/>
              <a:t>. </a:t>
            </a:r>
            <a:r>
              <a:rPr lang="ru-RU" dirty="0" err="1"/>
              <a:t>Однак</a:t>
            </a:r>
            <a:r>
              <a:rPr lang="ru-RU" dirty="0"/>
              <a:t>, </a:t>
            </a:r>
            <a:r>
              <a:rPr lang="ru-RU" dirty="0" err="1"/>
              <a:t>висловлюється</a:t>
            </a:r>
            <a:r>
              <a:rPr lang="ru-RU" dirty="0"/>
              <a:t> </a:t>
            </a:r>
            <a:r>
              <a:rPr lang="ru-RU" dirty="0" err="1"/>
              <a:t>припущення</a:t>
            </a:r>
            <a:r>
              <a:rPr lang="ru-RU" dirty="0"/>
              <a:t> про </a:t>
            </a:r>
            <a:r>
              <a:rPr lang="ru-RU" dirty="0" err="1"/>
              <a:t>альтернативну</a:t>
            </a:r>
            <a:r>
              <a:rPr lang="ru-RU" dirty="0"/>
              <a:t> </a:t>
            </a:r>
            <a:r>
              <a:rPr lang="ru-RU" dirty="0" err="1"/>
              <a:t>етимологію</a:t>
            </a:r>
            <a:r>
              <a:rPr lang="ru-RU" dirty="0"/>
              <a:t>, </a:t>
            </a:r>
            <a:r>
              <a:rPr lang="ru-RU" dirty="0" err="1"/>
              <a:t>пов'язану</a:t>
            </a:r>
            <a:r>
              <a:rPr lang="ru-RU" dirty="0"/>
              <a:t> з </a:t>
            </a:r>
            <a:r>
              <a:rPr lang="ru-RU" dirty="0" err="1"/>
              <a:t>історією</a:t>
            </a:r>
            <a:r>
              <a:rPr lang="ru-RU" dirty="0"/>
              <a:t> про </a:t>
            </a:r>
            <a:r>
              <a:rPr lang="ru-RU" dirty="0" err="1"/>
              <a:t>доньку</a:t>
            </a:r>
            <a:r>
              <a:rPr lang="ru-RU" dirty="0"/>
              <a:t> </a:t>
            </a:r>
            <a:r>
              <a:rPr lang="ru-RU" dirty="0" err="1"/>
              <a:t>купця</a:t>
            </a:r>
            <a:r>
              <a:rPr lang="ru-RU" dirty="0"/>
              <a:t> Жирова, на честь </a:t>
            </a:r>
            <a:r>
              <a:rPr lang="ru-RU" dirty="0" err="1"/>
              <a:t>якої</a:t>
            </a:r>
            <a:r>
              <a:rPr lang="ru-RU" dirty="0"/>
              <a:t> на початку </a:t>
            </a:r>
            <a:r>
              <a:rPr lang="en-US" dirty="0"/>
              <a:t>XX </a:t>
            </a:r>
            <a:r>
              <a:rPr lang="ru-RU" dirty="0" err="1"/>
              <a:t>століття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зведено</a:t>
            </a:r>
            <a:r>
              <a:rPr lang="ru-RU" dirty="0"/>
              <a:t> храм,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ймовірно</a:t>
            </a:r>
            <a:r>
              <a:rPr lang="ru-RU" dirty="0"/>
              <a:t> дало </a:t>
            </a:r>
            <a:r>
              <a:rPr lang="ru-RU" dirty="0" err="1"/>
              <a:t>назву</a:t>
            </a:r>
            <a:r>
              <a:rPr lang="ru-RU" dirty="0"/>
              <a:t> </a:t>
            </a:r>
            <a:r>
              <a:rPr lang="ru-RU" dirty="0" err="1"/>
              <a:t>мікрорайону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1381D83-19A7-4E2C-A20E-C83DE5360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485" y="4653137"/>
            <a:ext cx="3803915" cy="2139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26FC835-31ED-4EF9-849B-3455017975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0857" y="5141000"/>
            <a:ext cx="2017951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21016"/>
      </p:ext>
    </p:extLst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для презентаций\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86634" cy="11430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Храм </a:t>
            </a:r>
            <a:r>
              <a:rPr lang="ru-RU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Царствених</a:t>
            </a:r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мучеників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H:\для презентаций\кар рукопис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0"/>
            <a:ext cx="1019172" cy="1517576"/>
          </a:xfrm>
          <a:prstGeom prst="rect">
            <a:avLst/>
          </a:prstGeom>
          <a:noFill/>
        </p:spPr>
      </p:pic>
      <p:pic>
        <p:nvPicPr>
          <p:cNvPr id="14339" name="Picture 3" descr="I:\MAN\Храм Царських Мучеників (Ігрень)\DSCi0030cmi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3357562"/>
            <a:ext cx="4843540" cy="3220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 descr="I:\MAN\Храм Царських Мучеників (Ігрень)\300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7" y="1155847"/>
            <a:ext cx="3643337" cy="4014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526E32-8D7B-4081-97A5-864236F2F5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8681" y="5248756"/>
            <a:ext cx="2017951" cy="181676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для презентаций\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86634" cy="11430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Храм </a:t>
            </a:r>
            <a:r>
              <a:rPr lang="ru-RU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Царствених</a:t>
            </a:r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мучеників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H:\для презентаций\кар рукопис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0"/>
            <a:ext cx="1019172" cy="1517576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526E32-8D7B-4081-97A5-864236F2F5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8681" y="5248756"/>
            <a:ext cx="2017951" cy="1816765"/>
          </a:xfrm>
          <a:prstGeom prst="rect">
            <a:avLst/>
          </a:prstGeom>
        </p:spPr>
      </p:pic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id="{23A70051-5DD6-4AB6-899F-1FB9DE468E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507288" cy="285310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Перший в </a:t>
            </a:r>
            <a:r>
              <a:rPr lang="ru-RU" dirty="0" err="1"/>
              <a:t>Україні</a:t>
            </a:r>
            <a:r>
              <a:rPr lang="ru-RU" dirty="0"/>
              <a:t> храм на честь </a:t>
            </a:r>
            <a:r>
              <a:rPr lang="ru-RU" dirty="0" err="1"/>
              <a:t>Царських</a:t>
            </a:r>
            <a:r>
              <a:rPr lang="ru-RU" dirty="0"/>
              <a:t> </a:t>
            </a:r>
            <a:r>
              <a:rPr lang="ru-RU" dirty="0" err="1"/>
              <a:t>Мучеників</a:t>
            </a:r>
            <a:r>
              <a:rPr lang="ru-RU" dirty="0"/>
              <a:t>, </a:t>
            </a:r>
            <a:r>
              <a:rPr lang="ru-RU" dirty="0" err="1"/>
              <a:t>перебудований</a:t>
            </a:r>
            <a:r>
              <a:rPr lang="ru-RU" dirty="0"/>
              <a:t> у </a:t>
            </a:r>
            <a:r>
              <a:rPr lang="ru-RU" dirty="0" err="1"/>
              <a:t>хрестово</a:t>
            </a:r>
            <a:r>
              <a:rPr lang="ru-RU" dirty="0"/>
              <a:t>-купольному </a:t>
            </a:r>
            <a:r>
              <a:rPr lang="ru-RU" dirty="0" err="1"/>
              <a:t>стилі</a:t>
            </a:r>
            <a:r>
              <a:rPr lang="ru-RU" dirty="0"/>
              <a:t>, у </a:t>
            </a:r>
            <a:r>
              <a:rPr lang="ru-RU" dirty="0" err="1"/>
              <a:t>період</a:t>
            </a:r>
            <a:r>
              <a:rPr lang="ru-RU" dirty="0"/>
              <a:t> 1930-1950-х </a:t>
            </a:r>
            <a:r>
              <a:rPr lang="ru-RU" dirty="0" err="1"/>
              <a:t>років</a:t>
            </a:r>
            <a:r>
              <a:rPr lang="ru-RU" dirty="0"/>
              <a:t> </a:t>
            </a:r>
            <a:r>
              <a:rPr lang="ru-RU" dirty="0" err="1"/>
              <a:t>використовувався</a:t>
            </a:r>
            <a:r>
              <a:rPr lang="ru-RU" dirty="0"/>
              <a:t> службами НКВС,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свідчити</a:t>
            </a:r>
            <a:r>
              <a:rPr lang="ru-RU" dirty="0"/>
              <a:t> про </a:t>
            </a:r>
            <a:r>
              <a:rPr lang="ru-RU" dirty="0" err="1"/>
              <a:t>трагічні</a:t>
            </a:r>
            <a:r>
              <a:rPr lang="ru-RU" dirty="0"/>
              <a:t> </a:t>
            </a:r>
            <a:r>
              <a:rPr lang="ru-RU" dirty="0" err="1"/>
              <a:t>події</a:t>
            </a:r>
            <a:r>
              <a:rPr lang="ru-RU" dirty="0"/>
              <a:t>, </a:t>
            </a:r>
            <a:r>
              <a:rPr lang="ru-RU" dirty="0" err="1"/>
              <a:t>пов'язані</a:t>
            </a:r>
            <a:r>
              <a:rPr lang="ru-RU" dirty="0"/>
              <a:t> з </a:t>
            </a:r>
            <a:r>
              <a:rPr lang="ru-RU" dirty="0" err="1"/>
              <a:t>діяльністю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установи. У 1950-х роках </a:t>
            </a:r>
            <a:r>
              <a:rPr lang="ru-RU" dirty="0" err="1"/>
              <a:t>будівлю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перепрофільовано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кінотеатр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функціонував</a:t>
            </a:r>
            <a:r>
              <a:rPr lang="ru-RU" dirty="0"/>
              <a:t> до початку 1990-х </a:t>
            </a:r>
            <a:r>
              <a:rPr lang="ru-RU" dirty="0" err="1"/>
              <a:t>років</a:t>
            </a:r>
            <a:r>
              <a:rPr lang="ru-RU" dirty="0"/>
              <a:t>. У 1998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міська</a:t>
            </a:r>
            <a:r>
              <a:rPr lang="ru-RU" dirty="0"/>
              <a:t> </a:t>
            </a:r>
            <a:r>
              <a:rPr lang="ru-RU" dirty="0" err="1"/>
              <a:t>влада</a:t>
            </a:r>
            <a:r>
              <a:rPr lang="ru-RU" dirty="0"/>
              <a:t> передала </a:t>
            </a:r>
            <a:r>
              <a:rPr lang="ru-RU" dirty="0" err="1"/>
              <a:t>напівзруйновану</a:t>
            </a:r>
            <a:r>
              <a:rPr lang="ru-RU" dirty="0"/>
              <a:t> </a:t>
            </a:r>
            <a:r>
              <a:rPr lang="ru-RU" dirty="0" err="1"/>
              <a:t>споруду</a:t>
            </a:r>
            <a:r>
              <a:rPr lang="ru-RU" dirty="0"/>
              <a:t> </a:t>
            </a:r>
            <a:r>
              <a:rPr lang="ru-RU" dirty="0" err="1"/>
              <a:t>Дніпропетровській</a:t>
            </a:r>
            <a:r>
              <a:rPr lang="ru-RU" dirty="0"/>
              <a:t> </a:t>
            </a:r>
            <a:r>
              <a:rPr lang="ru-RU" dirty="0" err="1"/>
              <a:t>єпархії</a:t>
            </a:r>
            <a:r>
              <a:rPr lang="ru-RU" dirty="0"/>
              <a:t> УПЦ, і за </a:t>
            </a:r>
            <a:r>
              <a:rPr lang="ru-RU" dirty="0" err="1"/>
              <a:t>благословенням</a:t>
            </a:r>
            <a:r>
              <a:rPr lang="ru-RU" dirty="0"/>
              <a:t> </a:t>
            </a:r>
            <a:r>
              <a:rPr lang="ru-RU" dirty="0" err="1"/>
              <a:t>архієпископа</a:t>
            </a:r>
            <a:r>
              <a:rPr lang="ru-RU" dirty="0"/>
              <a:t> </a:t>
            </a:r>
            <a:r>
              <a:rPr lang="ru-RU" dirty="0" err="1"/>
              <a:t>Іринея</a:t>
            </a:r>
            <a:r>
              <a:rPr lang="ru-RU" dirty="0"/>
              <a:t> у </a:t>
            </a:r>
            <a:r>
              <a:rPr lang="ru-RU" dirty="0" err="1"/>
              <a:t>серпні</a:t>
            </a:r>
            <a:r>
              <a:rPr lang="ru-RU" dirty="0"/>
              <a:t> 2000 року </a:t>
            </a:r>
            <a:r>
              <a:rPr lang="ru-RU" dirty="0" err="1"/>
              <a:t>розпочалися</a:t>
            </a:r>
            <a:r>
              <a:rPr lang="ru-RU" dirty="0"/>
              <a:t> </a:t>
            </a:r>
            <a:r>
              <a:rPr lang="ru-RU" dirty="0" err="1"/>
              <a:t>ремонтні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з метою </a:t>
            </a:r>
            <a:r>
              <a:rPr lang="ru-RU" dirty="0" err="1"/>
              <a:t>відновлення</a:t>
            </a:r>
            <a:r>
              <a:rPr lang="ru-RU" dirty="0"/>
              <a:t> храму.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144F717-0A2D-4AB2-987C-9290EA8E5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057" y="4642539"/>
            <a:ext cx="4059943" cy="2283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5400854"/>
      </p:ext>
    </p:extLst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для презентаций\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145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86634" cy="796908"/>
          </a:xfrm>
        </p:spPr>
        <p:txBody>
          <a:bodyPr/>
          <a:lstStyle/>
          <a:p>
            <a:r>
              <a:rPr lang="ru-RU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Свято-Покровський</a:t>
            </a:r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храм</a:t>
            </a: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pic>
        <p:nvPicPr>
          <p:cNvPr id="6" name="Picture 2" descr="H:\для презентаций\кар рукопис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0"/>
            <a:ext cx="1019172" cy="1517576"/>
          </a:xfrm>
          <a:prstGeom prst="rect">
            <a:avLst/>
          </a:prstGeom>
          <a:noFill/>
        </p:spPr>
      </p:pic>
      <p:pic>
        <p:nvPicPr>
          <p:cNvPr id="21506" name="Picture 2" descr="I:\MAN\Свято-покровський храм(Одинківка)\Богородицька (Новобогородицька) Фортеця\400px-UkrTijden_4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26488" y="996798"/>
            <a:ext cx="6364569" cy="4487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53" y="3983620"/>
            <a:ext cx="4845559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2" name="Picture 4" descr="I:\MAN\Фото до кожного обєкта\9.Свято-Покровський храм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1665" y="367774"/>
            <a:ext cx="3032335" cy="3743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B9799B-E0B7-422F-AD7C-1360B2CC95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8520" y="5143512"/>
            <a:ext cx="2017951" cy="181676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для презентаций\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145"/>
            <a:ext cx="9144000" cy="6876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86634" cy="796908"/>
          </a:xfrm>
        </p:spPr>
        <p:txBody>
          <a:bodyPr/>
          <a:lstStyle/>
          <a:p>
            <a:r>
              <a:rPr lang="ru-RU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Свято-Покровський</a:t>
            </a:r>
            <a:r>
              <a:rPr lang="ru-RU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храм</a:t>
            </a: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pic>
        <p:nvPicPr>
          <p:cNvPr id="6" name="Picture 2" descr="H:\для презентаций\кар рукопис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0"/>
            <a:ext cx="1019172" cy="1517576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B9799B-E0B7-422F-AD7C-1360B2CC9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520" y="5143512"/>
            <a:ext cx="2017951" cy="1816765"/>
          </a:xfrm>
          <a:prstGeom prst="rect">
            <a:avLst/>
          </a:prstGeom>
        </p:spPr>
      </p:pic>
      <p:sp>
        <p:nvSpPr>
          <p:cNvPr id="9" name="Місце для вмісту 8">
            <a:extLst>
              <a:ext uri="{FF2B5EF4-FFF2-40B4-BE49-F238E27FC236}">
                <a16:creationId xmlns:a16="http://schemas.microsoft.com/office/drawing/2014/main" id="{9176EB21-148D-45DA-B342-32A2510A1E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435280" cy="341297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Свято-</a:t>
            </a:r>
            <a:r>
              <a:rPr lang="ru-RU" dirty="0" err="1"/>
              <a:t>Покровський</a:t>
            </a:r>
            <a:r>
              <a:rPr lang="ru-RU" dirty="0"/>
              <a:t> </a:t>
            </a:r>
            <a:r>
              <a:rPr lang="ru-RU" dirty="0" err="1"/>
              <a:t>козацький</a:t>
            </a:r>
            <a:r>
              <a:rPr lang="ru-RU" dirty="0"/>
              <a:t> храм, </a:t>
            </a:r>
            <a:r>
              <a:rPr lang="ru-RU" dirty="0" err="1"/>
              <a:t>ймовірно</a:t>
            </a:r>
            <a:r>
              <a:rPr lang="ru-RU" dirty="0"/>
              <a:t> </a:t>
            </a:r>
            <a:r>
              <a:rPr lang="ru-RU" dirty="0" err="1"/>
              <a:t>існуючий</a:t>
            </a:r>
            <a:r>
              <a:rPr lang="ru-RU" dirty="0"/>
              <a:t> з 1576 року, </a:t>
            </a:r>
            <a:r>
              <a:rPr lang="ru-RU" dirty="0" err="1"/>
              <a:t>спочатку</a:t>
            </a:r>
            <a:r>
              <a:rPr lang="ru-RU" dirty="0"/>
              <a:t> </a:t>
            </a:r>
            <a:r>
              <a:rPr lang="ru-RU" dirty="0" err="1"/>
              <a:t>розташовувався</a:t>
            </a:r>
            <a:r>
              <a:rPr lang="ru-RU" dirty="0"/>
              <a:t> на правому </a:t>
            </a:r>
            <a:r>
              <a:rPr lang="ru-RU" dirty="0" err="1"/>
              <a:t>березі</a:t>
            </a:r>
            <a:r>
              <a:rPr lang="ru-RU" dirty="0"/>
              <a:t> </a:t>
            </a:r>
            <a:r>
              <a:rPr lang="ru-RU" dirty="0" err="1"/>
              <a:t>Самари</a:t>
            </a:r>
            <a:r>
              <a:rPr lang="ru-RU" dirty="0"/>
              <a:t>, у </a:t>
            </a:r>
            <a:r>
              <a:rPr lang="ru-RU" dirty="0" err="1"/>
              <a:t>містечку</a:t>
            </a:r>
            <a:r>
              <a:rPr lang="ru-RU" dirty="0"/>
              <a:t> Стара </a:t>
            </a:r>
            <a:r>
              <a:rPr lang="ru-RU" dirty="0" err="1"/>
              <a:t>Самарь</a:t>
            </a:r>
            <a:r>
              <a:rPr lang="ru-RU" dirty="0"/>
              <a:t>. У 1668 </a:t>
            </a:r>
            <a:r>
              <a:rPr lang="ru-RU" dirty="0" err="1"/>
              <a:t>році</a:t>
            </a:r>
            <a:r>
              <a:rPr lang="ru-RU" dirty="0"/>
              <a:t>, за </a:t>
            </a:r>
            <a:r>
              <a:rPr lang="ru-RU" dirty="0" err="1"/>
              <a:t>гетьмана</a:t>
            </a:r>
            <a:r>
              <a:rPr lang="ru-RU" dirty="0"/>
              <a:t> </a:t>
            </a:r>
            <a:r>
              <a:rPr lang="ru-RU" dirty="0" err="1"/>
              <a:t>Івана</a:t>
            </a:r>
            <a:r>
              <a:rPr lang="ru-RU" dirty="0"/>
              <a:t> </a:t>
            </a:r>
            <a:r>
              <a:rPr lang="ru-RU" dirty="0" err="1"/>
              <a:t>Мазепи</a:t>
            </a:r>
            <a:r>
              <a:rPr lang="ru-RU" dirty="0"/>
              <a:t>, у </a:t>
            </a:r>
            <a:r>
              <a:rPr lang="ru-RU" dirty="0" err="1"/>
              <a:t>фортеці</a:t>
            </a:r>
            <a:r>
              <a:rPr lang="ru-RU" dirty="0"/>
              <a:t> </a:t>
            </a:r>
            <a:r>
              <a:rPr lang="ru-RU" dirty="0" err="1"/>
              <a:t>Новобогородицьк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зведена</a:t>
            </a:r>
            <a:r>
              <a:rPr lang="ru-RU" dirty="0"/>
              <a:t> </a:t>
            </a:r>
            <a:r>
              <a:rPr lang="ru-RU" dirty="0" err="1"/>
              <a:t>дерев'яна</a:t>
            </a:r>
            <a:r>
              <a:rPr lang="ru-RU" dirty="0"/>
              <a:t> </a:t>
            </a:r>
            <a:r>
              <a:rPr lang="ru-RU" dirty="0" err="1"/>
              <a:t>Покровська</a:t>
            </a:r>
            <a:r>
              <a:rPr lang="ru-RU" dirty="0"/>
              <a:t> </a:t>
            </a:r>
            <a:r>
              <a:rPr lang="ru-RU" dirty="0" err="1"/>
              <a:t>церква</a:t>
            </a:r>
            <a:r>
              <a:rPr lang="ru-RU" dirty="0"/>
              <a:t>, яку </a:t>
            </a:r>
            <a:r>
              <a:rPr lang="ru-RU" dirty="0" err="1"/>
              <a:t>згодом</a:t>
            </a:r>
            <a:r>
              <a:rPr lang="ru-RU" dirty="0"/>
              <a:t> перенесли до </a:t>
            </a:r>
            <a:r>
              <a:rPr lang="ru-RU" dirty="0" err="1"/>
              <a:t>Одинківки</a:t>
            </a:r>
            <a:r>
              <a:rPr lang="ru-RU" dirty="0"/>
              <a:t>. У 1795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планувалося</a:t>
            </a:r>
            <a:r>
              <a:rPr lang="ru-RU" dirty="0"/>
              <a:t> </a:t>
            </a:r>
            <a:r>
              <a:rPr lang="ru-RU" dirty="0" err="1"/>
              <a:t>розібрати</a:t>
            </a:r>
            <a:r>
              <a:rPr lang="ru-RU" dirty="0"/>
              <a:t> </a:t>
            </a:r>
            <a:r>
              <a:rPr lang="ru-RU" dirty="0" err="1"/>
              <a:t>стару</a:t>
            </a:r>
            <a:r>
              <a:rPr lang="ru-RU" dirty="0"/>
              <a:t> </a:t>
            </a:r>
            <a:r>
              <a:rPr lang="ru-RU" dirty="0" err="1"/>
              <a:t>Покровську</a:t>
            </a:r>
            <a:r>
              <a:rPr lang="ru-RU" dirty="0"/>
              <a:t> </a:t>
            </a:r>
            <a:r>
              <a:rPr lang="ru-RU" dirty="0" err="1"/>
              <a:t>церкву</a:t>
            </a:r>
            <a:r>
              <a:rPr lang="ru-RU" dirty="0"/>
              <a:t>, але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зусиллям</a:t>
            </a:r>
            <a:r>
              <a:rPr lang="ru-RU" dirty="0"/>
              <a:t> </a:t>
            </a:r>
            <a:r>
              <a:rPr lang="ru-RU" dirty="0" err="1"/>
              <a:t>поміщика</a:t>
            </a:r>
            <a:r>
              <a:rPr lang="ru-RU" dirty="0"/>
              <a:t> Василя </a:t>
            </a:r>
            <a:r>
              <a:rPr lang="ru-RU" dirty="0" err="1"/>
              <a:t>Куліченка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перенесено на </a:t>
            </a:r>
            <a:r>
              <a:rPr lang="ru-RU" dirty="0" err="1"/>
              <a:t>лівий</a:t>
            </a:r>
            <a:r>
              <a:rPr lang="ru-RU" dirty="0"/>
              <a:t> берег, до </a:t>
            </a:r>
            <a:r>
              <a:rPr lang="ru-RU" dirty="0" err="1"/>
              <a:t>Одинківки</a:t>
            </a:r>
            <a:r>
              <a:rPr lang="ru-RU" dirty="0"/>
              <a:t>. У 1934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радянська</a:t>
            </a:r>
            <a:r>
              <a:rPr lang="ru-RU" dirty="0"/>
              <a:t> </a:t>
            </a:r>
            <a:r>
              <a:rPr lang="ru-RU" dirty="0" err="1"/>
              <a:t>влада</a:t>
            </a:r>
            <a:r>
              <a:rPr lang="ru-RU" dirty="0"/>
              <a:t> </a:t>
            </a:r>
            <a:r>
              <a:rPr lang="ru-RU" dirty="0" err="1"/>
              <a:t>закрила</a:t>
            </a:r>
            <a:r>
              <a:rPr lang="ru-RU" dirty="0"/>
              <a:t> храм, а у 1992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відродження</a:t>
            </a:r>
            <a:r>
              <a:rPr lang="ru-RU" dirty="0"/>
              <a:t> </a:t>
            </a:r>
            <a:r>
              <a:rPr lang="ru-RU" dirty="0" err="1"/>
              <a:t>ініціювала</a:t>
            </a:r>
            <a:r>
              <a:rPr lang="ru-RU" dirty="0"/>
              <a:t> </a:t>
            </a:r>
            <a:r>
              <a:rPr lang="ru-RU" dirty="0" err="1"/>
              <a:t>місцева</a:t>
            </a:r>
            <a:r>
              <a:rPr lang="ru-RU" dirty="0"/>
              <a:t> громада, заклавши в основу </a:t>
            </a:r>
            <a:r>
              <a:rPr lang="ru-RU" dirty="0" err="1"/>
              <a:t>мощі</a:t>
            </a:r>
            <a:r>
              <a:rPr lang="ru-RU" dirty="0"/>
              <a:t> священномученика </a:t>
            </a:r>
            <a:r>
              <a:rPr lang="ru-RU" dirty="0" err="1"/>
              <a:t>Володимира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5850679"/>
      </p:ext>
    </p:extLst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649</Words>
  <Application>Microsoft Office PowerPoint</Application>
  <PresentationFormat>Екран (4:3)</PresentationFormat>
  <Paragraphs>29</Paragraphs>
  <Slides>15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9" baseType="lpstr">
      <vt:lpstr>Arial</vt:lpstr>
      <vt:lpstr>Bahnschrift SemiLight SemiConde</vt:lpstr>
      <vt:lpstr>Calibri</vt:lpstr>
      <vt:lpstr>Тема Office</vt:lpstr>
      <vt:lpstr>Тема: “Туристична стежина берегами лівобережної  Самари”.</vt:lpstr>
      <vt:lpstr> Історико – культурний шлях</vt:lpstr>
      <vt:lpstr>Ігренський півострів. </vt:lpstr>
      <vt:lpstr>Ігренський півострів. </vt:lpstr>
      <vt:lpstr>Легенда про Сірка і кримських татар. </vt:lpstr>
      <vt:lpstr>Легенда про Сірка і кримських татар. </vt:lpstr>
      <vt:lpstr>  Храм   Святого-Миколая. </vt:lpstr>
      <vt:lpstr>Станція Ксенівка</vt:lpstr>
      <vt:lpstr>Станція Ксенівка</vt:lpstr>
      <vt:lpstr>Храм святої преподобної Ксенії Римлянки  або історія Ксенії.</vt:lpstr>
      <vt:lpstr>Храм святої преподобної Ксенії Римлянки  або історія Ксенії.</vt:lpstr>
      <vt:lpstr>Храм Царствених мучеників</vt:lpstr>
      <vt:lpstr>Храм Царствених мучеників</vt:lpstr>
      <vt:lpstr>Свято-Покровський храм </vt:lpstr>
      <vt:lpstr>Свято-Покровський храм 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Alla</cp:lastModifiedBy>
  <cp:revision>111</cp:revision>
  <dcterms:created xsi:type="dcterms:W3CDTF">2015-02-04T12:11:47Z</dcterms:created>
  <dcterms:modified xsi:type="dcterms:W3CDTF">2025-04-13T12:11:36Z</dcterms:modified>
</cp:coreProperties>
</file>