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57" r:id="rId4"/>
    <p:sldId id="258" r:id="rId5"/>
    <p:sldId id="261" r:id="rId6"/>
    <p:sldId id="262" r:id="rId7"/>
    <p:sldId id="260" r:id="rId8"/>
    <p:sldId id="263" r:id="rId9"/>
    <p:sldId id="264" r:id="rId10"/>
    <p:sldId id="265" r:id="rId11"/>
    <p:sldId id="270" r:id="rId12"/>
    <p:sldId id="267" r:id="rId13"/>
    <p:sldId id="266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8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HnjaoyIx-g" TargetMode="External"/><Relationship Id="rId2" Type="http://schemas.openxmlformats.org/officeDocument/2006/relationships/hyperlink" Target="https://starscounternew-1.onrender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pmjs.com/package/image-js" TargetMode="External"/><Relationship Id="rId7" Type="http://schemas.openxmlformats.org/officeDocument/2006/relationships/hyperlink" Target="https://www.geeksforgeeks.org/handlebars-templating-in-expressjs/" TargetMode="External"/><Relationship Id="rId2" Type="http://schemas.openxmlformats.org/officeDocument/2006/relationships/hyperlink" Target="https://nodejs.org/e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xpressjs.com/" TargetMode="External"/><Relationship Id="rId5" Type="http://schemas.openxmlformats.org/officeDocument/2006/relationships/hyperlink" Target="https://en.wikipedia.org/wiki/JSON" TargetMode="External"/><Relationship Id="rId4" Type="http://schemas.openxmlformats.org/officeDocument/2006/relationships/hyperlink" Target="https://www.mysql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F3010-44B3-05B1-E6F5-4B9C657DE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8254" y="1044064"/>
            <a:ext cx="7677760" cy="1612669"/>
          </a:xfrm>
        </p:spPr>
        <p:txBody>
          <a:bodyPr/>
          <a:lstStyle/>
          <a:p>
            <a:r>
              <a:rPr lang="en-US" sz="7700" b="1" dirty="0"/>
              <a:t>Brightstar</a:t>
            </a:r>
            <a:endParaRPr lang="uk-UA" sz="77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5EDCCA-E748-7821-B5BC-CBF301B98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1297" y="2324733"/>
            <a:ext cx="6831673" cy="1086237"/>
          </a:xfrm>
        </p:spPr>
        <p:txBody>
          <a:bodyPr/>
          <a:lstStyle/>
          <a:p>
            <a:r>
              <a:rPr lang="uk-UA" dirty="0"/>
              <a:t>Сайт для автоматичного підрахунку зірок</a:t>
            </a:r>
          </a:p>
        </p:txBody>
      </p:sp>
      <p:pic>
        <p:nvPicPr>
          <p:cNvPr id="1027" name="Picture 3" descr="bright_star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2867851"/>
            <a:ext cx="2425700" cy="242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35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94855"/>
            <a:ext cx="9601200" cy="1485900"/>
          </a:xfrm>
        </p:spPr>
        <p:txBody>
          <a:bodyPr/>
          <a:lstStyle/>
          <a:p>
            <a:r>
              <a:rPr lang="en-US" b="1" dirty="0" err="1"/>
              <a:t>Brightstar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746566" y="1137804"/>
            <a:ext cx="6966067" cy="5395999"/>
          </a:xfrm>
        </p:spPr>
        <p:txBody>
          <a:bodyPr>
            <a:noAutofit/>
          </a:bodyPr>
          <a:lstStyle/>
          <a:p>
            <a:r>
              <a:rPr lang="ru-RU" sz="1600" b="1" dirty="0"/>
              <a:t>Тема:</a:t>
            </a:r>
          </a:p>
          <a:p>
            <a:pPr marL="0" indent="0">
              <a:buNone/>
            </a:pPr>
            <a:r>
              <a:rPr lang="ru-RU" sz="1600" dirty="0"/>
              <a:t>Сайт </a:t>
            </a:r>
            <a:r>
              <a:rPr lang="ru-RU" sz="1600"/>
              <a:t>для автоматичного </a:t>
            </a:r>
            <a:r>
              <a:rPr lang="ru-RU" sz="1600" dirty="0"/>
              <a:t>підрахунку кількості зірок на фотографії з супутника</a:t>
            </a:r>
            <a:endParaRPr lang="ru-RU" sz="1600" b="1" dirty="0"/>
          </a:p>
          <a:p>
            <a:r>
              <a:rPr lang="ru-RU" sz="1600" b="1" dirty="0"/>
              <a:t>Автор: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>Сокольчук Богдан Сергійович</a:t>
            </a:r>
          </a:p>
          <a:p>
            <a:r>
              <a:rPr lang="ru-RU" sz="1600" b="1" dirty="0"/>
              <a:t>Заклад </a:t>
            </a:r>
            <a:r>
              <a:rPr lang="ru-RU" sz="1600" b="1" dirty="0" err="1"/>
              <a:t>освіти</a:t>
            </a:r>
            <a:r>
              <a:rPr lang="ru-RU" sz="1600" b="1" dirty="0"/>
              <a:t>:</a:t>
            </a:r>
          </a:p>
          <a:p>
            <a:pPr marL="0" indent="0">
              <a:buNone/>
            </a:pPr>
            <a:r>
              <a:rPr lang="ru-RU" sz="1600" dirty="0" err="1"/>
              <a:t>Відокремлений</a:t>
            </a:r>
            <a:r>
              <a:rPr lang="ru-RU" sz="1600" dirty="0"/>
              <a:t> </a:t>
            </a:r>
            <a:r>
              <a:rPr lang="ru-RU" sz="1600" dirty="0" err="1"/>
              <a:t>підрозділ</a:t>
            </a:r>
            <a:r>
              <a:rPr lang="ru-RU" sz="1600" dirty="0"/>
              <a:t> «</a:t>
            </a:r>
            <a:r>
              <a:rPr lang="ru-RU" sz="1600" dirty="0" err="1"/>
              <a:t>Науковий</a:t>
            </a:r>
            <a:r>
              <a:rPr lang="ru-RU" sz="1600" dirty="0"/>
              <a:t> </a:t>
            </a:r>
            <a:r>
              <a:rPr lang="ru-RU" sz="1600" dirty="0" err="1"/>
              <a:t>ліцей</a:t>
            </a:r>
            <a:r>
              <a:rPr lang="ru-RU" sz="1600" dirty="0"/>
              <a:t>» Державного </a:t>
            </a:r>
            <a:r>
              <a:rPr lang="ru-RU" sz="1600" dirty="0" err="1"/>
              <a:t>університету</a:t>
            </a:r>
            <a:r>
              <a:rPr lang="ru-RU" sz="1600" dirty="0"/>
              <a:t> «</a:t>
            </a:r>
            <a:r>
              <a:rPr lang="ru-RU" sz="1600" dirty="0" err="1"/>
              <a:t>Житомирська</a:t>
            </a:r>
            <a:r>
              <a:rPr lang="ru-RU" sz="1600" dirty="0"/>
              <a:t> </a:t>
            </a:r>
            <a:r>
              <a:rPr lang="ru-RU" sz="1600" dirty="0" err="1"/>
              <a:t>політехніка</a:t>
            </a:r>
            <a:r>
              <a:rPr lang="ru-RU" sz="1600" dirty="0"/>
              <a:t>»</a:t>
            </a:r>
            <a:r>
              <a:rPr lang="en-US" sz="1600" dirty="0"/>
              <a:t>, </a:t>
            </a:r>
            <a:r>
              <a:rPr lang="ru-RU" sz="1600" dirty="0"/>
              <a:t>10-В </a:t>
            </a:r>
            <a:r>
              <a:rPr lang="ru-RU" sz="1600" dirty="0" err="1"/>
              <a:t>груп</a:t>
            </a:r>
            <a:r>
              <a:rPr lang="uk-UA" sz="1600" dirty="0"/>
              <a:t>а</a:t>
            </a:r>
          </a:p>
          <a:p>
            <a:r>
              <a:rPr lang="ru-RU" sz="1600" b="1" dirty="0"/>
              <a:t>Заклад </a:t>
            </a:r>
            <a:r>
              <a:rPr lang="ru-RU" sz="1600" b="1" dirty="0" err="1"/>
              <a:t>позашкільної</a:t>
            </a:r>
            <a:r>
              <a:rPr lang="ru-RU" sz="1600" b="1" dirty="0"/>
              <a:t> </a:t>
            </a:r>
            <a:r>
              <a:rPr lang="ru-RU" sz="1600" b="1" dirty="0" err="1"/>
              <a:t>освіти</a:t>
            </a:r>
            <a:r>
              <a:rPr lang="ru-RU" sz="1600" b="1" dirty="0"/>
              <a:t>:</a:t>
            </a:r>
          </a:p>
          <a:p>
            <a:pPr marL="0" indent="0">
              <a:buNone/>
            </a:pPr>
            <a:r>
              <a:rPr lang="ru-RU" sz="1600" dirty="0" err="1"/>
              <a:t>Житомирський</a:t>
            </a:r>
            <a:r>
              <a:rPr lang="ru-RU" sz="1600" dirty="0"/>
              <a:t> </a:t>
            </a:r>
            <a:r>
              <a:rPr lang="ru-RU" sz="1600" dirty="0" err="1"/>
              <a:t>міський</a:t>
            </a:r>
            <a:r>
              <a:rPr lang="ru-RU" sz="1600" dirty="0"/>
              <a:t> центр </a:t>
            </a:r>
            <a:r>
              <a:rPr lang="ru-RU" sz="1600" dirty="0" err="1"/>
              <a:t>науково-технічної</a:t>
            </a:r>
            <a:r>
              <a:rPr lang="ru-RU" sz="1600" dirty="0"/>
              <a:t> </a:t>
            </a:r>
            <a:r>
              <a:rPr lang="ru-RU" sz="1600" dirty="0" err="1"/>
              <a:t>творчості</a:t>
            </a:r>
            <a:r>
              <a:rPr lang="ru-RU" sz="1600" dirty="0"/>
              <a:t> </a:t>
            </a:r>
            <a:r>
              <a:rPr lang="ru-RU" sz="1600" dirty="0" err="1"/>
              <a:t>учнівської</a:t>
            </a:r>
            <a:r>
              <a:rPr lang="ru-RU" sz="1600" dirty="0"/>
              <a:t> </a:t>
            </a:r>
            <a:r>
              <a:rPr lang="ru-RU" sz="1600" dirty="0" err="1"/>
              <a:t>молоді</a:t>
            </a:r>
            <a:r>
              <a:rPr lang="en-US" sz="1600" dirty="0"/>
              <a:t>,</a:t>
            </a:r>
            <a:r>
              <a:rPr lang="uk-UA" sz="1600" dirty="0"/>
              <a:t> гурток </a:t>
            </a:r>
            <a:r>
              <a:rPr lang="en-US" sz="1600" dirty="0"/>
              <a:t>“</a:t>
            </a:r>
            <a:r>
              <a:rPr lang="uk-UA" sz="1600" dirty="0"/>
              <a:t>Програмування та дизайн</a:t>
            </a:r>
            <a:r>
              <a:rPr lang="en-US" sz="1600" dirty="0"/>
              <a:t>”</a:t>
            </a:r>
            <a:endParaRPr lang="ru-RU" sz="1600" dirty="0"/>
          </a:p>
          <a:p>
            <a:r>
              <a:rPr lang="ru-RU" sz="1600" b="1" dirty="0" err="1"/>
              <a:t>Науковий</a:t>
            </a:r>
            <a:r>
              <a:rPr lang="ru-RU" sz="1600" b="1" dirty="0"/>
              <a:t> </a:t>
            </a:r>
            <a:r>
              <a:rPr lang="ru-RU" sz="1600" b="1" dirty="0" err="1"/>
              <a:t>керівник</a:t>
            </a:r>
            <a:r>
              <a:rPr lang="ru-RU" sz="1600" b="1" dirty="0"/>
              <a:t>: </a:t>
            </a:r>
            <a:endParaRPr lang="ru-RU" sz="1600" dirty="0"/>
          </a:p>
          <a:p>
            <a:pPr marL="0" indent="0">
              <a:buNone/>
            </a:pPr>
            <a:r>
              <a:rPr lang="ru-RU" sz="1600" dirty="0" err="1"/>
              <a:t>Шатківський</a:t>
            </a:r>
            <a:r>
              <a:rPr lang="ru-RU" sz="1600" dirty="0"/>
              <a:t> </a:t>
            </a:r>
            <a:r>
              <a:rPr lang="ru-RU" sz="1600" dirty="0" err="1"/>
              <a:t>Віталій</a:t>
            </a:r>
            <a:r>
              <a:rPr lang="ru-RU" sz="1600" dirty="0"/>
              <a:t> </a:t>
            </a:r>
            <a:r>
              <a:rPr lang="ru-RU" sz="1600" dirty="0" err="1"/>
              <a:t>Миколайович</a:t>
            </a:r>
            <a:r>
              <a:rPr lang="en-US" sz="1600" dirty="0"/>
              <a:t>,</a:t>
            </a:r>
            <a:r>
              <a:rPr lang="uk-UA" sz="1600" dirty="0"/>
              <a:t> вчитель інформатики</a:t>
            </a:r>
            <a:endParaRPr lang="ru-RU" sz="1600" dirty="0"/>
          </a:p>
          <a:p>
            <a:r>
              <a:rPr lang="ru-RU" sz="1600" b="1" dirty="0"/>
              <a:t>Мета:</a:t>
            </a:r>
          </a:p>
          <a:p>
            <a:pPr marL="0" indent="0">
              <a:buNone/>
            </a:pPr>
            <a:r>
              <a:rPr lang="ru-RU" sz="1600" dirty="0" err="1"/>
              <a:t>Розробити</a:t>
            </a:r>
            <a:r>
              <a:rPr lang="ru-RU" sz="1600" dirty="0"/>
              <a:t> вебсайт для автоматичного </a:t>
            </a:r>
            <a:r>
              <a:rPr lang="ru-RU" sz="1600" dirty="0" err="1"/>
              <a:t>підрахунку</a:t>
            </a:r>
            <a:r>
              <a:rPr lang="ru-RU" sz="1600" dirty="0"/>
              <a:t> </a:t>
            </a:r>
            <a:r>
              <a:rPr lang="ru-RU" sz="1600" dirty="0" err="1"/>
              <a:t>зірок</a:t>
            </a:r>
            <a:r>
              <a:rPr lang="ru-RU" sz="1600" dirty="0"/>
              <a:t> на </a:t>
            </a:r>
            <a:r>
              <a:rPr lang="ru-RU" sz="1600" dirty="0" err="1"/>
              <a:t>фотографіях</a:t>
            </a:r>
            <a:r>
              <a:rPr lang="ru-RU" sz="1600" dirty="0"/>
              <a:t>, з метою </a:t>
            </a:r>
            <a:r>
              <a:rPr lang="ru-RU" sz="1600" dirty="0" err="1"/>
              <a:t>пришвидшити</a:t>
            </a:r>
            <a:r>
              <a:rPr lang="ru-RU" sz="1600" dirty="0"/>
              <a:t> </a:t>
            </a:r>
            <a:r>
              <a:rPr lang="ru-RU" sz="1600" dirty="0" err="1"/>
              <a:t>аналіз</a:t>
            </a:r>
            <a:r>
              <a:rPr lang="ru-RU" sz="1600" dirty="0"/>
              <a:t> </a:t>
            </a:r>
            <a:r>
              <a:rPr lang="ru-RU" sz="1600" dirty="0" err="1"/>
              <a:t>знімків</a:t>
            </a:r>
            <a:r>
              <a:rPr lang="ru-RU" sz="1600" dirty="0"/>
              <a:t> </a:t>
            </a:r>
            <a:r>
              <a:rPr lang="ru-RU" sz="1600" dirty="0" err="1"/>
              <a:t>супутників</a:t>
            </a:r>
            <a:endParaRPr lang="uk-UA" sz="1600" dirty="0"/>
          </a:p>
          <a:p>
            <a:endParaRPr lang="uk-UA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6" t="11600" r="12928" b="22805"/>
          <a:stretch/>
        </p:blipFill>
        <p:spPr>
          <a:xfrm>
            <a:off x="1371600" y="1552575"/>
            <a:ext cx="2966639" cy="356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355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D219-B669-7452-5448-F5DEE6470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41349"/>
            <a:ext cx="9601200" cy="1485900"/>
          </a:xfrm>
        </p:spPr>
        <p:txBody>
          <a:bodyPr/>
          <a:lstStyle/>
          <a:p>
            <a:br>
              <a:rPr lang="en-US" dirty="0"/>
            </a:br>
            <a:r>
              <a:rPr lang="en-US" dirty="0" err="1"/>
              <a:t>BrightStar</a:t>
            </a:r>
            <a:r>
              <a:rPr lang="uk-UA" dirty="0"/>
              <a:t>: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5797D-2DD5-710E-3603-D67472BCE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09051"/>
            <a:ext cx="9601200" cy="3581400"/>
          </a:xfrm>
        </p:spPr>
        <p:txBody>
          <a:bodyPr/>
          <a:lstStyle/>
          <a:p>
            <a:r>
              <a:rPr lang="uk-UA" dirty="0"/>
              <a:t>Вебсайт з можливістю підрахування зірок за допомогою технологій </a:t>
            </a:r>
            <a:r>
              <a:rPr lang="en-US" dirty="0"/>
              <a:t>node.js,</a:t>
            </a:r>
            <a:r>
              <a:rPr lang="uk-UA" dirty="0"/>
              <a:t> також використовується база данних </a:t>
            </a:r>
            <a:r>
              <a:rPr lang="en-US" dirty="0" err="1"/>
              <a:t>mySql</a:t>
            </a:r>
            <a:r>
              <a:rPr lang="en-US" dirty="0"/>
              <a:t> </a:t>
            </a:r>
            <a:r>
              <a:rPr lang="ru-UA" dirty="0"/>
              <a:t>для збер</a:t>
            </a:r>
            <a:r>
              <a:rPr lang="uk-UA" dirty="0"/>
              <a:t>ігання користувачів та їх прогресу</a:t>
            </a:r>
          </a:p>
          <a:p>
            <a:r>
              <a:rPr lang="uk-UA" dirty="0"/>
              <a:t>Початкова сторінка: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C7B749-6E19-43E8-0435-0F66C5158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796" y="3236539"/>
            <a:ext cx="6428133" cy="347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12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6B75A-DFF5-5E47-69C2-2FD7F8EFD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Як почати працювати? </a:t>
            </a:r>
            <a:br>
              <a:rPr lang="uk-UA" dirty="0"/>
            </a:br>
            <a:r>
              <a:rPr lang="uk-UA" sz="3100" dirty="0"/>
              <a:t>Інформаційні сторінки сайту.</a:t>
            </a:r>
            <a:br>
              <a:rPr lang="uk-UA" dirty="0"/>
            </a:b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4E805-3DE1-E2E0-E97A-6BE410054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350" y="4593043"/>
            <a:ext cx="5488193" cy="23267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У верхній панелі сайту присутня кнопка </a:t>
            </a:r>
            <a:r>
              <a:rPr lang="en-US" dirty="0"/>
              <a:t>‘</a:t>
            </a:r>
            <a:r>
              <a:rPr lang="uk-UA" dirty="0"/>
              <a:t>Інструкція</a:t>
            </a:r>
            <a:r>
              <a:rPr lang="en-US" dirty="0"/>
              <a:t>’</a:t>
            </a:r>
            <a:r>
              <a:rPr lang="uk-UA" dirty="0"/>
              <a:t> яка при натисканні перенаправляє користовачів на окрему сторінку де є пошагове пояснення та відео для детальнішого ознайомлення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5DC5873-0CC8-18AF-9D58-B6F0F4F5F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418" y="1864823"/>
            <a:ext cx="5488193" cy="3087108"/>
          </a:xfrm>
          <a:prstGeom prst="rect">
            <a:avLst/>
          </a:prstGeom>
        </p:spPr>
      </p:pic>
      <p:pic>
        <p:nvPicPr>
          <p:cNvPr id="6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5417102-EB7B-6AFD-6217-E289E556C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476" y="1864823"/>
            <a:ext cx="5463001" cy="3072938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6358543" y="4951931"/>
            <a:ext cx="5478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У головній панелі розміщена кнопка «</a:t>
            </a:r>
            <a:r>
              <a:rPr lang="uk-UA" dirty="0" err="1"/>
              <a:t>Австрофотографія</a:t>
            </a:r>
            <a:r>
              <a:rPr lang="uk-UA" dirty="0"/>
              <a:t>», яка перенаправляє користувача на окрему сторінку зі статтею про </a:t>
            </a:r>
            <a:r>
              <a:rPr lang="uk-UA" dirty="0" err="1"/>
              <a:t>Австрофотографію</a:t>
            </a:r>
            <a:r>
              <a:rPr lang="uk-UA" dirty="0"/>
              <a:t> та цікавою інформацією про дослідження всесвіту.</a:t>
            </a:r>
          </a:p>
        </p:txBody>
      </p:sp>
    </p:spTree>
    <p:extLst>
      <p:ext uri="{BB962C8B-B14F-4D97-AF65-F5344CB8AC3E}">
        <p14:creationId xmlns:p14="http://schemas.microsoft.com/office/powerpoint/2010/main" val="2415200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B57B2-6038-C677-F423-0D623FBE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815293"/>
            <a:ext cx="9601200" cy="1485900"/>
          </a:xfrm>
        </p:spPr>
        <p:txBody>
          <a:bodyPr/>
          <a:lstStyle/>
          <a:p>
            <a:r>
              <a:rPr lang="uk-UA" dirty="0"/>
              <a:t>Реєстрація</a:t>
            </a:r>
            <a:r>
              <a:rPr lang="en-US" dirty="0"/>
              <a:t>/</a:t>
            </a:r>
            <a:r>
              <a:rPr lang="uk-UA" dirty="0"/>
              <a:t>Авторизація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83FC4-F138-B2F1-1B31-87C629EC1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9601200" cy="3581400"/>
          </a:xfrm>
        </p:spPr>
        <p:txBody>
          <a:bodyPr/>
          <a:lstStyle/>
          <a:p>
            <a:r>
              <a:rPr lang="uk-UA" dirty="0"/>
              <a:t>Можливість створити або увійти вже в існуючий акаунт:</a:t>
            </a:r>
          </a:p>
          <a:p>
            <a:r>
              <a:rPr lang="uk-UA" dirty="0"/>
              <a:t>Після створення акаунту ви отримуєте повідомлення на пошту.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C1459F-D048-F86E-A8D6-BB4AE56BF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008" y="2914650"/>
            <a:ext cx="4958249" cy="2789015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CADFACB-6CFE-ADFA-9C9E-7D2CA05B1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302" y="2914650"/>
            <a:ext cx="4958249" cy="278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18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4F4D6-87AD-A20F-C91A-5DEF9F7C8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Особистий кабінет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45E0C-5AC5-5F90-665F-8EB6242C2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9601200" cy="3581400"/>
          </a:xfrm>
        </p:spPr>
        <p:txBody>
          <a:bodyPr/>
          <a:lstStyle/>
          <a:p>
            <a:r>
              <a:rPr lang="uk-UA" dirty="0"/>
              <a:t>В своєму профілі є можливість переглянути історію усіх аналізованих фотографій користувача та змінити картинку</a:t>
            </a:r>
            <a:r>
              <a:rPr lang="en-US" dirty="0"/>
              <a:t>/</a:t>
            </a:r>
            <a:r>
              <a:rPr lang="uk-UA" dirty="0"/>
              <a:t>опис, також видалити чи вийти з акаунту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559" y="2600325"/>
            <a:ext cx="5753027" cy="367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000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947FA-3431-4A5F-B798-F4B1275DD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254936"/>
            <a:ext cx="9601200" cy="1485900"/>
          </a:xfrm>
        </p:spPr>
        <p:txBody>
          <a:bodyPr/>
          <a:lstStyle/>
          <a:p>
            <a:r>
              <a:rPr lang="uk-UA" dirty="0"/>
              <a:t>Підрахунок Зірок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8E623-D69A-21CD-51E7-00BD2D7B7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021664"/>
            <a:ext cx="9601200" cy="3581400"/>
          </a:xfrm>
        </p:spPr>
        <p:txBody>
          <a:bodyPr/>
          <a:lstStyle/>
          <a:p>
            <a:r>
              <a:rPr lang="ru-RU" dirty="0"/>
              <a:t>Після створення акаунта потрібно перейти на головну сторінку та прокрутити її вниз, щоб знайти форму. Важливо бути авторизованим, інакше ця функція буде недоступною.</a:t>
            </a:r>
            <a:endParaRPr lang="uk-UA" dirty="0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153248D-3A72-9E9B-2809-29C6301DF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195671"/>
            <a:ext cx="5324475" cy="2981260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E2A0B4A-EA38-EA76-AC83-653563FE5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75" y="3195671"/>
            <a:ext cx="5324475" cy="299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32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C73D0-309F-1426-F7AB-3F02D673B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70931"/>
            <a:ext cx="9601200" cy="1485900"/>
          </a:xfrm>
        </p:spPr>
        <p:txBody>
          <a:bodyPr/>
          <a:lstStyle/>
          <a:p>
            <a:r>
              <a:rPr lang="uk-UA" dirty="0"/>
              <a:t>Результат: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3D7E6F6-6BF6-C9DA-50DA-4BA465E2E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1780" y="1085443"/>
            <a:ext cx="4482593" cy="2570308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41" y="1085443"/>
            <a:ext cx="4762459" cy="25987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756" y="3814830"/>
            <a:ext cx="4482593" cy="271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27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3903B-F366-BF5C-21BF-3EE7C0573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080492"/>
            <a:ext cx="9601200" cy="1485900"/>
          </a:xfrm>
        </p:spPr>
        <p:txBody>
          <a:bodyPr/>
          <a:lstStyle/>
          <a:p>
            <a:r>
              <a:rPr lang="uk-UA" dirty="0"/>
              <a:t>Можливість відправити відгук: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2F1AD-DF90-B1EB-E374-716E51B56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14525"/>
            <a:ext cx="9601200" cy="3581400"/>
          </a:xfrm>
        </p:spPr>
        <p:txBody>
          <a:bodyPr/>
          <a:lstStyle/>
          <a:p>
            <a:r>
              <a:rPr lang="uk-UA" dirty="0"/>
              <a:t>Якщо у вас є якісь побажання, чи ідеї ви завжди маєте можливість відправити відгук, але тільки у разі якщо ви маєте акаунт, всі відгуки йдуть на сторінку яка доступна тільки адміну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87CED83-7B53-0F60-2CC2-13FADDF89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3353155"/>
            <a:ext cx="5307094" cy="2986797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9127FB4-4F16-4AE1-C62E-28ED384E9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726" y="3345657"/>
            <a:ext cx="5305424" cy="298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97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A1629-DC2F-84BC-C8E6-9BA28FFF4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Адаптація під мобільні пристрої:</a:t>
            </a:r>
          </a:p>
        </p:txBody>
      </p:sp>
      <p:pic>
        <p:nvPicPr>
          <p:cNvPr id="5" name="Content Placeholder 4" descr="A screenshot of a phone&#10;&#10;AI-generated content may be incorrect.">
            <a:extLst>
              <a:ext uri="{FF2B5EF4-FFF2-40B4-BE49-F238E27FC236}">
                <a16:creationId xmlns:a16="http://schemas.microsoft.com/office/drawing/2014/main" id="{C6B6EDA0-7418-BACA-D83F-9E5FA39B1B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93440" y="1604337"/>
            <a:ext cx="2157520" cy="4922497"/>
          </a:xfrm>
        </p:spPr>
      </p:pic>
      <p:pic>
        <p:nvPicPr>
          <p:cNvPr id="7" name="Picture 6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8ECCEC04-6F9A-62D0-78FA-44689AC30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779" y="1604338"/>
            <a:ext cx="2015654" cy="50949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296" y="1604336"/>
            <a:ext cx="2478704" cy="492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9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Програмна реалізація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355" y="1428750"/>
            <a:ext cx="2343477" cy="44773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587" y="1428750"/>
            <a:ext cx="3495328" cy="47421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186" y="1496291"/>
            <a:ext cx="4066258" cy="467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297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Висновок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947650" y="1428750"/>
            <a:ext cx="10914612" cy="4031673"/>
          </a:xfrm>
        </p:spPr>
        <p:txBody>
          <a:bodyPr>
            <a:noAutofit/>
          </a:bodyPr>
          <a:lstStyle/>
          <a:p>
            <a:r>
              <a:rPr lang="ru-RU" sz="2200" dirty="0" err="1"/>
              <a:t>Розроблений</a:t>
            </a:r>
            <a:r>
              <a:rPr lang="ru-RU" sz="2200" dirty="0"/>
              <a:t> веб-сайт </a:t>
            </a:r>
            <a:r>
              <a:rPr lang="ru-RU" sz="2200" dirty="0" err="1"/>
              <a:t>дозволяє</a:t>
            </a:r>
            <a:r>
              <a:rPr lang="ru-RU" sz="2200" dirty="0"/>
              <a:t> </a:t>
            </a:r>
            <a:r>
              <a:rPr lang="ru-RU" sz="2200" dirty="0" err="1"/>
              <a:t>значно</a:t>
            </a:r>
            <a:r>
              <a:rPr lang="ru-RU" sz="2200" dirty="0"/>
              <a:t> </a:t>
            </a:r>
            <a:r>
              <a:rPr lang="ru-RU" sz="2200" dirty="0" err="1"/>
              <a:t>спростити</a:t>
            </a:r>
            <a:r>
              <a:rPr lang="ru-RU" sz="2200" dirty="0"/>
              <a:t> </a:t>
            </a:r>
            <a:r>
              <a:rPr lang="ru-RU" sz="2200" dirty="0" err="1"/>
              <a:t>процес</a:t>
            </a:r>
            <a:r>
              <a:rPr lang="ru-RU" sz="2200" dirty="0"/>
              <a:t> </a:t>
            </a:r>
            <a:r>
              <a:rPr lang="ru-RU" sz="2200" dirty="0" err="1"/>
              <a:t>аналізу</a:t>
            </a:r>
            <a:r>
              <a:rPr lang="ru-RU" sz="2200" dirty="0"/>
              <a:t> </a:t>
            </a:r>
            <a:r>
              <a:rPr lang="ru-RU" sz="2200" dirty="0" err="1"/>
              <a:t>знімків</a:t>
            </a:r>
            <a:r>
              <a:rPr lang="ru-RU" sz="2200" dirty="0"/>
              <a:t> </a:t>
            </a:r>
            <a:r>
              <a:rPr lang="ru-RU" sz="2200" dirty="0" err="1"/>
              <a:t>зоряного</a:t>
            </a:r>
            <a:r>
              <a:rPr lang="ru-RU" sz="2200" dirty="0"/>
              <a:t> неба, </a:t>
            </a:r>
            <a:r>
              <a:rPr lang="ru-RU" sz="2200" dirty="0" err="1"/>
              <a:t>що</a:t>
            </a:r>
            <a:r>
              <a:rPr lang="ru-RU" sz="2200" dirty="0"/>
              <a:t> </a:t>
            </a:r>
            <a:r>
              <a:rPr lang="ru-RU" sz="2200" dirty="0" err="1"/>
              <a:t>відкриває</a:t>
            </a:r>
            <a:r>
              <a:rPr lang="ru-RU" sz="2200" dirty="0"/>
              <a:t> </a:t>
            </a:r>
            <a:r>
              <a:rPr lang="ru-RU" sz="2200" dirty="0" err="1"/>
              <a:t>можливості</a:t>
            </a:r>
            <a:r>
              <a:rPr lang="ru-RU" sz="2200" dirty="0"/>
              <a:t> для </a:t>
            </a:r>
            <a:r>
              <a:rPr lang="ru-RU" sz="2200" dirty="0" err="1"/>
              <a:t>подальших</a:t>
            </a:r>
            <a:r>
              <a:rPr lang="ru-RU" sz="2200" dirty="0"/>
              <a:t> </a:t>
            </a:r>
            <a:r>
              <a:rPr lang="ru-RU" sz="2200" dirty="0" err="1"/>
              <a:t>досліджень</a:t>
            </a:r>
            <a:r>
              <a:rPr lang="ru-RU" sz="2200" dirty="0"/>
              <a:t> у </a:t>
            </a:r>
            <a:r>
              <a:rPr lang="ru-RU" sz="2200" dirty="0" err="1"/>
              <a:t>сфері</a:t>
            </a:r>
            <a:r>
              <a:rPr lang="ru-RU" sz="2200" dirty="0"/>
              <a:t> </a:t>
            </a:r>
            <a:r>
              <a:rPr lang="ru-RU" sz="2200" dirty="0" err="1"/>
              <a:t>астрономії</a:t>
            </a:r>
            <a:r>
              <a:rPr lang="ru-RU" sz="2200" dirty="0"/>
              <a:t>. Система автоматичного </a:t>
            </a:r>
            <a:r>
              <a:rPr lang="ru-RU" sz="2200" dirty="0" err="1"/>
              <a:t>розпізнавання</a:t>
            </a:r>
            <a:r>
              <a:rPr lang="ru-RU" sz="2200" dirty="0"/>
              <a:t> </a:t>
            </a:r>
            <a:r>
              <a:rPr lang="ru-RU" sz="2200" dirty="0" err="1"/>
              <a:t>зірок</a:t>
            </a:r>
            <a:r>
              <a:rPr lang="ru-RU" sz="2200" dirty="0"/>
              <a:t> </a:t>
            </a:r>
            <a:r>
              <a:rPr lang="ru-RU" sz="2200" dirty="0" err="1"/>
              <a:t>дозволяє</a:t>
            </a:r>
            <a:r>
              <a:rPr lang="ru-RU" sz="2200" dirty="0"/>
              <a:t> </a:t>
            </a:r>
            <a:r>
              <a:rPr lang="ru-RU" sz="2200" dirty="0" err="1"/>
              <a:t>пришвидшити</a:t>
            </a:r>
            <a:r>
              <a:rPr lang="ru-RU" sz="2200" dirty="0"/>
              <a:t> </a:t>
            </a:r>
            <a:r>
              <a:rPr lang="ru-RU" sz="2200" dirty="0" err="1"/>
              <a:t>обробку</a:t>
            </a:r>
            <a:r>
              <a:rPr lang="ru-RU" sz="2200" dirty="0"/>
              <a:t> </a:t>
            </a:r>
            <a:r>
              <a:rPr lang="ru-RU" sz="2200" dirty="0" err="1"/>
              <a:t>даних</a:t>
            </a:r>
            <a:r>
              <a:rPr lang="ru-RU" sz="2200" dirty="0"/>
              <a:t> та </a:t>
            </a:r>
            <a:r>
              <a:rPr lang="ru-RU" sz="2200" dirty="0" err="1"/>
              <a:t>знизити</a:t>
            </a:r>
            <a:r>
              <a:rPr lang="ru-RU" sz="2200" dirty="0"/>
              <a:t> </a:t>
            </a:r>
            <a:r>
              <a:rPr lang="ru-RU" sz="2200" dirty="0" err="1"/>
              <a:t>вплив</a:t>
            </a:r>
            <a:r>
              <a:rPr lang="ru-RU" sz="2200" dirty="0"/>
              <a:t> </a:t>
            </a:r>
            <a:r>
              <a:rPr lang="ru-RU" sz="2200" dirty="0" err="1"/>
              <a:t>людського</a:t>
            </a:r>
            <a:r>
              <a:rPr lang="ru-RU" sz="2200" dirty="0"/>
              <a:t> фактору на </a:t>
            </a:r>
            <a:r>
              <a:rPr lang="ru-RU" sz="2200" dirty="0" err="1"/>
              <a:t>результати</a:t>
            </a:r>
            <a:r>
              <a:rPr lang="ru-RU" sz="2200" dirty="0"/>
              <a:t> </a:t>
            </a:r>
            <a:r>
              <a:rPr lang="ru-RU" sz="2200" dirty="0" err="1"/>
              <a:t>аналізу</a:t>
            </a:r>
            <a:r>
              <a:rPr lang="ru-RU" sz="2200" dirty="0"/>
              <a:t>.</a:t>
            </a:r>
          </a:p>
          <a:p>
            <a:r>
              <a:rPr lang="uk-UA" sz="2200" dirty="0"/>
              <a:t>Застосування сучасних технологій, таких як алгоритми комп’ютерного зору та машинного навчання, дозволяє підвищити точність визначення зірок. Використання бази даних </a:t>
            </a:r>
            <a:r>
              <a:rPr lang="en-US" sz="2200" dirty="0"/>
              <a:t>MySQL </a:t>
            </a:r>
            <a:r>
              <a:rPr lang="uk-UA" sz="2200" dirty="0"/>
              <a:t>забезпечує збереження та подальший аналіз отриманих даних, що може бути корисним для довготривалих досліджень та порівняльного аналізу змін у зоряному небі.</a:t>
            </a:r>
          </a:p>
          <a:p>
            <a:r>
              <a:rPr lang="uk-UA" sz="2200" dirty="0"/>
              <a:t>У майбутньому планується вдосконалення алгоритмів розпізнавання шляхом застосування </a:t>
            </a:r>
            <a:r>
              <a:rPr lang="uk-UA" sz="2200" dirty="0" err="1"/>
              <a:t>нейромереж</a:t>
            </a:r>
            <a:r>
              <a:rPr lang="uk-UA" sz="2200" dirty="0"/>
              <a:t>, що дозволить не лише підраховувати кількість зірок, а й класифікувати їх за яскравістю та іншими характеристиками. Крім того, можливим напрямком розвитку є створення </a:t>
            </a:r>
            <a:r>
              <a:rPr lang="en-US" sz="2200" dirty="0"/>
              <a:t>API </a:t>
            </a:r>
            <a:r>
              <a:rPr lang="uk-UA" sz="2200" dirty="0"/>
              <a:t>для інтеграції даної системи з іншими астрономічними сервісами та дослідницькими платформами.</a:t>
            </a:r>
            <a:br>
              <a:rPr lang="uk-UA" sz="2200" dirty="0"/>
            </a:br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2463972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6F035-825E-9338-0281-E93CA995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Дякую за увагу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33D27-74D1-ED89-2FF4-C32FF49E5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Посилання </a:t>
            </a:r>
            <a:r>
              <a:rPr lang="ru-UA" dirty="0"/>
              <a:t>для ознайомлення: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https://starscounternew-1.onrender.com</a:t>
            </a:r>
            <a:r>
              <a:rPr lang="uk-UA" dirty="0"/>
              <a:t> </a:t>
            </a:r>
          </a:p>
          <a:p>
            <a:r>
              <a:rPr lang="uk-UA" dirty="0"/>
              <a:t>Посилання на відео-інструкцію: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https://www.youtube.com/watch?v=9HnjaoyIx-g</a:t>
            </a:r>
            <a:r>
              <a:rPr lang="en-US" dirty="0"/>
              <a:t>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10947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199367"/>
            <a:ext cx="9601200" cy="1485900"/>
          </a:xfrm>
        </p:spPr>
        <p:txBody>
          <a:bodyPr/>
          <a:lstStyle/>
          <a:p>
            <a:r>
              <a:rPr lang="uk-UA" dirty="0"/>
              <a:t>Джерела: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Node.js - </a:t>
            </a:r>
            <a:r>
              <a:rPr lang="en-US" u="sng" dirty="0">
                <a:hlinkClick r:id="rId2"/>
              </a:rPr>
              <a:t>Node.js — Run JavaScript Everywhere</a:t>
            </a:r>
            <a:endParaRPr lang="en-US" dirty="0"/>
          </a:p>
          <a:p>
            <a:pPr fontAlgn="base"/>
            <a:r>
              <a:rPr lang="en-US" dirty="0"/>
              <a:t>Image-</a:t>
            </a:r>
            <a:r>
              <a:rPr lang="en-US" dirty="0" err="1"/>
              <a:t>js</a:t>
            </a:r>
            <a:r>
              <a:rPr lang="en-US" dirty="0"/>
              <a:t> - </a:t>
            </a:r>
            <a:r>
              <a:rPr lang="en-US" u="sng" dirty="0">
                <a:hlinkClick r:id="rId3"/>
              </a:rPr>
              <a:t>image-</a:t>
            </a:r>
            <a:r>
              <a:rPr lang="en-US" u="sng" dirty="0" err="1">
                <a:hlinkClick r:id="rId3"/>
              </a:rPr>
              <a:t>js</a:t>
            </a:r>
            <a:r>
              <a:rPr lang="en-US" u="sng" dirty="0">
                <a:hlinkClick r:id="rId3"/>
              </a:rPr>
              <a:t> - </a:t>
            </a:r>
            <a:r>
              <a:rPr lang="en-US" u="sng" dirty="0" err="1">
                <a:hlinkClick r:id="rId3"/>
              </a:rPr>
              <a:t>npm</a:t>
            </a:r>
            <a:endParaRPr lang="en-US" dirty="0"/>
          </a:p>
          <a:p>
            <a:pPr fontAlgn="base"/>
            <a:r>
              <a:rPr lang="en-US" dirty="0" err="1"/>
              <a:t>MySql</a:t>
            </a:r>
            <a:r>
              <a:rPr lang="en-US" dirty="0"/>
              <a:t> - </a:t>
            </a:r>
            <a:r>
              <a:rPr lang="en-US" u="sng" dirty="0">
                <a:hlinkClick r:id="rId4"/>
              </a:rPr>
              <a:t>MySQL</a:t>
            </a:r>
            <a:endParaRPr lang="en-US" dirty="0"/>
          </a:p>
          <a:p>
            <a:pPr fontAlgn="base"/>
            <a:r>
              <a:rPr lang="en-US" dirty="0" err="1"/>
              <a:t>Json</a:t>
            </a:r>
            <a:r>
              <a:rPr lang="en-US" dirty="0"/>
              <a:t> - </a:t>
            </a:r>
            <a:r>
              <a:rPr lang="en-US" u="sng" dirty="0">
                <a:hlinkClick r:id="rId5"/>
              </a:rPr>
              <a:t>JSON - Wikipedia</a:t>
            </a:r>
            <a:endParaRPr lang="en-US" dirty="0"/>
          </a:p>
          <a:p>
            <a:pPr fontAlgn="base"/>
            <a:r>
              <a:rPr lang="en-US" dirty="0"/>
              <a:t>Express - </a:t>
            </a:r>
            <a:r>
              <a:rPr lang="en-US" u="sng" dirty="0">
                <a:hlinkClick r:id="rId6"/>
              </a:rPr>
              <a:t>Express - Node.js web application framework</a:t>
            </a:r>
            <a:endParaRPr lang="en-US" dirty="0"/>
          </a:p>
          <a:p>
            <a:pPr fontAlgn="base"/>
            <a:r>
              <a:rPr lang="en-US" dirty="0" err="1"/>
              <a:t>HandleBars</a:t>
            </a:r>
            <a:r>
              <a:rPr lang="en-US" dirty="0"/>
              <a:t> - </a:t>
            </a:r>
            <a:r>
              <a:rPr lang="en-US" u="sng" dirty="0" err="1">
                <a:hlinkClick r:id="rId7"/>
              </a:rPr>
              <a:t>HandleBars</a:t>
            </a:r>
            <a:r>
              <a:rPr lang="en-US" u="sng" dirty="0">
                <a:hlinkClick r:id="rId7"/>
              </a:rPr>
              <a:t> </a:t>
            </a:r>
            <a:r>
              <a:rPr lang="en-US" u="sng" dirty="0" err="1">
                <a:hlinkClick r:id="rId7"/>
              </a:rPr>
              <a:t>Templating</a:t>
            </a:r>
            <a:r>
              <a:rPr lang="en-US" u="sng" dirty="0">
                <a:hlinkClick r:id="rId7"/>
              </a:rPr>
              <a:t> in </a:t>
            </a:r>
            <a:r>
              <a:rPr lang="en-US" u="sng" dirty="0" err="1">
                <a:hlinkClick r:id="rId7"/>
              </a:rPr>
              <a:t>ExpressJS</a:t>
            </a:r>
            <a:r>
              <a:rPr lang="en-US" u="sng" dirty="0">
                <a:hlinkClick r:id="rId7"/>
              </a:rPr>
              <a:t> - </a:t>
            </a:r>
            <a:r>
              <a:rPr lang="en-US" u="sng" dirty="0" err="1">
                <a:hlinkClick r:id="rId7"/>
              </a:rPr>
              <a:t>GeeksforGeeks</a:t>
            </a:r>
            <a:endParaRPr lang="en-US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0970602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{B1776B5C-3FDB-450D-AD09-7C7EA4C3C243}tf10001105</Template>
  <TotalTime>83</TotalTime>
  <Words>510</Words>
  <Application>Microsoft Office PowerPoint</Application>
  <PresentationFormat>Widescreen</PresentationFormat>
  <Paragraphs>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Franklin Gothic Book</vt:lpstr>
      <vt:lpstr>Crop</vt:lpstr>
      <vt:lpstr>Brightstar</vt:lpstr>
      <vt:lpstr>Brightstar</vt:lpstr>
      <vt:lpstr> BrightStar:</vt:lpstr>
      <vt:lpstr>Як почати працювати?  Інформаційні сторінки сайту. </vt:lpstr>
      <vt:lpstr>Реєстрація/Авторизація</vt:lpstr>
      <vt:lpstr>Особистий кабінет</vt:lpstr>
      <vt:lpstr>Підрахунок Зірок</vt:lpstr>
      <vt:lpstr>Результат:</vt:lpstr>
      <vt:lpstr>Можливість відправити відгук:</vt:lpstr>
      <vt:lpstr>Адаптація під мобільні пристрої:</vt:lpstr>
      <vt:lpstr>Програмна реалізація</vt:lpstr>
      <vt:lpstr>Висновок</vt:lpstr>
      <vt:lpstr>Дякую за увагу</vt:lpstr>
      <vt:lpstr>Джерела: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Brightstar</dc:title>
  <dc:creator>Богдан .</dc:creator>
  <cp:lastModifiedBy>Богдан .</cp:lastModifiedBy>
  <cp:revision>8</cp:revision>
  <dcterms:created xsi:type="dcterms:W3CDTF">2025-03-19T17:43:54Z</dcterms:created>
  <dcterms:modified xsi:type="dcterms:W3CDTF">2025-04-16T19:13:08Z</dcterms:modified>
</cp:coreProperties>
</file>