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  <p:sldId id="268" r:id="rId11"/>
    <p:sldId id="264" r:id="rId12"/>
    <p:sldId id="269" r:id="rId13"/>
    <p:sldId id="263" r:id="rId14"/>
    <p:sldId id="270" r:id="rId15"/>
    <p:sldId id="271" r:id="rId16"/>
    <p:sldId id="262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9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964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i="1" dirty="0" smtClean="0">
                <a:latin typeface="Times New Roman" pitchFamily="18" charset="0"/>
                <a:cs typeface="Times New Roman" pitchFamily="18" charset="0"/>
              </a:rPr>
              <a:t> Вплив спеки на притоку            </a:t>
            </a:r>
          </a:p>
          <a:p>
            <a:r>
              <a:rPr lang="uk-UA" sz="5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400" b="1" i="1" dirty="0" smtClean="0">
                <a:latin typeface="Times New Roman" pitchFamily="18" charset="0"/>
                <a:cs typeface="Times New Roman" pitchFamily="18" charset="0"/>
              </a:rPr>
              <a:t>         Дністра річку Ялову</a:t>
            </a:r>
            <a:endParaRPr lang="ru-RU" sz="5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62"/>
          <a:stretch/>
        </p:blipFill>
        <p:spPr bwMode="auto">
          <a:xfrm>
            <a:off x="184393" y="2161538"/>
            <a:ext cx="3240360" cy="45078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48064" y="1859340"/>
            <a:ext cx="37444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b="1" i="1" dirty="0">
              <a:latin typeface="Times New Roman" pitchFamily="18" charset="0"/>
              <a:cs typeface="Times New Roman" pitchFamily="18" charset="0"/>
            </a:endParaRPr>
          </a:p>
          <a:p>
            <a:endParaRPr lang="uk-UA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Роботу виконав:</a:t>
            </a:r>
            <a:endParaRPr lang="uk-UA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Сливка Роман</a:t>
            </a: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Альбертович</a:t>
            </a:r>
            <a:endParaRPr lang="uk-UA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учень 10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класу    </a:t>
            </a:r>
          </a:p>
          <a:p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Селищанського ліцею</a:t>
            </a:r>
          </a:p>
          <a:p>
            <a:r>
              <a:rPr lang="uk-UA" b="1" i="1" dirty="0" err="1">
                <a:latin typeface="Times New Roman" pitchFamily="18" charset="0"/>
                <a:cs typeface="Times New Roman" pitchFamily="18" charset="0"/>
              </a:rPr>
              <a:t>Сокирянської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  міської ради</a:t>
            </a:r>
          </a:p>
          <a:p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Дністровського району  </a:t>
            </a:r>
          </a:p>
          <a:p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Чернівецької області   </a:t>
            </a: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Сливка Надія Миколаївна</a:t>
            </a:r>
            <a:endParaRPr lang="uk-UA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вчитель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української мови</a:t>
            </a: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та літератури </a:t>
            </a:r>
            <a:endParaRPr lang="uk-UA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Селищанського ліцею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906273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2400" b="1" dirty="0" smtClean="0">
              <a:solidFill>
                <a:srgbClr val="35353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/>
            <a:r>
              <a:rPr lang="ru-RU" sz="2400" b="1" i="1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річка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бігла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бігла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бігла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зупиняючись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і все-таки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залишалася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тут, на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в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часи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сама й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кожну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секунду </a:t>
            </a:r>
            <a:r>
              <a:rPr lang="ru-RU" sz="2400" b="1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інша</a:t>
            </a:r>
            <a:r>
              <a:rPr lang="ru-RU" sz="2400" b="1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нова</a:t>
            </a:r>
            <a:r>
              <a:rPr lang="ru-RU" sz="2400" b="1" i="1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 fontAlgn="base"/>
            <a:endParaRPr lang="uk-UA" sz="2400" b="1" i="1" dirty="0">
              <a:solidFill>
                <a:schemeClr val="tx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/>
            <a:r>
              <a:rPr lang="uk-UA" sz="2400" b="1" i="1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</a:t>
            </a:r>
            <a:r>
              <a:rPr lang="uk-UA" sz="2000" b="1" i="1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Герман Гессе</a:t>
            </a:r>
            <a:endParaRPr lang="ru-RU" sz="2000" b="1" i="1" dirty="0">
              <a:solidFill>
                <a:schemeClr val="tx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4968552" cy="4386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874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7346"/>
            <a:ext cx="8640960" cy="419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u="sng" dirty="0">
                <a:latin typeface="Times New Roman"/>
                <a:ea typeface="Calibri"/>
                <a:cs typeface="Times New Roman"/>
              </a:rPr>
              <a:t> </a:t>
            </a:r>
            <a:r>
              <a:rPr lang="uk-UA" sz="2400" b="1" u="sng" dirty="0">
                <a:latin typeface="Times New Roman"/>
                <a:ea typeface="Calibri"/>
                <a:cs typeface="Times New Roman"/>
              </a:rPr>
              <a:t>Мета</a:t>
            </a:r>
            <a:r>
              <a:rPr lang="uk-UA" sz="2400" b="1" dirty="0">
                <a:latin typeface="Times New Roman"/>
                <a:ea typeface="Calibri"/>
                <a:cs typeface="Times New Roman"/>
              </a:rPr>
              <a:t>: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здійснити вимірювання швидкості річки на різних ділянках русла; </a:t>
            </a:r>
            <a:endParaRPr lang="ru-RU" sz="2000" dirty="0"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         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   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виявити джерела, що впадають в річку Ялова; </a:t>
            </a:r>
            <a:endParaRPr lang="ru-RU" sz="2000" dirty="0"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            визначити вплив засухи на екологічні умови берегів річки, її русла та 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       </a:t>
            </a: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           гирла біля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затоки Дністра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endParaRPr lang="ru-RU" sz="2400" b="1" dirty="0"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400" b="1" u="sng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uk-UA" sz="2400" b="1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Для </a:t>
            </a:r>
            <a:r>
              <a:rPr lang="uk-UA" sz="2400" b="1" u="sng" dirty="0">
                <a:latin typeface="Times New Roman" pitchFamily="18" charset="0"/>
                <a:ea typeface="Calibri"/>
                <a:cs typeface="Times New Roman" pitchFamily="18" charset="0"/>
              </a:rPr>
              <a:t>реалізації мети виконувалися такі завдання:</a:t>
            </a:r>
            <a:endParaRPr lang="ru-RU" sz="2400" b="1" u="sng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latin typeface="Times New Roman"/>
                <a:ea typeface="Calibri"/>
                <a:cs typeface="Times New Roman"/>
              </a:rPr>
              <a:t>-опрацювати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літературні джерела за темою дослідження;</a:t>
            </a:r>
            <a:endParaRPr lang="ru-RU" sz="2000" dirty="0"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latin typeface="Times New Roman"/>
                <a:ea typeface="Calibri"/>
                <a:cs typeface="Times New Roman"/>
              </a:rPr>
              <a:t>-провести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і обчислити швидкість річки на різних ділянках потоку;</a:t>
            </a:r>
            <a:endParaRPr lang="ru-RU" sz="2000" dirty="0"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latin typeface="Times New Roman"/>
                <a:ea typeface="Calibri"/>
                <a:cs typeface="Times New Roman"/>
              </a:rPr>
              <a:t>-визначити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вплив засухи на екологічні умови річки та її гирла;</a:t>
            </a:r>
            <a:endParaRPr lang="ru-RU" sz="2000" dirty="0"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latin typeface="Times New Roman"/>
                <a:ea typeface="Calibri"/>
                <a:cs typeface="Times New Roman"/>
              </a:rPr>
              <a:t>-дослідити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рослинний і тваринний світ території ,якою протікає річка;</a:t>
            </a:r>
            <a:endParaRPr lang="ru-RU" sz="2000" dirty="0"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latin typeface="Times New Roman"/>
                <a:ea typeface="Calibri"/>
                <a:cs typeface="Times New Roman"/>
              </a:rPr>
              <a:t>-виявити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вплив діяльності людини на стан басейну річки.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08749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471541"/>
            <a:ext cx="8208912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0170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latin typeface="Times New Roman"/>
                <a:ea typeface="Calibri"/>
                <a:cs typeface="Times New Roman"/>
              </a:rPr>
              <a:t> </a:t>
            </a:r>
            <a:r>
              <a:rPr lang="uk-UA" sz="2400" b="1" u="sng" dirty="0">
                <a:latin typeface="Times New Roman"/>
                <a:ea typeface="Calibri"/>
                <a:cs typeface="Times New Roman"/>
              </a:rPr>
              <a:t>Об’єкт дослідження</a:t>
            </a:r>
            <a:r>
              <a:rPr lang="uk-UA" sz="2000" b="1" u="sng" dirty="0">
                <a:latin typeface="Times New Roman"/>
                <a:ea typeface="Calibri"/>
                <a:cs typeface="Times New Roman"/>
              </a:rPr>
              <a:t>: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річка Ялова.</a:t>
            </a:r>
            <a:endParaRPr lang="ru-RU" sz="2000" dirty="0">
              <a:ea typeface="Calibri"/>
              <a:cs typeface="Times New Roman"/>
            </a:endParaRPr>
          </a:p>
          <a:p>
            <a:pPr marR="90170">
              <a:lnSpc>
                <a:spcPct val="115000"/>
              </a:lnSpc>
              <a:spcAft>
                <a:spcPts val="0"/>
              </a:spcAft>
            </a:pPr>
            <a:r>
              <a:rPr lang="uk-UA" b="1" dirty="0">
                <a:latin typeface="Times New Roman"/>
                <a:ea typeface="Calibri"/>
                <a:cs typeface="Times New Roman"/>
              </a:rPr>
              <a:t> </a:t>
            </a:r>
            <a:endParaRPr lang="uk-UA" b="1" dirty="0" smtClean="0">
              <a:latin typeface="Times New Roman"/>
              <a:ea typeface="Calibri"/>
              <a:cs typeface="Times New Roman"/>
            </a:endParaRPr>
          </a:p>
          <a:p>
            <a:pPr marR="90170">
              <a:lnSpc>
                <a:spcPct val="115000"/>
              </a:lnSpc>
              <a:spcAft>
                <a:spcPts val="0"/>
              </a:spcAft>
            </a:pPr>
            <a:r>
              <a:rPr lang="uk-UA" sz="2400" b="1" u="sng" dirty="0" smtClean="0">
                <a:latin typeface="Times New Roman"/>
                <a:ea typeface="Calibri"/>
                <a:cs typeface="Times New Roman"/>
              </a:rPr>
              <a:t>Методи </a:t>
            </a:r>
            <a:r>
              <a:rPr lang="uk-UA" sz="2400" b="1" u="sng" dirty="0">
                <a:latin typeface="Times New Roman"/>
                <a:ea typeface="Calibri"/>
                <a:cs typeface="Times New Roman"/>
              </a:rPr>
              <a:t>дослідження: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спостереження,</a:t>
            </a:r>
            <a:endParaRPr lang="ru-RU" sz="2000" dirty="0">
              <a:ea typeface="Calibri"/>
              <a:cs typeface="Times New Roman"/>
            </a:endParaRPr>
          </a:p>
          <a:p>
            <a:pPr marR="90170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                </a:t>
            </a:r>
            <a:r>
              <a:rPr lang="uk-UA" sz="2000" dirty="0" err="1">
                <a:latin typeface="Times New Roman"/>
                <a:ea typeface="Calibri"/>
                <a:cs typeface="Times New Roman"/>
              </a:rPr>
              <a:t>порівняльно-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описовий,</a:t>
            </a:r>
            <a:endParaRPr lang="ru-RU" sz="2000" dirty="0">
              <a:ea typeface="Calibri"/>
              <a:cs typeface="Times New Roman"/>
            </a:endParaRPr>
          </a:p>
          <a:p>
            <a:pPr marR="90170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                аналіз, синтез, узагальнення результатів,</a:t>
            </a:r>
            <a:endParaRPr lang="ru-RU" sz="2000" dirty="0">
              <a:ea typeface="Calibri"/>
              <a:cs typeface="Times New Roman"/>
            </a:endParaRPr>
          </a:p>
          <a:p>
            <a:pPr marR="90170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                статистичний.</a:t>
            </a:r>
            <a:endParaRPr lang="ru-RU" sz="2000" dirty="0">
              <a:ea typeface="Calibri"/>
              <a:cs typeface="Times New Roman"/>
            </a:endParaRPr>
          </a:p>
          <a:p>
            <a:pPr marR="90170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                Математична обробка даних дає достовірність результатів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marR="90170">
              <a:lnSpc>
                <a:spcPct val="115000"/>
              </a:lnSpc>
              <a:spcAft>
                <a:spcPts val="0"/>
              </a:spcAft>
            </a:pPr>
            <a:endParaRPr lang="ru-RU" sz="2000" dirty="0">
              <a:ea typeface="Calibri"/>
              <a:cs typeface="Times New Roman"/>
            </a:endParaRPr>
          </a:p>
          <a:p>
            <a:pPr marR="90170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                Дослідження впливу кліматичних умов на швидкість течії 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 </a:t>
            </a:r>
          </a:p>
          <a:p>
            <a:pPr marR="90170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               річки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Ялова визначає </a:t>
            </a:r>
            <a:r>
              <a:rPr lang="uk-UA" sz="2400" b="1" u="sng" dirty="0">
                <a:latin typeface="Times New Roman"/>
                <a:ea typeface="Calibri"/>
              </a:rPr>
              <a:t>актуальність</a:t>
            </a:r>
            <a:r>
              <a:rPr lang="uk-UA" sz="2400" u="sng" dirty="0">
                <a:latin typeface="Times New Roman"/>
                <a:ea typeface="Calibri"/>
              </a:rPr>
              <a:t> </a:t>
            </a:r>
            <a:r>
              <a:rPr lang="uk-UA" sz="2000" dirty="0">
                <a:latin typeface="Times New Roman"/>
                <a:ea typeface="Calibri"/>
              </a:rPr>
              <a:t>даної роботи.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69661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1"/>
            <a:ext cx="8424936" cy="5366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spcAft>
                <a:spcPts val="0"/>
              </a:spcAft>
            </a:pPr>
            <a:endParaRPr lang="uk-UA" sz="2400" b="1" u="sng" dirty="0" smtClean="0">
              <a:latin typeface="Times New Roman"/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endParaRPr lang="uk-UA" sz="2400" b="1" u="sng" dirty="0">
              <a:latin typeface="Times New Roman"/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400" b="1" u="sng" dirty="0" smtClean="0">
                <a:latin typeface="Times New Roman"/>
                <a:ea typeface="Calibri"/>
                <a:cs typeface="Times New Roman"/>
              </a:rPr>
              <a:t>Новизна </a:t>
            </a:r>
            <a:r>
              <a:rPr lang="uk-UA" sz="2400" b="1" u="sng" dirty="0">
                <a:latin typeface="Times New Roman"/>
                <a:ea typeface="Calibri"/>
                <a:cs typeface="Times New Roman"/>
              </a:rPr>
              <a:t>роботи</a:t>
            </a:r>
            <a:r>
              <a:rPr lang="uk-UA" sz="2400" u="sng" dirty="0">
                <a:latin typeface="Times New Roman"/>
                <a:ea typeface="Calibri"/>
                <a:cs typeface="Times New Roman"/>
              </a:rPr>
              <a:t> 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в тому, що вперше проведено </a:t>
            </a:r>
            <a:r>
              <a:rPr lang="uk-UA" sz="2000" dirty="0" err="1">
                <a:latin typeface="Times New Roman"/>
                <a:ea typeface="Calibri"/>
                <a:cs typeface="Times New Roman"/>
              </a:rPr>
              <a:t>історико-географічне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дослідження річки Ялової і її долини. Останніми роками зміна клімату впливає на природний фонд України. Водні артерії міліють, висихають. Важливо зберегти цілісність довкілля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endParaRPr lang="uk-UA" sz="2000" dirty="0">
              <a:latin typeface="Times New Roman"/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400" b="1" u="sng" dirty="0">
                <a:latin typeface="Times New Roman"/>
                <a:ea typeface="Calibri"/>
                <a:cs typeface="Times New Roman"/>
              </a:rPr>
              <a:t>Методика.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Було </a:t>
            </a:r>
            <a:r>
              <a:rPr lang="uk-UA" sz="2000" dirty="0" err="1">
                <a:latin typeface="Times New Roman"/>
                <a:ea typeface="Calibri"/>
                <a:cs typeface="Times New Roman"/>
              </a:rPr>
              <a:t>виміряно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швидкість річки Ялова методом вимірювання часу і відстані між створами. Проведено огляд основних водних ресурсів русла. Досліджено вплив спеки на повноводність Ялової. </a:t>
            </a:r>
            <a:endParaRPr lang="uk-UA" sz="2000" dirty="0" smtClean="0">
              <a:latin typeface="Times New Roman"/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endParaRPr lang="uk-UA" sz="2000" dirty="0" smtClean="0">
              <a:latin typeface="Times New Roman"/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endParaRPr lang="uk-UA" sz="2000" dirty="0">
              <a:latin typeface="Times New Roman"/>
              <a:ea typeface="Calibri"/>
              <a:cs typeface="Times New Roman"/>
            </a:endParaRPr>
          </a:p>
          <a:p>
            <a:pPr marR="90170" algn="just">
              <a:lnSpc>
                <a:spcPct val="115000"/>
              </a:lnSpc>
              <a:spcAft>
                <a:spcPts val="0"/>
              </a:spcAft>
            </a:pPr>
            <a:r>
              <a:rPr lang="uk-UA" sz="2200" b="1" u="sng" dirty="0">
                <a:latin typeface="Times New Roman"/>
                <a:ea typeface="Calibri"/>
              </a:rPr>
              <a:t>Хронологічні межі дослідження: </a:t>
            </a:r>
            <a:r>
              <a:rPr lang="uk-UA" sz="2000" dirty="0">
                <a:latin typeface="Times New Roman"/>
                <a:ea typeface="Calibri"/>
              </a:rPr>
              <a:t>травень 2023 - вересень 2024 років</a:t>
            </a:r>
            <a:endParaRPr lang="ru-RU" sz="2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96377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86" y="945544"/>
            <a:ext cx="3537621" cy="4320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332656"/>
            <a:ext cx="313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Дністер поблизу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Братанівки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86992"/>
            <a:ext cx="4304037" cy="33248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60032" y="3105835"/>
            <a:ext cx="1997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2276872"/>
            <a:ext cx="5695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Топографічна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карта. Ялова позначена синім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944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2" y="1598747"/>
            <a:ext cx="3456384" cy="43924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764704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Жаби-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звичні мешканці водойм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08920"/>
            <a:ext cx="4108450" cy="38263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44008" y="1598747"/>
            <a:ext cx="37680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  Витік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Ялової біля с. Струмок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348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77"/>
          <a:stretch/>
        </p:blipFill>
        <p:spPr bwMode="auto">
          <a:xfrm rot="5400000">
            <a:off x="69135" y="1955206"/>
            <a:ext cx="4397217" cy="34563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0" y="764704"/>
            <a:ext cx="3024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Сезонне русло Ялової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04864"/>
            <a:ext cx="3554760" cy="42916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36096" y="1340768"/>
            <a:ext cx="2380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     Панський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ізвор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570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e.khnu.km.ua/imglab/0725-01-002-00-2.gif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2000"/>
                    </a14:imgEffect>
                    <a14:imgEffect>
                      <a14:brightnessContrast bright="-28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33603"/>
            <a:ext cx="3167535" cy="23402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827584" y="692696"/>
            <a:ext cx="4405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Формула для обчислення швидкості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737" y="2996952"/>
            <a:ext cx="4392487" cy="29874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39952" y="2060848"/>
            <a:ext cx="5109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Замірювання швидкості. Вересень 2023 р.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671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023680"/>
              </p:ext>
            </p:extLst>
          </p:nvPr>
        </p:nvGraphicFramePr>
        <p:xfrm>
          <a:off x="1308100" y="1844823"/>
          <a:ext cx="7080324" cy="3138498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515306"/>
                <a:gridCol w="1073757"/>
                <a:gridCol w="1269362"/>
                <a:gridCol w="1073757"/>
                <a:gridCol w="1148142"/>
              </a:tblGrid>
              <a:tr h="89671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Місце замірювання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швидкості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Ширина русла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 </a:t>
                      </a:r>
                      <a:r>
                        <a:rPr lang="de-DE" sz="1400">
                          <a:effectLst/>
                        </a:rPr>
                        <a:t>L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відстань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   </a:t>
                      </a:r>
                      <a:r>
                        <a:rPr lang="de-DE" sz="1400">
                          <a:effectLst/>
                        </a:rPr>
                        <a:t>t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час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        </a:t>
                      </a:r>
                      <a:r>
                        <a:rPr lang="de-DE" sz="1400" dirty="0">
                          <a:effectLst/>
                        </a:rPr>
                        <a:t>V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швидкість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83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Русло потоку від с.Струмок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0,45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2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26 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0,08м/с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83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З</a:t>
                      </a:r>
                      <a:r>
                        <a:rPr lang="de-DE" sz="1400">
                          <a:effectLst/>
                        </a:rPr>
                        <a:t>‘</a:t>
                      </a:r>
                      <a:r>
                        <a:rPr lang="uk-UA" sz="1400">
                          <a:effectLst/>
                        </a:rPr>
                        <a:t>єднання двох течій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1 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2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30 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0,07 м/с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83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Швидкий потік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0,5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2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4 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0,5 м/с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83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Водоскид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0,7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2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4с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0,5 м/с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83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Середня швидкість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(0,08+0,07 + 0,5+ 0,5) : 4= 0,29 м/с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398237" y="2817911"/>
            <a:ext cx="9637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1196752"/>
            <a:ext cx="7407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180975" algn="just" fontAlgn="base">
              <a:spcBef>
                <a:spcPct val="0"/>
              </a:spcBef>
              <a:spcAft>
                <a:spcPct val="0"/>
              </a:spcAft>
              <a:tabLst>
                <a:tab pos="10409238" algn="l"/>
              </a:tabLst>
            </a:pPr>
            <a:r>
              <a:rPr lang="uk-UA" sz="2000" b="1" dirty="0" smtClean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Зведена </a:t>
            </a:r>
            <a:r>
              <a:rPr lang="uk-UA" sz="2000" b="1" dirty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 дослідження швидкості Ялової у 2023 році</a:t>
            </a:r>
            <a:endParaRPr lang="uk-UA" sz="20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177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04864"/>
            <a:ext cx="3672408" cy="43204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7" y="404664"/>
            <a:ext cx="3456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Ставок. Вересень 2023 року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136" y="1929192"/>
            <a:ext cx="4417511" cy="38167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83968" y="1340768"/>
            <a:ext cx="4752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Висохлий ставок після спеки 2024 року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002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26" y="1124744"/>
            <a:ext cx="3148394" cy="5012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476672"/>
            <a:ext cx="5399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На цьому місці був ставок. Вересень 2024 р.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766" y="2996952"/>
            <a:ext cx="4711714" cy="33099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95936" y="2348880"/>
            <a:ext cx="5478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Замірювання швидкості. Вересень 2024 р.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386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Конкурси\В обєктиві 2023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268760"/>
            <a:ext cx="3280507" cy="44644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692696"/>
            <a:ext cx="4279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  Гирло Ялової. Серпень 2023 року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92896"/>
            <a:ext cx="3412902" cy="4029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99992" y="1484784"/>
            <a:ext cx="4624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   Гирло Ялової. Серпень 2024 року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943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0976"/>
              </p:ext>
            </p:extLst>
          </p:nvPr>
        </p:nvGraphicFramePr>
        <p:xfrm>
          <a:off x="1043608" y="1844823"/>
          <a:ext cx="7416823" cy="3298518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020868"/>
                <a:gridCol w="1329689"/>
                <a:gridCol w="1309488"/>
                <a:gridCol w="1100258"/>
                <a:gridCol w="1656520"/>
              </a:tblGrid>
              <a:tr h="8246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Місце замірювання     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швидкості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Ширина русла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    </a:t>
                      </a:r>
                      <a:r>
                        <a:rPr lang="de-DE" sz="1400" dirty="0">
                          <a:effectLst/>
                        </a:rPr>
                        <a:t>L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відстань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</a:t>
                      </a:r>
                      <a:r>
                        <a:rPr lang="de-DE" sz="1400">
                          <a:effectLst/>
                        </a:rPr>
                        <a:t>t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час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       </a:t>
                      </a:r>
                      <a:r>
                        <a:rPr lang="de-DE" sz="1400" dirty="0">
                          <a:effectLst/>
                        </a:rPr>
                        <a:t>V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швидкість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46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Русло потоку від </a:t>
                      </a:r>
                      <a:r>
                        <a:rPr lang="uk-UA" sz="1400" dirty="0" err="1">
                          <a:effectLst/>
                        </a:rPr>
                        <a:t>с.Струмок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0,30 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2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  28 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   0,07м/с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231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З</a:t>
                      </a:r>
                      <a:r>
                        <a:rPr lang="de-DE" sz="1400">
                          <a:effectLst/>
                        </a:rPr>
                        <a:t>‘</a:t>
                      </a:r>
                      <a:r>
                        <a:rPr lang="uk-UA" sz="1400">
                          <a:effectLst/>
                        </a:rPr>
                        <a:t>єднання двох течій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 1 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2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 9 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0,22 м/с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231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Швидкий потік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    1,5 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2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9 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0,22 м/с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231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Водоскид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0,8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2 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7 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0,29 м/с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231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Середня швидкість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(0,07+0,22 + 0,22+ 0,29) : 4= 0,2 м/с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43608" y="260648"/>
            <a:ext cx="7416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180975" algn="just" fontAlgn="base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solidFill>
                <a:prstClr val="white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180975" algn="just" fontAlgn="base">
              <a:spcBef>
                <a:spcPct val="0"/>
              </a:spcBef>
              <a:spcAft>
                <a:spcPct val="0"/>
              </a:spcAft>
            </a:pPr>
            <a:endParaRPr lang="uk-UA" sz="2000" b="1" dirty="0">
              <a:solidFill>
                <a:prstClr val="white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180975" algn="just" fontAlgn="base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solidFill>
                <a:prstClr val="white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180975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Зведена таблиця дослідження швидкості Ялової у 2024 році</a:t>
            </a:r>
            <a:endParaRPr lang="uk-UA" sz="20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543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006647"/>
              </p:ext>
            </p:extLst>
          </p:nvPr>
        </p:nvGraphicFramePr>
        <p:xfrm>
          <a:off x="1297304" y="3137757"/>
          <a:ext cx="7091119" cy="1450848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411805"/>
                <a:gridCol w="4679314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Рік дослідження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Середня швидкість течії 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    2023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520190" algn="l"/>
                        </a:tabLst>
                      </a:pPr>
                      <a:r>
                        <a:rPr lang="uk-UA" sz="1400" dirty="0">
                          <a:effectLst/>
                        </a:rPr>
                        <a:t>               0,29 м/с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          2024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531620" algn="l"/>
                        </a:tabLst>
                      </a:pPr>
                      <a:r>
                        <a:rPr lang="uk-UA" sz="1400" baseline="0" dirty="0" smtClean="0">
                          <a:effectLst/>
                        </a:rPr>
                        <a:t>             </a:t>
                      </a:r>
                      <a:r>
                        <a:rPr lang="uk-UA" sz="1400" dirty="0" smtClean="0">
                          <a:effectLst/>
                        </a:rPr>
                        <a:t>  </a:t>
                      </a:r>
                      <a:r>
                        <a:rPr lang="uk-UA" sz="1400" dirty="0">
                          <a:effectLst/>
                        </a:rPr>
                        <a:t>0,2 м/с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Середня швидкість за період дослідження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531620" algn="l"/>
                        </a:tabLst>
                      </a:pPr>
                      <a:r>
                        <a:rPr lang="uk-UA" sz="1400" dirty="0">
                          <a:effectLst/>
                        </a:rPr>
                        <a:t>       </a:t>
                      </a:r>
                      <a:r>
                        <a:rPr lang="uk-UA" sz="1400" dirty="0" smtClean="0">
                          <a:effectLst/>
                        </a:rPr>
                        <a:t>  </a:t>
                      </a:r>
                      <a:r>
                        <a:rPr lang="uk-UA" sz="1400" dirty="0">
                          <a:effectLst/>
                        </a:rPr>
                        <a:t>( 0,29 + 0,2) : 2= 0, 25 м/с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3568" y="2060848"/>
            <a:ext cx="8208912" cy="498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340"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Зведена </a:t>
            </a:r>
            <a:r>
              <a:rPr lang="uk-UA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таблиця середньої швидкості за 2023-2024 роки</a:t>
            </a:r>
            <a:endParaRPr lang="ru-RU" sz="2000" b="1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892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61" y="1124744"/>
            <a:ext cx="4176464" cy="30359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5274" y="476672"/>
            <a:ext cx="4465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uk-UA" b="1" dirty="0">
                <a:latin typeface="Times New Roman"/>
                <a:ea typeface="Calibri"/>
              </a:rPr>
              <a:t>Молодий самосів на лівому березі Ялової</a:t>
            </a:r>
            <a:endParaRPr lang="ru-RU" dirty="0">
              <a:latin typeface="Franklin Gothic Book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8"/>
          <a:stretch/>
        </p:blipFill>
        <p:spPr bwMode="auto">
          <a:xfrm>
            <a:off x="5076056" y="2204864"/>
            <a:ext cx="3467472" cy="39326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6056" y="1556792"/>
            <a:ext cx="4117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Малюк рака у рясці. Дністер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150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56"/>
          <a:stretch/>
        </p:blipFill>
        <p:spPr bwMode="auto">
          <a:xfrm>
            <a:off x="416322" y="1484784"/>
            <a:ext cx="4299694" cy="3672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6322" y="620688"/>
            <a:ext cx="3723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         Акція «Чисті береги»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986538"/>
            <a:ext cx="2808312" cy="54412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359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65" y="1124744"/>
            <a:ext cx="4392488" cy="34563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548680"/>
            <a:ext cx="3053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Прибирання біля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ізворів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4815" r="4662" b="5507"/>
          <a:stretch/>
        </p:blipFill>
        <p:spPr bwMode="auto">
          <a:xfrm>
            <a:off x="5004049" y="3184795"/>
            <a:ext cx="3853772" cy="32251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739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61416"/>
            <a:ext cx="4608512" cy="36467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3312368" cy="50413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332656"/>
            <a:ext cx="1992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               Ялова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8024" y="2348880"/>
            <a:ext cx="2230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                 Дністер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278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408" y="2280778"/>
            <a:ext cx="4536504" cy="35155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5" y="476672"/>
            <a:ext cx="8496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i="1" dirty="0">
                <a:solidFill>
                  <a:prstClr val="black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Дністер чарує та заворожує своєю красою.  Та вже зараз у екосистемі водойми є багато проблем. Спільними зусиллями ми маємо зберегти цілісність природи Дністра. І тоді ще не одне покоління буде захоплено споглядати на цю віковічну річку.    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224929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315</TotalTime>
  <Words>692</Words>
  <Application>Microsoft Office PowerPoint</Application>
  <PresentationFormat>Экран (4:3)</PresentationFormat>
  <Paragraphs>150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Franklin Gothic Book</vt:lpstr>
      <vt:lpstr>Times New Roman</vt:lpstr>
      <vt:lpstr>Tw Cen MT</vt:lpstr>
      <vt:lpstr>Паркет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25</cp:revision>
  <dcterms:created xsi:type="dcterms:W3CDTF">2024-11-12T19:06:46Z</dcterms:created>
  <dcterms:modified xsi:type="dcterms:W3CDTF">2025-02-22T10:13:41Z</dcterms:modified>
</cp:coreProperties>
</file>