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5516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160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073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7259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2345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118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719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68235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1704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1089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628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0C6D4-F588-4C23-A484-B0E5F8B1FFF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816D6-999D-46CB-9487-3A0F07D281D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633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posibnyky.vntu.edu.ua/fbteg/kulinchenko_teploper/d2.htm" TargetMode="External"/><Relationship Id="rId2" Type="http://schemas.openxmlformats.org/officeDocument/2006/relationships/hyperlink" Target="https://internetri.net/qntm/2023/05/18/gustyna-vody-v-intervali-10-100-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druchnyk.com.ua/1718-piznaiemo-pryrodu-bida-5-kla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/>
              <a:t>Крадіжка компоту. Розслідування ведуть фізики</a:t>
            </a:r>
            <a:r>
              <a:rPr lang="uk-UA" b="1" dirty="0" smtClean="0"/>
              <a:t>.</a:t>
            </a:r>
            <a:endParaRPr lang="uk-UA" b="1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uk-U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МАН-Юніор Дослідник. 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Техніка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068181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Роботу </a:t>
            </a:r>
            <a:r>
              <a:rPr lang="uk-UA" b="1" dirty="0" smtClean="0"/>
              <a:t>виконували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600" b="1" dirty="0"/>
              <a:t>Автор:</a:t>
            </a:r>
            <a:r>
              <a:rPr lang="uk-UA" sz="3600" dirty="0"/>
              <a:t> Скора Анастасія Миколаївна, учениця 7 класу опорного закладу освіти «Васильківська гімназія № 4», Васильківське міське територіальне відділення МАН, м. Васильків Київської </a:t>
            </a:r>
            <a:r>
              <a:rPr lang="uk-UA" sz="3600" dirty="0" smtClean="0"/>
              <a:t>області</a:t>
            </a:r>
          </a:p>
          <a:p>
            <a:endParaRPr lang="uk-UA" sz="3600" dirty="0"/>
          </a:p>
          <a:p>
            <a:r>
              <a:rPr lang="uk-UA" sz="3600" b="1" dirty="0"/>
              <a:t>Керівник: </a:t>
            </a:r>
            <a:r>
              <a:rPr lang="uk-UA" sz="3600" dirty="0"/>
              <a:t>Бондар Ірина Григорівна, вчитель фізики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01239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18258" y="863600"/>
            <a:ext cx="10058400" cy="4566356"/>
          </a:xfrm>
        </p:spPr>
        <p:txBody>
          <a:bodyPr>
            <a:normAutofit fontScale="92500" lnSpcReduction="10000"/>
          </a:bodyPr>
          <a:lstStyle/>
          <a:p>
            <a:pPr marL="0" indent="0">
              <a:tabLst>
                <a:tab pos="271463" algn="l"/>
              </a:tabLst>
            </a:pPr>
            <a:r>
              <a:rPr lang="uk-UA" sz="3900" b="1" dirty="0"/>
              <a:t>Мета: </a:t>
            </a:r>
            <a:r>
              <a:rPr lang="uk-UA" sz="3900" dirty="0"/>
              <a:t>дослідити зміну об’єму води в закритій посудині при охолодженні</a:t>
            </a:r>
          </a:p>
          <a:p>
            <a:r>
              <a:rPr lang="uk-UA" sz="3900" b="1" dirty="0"/>
              <a:t>Завдання:</a:t>
            </a:r>
          </a:p>
          <a:p>
            <a:pPr marL="728662" indent="-457200">
              <a:buFont typeface="Wingdings" panose="05000000000000000000" pitchFamily="2" charset="2"/>
              <a:buChar char="§"/>
            </a:pPr>
            <a:r>
              <a:rPr lang="uk-UA" sz="3900" dirty="0"/>
              <a:t>Спостерігати як змінюється об’єм води при зміні температури</a:t>
            </a:r>
          </a:p>
          <a:p>
            <a:pPr marL="728662" indent="-457200">
              <a:buFont typeface="Wingdings" panose="05000000000000000000" pitchFamily="2" charset="2"/>
              <a:buChar char="§"/>
            </a:pPr>
            <a:r>
              <a:rPr lang="uk-UA" sz="3900" dirty="0"/>
              <a:t>Проаналізувати чи залежить зміна об’єму від посудини</a:t>
            </a:r>
          </a:p>
          <a:p>
            <a:pPr marL="728662" indent="-457200">
              <a:buFont typeface="Wingdings" panose="05000000000000000000" pitchFamily="2" charset="2"/>
              <a:buChar char="§"/>
            </a:pPr>
            <a:r>
              <a:rPr lang="uk-UA" sz="3900" dirty="0"/>
              <a:t>Визначити густину води при різній температурі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0058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279" y="643467"/>
            <a:ext cx="6793654" cy="514773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uk-UA" b="1" dirty="0"/>
              <a:t>Мама закривала компот, заливаючи банку киплячим компотом по вінця. 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Коли </a:t>
            </a:r>
            <a:r>
              <a:rPr lang="uk-UA" b="1" dirty="0"/>
              <a:t>дістали банку з комори, з’ясували, що банка не повна. 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Де </a:t>
            </a:r>
            <a:r>
              <a:rPr lang="uk-UA" b="1" dirty="0"/>
              <a:t>дівся компот, якщо банку ніхто не відкривав? </a:t>
            </a: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8510" r="25064"/>
          <a:stretch/>
        </p:blipFill>
        <p:spPr>
          <a:xfrm>
            <a:off x="7574844" y="452967"/>
            <a:ext cx="3601156" cy="552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1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1186"/>
          </a:xfrm>
        </p:spPr>
        <p:txBody>
          <a:bodyPr/>
          <a:lstStyle/>
          <a:p>
            <a:r>
              <a:rPr lang="uk-UA" b="1" dirty="0" smtClean="0"/>
              <a:t>Експеримент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Взяли </a:t>
            </a:r>
            <a:r>
              <a:rPr lang="uk-UA" dirty="0"/>
              <a:t>5 скляних банок різного об’єму.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Залили </a:t>
            </a:r>
            <a:r>
              <a:rPr lang="uk-UA" dirty="0"/>
              <a:t>їх по вінця окропом, герметично закрили і перевернули.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Залишили </a:t>
            </a:r>
            <a:r>
              <a:rPr lang="uk-UA" dirty="0"/>
              <a:t>для охолодження</a:t>
            </a:r>
          </a:p>
          <a:p>
            <a:endParaRPr lang="uk-UA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12" y="3286089"/>
            <a:ext cx="4799366" cy="297924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066" y="3308668"/>
            <a:ext cx="4848402" cy="295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9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Експеримент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Зафіксувала рівень води при 23 °С і поставила в холодильник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9" y="2382732"/>
            <a:ext cx="5209822" cy="325042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057" y="2382096"/>
            <a:ext cx="3962365" cy="330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974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Експеримент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В холодильнику температура 5 °С, і рівень води знову знизився, але вже не так суттєво</a:t>
            </a:r>
          </a:p>
          <a:p>
            <a:endParaRPr lang="uk-UA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578" y="2615636"/>
            <a:ext cx="4260427" cy="3672276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18" y="2664460"/>
            <a:ext cx="4895003" cy="353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02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Експеримент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793067" y="1825625"/>
            <a:ext cx="4617154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/>
              <a:t>Щоб виміряти об’єм та його зміну, скористалися мензурками на 500 </a:t>
            </a:r>
            <a:r>
              <a:rPr lang="uk-UA" dirty="0" smtClean="0"/>
              <a:t>см</a:t>
            </a:r>
            <a:r>
              <a:rPr lang="uk-UA" baseline="30000" dirty="0" smtClean="0"/>
              <a:t>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 smtClean="0"/>
              <a:t>( </a:t>
            </a:r>
            <a:r>
              <a:rPr lang="uk-UA" dirty="0"/>
              <a:t>з ціною поділки 5 см</a:t>
            </a:r>
            <a:r>
              <a:rPr lang="uk-UA" baseline="30000" dirty="0"/>
              <a:t>3</a:t>
            </a:r>
            <a:r>
              <a:rPr lang="uk-UA" dirty="0"/>
              <a:t>)</a:t>
            </a:r>
            <a:r>
              <a:rPr lang="uk-UA" baseline="30000" dirty="0"/>
              <a:t> </a:t>
            </a:r>
            <a:r>
              <a:rPr lang="uk-UA" dirty="0"/>
              <a:t> </a:t>
            </a:r>
            <a:endParaRPr lang="uk-UA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 smtClean="0"/>
              <a:t>та </a:t>
            </a:r>
            <a:r>
              <a:rPr lang="uk-UA" dirty="0"/>
              <a:t>мензуркою на 150 см</a:t>
            </a:r>
            <a:r>
              <a:rPr lang="uk-UA" baseline="30000" dirty="0"/>
              <a:t>3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 smtClean="0"/>
              <a:t>(</a:t>
            </a:r>
            <a:r>
              <a:rPr lang="uk-UA" dirty="0"/>
              <a:t>з ціною поділки 2 см</a:t>
            </a:r>
            <a:r>
              <a:rPr lang="uk-UA" baseline="30000" dirty="0"/>
              <a:t>3</a:t>
            </a:r>
            <a:r>
              <a:rPr lang="uk-UA" dirty="0"/>
              <a:t>).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0"/>
          <a:stretch/>
        </p:blipFill>
        <p:spPr bwMode="auto">
          <a:xfrm>
            <a:off x="251249" y="1527845"/>
            <a:ext cx="3316040" cy="48165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34" y="1444978"/>
            <a:ext cx="3590431" cy="482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54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Результати вимірювань в </a:t>
            </a:r>
            <a:r>
              <a:rPr lang="uk-UA" b="1" dirty="0" smtClean="0"/>
              <a:t>таблиці</a:t>
            </a:r>
            <a:endParaRPr lang="uk-UA" b="1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313403"/>
              </p:ext>
            </p:extLst>
          </p:nvPr>
        </p:nvGraphicFramePr>
        <p:xfrm>
          <a:off x="1038578" y="1433689"/>
          <a:ext cx="10047110" cy="48710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7422"/>
                <a:gridCol w="1727200"/>
                <a:gridCol w="1700159"/>
                <a:gridCol w="1367443"/>
                <a:gridCol w="1367443"/>
                <a:gridCol w="1367443"/>
              </a:tblGrid>
              <a:tr h="970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 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Банка 1 </a:t>
                      </a:r>
                      <a:endParaRPr lang="uk-UA" sz="20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(</a:t>
                      </a:r>
                      <a:r>
                        <a:rPr lang="uk-UA" sz="2000" dirty="0">
                          <a:effectLst/>
                        </a:rPr>
                        <a:t>3л)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Банка </a:t>
                      </a:r>
                      <a:r>
                        <a:rPr lang="uk-UA" sz="2000" dirty="0" smtClean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(2 л)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Банка 3 (1л)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Банка 4 (0,5 л)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Банка 5 (0,25л)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4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Об’єм води при </a:t>
                      </a:r>
                      <a:endParaRPr lang="uk-UA" sz="20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100 </a:t>
                      </a:r>
                      <a:r>
                        <a:rPr lang="uk-UA" sz="2000" dirty="0">
                          <a:effectLst/>
                        </a:rPr>
                        <a:t>°С у см</a:t>
                      </a:r>
                      <a:r>
                        <a:rPr lang="uk-UA" sz="2000" baseline="30000" dirty="0">
                          <a:effectLst/>
                        </a:rPr>
                        <a:t>3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3230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2350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1030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540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316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6699"/>
                    </a:solidFill>
                  </a:tcPr>
                </a:tc>
              </a:tr>
              <a:tr h="13492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Зміна об’єму при зміні температури від 100 °С до 23°С, см</a:t>
                      </a:r>
                      <a:r>
                        <a:rPr lang="uk-UA" sz="2000" baseline="30000">
                          <a:effectLst/>
                        </a:rPr>
                        <a:t>3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-140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-55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-50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-14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-10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4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Об’єм води </a:t>
                      </a:r>
                      <a:r>
                        <a:rPr lang="uk-UA" sz="2000" dirty="0" smtClean="0">
                          <a:effectLst/>
                        </a:rPr>
                        <a:t>при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23 °С у см</a:t>
                      </a:r>
                      <a:r>
                        <a:rPr lang="uk-UA" sz="2000" baseline="30000" dirty="0">
                          <a:effectLst/>
                        </a:rPr>
                        <a:t>3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3090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2290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980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526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306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74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зменшення об’єму, %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4,3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2,3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4,85</a:t>
                      </a:r>
                      <a:endParaRPr lang="uk-U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2,59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3,16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4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Об’єм </a:t>
                      </a:r>
                      <a:r>
                        <a:rPr lang="uk-UA" sz="2000" dirty="0" smtClean="0">
                          <a:effectLst/>
                        </a:rPr>
                        <a:t>води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при 5 °С у см</a:t>
                      </a:r>
                      <a:r>
                        <a:rPr lang="uk-UA" sz="2000" baseline="30000" dirty="0">
                          <a:effectLst/>
                        </a:rPr>
                        <a:t>3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3110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2242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970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520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304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04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Аналіз експерименту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Чому відсоток зменшення рівня води так відрізняється? 2,3% для дволітрової банки і аж 4,85% для </a:t>
            </a:r>
            <a:r>
              <a:rPr lang="uk-UA" dirty="0" smtClean="0"/>
              <a:t>літрової?</a:t>
            </a:r>
            <a:endParaRPr lang="uk-UA" dirty="0"/>
          </a:p>
          <a:p>
            <a:pPr marL="0" indent="0">
              <a:buNone/>
            </a:pPr>
            <a:r>
              <a:rPr lang="uk-UA" dirty="0" smtClean="0"/>
              <a:t>Зробимо припущення, </a:t>
            </a:r>
            <a:r>
              <a:rPr lang="uk-UA" dirty="0"/>
              <a:t>що коли наливали окріп, то банки забрали частину тепла, а значить у першому досліді температура води в кожній банці відрізняється і не буде 100 °</a:t>
            </a:r>
            <a:r>
              <a:rPr lang="uk-UA" dirty="0" smtClean="0"/>
              <a:t>С.</a:t>
            </a:r>
          </a:p>
          <a:p>
            <a:pPr marL="0" indent="0">
              <a:buNone/>
            </a:pPr>
            <a:r>
              <a:rPr lang="uk-UA" dirty="0" smtClean="0"/>
              <a:t>Також потрібно було закривати металевими кришками.</a:t>
            </a:r>
          </a:p>
          <a:p>
            <a:pPr marL="0" indent="0">
              <a:buNone/>
            </a:pPr>
            <a:r>
              <a:rPr lang="uk-UA" dirty="0" smtClean="0"/>
              <a:t>Вирішили дослід не переробляти, бо ці помилки дали додаткову інформацію для роздумів</a:t>
            </a: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4234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>Експеримент. Продовження</a:t>
            </a:r>
            <a:br>
              <a:rPr lang="uk-UA" b="1" dirty="0" smtClean="0"/>
            </a:br>
            <a:r>
              <a:rPr lang="uk-UA" b="1" dirty="0" smtClean="0"/>
              <a:t>Визначимо </a:t>
            </a:r>
            <a:r>
              <a:rPr lang="uk-UA" b="1" dirty="0"/>
              <a:t>густину води при різній температурі</a:t>
            </a:r>
            <a:r>
              <a:rPr lang="uk-UA" dirty="0" smtClean="0"/>
              <a:t>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825624"/>
            <a:ext cx="10969978" cy="4755797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Щоб зменшити втрати тепла спочатку нагріли, а потім наливали окріп		</a:t>
            </a:r>
          </a:p>
          <a:p>
            <a:pPr marL="0" indent="0">
              <a:buNone/>
            </a:pPr>
            <a:r>
              <a:rPr lang="uk-UA" dirty="0"/>
              <a:t>Обрали півлітрову банку щоб з’ясувати як змінюється густина води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97"/>
          <a:stretch/>
        </p:blipFill>
        <p:spPr bwMode="auto">
          <a:xfrm rot="16200000">
            <a:off x="1108199" y="3174063"/>
            <a:ext cx="3045461" cy="32273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97"/>
          <a:stretch/>
        </p:blipFill>
        <p:spPr bwMode="auto">
          <a:xfrm rot="16200000">
            <a:off x="4540832" y="3253900"/>
            <a:ext cx="3045604" cy="3112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8026400" y="3512234"/>
            <a:ext cx="36801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За </a:t>
            </a:r>
            <a:r>
              <a:rPr lang="ru-RU" sz="2800" dirty="0" err="1" smtClean="0"/>
              <a:t>допомогою</a:t>
            </a:r>
            <a:r>
              <a:rPr lang="ru-RU" sz="2800" dirty="0" smtClean="0"/>
              <a:t> </a:t>
            </a:r>
            <a:r>
              <a:rPr lang="ru-RU" sz="2800" dirty="0" err="1" smtClean="0"/>
              <a:t>електронних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вагів</a:t>
            </a:r>
            <a:r>
              <a:rPr lang="ru-RU" sz="2800" dirty="0" smtClean="0"/>
              <a:t> </a:t>
            </a:r>
            <a:r>
              <a:rPr lang="ru-RU" sz="2800" dirty="0" err="1" smtClean="0"/>
              <a:t>знайшли</a:t>
            </a:r>
            <a:r>
              <a:rPr lang="ru-RU" sz="2800" dirty="0" smtClean="0"/>
              <a:t> </a:t>
            </a:r>
            <a:r>
              <a:rPr lang="ru-RU" sz="2800" dirty="0" err="1" smtClean="0"/>
              <a:t>масу</a:t>
            </a:r>
            <a:r>
              <a:rPr lang="ru-RU" sz="2800" dirty="0" smtClean="0"/>
              <a:t> води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15003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4633" y="240947"/>
            <a:ext cx="10515600" cy="1325563"/>
          </a:xfrm>
        </p:spPr>
        <p:txBody>
          <a:bodyPr>
            <a:normAutofit/>
          </a:bodyPr>
          <a:lstStyle/>
          <a:p>
            <a:r>
              <a:rPr lang="uk-UA" b="1" dirty="0" smtClean="0"/>
              <a:t>Аналіз експерименту</a:t>
            </a:r>
            <a:endParaRPr lang="uk-UA" b="1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13681"/>
          </a:xfrm>
        </p:spPr>
        <p:txBody>
          <a:bodyPr/>
          <a:lstStyle/>
          <a:p>
            <a:pPr algn="ctr"/>
            <a:r>
              <a:rPr lang="uk-UA" dirty="0" smtClean="0"/>
              <a:t>Обраховані густини води</a:t>
            </a:r>
            <a:endParaRPr lang="uk-UA" dirty="0"/>
          </a:p>
          <a:p>
            <a:pPr algn="ctr"/>
            <a:endParaRPr lang="uk-UA" dirty="0"/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696644"/>
              </p:ext>
            </p:extLst>
          </p:nvPr>
        </p:nvGraphicFramePr>
        <p:xfrm>
          <a:off x="903110" y="2447130"/>
          <a:ext cx="4937408" cy="23307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6934"/>
                <a:gridCol w="1354667"/>
                <a:gridCol w="994944"/>
                <a:gridCol w="130086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Температура °С</a:t>
                      </a:r>
                      <a:endParaRPr lang="uk-U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Маса, г</a:t>
                      </a:r>
                      <a:endParaRPr lang="uk-U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Об’єм, см</a:t>
                      </a:r>
                      <a:r>
                        <a:rPr lang="uk-UA" sz="2400" baseline="30000" dirty="0">
                          <a:effectLst/>
                        </a:rPr>
                        <a:t>3</a:t>
                      </a:r>
                      <a:endParaRPr lang="uk-U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Густина води </a:t>
                      </a:r>
                      <a:endParaRPr lang="uk-UA" sz="24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г</a:t>
                      </a:r>
                      <a:r>
                        <a:rPr lang="uk-UA" sz="2400" dirty="0">
                          <a:effectLst/>
                        </a:rPr>
                        <a:t>/ см</a:t>
                      </a:r>
                      <a:r>
                        <a:rPr lang="uk-UA" sz="2400" baseline="30000" dirty="0">
                          <a:effectLst/>
                        </a:rPr>
                        <a:t>3</a:t>
                      </a:r>
                      <a:endParaRPr lang="uk-U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100 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518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540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0,959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23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518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526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0,984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5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518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520</a:t>
                      </a:r>
                      <a:endParaRPr lang="uk-U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0,996</a:t>
                      </a:r>
                      <a:endParaRPr lang="uk-U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9" name="Рисунок 8"/>
          <p:cNvPicPr/>
          <p:nvPr/>
        </p:nvPicPr>
        <p:blipFill>
          <a:blip r:embed="rId2"/>
          <a:stretch>
            <a:fillRect/>
          </a:stretch>
        </p:blipFill>
        <p:spPr>
          <a:xfrm>
            <a:off x="6016413" y="2161117"/>
            <a:ext cx="5554698" cy="282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62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Висновки</a:t>
            </a:r>
            <a:endParaRPr lang="uk-UA" dirty="0"/>
          </a:p>
        </p:txBody>
      </p:sp>
      <p:sp>
        <p:nvSpPr>
          <p:cNvPr id="9" name="Місце для вмісту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При охолодженні маса води не змінюється, а зменшується об’єм тіла.</a:t>
            </a:r>
          </a:p>
          <a:p>
            <a:r>
              <a:rPr lang="uk-UA" dirty="0"/>
              <a:t>Чим вища температура рідини, то молекули там рухаються швидше (це ми можемо побачити по швидкості дифузії), а значить розштовхують одна одну і об’єм стає більшим.</a:t>
            </a:r>
          </a:p>
          <a:p>
            <a:r>
              <a:rPr lang="uk-UA" dirty="0"/>
              <a:t>Порівняли отримані густини води з табличними.</a:t>
            </a:r>
          </a:p>
          <a:p>
            <a:r>
              <a:rPr lang="uk-UA" b="1" dirty="0"/>
              <a:t>Завдяки фізиці з’ясували, що крадіжки не було.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69166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Використані </a:t>
            </a:r>
            <a:r>
              <a:rPr lang="uk-UA" b="1" dirty="0" smtClean="0"/>
              <a:t>джерела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199" y="1825625"/>
            <a:ext cx="11139311" cy="4351338"/>
          </a:xfrm>
        </p:spPr>
        <p:txBody>
          <a:bodyPr/>
          <a:lstStyle/>
          <a:p>
            <a:pPr lvl="0"/>
            <a:r>
              <a:rPr lang="uk-UA" sz="2400" dirty="0"/>
              <a:t>Підручник розроблено за модельною навчальною програмою «Фізика. 7–9 класи» для закладів загальної середньої освіти (</a:t>
            </a:r>
            <a:r>
              <a:rPr lang="uk-UA" sz="2400" dirty="0" err="1"/>
              <a:t>авт</a:t>
            </a:r>
            <a:r>
              <a:rPr lang="uk-UA" sz="2400" dirty="0"/>
              <a:t>. Головко М. В., </a:t>
            </a:r>
            <a:r>
              <a:rPr lang="uk-UA" sz="2400" dirty="0" err="1"/>
              <a:t>Засєкін</a:t>
            </a:r>
            <a:r>
              <a:rPr lang="uk-UA" sz="2400" dirty="0"/>
              <a:t> Д. О., </a:t>
            </a:r>
            <a:r>
              <a:rPr lang="uk-UA" sz="2400" dirty="0" err="1"/>
              <a:t>Засєкіна</a:t>
            </a:r>
            <a:r>
              <a:rPr lang="uk-UA" sz="2400" dirty="0"/>
              <a:t> Т. М., Крячко І. П., Ляшенко О. І., Мацюк В. М., Мельник Ю. С., Непорожня Л. В., </a:t>
            </a:r>
            <a:r>
              <a:rPr lang="uk-UA" sz="2400" dirty="0" err="1"/>
              <a:t>Сіпій</a:t>
            </a:r>
            <a:r>
              <a:rPr lang="uk-UA" sz="2400" dirty="0"/>
              <a:t> В. В.)</a:t>
            </a:r>
          </a:p>
          <a:p>
            <a:pPr lvl="0"/>
            <a:r>
              <a:rPr lang="uk-UA" sz="2400" u="sng" dirty="0">
                <a:hlinkClick r:id="rId2"/>
              </a:rPr>
              <a:t>https://internetri.net/qntm/2023/05/18/gustyna-vody-v-intervali-10-100-s/</a:t>
            </a:r>
            <a:endParaRPr lang="uk-UA" sz="2400" dirty="0"/>
          </a:p>
          <a:p>
            <a:pPr lvl="0"/>
            <a:r>
              <a:rPr lang="uk-UA" sz="2400" u="sng" dirty="0">
                <a:hlinkClick r:id="rId3"/>
              </a:rPr>
              <a:t>https://web.posibnyky.vntu.edu.ua/fbteg/kulinchenko_teploper/d2.htm</a:t>
            </a:r>
            <a:endParaRPr lang="uk-UA" sz="2400" dirty="0"/>
          </a:p>
          <a:p>
            <a:pPr lvl="0"/>
            <a:r>
              <a:rPr lang="uk-UA" sz="2400" u="sng" dirty="0">
                <a:hlinkClick r:id="rId4"/>
              </a:rPr>
              <a:t>https://pidruchnyk.com.ua/1718-piznaiemo-pryrodu-bida-5-klas.html</a:t>
            </a:r>
            <a:endParaRPr lang="uk-UA" sz="24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191588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543</Words>
  <Application>Microsoft Office PowerPoint</Application>
  <PresentationFormat>Широкий екран</PresentationFormat>
  <Paragraphs>105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Тема Office</vt:lpstr>
      <vt:lpstr>Крадіжка компоту. Розслідування ведуть фізики.</vt:lpstr>
      <vt:lpstr>Роботу виконували</vt:lpstr>
      <vt:lpstr>Презентація PowerPoint</vt:lpstr>
      <vt:lpstr>Мама закривала компот, заливаючи банку киплячим компотом по вінця.   Коли дістали банку з комори, з’ясували, що банка не повна.   Де дівся компот, якщо банку ніхто не відкривав? </vt:lpstr>
      <vt:lpstr>Експеримент</vt:lpstr>
      <vt:lpstr>Експеримент</vt:lpstr>
      <vt:lpstr>Експеримент</vt:lpstr>
      <vt:lpstr>Експеримент</vt:lpstr>
      <vt:lpstr>Результати вимірювань в таблиці</vt:lpstr>
      <vt:lpstr>Аналіз експерименту</vt:lpstr>
      <vt:lpstr> Експеримент. Продовження Визначимо густину води при різній температурі. </vt:lpstr>
      <vt:lpstr>Аналіз експерименту</vt:lpstr>
      <vt:lpstr>Висновки</vt:lpstr>
      <vt:lpstr>Використані джерела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Крадіжка компоту. Розслідування ведуть фізики.</dc:title>
  <dc:creator>Учетная запись Майкрософт</dc:creator>
  <cp:lastModifiedBy>Учетная запись Майкрософт</cp:lastModifiedBy>
  <cp:revision>4</cp:revision>
  <dcterms:created xsi:type="dcterms:W3CDTF">2025-04-15T16:48:58Z</dcterms:created>
  <dcterms:modified xsi:type="dcterms:W3CDTF">2025-04-15T17:21:26Z</dcterms:modified>
</cp:coreProperties>
</file>