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5" r:id="rId9"/>
    <p:sldId id="264" r:id="rId10"/>
    <p:sldId id="266" r:id="rId11"/>
    <p:sldId id="272" r:id="rId12"/>
    <p:sldId id="267" r:id="rId13"/>
    <p:sldId id="268" r:id="rId14"/>
    <p:sldId id="269" r:id="rId15"/>
    <p:sldId id="270" r:id="rId16"/>
    <p:sldId id="263" r:id="rId17"/>
    <p:sldId id="26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7" autoAdjust="0"/>
    <p:restoredTop sz="99401" autoAdjust="0"/>
  </p:normalViewPr>
  <p:slideViewPr>
    <p:cSldViewPr>
      <p:cViewPr>
        <p:scale>
          <a:sx n="80" d="100"/>
          <a:sy n="80" d="100"/>
        </p:scale>
        <p:origin x="-48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2CE39-3F96-4C90-AC5F-9C3B9076D3E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ED266-B1FE-41F6-963C-54BB0D9B7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829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uspilne.media/culture/99836-tabori-smerti-getto-ta-miljoni-zagiblih10-faktiv-pro-golokost/" TargetMode="External"/><Relationship Id="rId7" Type="http://schemas.openxmlformats.org/officeDocument/2006/relationships/hyperlink" Target="https://mykoodb.org.ua/moya-mykolayivshhyna/mykolayivskyj-zoopark-najkrashhyj-zoopark-v-ukrayini/" TargetMode="External"/><Relationship Id="rId2" Type="http://schemas.openxmlformats.org/officeDocument/2006/relationships/hyperlink" Target="https://mista.ua/%D0%9F%D0%B0%D0%BC%D1%8F%D1%82%D0%BA%D0%B8/%D0%9F%D0%B0%D0%BC%D1%8F%D1%82%D0%BD%D0%B8%D0%BA%D0%B8/%D0%B6%D0%B5%D1%80%D1%82%D0%B2%D0%B0%D0%BC-%D0%B3%D0%BE%D0%BB%D0%BE%D0%BA%D0%BE%D1%81%D1%82%D1%83/1511/?setcity=669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uspilne.media/mykolaiv/874679-kozne-pohovanna-ce-cies-zitta-so-vidomo-pro-najstarise-kladovise-mikolaeva-nekropol/" TargetMode="External"/><Relationship Id="rId5" Type="http://schemas.openxmlformats.org/officeDocument/2006/relationships/hyperlink" Target="https://novosti-n.org/ua/news/U-Mykolayevi-triskotyt-po-shvah-pam-yatnyk-zhertvam-Golodomoru-foto--283295" TargetMode="External"/><Relationship Id="rId4" Type="http://schemas.openxmlformats.org/officeDocument/2006/relationships/hyperlink" Target="https://travels.in.ua/uk-UA/object/4735/pamyatnyk-zhertvam-holodomo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0"/>
            <a:ext cx="3059833" cy="4023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5780" y="260648"/>
            <a:ext cx="8840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tx1">
                    <a:lumMod val="85000"/>
                  </a:schemeClr>
                </a:solidFill>
              </a:rPr>
              <a:t>Миколаївський ліцей №19 Миколаївської міської ради Миколаївської області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/>
            </a:r>
            <a:br>
              <a:rPr lang="en-US" b="1" dirty="0">
                <a:solidFill>
                  <a:schemeClr val="tx1">
                    <a:lumMod val="85000"/>
                  </a:schemeClr>
                </a:solidFill>
              </a:rPr>
            </a:br>
            <a:r>
              <a:rPr lang="uk-UA" b="1" dirty="0" smtClean="0">
                <a:solidFill>
                  <a:schemeClr val="tx1">
                    <a:lumMod val="85000"/>
                  </a:schemeClr>
                </a:solidFill>
              </a:rPr>
              <a:t>Номінація</a:t>
            </a:r>
            <a:r>
              <a:rPr lang="ru-RU" b="1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b="1" dirty="0">
                <a:solidFill>
                  <a:schemeClr val="tx1">
                    <a:lumMod val="85000"/>
                  </a:schemeClr>
                </a:solidFill>
              </a:rPr>
              <a:t>«</a:t>
            </a:r>
            <a:r>
              <a:rPr lang="ru-RU" b="1" dirty="0" err="1" smtClean="0">
                <a:solidFill>
                  <a:schemeClr val="tx1">
                    <a:lumMod val="85000"/>
                  </a:schemeClr>
                </a:solidFill>
              </a:rPr>
              <a:t>Історик-Юніор</a:t>
            </a:r>
            <a:r>
              <a:rPr lang="ru-RU" b="1" dirty="0" smtClean="0">
                <a:solidFill>
                  <a:schemeClr val="tx1">
                    <a:lumMod val="85000"/>
                  </a:schemeClr>
                </a:solidFill>
              </a:rPr>
              <a:t>»</a:t>
            </a:r>
            <a:endParaRPr lang="ru-RU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16532" y="1715316"/>
            <a:ext cx="95770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Тема </a:t>
            </a:r>
            <a:r>
              <a:rPr lang="uk-UA" sz="4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проекту: «</a:t>
            </a:r>
            <a:r>
              <a:rPr lang="uk-UA" sz="4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Миколаїв: збережена пам’ять про трагічну та героїчну спадщину</a:t>
            </a:r>
            <a:r>
              <a:rPr lang="uk-UA" sz="4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». </a:t>
            </a:r>
            <a:endParaRPr lang="ru-RU" sz="4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endParaRPr lang="uk-UA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995678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chemeClr val="tx1">
                    <a:lumMod val="85000"/>
                  </a:schemeClr>
                </a:solidFill>
              </a:rPr>
              <a:t>Автор: </a:t>
            </a:r>
            <a:r>
              <a:rPr lang="uk-UA" b="1" dirty="0" err="1">
                <a:solidFill>
                  <a:schemeClr val="accent1">
                    <a:lumMod val="50000"/>
                  </a:schemeClr>
                </a:solidFill>
              </a:rPr>
              <a:t>Скарецька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 Анастасія Михайлівна </a:t>
            </a:r>
          </a:p>
          <a:p>
            <a:r>
              <a:rPr lang="uk-UA" b="1" dirty="0">
                <a:solidFill>
                  <a:schemeClr val="tx1">
                    <a:lumMod val="85000"/>
                  </a:schemeClr>
                </a:solidFill>
              </a:rPr>
              <a:t>Навчальний заклад:</a:t>
            </a:r>
            <a:r>
              <a:rPr lang="ru-RU" b="1" dirty="0"/>
              <a:t> 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Миколаївський ліцей №19 Миколаївської міської ради Миколаївської області. </a:t>
            </a:r>
          </a:p>
          <a:p>
            <a:r>
              <a:rPr lang="uk-UA" b="1" dirty="0">
                <a:solidFill>
                  <a:schemeClr val="tx1">
                    <a:lumMod val="85000"/>
                  </a:schemeClr>
                </a:solidFill>
              </a:rPr>
              <a:t>Клас: </a:t>
            </a: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</a:rPr>
              <a:t>9-А </a:t>
            </a:r>
            <a:endParaRPr lang="uk-UA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err="1">
                <a:solidFill>
                  <a:schemeClr val="tx1">
                    <a:lumMod val="85000"/>
                  </a:schemeClr>
                </a:solidFill>
              </a:rPr>
              <a:t>Територіальне</a:t>
            </a:r>
            <a:r>
              <a:rPr lang="ru-RU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1">
                    <a:lumMod val="85000"/>
                  </a:schemeClr>
                </a:solidFill>
              </a:rPr>
              <a:t>віділення</a:t>
            </a:r>
            <a:r>
              <a:rPr lang="ru-RU" b="1" dirty="0">
                <a:solidFill>
                  <a:schemeClr val="tx1">
                    <a:lumMod val="85000"/>
                  </a:schemeClr>
                </a:solidFill>
              </a:rPr>
              <a:t> МАН:</a:t>
            </a:r>
            <a:r>
              <a:rPr lang="ru-RU" b="1" dirty="0"/>
              <a:t> 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Миколаївське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територіальне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відділення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при МОЦТКЕ УМ. Населений пункт: 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Миколаїв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Миколаївська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область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r>
              <a:rPr lang="uk-UA" b="1" dirty="0">
                <a:solidFill>
                  <a:schemeClr val="tx1">
                    <a:lumMod val="85000"/>
                  </a:schemeClr>
                </a:solidFill>
              </a:rPr>
              <a:t>Керівник:</a:t>
            </a:r>
            <a:r>
              <a:rPr lang="ru-RU" b="1" dirty="0"/>
              <a:t> </a:t>
            </a:r>
            <a:r>
              <a:rPr lang="uk-UA" b="1" dirty="0" err="1">
                <a:solidFill>
                  <a:schemeClr val="accent1">
                    <a:lumMod val="50000"/>
                  </a:schemeClr>
                </a:solidFill>
              </a:rPr>
              <a:t>Зеркаль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 Микола Миколайович, учитель історії Миколаївського л</a:t>
            </a: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</a:rPr>
              <a:t>іцею 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№</a:t>
            </a: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</a:rPr>
              <a:t>19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63198" y="6339521"/>
            <a:ext cx="980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2025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86468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9946" y="0"/>
            <a:ext cx="916394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b="1" dirty="0"/>
              <a:t>Мета</a:t>
            </a:r>
            <a:r>
              <a:rPr lang="uk-UA" dirty="0"/>
              <a:t>: пробудити інтерес до глибшого вивчення історії рідного міста, спонукати учнів ліцею та інших учасників екскурсії до серйознішого ставлення до історичних досліджень і, можливо, до обрання історії як майбутньої професії</a:t>
            </a:r>
            <a:r>
              <a:rPr lang="uk-UA" dirty="0" smtClean="0"/>
              <a:t>.</a:t>
            </a:r>
          </a:p>
          <a:p>
            <a:pPr algn="just"/>
            <a:endParaRPr lang="uk-UA" dirty="0"/>
          </a:p>
          <a:p>
            <a:pPr algn="just"/>
            <a:r>
              <a:rPr lang="uk-UA" b="1" dirty="0"/>
              <a:t>Завдання</a:t>
            </a:r>
            <a:r>
              <a:rPr lang="uk-UA" dirty="0"/>
              <a:t>: </a:t>
            </a:r>
            <a:r>
              <a:rPr lang="ru-RU" dirty="0"/>
              <a:t>Провести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пам’яток</a:t>
            </a:r>
            <a:r>
              <a:rPr lang="ru-RU" dirty="0"/>
              <a:t> маршруту, </a:t>
            </a:r>
            <a:r>
              <a:rPr lang="ru-RU" dirty="0" err="1"/>
              <a:t>створити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опис</a:t>
            </a:r>
            <a:r>
              <a:rPr lang="ru-RU" dirty="0"/>
              <a:t>, фото- й </a:t>
            </a:r>
            <a:r>
              <a:rPr lang="ru-RU" dirty="0" err="1"/>
              <a:t>відеофіксацію</a:t>
            </a:r>
            <a:r>
              <a:rPr lang="ru-RU" dirty="0"/>
              <a:t>, </a:t>
            </a:r>
            <a:r>
              <a:rPr lang="ru-RU" dirty="0" err="1"/>
              <a:t>зібрати</a:t>
            </a:r>
            <a:r>
              <a:rPr lang="ru-RU" dirty="0"/>
              <a:t> </a:t>
            </a:r>
            <a:r>
              <a:rPr lang="ru-RU" dirty="0" err="1"/>
              <a:t>усні</a:t>
            </a:r>
            <a:r>
              <a:rPr lang="ru-RU" dirty="0"/>
              <a:t> </a:t>
            </a:r>
            <a:r>
              <a:rPr lang="ru-RU" dirty="0" err="1"/>
              <a:t>свідчення</a:t>
            </a:r>
            <a:r>
              <a:rPr lang="ru-RU" dirty="0"/>
              <a:t> та </a:t>
            </a:r>
            <a:r>
              <a:rPr lang="ru-RU" dirty="0" err="1"/>
              <a:t>визначити</a:t>
            </a:r>
            <a:r>
              <a:rPr lang="ru-RU" dirty="0"/>
              <a:t> шляхи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.</a:t>
            </a:r>
          </a:p>
          <a:p>
            <a:pPr algn="just"/>
            <a:endParaRPr lang="uk-UA" dirty="0" smtClean="0"/>
          </a:p>
          <a:p>
            <a:pPr algn="just"/>
            <a:r>
              <a:rPr lang="uk-UA" b="1" dirty="0"/>
              <a:t>Об’єкт дослідження: </a:t>
            </a:r>
            <a:r>
              <a:rPr lang="uk-UA" dirty="0"/>
              <a:t> історія </a:t>
            </a:r>
            <a:r>
              <a:rPr lang="uk-UA" dirty="0" err="1"/>
              <a:t>Інгульського</a:t>
            </a:r>
            <a:r>
              <a:rPr lang="uk-UA" dirty="0"/>
              <a:t> району міста Миколаєва 1900-1945-і роки. </a:t>
            </a:r>
            <a:endParaRPr lang="uk-UA" dirty="0" smtClean="0"/>
          </a:p>
          <a:p>
            <a:pPr algn="just"/>
            <a:endParaRPr lang="uk-UA" dirty="0"/>
          </a:p>
          <a:p>
            <a:pPr algn="just"/>
            <a:r>
              <a:rPr lang="uk-UA" b="1" dirty="0"/>
              <a:t>Предмет </a:t>
            </a:r>
            <a:r>
              <a:rPr lang="uk-UA" b="1" dirty="0" smtClean="0"/>
              <a:t>дослідження</a:t>
            </a:r>
            <a:r>
              <a:rPr lang="uk-UA" dirty="0" smtClean="0"/>
              <a:t>: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/>
              <a:t>охоплює</a:t>
            </a:r>
            <a:r>
              <a:rPr lang="ru-RU" dirty="0"/>
              <a:t> </a:t>
            </a:r>
            <a:r>
              <a:rPr lang="ru-RU" dirty="0" err="1"/>
              <a:t>монографії</a:t>
            </a:r>
            <a:r>
              <a:rPr lang="ru-RU" dirty="0"/>
              <a:t>, </a:t>
            </a:r>
            <a:r>
              <a:rPr lang="ru-RU" dirty="0" err="1"/>
              <a:t>архіви</a:t>
            </a:r>
            <a:r>
              <a:rPr lang="ru-RU" dirty="0"/>
              <a:t> та </a:t>
            </a:r>
            <a:r>
              <a:rPr lang="ru-RU" dirty="0" err="1"/>
              <a:t>свідчення</a:t>
            </a:r>
            <a:r>
              <a:rPr lang="ru-RU" dirty="0"/>
              <a:t> </a:t>
            </a:r>
            <a:r>
              <a:rPr lang="ru-RU" dirty="0" err="1"/>
              <a:t>жителів</a:t>
            </a:r>
            <a:r>
              <a:rPr lang="ru-RU" dirty="0"/>
              <a:t> </a:t>
            </a:r>
            <a:r>
              <a:rPr lang="ru-RU" dirty="0" err="1"/>
              <a:t>Інгульського</a:t>
            </a:r>
            <a:r>
              <a:rPr lang="ru-RU" dirty="0"/>
              <a:t> району </a:t>
            </a:r>
            <a:r>
              <a:rPr lang="ru-RU" dirty="0" err="1"/>
              <a:t>Миколаєва</a:t>
            </a:r>
            <a:r>
              <a:rPr lang="ru-RU" dirty="0"/>
              <a:t>. У </a:t>
            </a:r>
            <a:r>
              <a:rPr lang="ru-RU" dirty="0" err="1"/>
              <a:t>фокусі</a:t>
            </a:r>
            <a:r>
              <a:rPr lang="ru-RU" dirty="0"/>
              <a:t> — </a:t>
            </a:r>
            <a:r>
              <a:rPr lang="ru-RU" dirty="0" err="1"/>
              <a:t>героїчна</a:t>
            </a:r>
            <a:r>
              <a:rPr lang="ru-RU" dirty="0"/>
              <a:t> </a:t>
            </a:r>
            <a:r>
              <a:rPr lang="ru-RU" dirty="0" err="1"/>
              <a:t>історія</a:t>
            </a:r>
            <a:r>
              <a:rPr lang="ru-RU" dirty="0"/>
              <a:t> </a:t>
            </a:r>
            <a:r>
              <a:rPr lang="ru-RU" dirty="0" err="1"/>
              <a:t>міста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 </a:t>
            </a:r>
            <a:r>
              <a:rPr lang="ru-RU" dirty="0" err="1"/>
              <a:t>події</a:t>
            </a:r>
            <a:r>
              <a:rPr lang="ru-RU" dirty="0"/>
              <a:t> </a:t>
            </a:r>
            <a:r>
              <a:rPr lang="ru-RU" dirty="0" err="1"/>
              <a:t>війни</a:t>
            </a:r>
            <a:r>
              <a:rPr lang="ru-RU" dirty="0"/>
              <a:t> з </a:t>
            </a:r>
            <a:r>
              <a:rPr lang="ru-RU" dirty="0" err="1"/>
              <a:t>Росією</a:t>
            </a:r>
            <a:r>
              <a:rPr lang="ru-RU" dirty="0"/>
              <a:t>. </a:t>
            </a:r>
            <a:r>
              <a:rPr lang="ru-RU" dirty="0" err="1"/>
              <a:t>Екскурсійний</a:t>
            </a:r>
            <a:r>
              <a:rPr lang="ru-RU" dirty="0"/>
              <a:t> маршрут </a:t>
            </a:r>
            <a:r>
              <a:rPr lang="ru-RU" dirty="0" err="1"/>
              <a:t>починається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зоопарку, </a:t>
            </a:r>
            <a:r>
              <a:rPr lang="ru-RU" dirty="0" err="1"/>
              <a:t>який</a:t>
            </a:r>
            <a:r>
              <a:rPr lang="ru-RU" dirty="0"/>
              <a:t> пережив </a:t>
            </a:r>
            <a:r>
              <a:rPr lang="ru-RU" dirty="0" smtClean="0"/>
              <a:t>Голодомор </a:t>
            </a:r>
            <a:r>
              <a:rPr lang="ru-RU" dirty="0"/>
              <a:t>і </a:t>
            </a:r>
            <a:r>
              <a:rPr lang="ru-RU" dirty="0" err="1"/>
              <a:t>Голокост</a:t>
            </a:r>
            <a:r>
              <a:rPr lang="ru-RU" dirty="0"/>
              <a:t>, </a:t>
            </a:r>
            <a:r>
              <a:rPr lang="ru-RU" dirty="0" err="1"/>
              <a:t>зберігаючи</a:t>
            </a:r>
            <a:r>
              <a:rPr lang="ru-RU" dirty="0"/>
              <a:t> </a:t>
            </a:r>
            <a:r>
              <a:rPr lang="ru-RU" dirty="0" err="1"/>
              <a:t>історичну</a:t>
            </a:r>
            <a:r>
              <a:rPr lang="ru-RU" dirty="0"/>
              <a:t> </a:t>
            </a:r>
            <a:r>
              <a:rPr lang="ru-RU" dirty="0" err="1"/>
              <a:t>пам’ять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459249"/>
            <a:ext cx="2483768" cy="2418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Риболовля в Миколаєві. ТОП місць для риболовлі в Миколаївській області. —  Fisher G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0" t="6143" r="7742" b="4968"/>
          <a:stretch/>
        </p:blipFill>
        <p:spPr bwMode="auto">
          <a:xfrm>
            <a:off x="3923928" y="4454005"/>
            <a:ext cx="2600381" cy="242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1889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71" y="188640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/>
              <a:t>Пам'ятник</a:t>
            </a:r>
            <a:r>
              <a:rPr lang="ru-RU" sz="4000" b="1" dirty="0"/>
              <a:t> жертвам </a:t>
            </a:r>
            <a:r>
              <a:rPr lang="ru-RU" sz="4000" b="1" dirty="0" err="1"/>
              <a:t>голокосту</a:t>
            </a:r>
            <a:endParaRPr lang="ru-RU" sz="4000" b="1" dirty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37368" y="1156726"/>
            <a:ext cx="64087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/>
              <a:t>Пам’ятник</a:t>
            </a:r>
            <a:r>
              <a:rPr lang="ru-RU" dirty="0"/>
              <a:t> жертвам </a:t>
            </a:r>
            <a:r>
              <a:rPr lang="ru-RU" dirty="0" err="1"/>
              <a:t>Голокосту</a:t>
            </a:r>
            <a:r>
              <a:rPr lang="ru-RU" dirty="0"/>
              <a:t> </a:t>
            </a:r>
            <a:r>
              <a:rPr lang="ru-RU" dirty="0" err="1"/>
              <a:t>відкритий</a:t>
            </a:r>
            <a:r>
              <a:rPr lang="ru-RU" dirty="0"/>
              <a:t> 16 </a:t>
            </a:r>
            <a:r>
              <a:rPr lang="ru-RU" dirty="0" err="1"/>
              <a:t>грудня</a:t>
            </a:r>
            <a:r>
              <a:rPr lang="ru-RU" dirty="0"/>
              <a:t> 2011 року на </a:t>
            </a:r>
            <a:r>
              <a:rPr lang="ru-RU" dirty="0" err="1"/>
              <a:t>розі</a:t>
            </a:r>
            <a:r>
              <a:rPr lang="ru-RU" dirty="0"/>
              <a:t> </a:t>
            </a:r>
            <a:r>
              <a:rPr lang="ru-RU" dirty="0" err="1"/>
              <a:t>Херсонського</a:t>
            </a:r>
            <a:r>
              <a:rPr lang="ru-RU" dirty="0"/>
              <a:t> </a:t>
            </a:r>
            <a:r>
              <a:rPr lang="ru-RU" dirty="0" err="1"/>
              <a:t>шосе</a:t>
            </a:r>
            <a:r>
              <a:rPr lang="ru-RU" dirty="0"/>
              <a:t> та проспекту </a:t>
            </a:r>
            <a:r>
              <a:rPr lang="ru-RU" dirty="0" smtClean="0"/>
              <a:t>Центрального, </a:t>
            </a:r>
            <a:r>
              <a:rPr lang="ru-RU" dirty="0"/>
              <a:t>на </a:t>
            </a:r>
            <a:r>
              <a:rPr lang="ru-RU" dirty="0" err="1"/>
              <a:t>місці</a:t>
            </a:r>
            <a:r>
              <a:rPr lang="ru-RU" dirty="0"/>
              <a:t> де у </a:t>
            </a:r>
            <a:r>
              <a:rPr lang="ru-RU" dirty="0" err="1"/>
              <a:t>вересні</a:t>
            </a:r>
            <a:r>
              <a:rPr lang="ru-RU" dirty="0"/>
              <a:t> 1941 року </a:t>
            </a:r>
            <a:r>
              <a:rPr lang="ru-RU" dirty="0" err="1"/>
              <a:t>нацисти</a:t>
            </a:r>
            <a:r>
              <a:rPr lang="ru-RU" dirty="0"/>
              <a:t> </a:t>
            </a:r>
            <a:r>
              <a:rPr lang="ru-RU" dirty="0" err="1"/>
              <a:t>зібрали</a:t>
            </a:r>
            <a:r>
              <a:rPr lang="ru-RU" dirty="0"/>
              <a:t> та </a:t>
            </a:r>
            <a:r>
              <a:rPr lang="ru-RU" dirty="0" err="1"/>
              <a:t>вивезли</a:t>
            </a:r>
            <a:r>
              <a:rPr lang="ru-RU" dirty="0"/>
              <a:t> на </a:t>
            </a:r>
            <a:r>
              <a:rPr lang="ru-RU" dirty="0" err="1"/>
              <a:t>розстріл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</a:t>
            </a:r>
            <a:r>
              <a:rPr lang="ru-RU" dirty="0" smtClean="0"/>
              <a:t>10000 </a:t>
            </a:r>
            <a:r>
              <a:rPr lang="ru-RU" dirty="0" err="1"/>
              <a:t>євреїв</a:t>
            </a:r>
            <a:r>
              <a:rPr lang="ru-RU" dirty="0"/>
              <a:t> </a:t>
            </a:r>
            <a:r>
              <a:rPr lang="ru-RU" dirty="0" err="1"/>
              <a:t>Миколаєва</a:t>
            </a:r>
            <a:r>
              <a:rPr lang="ru-RU" dirty="0"/>
              <a:t>, а у </a:t>
            </a:r>
            <a:r>
              <a:rPr lang="ru-RU" dirty="0" err="1"/>
              <a:t>червні</a:t>
            </a:r>
            <a:r>
              <a:rPr lang="ru-RU" dirty="0"/>
              <a:t> 1942 року </a:t>
            </a:r>
            <a:r>
              <a:rPr lang="ru-RU" b="1" dirty="0" err="1"/>
              <a:t>були</a:t>
            </a:r>
            <a:r>
              <a:rPr lang="ru-RU" dirty="0"/>
              <a:t> </a:t>
            </a:r>
            <a:r>
              <a:rPr lang="ru-RU" dirty="0" err="1"/>
              <a:t>розстріляні</a:t>
            </a:r>
            <a:r>
              <a:rPr lang="ru-RU" dirty="0"/>
              <a:t> </a:t>
            </a:r>
            <a:r>
              <a:rPr lang="ru-RU" dirty="0" err="1"/>
              <a:t>євреї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 smtClean="0"/>
              <a:t>лишилися</a:t>
            </a:r>
            <a:r>
              <a:rPr lang="ru-RU" dirty="0"/>
              <a:t>.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368" y="4365104"/>
            <a:ext cx="58311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/>
              <a:t>Автори</a:t>
            </a:r>
            <a:r>
              <a:rPr lang="ru-RU" dirty="0"/>
              <a:t>: </a:t>
            </a:r>
            <a:r>
              <a:rPr lang="ru-RU" dirty="0" err="1"/>
              <a:t>миколаївський</a:t>
            </a:r>
            <a:r>
              <a:rPr lang="ru-RU" dirty="0"/>
              <a:t> скульптор і художник </a:t>
            </a:r>
            <a:r>
              <a:rPr lang="ru-RU" dirty="0" err="1"/>
              <a:t>Юрій</a:t>
            </a:r>
            <a:r>
              <a:rPr lang="ru-RU" dirty="0"/>
              <a:t> Макушин і </a:t>
            </a:r>
            <a:r>
              <a:rPr lang="ru-RU" dirty="0" err="1"/>
              <a:t>архітектор</a:t>
            </a:r>
            <a:r>
              <a:rPr lang="ru-RU" dirty="0"/>
              <a:t> </a:t>
            </a:r>
            <a:r>
              <a:rPr lang="ru-RU" dirty="0" err="1"/>
              <a:t>Анатолій</a:t>
            </a:r>
            <a:r>
              <a:rPr lang="ru-RU" dirty="0"/>
              <a:t> Григоренко.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368" y="3140968"/>
            <a:ext cx="54427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err="1"/>
              <a:t>Міжнародний</a:t>
            </a:r>
            <a:r>
              <a:rPr lang="ru-RU" sz="2000" dirty="0"/>
              <a:t> день </a:t>
            </a:r>
            <a:r>
              <a:rPr lang="ru-RU" sz="2000" dirty="0" err="1"/>
              <a:t>пам'яті</a:t>
            </a:r>
            <a:r>
              <a:rPr lang="ru-RU" sz="2000" dirty="0"/>
              <a:t> жертв </a:t>
            </a:r>
            <a:r>
              <a:rPr lang="ru-RU" sz="2000" dirty="0" err="1"/>
              <a:t>Голокосту</a:t>
            </a:r>
            <a:r>
              <a:rPr lang="ru-RU" sz="2000" dirty="0"/>
              <a:t> — </a:t>
            </a:r>
            <a:r>
              <a:rPr lang="ru-RU" sz="2000" dirty="0" err="1"/>
              <a:t>міжнародний</a:t>
            </a:r>
            <a:r>
              <a:rPr lang="ru-RU" sz="2000" dirty="0"/>
              <a:t> день ООН, </a:t>
            </a:r>
            <a:r>
              <a:rPr lang="ru-RU" sz="2000" dirty="0" err="1"/>
              <a:t>який</a:t>
            </a:r>
            <a:r>
              <a:rPr lang="ru-RU" sz="2000" dirty="0"/>
              <a:t> </a:t>
            </a:r>
            <a:r>
              <a:rPr lang="ru-RU" sz="2000" dirty="0" err="1"/>
              <a:t>відзначається</a:t>
            </a:r>
            <a:r>
              <a:rPr lang="ru-RU" sz="2000" dirty="0"/>
              <a:t> 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</a:rPr>
              <a:t>27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</a:rPr>
              <a:t>січня</a:t>
            </a:r>
            <a:endParaRPr lang="ru-RU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homepc\Desktop\photo_2025-04-20_20-56-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481" y="2617215"/>
            <a:ext cx="3180589" cy="424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8316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9963" y="338208"/>
            <a:ext cx="9162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 err="1" smtClean="0"/>
              <a:t>Хто</a:t>
            </a:r>
            <a:r>
              <a:rPr lang="ru-RU" sz="3600" b="1" dirty="0" smtClean="0"/>
              <a:t> </a:t>
            </a:r>
            <a:r>
              <a:rPr lang="ru-RU" sz="3600" b="1" dirty="0" err="1"/>
              <a:t>ініціював</a:t>
            </a:r>
            <a:r>
              <a:rPr lang="ru-RU" sz="3600" b="1" dirty="0"/>
              <a:t> </a:t>
            </a:r>
            <a:r>
              <a:rPr lang="ru-RU" sz="3600" b="1" dirty="0" err="1"/>
              <a:t>Голокост</a:t>
            </a:r>
            <a:endParaRPr lang="ru-RU" sz="3600" dirty="0"/>
          </a:p>
          <a:p>
            <a:pPr algn="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57679" y="1573246"/>
            <a:ext cx="58270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/>
              <a:t>Голокост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задуманий</a:t>
            </a:r>
            <a:r>
              <a:rPr lang="ru-RU" dirty="0"/>
              <a:t> та </a:t>
            </a:r>
            <a:r>
              <a:rPr lang="ru-RU" dirty="0" err="1"/>
              <a:t>спланований</a:t>
            </a:r>
            <a:r>
              <a:rPr lang="ru-RU" dirty="0"/>
              <a:t> </a:t>
            </a:r>
            <a:r>
              <a:rPr lang="ru-RU" dirty="0" err="1"/>
              <a:t>нацистсько-німецьким</a:t>
            </a:r>
            <a:r>
              <a:rPr lang="ru-RU" dirty="0"/>
              <a:t> режимом на </a:t>
            </a:r>
            <a:r>
              <a:rPr lang="ru-RU" dirty="0" err="1"/>
              <a:t>чолі</a:t>
            </a:r>
            <a:r>
              <a:rPr lang="ru-RU" dirty="0"/>
              <a:t> з Адольфом </a:t>
            </a:r>
            <a:r>
              <a:rPr lang="ru-RU" dirty="0" err="1"/>
              <a:t>Гітлером</a:t>
            </a:r>
            <a:r>
              <a:rPr lang="ru-RU" dirty="0"/>
              <a:t>. Вони </a:t>
            </a:r>
            <a:r>
              <a:rPr lang="ru-RU" dirty="0" err="1"/>
              <a:t>стверджували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німецькі</a:t>
            </a:r>
            <a:r>
              <a:rPr lang="ru-RU" dirty="0"/>
              <a:t> </a:t>
            </a:r>
            <a:r>
              <a:rPr lang="ru-RU" dirty="0" err="1"/>
              <a:t>євреї</a:t>
            </a:r>
            <a:r>
              <a:rPr lang="ru-RU" dirty="0"/>
              <a:t> </a:t>
            </a:r>
            <a:r>
              <a:rPr lang="ru-RU" dirty="0" err="1"/>
              <a:t>зрадили</a:t>
            </a:r>
            <a:r>
              <a:rPr lang="ru-RU" dirty="0"/>
              <a:t> </a:t>
            </a:r>
            <a:r>
              <a:rPr lang="ru-RU" dirty="0" err="1"/>
              <a:t>Німеччину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Першої</a:t>
            </a:r>
            <a:r>
              <a:rPr lang="ru-RU" dirty="0"/>
              <a:t> </a:t>
            </a:r>
            <a:r>
              <a:rPr lang="ru-RU" dirty="0" err="1"/>
              <a:t>світової</a:t>
            </a:r>
            <a:r>
              <a:rPr lang="ru-RU" dirty="0"/>
              <a:t> </a:t>
            </a:r>
            <a:r>
              <a:rPr lang="ru-RU" dirty="0" err="1"/>
              <a:t>війни</a:t>
            </a:r>
            <a:r>
              <a:rPr lang="ru-RU" dirty="0"/>
              <a:t> та </a:t>
            </a:r>
            <a:r>
              <a:rPr lang="ru-RU" dirty="0" err="1"/>
              <a:t>несуть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за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поразку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8256" y="3356992"/>
            <a:ext cx="9162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Як </a:t>
            </a:r>
            <a:r>
              <a:rPr lang="ru-RU" sz="3600" b="1" dirty="0" err="1" smtClean="0"/>
              <a:t>ідентифікували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євреїв</a:t>
            </a:r>
            <a:endParaRPr lang="ru-RU" sz="3600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434259" y="4469613"/>
            <a:ext cx="5666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/>
              <a:t>Нацисти</a:t>
            </a:r>
            <a:r>
              <a:rPr lang="ru-RU" dirty="0"/>
              <a:t> </a:t>
            </a:r>
            <a:r>
              <a:rPr lang="ru-RU" dirty="0" err="1"/>
              <a:t>ідентифікували</a:t>
            </a:r>
            <a:r>
              <a:rPr lang="ru-RU" dirty="0"/>
              <a:t> </a:t>
            </a:r>
            <a:r>
              <a:rPr lang="ru-RU" dirty="0" err="1"/>
              <a:t>євреїв</a:t>
            </a:r>
            <a:r>
              <a:rPr lang="ru-RU" dirty="0"/>
              <a:t> за </a:t>
            </a:r>
            <a:r>
              <a:rPr lang="ru-RU" dirty="0" err="1"/>
              <a:t>звичайними</a:t>
            </a:r>
            <a:r>
              <a:rPr lang="ru-RU" dirty="0"/>
              <a:t> </a:t>
            </a:r>
            <a:r>
              <a:rPr lang="ru-RU" dirty="0" err="1"/>
              <a:t>записами</a:t>
            </a:r>
            <a:r>
              <a:rPr lang="ru-RU" dirty="0"/>
              <a:t>. Вони </a:t>
            </a:r>
            <a:r>
              <a:rPr lang="ru-RU" dirty="0" err="1"/>
              <a:t>використовували</a:t>
            </a:r>
            <a:r>
              <a:rPr lang="ru-RU" dirty="0"/>
              <a:t> записи </a:t>
            </a:r>
            <a:r>
              <a:rPr lang="ru-RU" dirty="0" err="1"/>
              <a:t>перепису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, </a:t>
            </a:r>
            <a:r>
              <a:rPr lang="ru-RU" dirty="0" err="1"/>
              <a:t>податкові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, списки </a:t>
            </a:r>
            <a:r>
              <a:rPr lang="ru-RU" dirty="0" err="1"/>
              <a:t>членів</a:t>
            </a:r>
            <a:r>
              <a:rPr lang="ru-RU" dirty="0"/>
              <a:t> синагог, </a:t>
            </a:r>
            <a:r>
              <a:rPr lang="ru-RU" dirty="0" err="1"/>
              <a:t>парафіяльні</a:t>
            </a:r>
            <a:r>
              <a:rPr lang="ru-RU" dirty="0"/>
              <a:t> записи (для </a:t>
            </a:r>
            <a:r>
              <a:rPr lang="ru-RU" dirty="0" err="1"/>
              <a:t>звернених</a:t>
            </a:r>
            <a:r>
              <a:rPr lang="ru-RU" dirty="0"/>
              <a:t> </a:t>
            </a:r>
            <a:r>
              <a:rPr lang="ru-RU" dirty="0" err="1"/>
              <a:t>євреїв</a:t>
            </a:r>
            <a:r>
              <a:rPr lang="ru-RU" dirty="0"/>
              <a:t>)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</p:txBody>
      </p:sp>
      <p:pic>
        <p:nvPicPr>
          <p:cNvPr id="4100" name="Picture 4" descr="голокост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8" r="29575"/>
          <a:stretch/>
        </p:blipFill>
        <p:spPr bwMode="auto">
          <a:xfrm>
            <a:off x="-18257" y="4142693"/>
            <a:ext cx="2439061" cy="21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Holocaust day - векторные изображения, Holocaust day картинки |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Holocaust day - векторные изображения, Holocaust day картинки |  Depositphot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Holocaust day - векторные изображения, Holocaust day картинки |  Depositphoto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0" descr="Holocaust day - векторные изображения, Holocaust day картинки |  Depositphoto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2" descr="Holocaust day - векторные изображения, Holocaust day картинки |  Depositphoto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4" descr="Holocaust day - векторные изображения, Holocaust day картинки |  Depositphotos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6" descr="Holocaust day - векторные изображения, Holocaust day картинки |  Depositphotos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6" name="Picture 18" descr="Плакат Международного дня памяти жертв Холокоста, 27 января. День памяти  Второй мировой войны. | Премиум векторы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7" t="15838" r="26084" b="10228"/>
          <a:stretch/>
        </p:blipFill>
        <p:spPr bwMode="auto">
          <a:xfrm>
            <a:off x="6951989" y="922338"/>
            <a:ext cx="2090304" cy="3056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8992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Памятник жертвам Голодомора, Николаев: информация, фот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" r="6049"/>
          <a:stretch/>
        </p:blipFill>
        <p:spPr bwMode="auto">
          <a:xfrm>
            <a:off x="4724105" y="3212977"/>
            <a:ext cx="4422170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260648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 smtClean="0"/>
              <a:t>Меморіальний</a:t>
            </a:r>
            <a:r>
              <a:rPr lang="ru-RU" sz="4000" b="1" dirty="0" smtClean="0"/>
              <a:t> комплекс жертвам Голодомору</a:t>
            </a:r>
            <a:r>
              <a:rPr lang="ru-RU" b="1" dirty="0"/>
              <a:t> 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422170" y="1587480"/>
            <a:ext cx="47218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 smtClean="0"/>
              <a:t>Меморіал</a:t>
            </a:r>
            <a:r>
              <a:rPr lang="ru-RU" dirty="0" smtClean="0"/>
              <a:t> </a:t>
            </a:r>
            <a:r>
              <a:rPr lang="ru-RU" dirty="0" err="1"/>
              <a:t>пам'яті</a:t>
            </a:r>
            <a:r>
              <a:rPr lang="ru-RU" dirty="0"/>
              <a:t> </a:t>
            </a:r>
            <a:r>
              <a:rPr lang="ru-RU" dirty="0" err="1"/>
              <a:t>жителів</a:t>
            </a:r>
            <a:r>
              <a:rPr lang="ru-RU" dirty="0"/>
              <a:t> </a:t>
            </a:r>
            <a:r>
              <a:rPr lang="ru-RU" dirty="0" err="1"/>
              <a:t>Миколаївщини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стали жертвами голодомору на </a:t>
            </a:r>
            <a:r>
              <a:rPr lang="ru-RU" dirty="0" err="1"/>
              <a:t>Україні</a:t>
            </a:r>
            <a:r>
              <a:rPr lang="ru-RU" dirty="0"/>
              <a:t> 1932-1933 </a:t>
            </a:r>
            <a:r>
              <a:rPr lang="ru-RU" dirty="0" err="1"/>
              <a:t>років</a:t>
            </a:r>
            <a:r>
              <a:rPr lang="ru-RU" dirty="0"/>
              <a:t>, </a:t>
            </a:r>
            <a:r>
              <a:rPr lang="ru-RU" dirty="0" err="1"/>
              <a:t>встановлено</a:t>
            </a:r>
            <a:r>
              <a:rPr lang="ru-RU" dirty="0"/>
              <a:t> в </a:t>
            </a:r>
            <a:r>
              <a:rPr lang="ru-RU" dirty="0" err="1"/>
              <a:t>Миколаєві</a:t>
            </a:r>
            <a:r>
              <a:rPr lang="ru-RU" dirty="0"/>
              <a:t> в 1993 </a:t>
            </a:r>
            <a:r>
              <a:rPr lang="ru-RU" dirty="0" err="1"/>
              <a:t>році</a:t>
            </a:r>
            <a:r>
              <a:rPr lang="ru-RU" dirty="0"/>
              <a:t> до 60-ї </a:t>
            </a:r>
            <a:r>
              <a:rPr lang="ru-RU" dirty="0" err="1"/>
              <a:t>річниці</a:t>
            </a:r>
            <a:r>
              <a:rPr lang="ru-RU" dirty="0"/>
              <a:t> Голодомору.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29764" y="2924944"/>
            <a:ext cx="4601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/>
              <a:t>Висота</a:t>
            </a:r>
            <a:r>
              <a:rPr lang="ru-RU" dirty="0"/>
              <a:t> </a:t>
            </a:r>
            <a:r>
              <a:rPr lang="ru-RU" dirty="0" err="1"/>
              <a:t>пам’ятного</a:t>
            </a:r>
            <a:r>
              <a:rPr lang="ru-RU" dirty="0"/>
              <a:t> знака -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15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метрів</a:t>
            </a:r>
            <a:r>
              <a:rPr lang="ru-RU" dirty="0"/>
              <a:t>. Головна </a:t>
            </a:r>
            <a:r>
              <a:rPr lang="ru-RU" dirty="0" err="1"/>
              <a:t>конструкція</a:t>
            </a:r>
            <a:r>
              <a:rPr lang="ru-RU" dirty="0"/>
              <a:t> та </a:t>
            </a:r>
            <a:r>
              <a:rPr lang="ru-RU" dirty="0" err="1"/>
              <a:t>хрест</a:t>
            </a:r>
            <a:r>
              <a:rPr lang="ru-RU" dirty="0"/>
              <a:t> -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металу</a:t>
            </a:r>
            <a:r>
              <a:rPr lang="ru-RU" dirty="0"/>
              <a:t>, </a:t>
            </a:r>
            <a:r>
              <a:rPr lang="ru-RU" dirty="0" err="1"/>
              <a:t>терновий</a:t>
            </a:r>
            <a:r>
              <a:rPr lang="ru-RU" dirty="0"/>
              <a:t> </a:t>
            </a:r>
            <a:r>
              <a:rPr lang="ru-RU" dirty="0" err="1"/>
              <a:t>вінок</a:t>
            </a:r>
            <a:r>
              <a:rPr lang="ru-RU" dirty="0"/>
              <a:t> -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алюмінію</a:t>
            </a:r>
            <a:r>
              <a:rPr lang="ru-RU" dirty="0"/>
              <a:t>, </a:t>
            </a:r>
            <a:r>
              <a:rPr lang="ru-RU" dirty="0" err="1"/>
              <a:t>дзвони</a:t>
            </a:r>
            <a:r>
              <a:rPr lang="ru-RU" dirty="0"/>
              <a:t> -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бронзи</a:t>
            </a:r>
            <a:r>
              <a:rPr lang="ru-RU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26517" y="4346031"/>
            <a:ext cx="4462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/>
              <a:t>Пам'ятник</a:t>
            </a:r>
            <a:r>
              <a:rPr lang="ru-RU" dirty="0"/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розташований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/>
              <a:t>на </a:t>
            </a:r>
            <a:r>
              <a:rPr lang="ru-RU" dirty="0" err="1"/>
              <a:t>перетині</a:t>
            </a:r>
            <a:r>
              <a:rPr lang="ru-RU" dirty="0"/>
              <a:t> </a:t>
            </a:r>
            <a:r>
              <a:rPr lang="ru-RU" dirty="0" err="1"/>
              <a:t>вулиць</a:t>
            </a:r>
            <a:r>
              <a:rPr lang="ru-RU" dirty="0"/>
              <a:t> </a:t>
            </a:r>
            <a:r>
              <a:rPr lang="ru-RU" u="sng" dirty="0" err="1"/>
              <a:t>Херсонське</a:t>
            </a:r>
            <a:r>
              <a:rPr lang="ru-RU" u="sng" dirty="0"/>
              <a:t> </a:t>
            </a:r>
            <a:r>
              <a:rPr lang="ru-RU" u="sng" dirty="0" err="1"/>
              <a:t>шосе</a:t>
            </a:r>
            <a:r>
              <a:rPr lang="ru-RU" u="sng" dirty="0"/>
              <a:t> та </a:t>
            </a:r>
            <a:r>
              <a:rPr lang="ru-RU" u="sng" dirty="0" err="1"/>
              <a:t>Кругова</a:t>
            </a:r>
            <a:r>
              <a:rPr lang="ru-RU" u="sng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445224"/>
            <a:ext cx="47939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У </a:t>
            </a:r>
            <a:r>
              <a:rPr lang="ru-RU" dirty="0" err="1"/>
              <a:t>Миколаєві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трепетно ​​</a:t>
            </a:r>
            <a:r>
              <a:rPr lang="ru-RU" dirty="0" err="1"/>
              <a:t>ставляться</a:t>
            </a:r>
            <a:r>
              <a:rPr lang="ru-RU" dirty="0"/>
              <a:t> до </a:t>
            </a:r>
            <a:r>
              <a:rPr lang="ru-RU" dirty="0" err="1"/>
              <a:t>своєї</a:t>
            </a:r>
            <a:r>
              <a:rPr lang="ru-RU" dirty="0"/>
              <a:t> </a:t>
            </a:r>
            <a:r>
              <a:rPr lang="ru-RU" dirty="0" err="1"/>
              <a:t>історії</a:t>
            </a:r>
            <a:r>
              <a:rPr lang="ru-RU" dirty="0"/>
              <a:t>. У </a:t>
            </a:r>
            <a:r>
              <a:rPr lang="ru-RU" dirty="0" err="1"/>
              <a:t>місті</a:t>
            </a:r>
            <a:r>
              <a:rPr lang="ru-RU" dirty="0"/>
              <a:t> </a:t>
            </a:r>
            <a:r>
              <a:rPr lang="ru-RU" dirty="0" err="1"/>
              <a:t>встановлено</a:t>
            </a:r>
            <a:r>
              <a:rPr lang="ru-RU" dirty="0"/>
              <a:t> </a:t>
            </a:r>
            <a:r>
              <a:rPr lang="ru-RU" dirty="0" err="1"/>
              <a:t>безліч</a:t>
            </a:r>
            <a:r>
              <a:rPr lang="ru-RU" dirty="0"/>
              <a:t> </a:t>
            </a:r>
            <a:r>
              <a:rPr lang="ru-RU" dirty="0" err="1"/>
              <a:t>пам`ятників</a:t>
            </a:r>
            <a:r>
              <a:rPr lang="ru-RU" dirty="0"/>
              <a:t>, </a:t>
            </a:r>
            <a:r>
              <a:rPr lang="ru-RU" dirty="0" err="1"/>
              <a:t>працюють</a:t>
            </a:r>
            <a:r>
              <a:rPr lang="ru-RU" dirty="0"/>
              <a:t> </a:t>
            </a:r>
            <a:r>
              <a:rPr lang="ru-RU" dirty="0" err="1"/>
              <a:t>музеї</a:t>
            </a:r>
            <a:r>
              <a:rPr lang="ru-RU" dirty="0"/>
              <a:t> та </a:t>
            </a:r>
            <a:r>
              <a:rPr lang="ru-RU" dirty="0" err="1"/>
              <a:t>галереї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11352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3821" y="3645023"/>
            <a:ext cx="6520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Жахливий стан комплексу </a:t>
            </a:r>
            <a:endParaRPr lang="ru-RU" sz="3600" b="1" dirty="0"/>
          </a:p>
        </p:txBody>
      </p:sp>
      <p:pic>
        <p:nvPicPr>
          <p:cNvPr id="6148" name="Picture 4" descr="У Миколаєві тріскотить по швах пам'ятник жертвам Голодомору (фото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100" y="3374108"/>
            <a:ext cx="2626876" cy="350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87824" y="4525194"/>
            <a:ext cx="52476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«У </a:t>
            </a:r>
            <a:r>
              <a:rPr lang="ru-RU" dirty="0" err="1"/>
              <a:t>Миколаєві</a:t>
            </a:r>
            <a:r>
              <a:rPr lang="ru-RU" dirty="0"/>
              <a:t> </a:t>
            </a:r>
            <a:r>
              <a:rPr lang="ru-RU" dirty="0" err="1"/>
              <a:t>руйнується</a:t>
            </a:r>
            <a:r>
              <a:rPr lang="ru-RU" dirty="0"/>
              <a:t> </a:t>
            </a:r>
            <a:r>
              <a:rPr lang="ru-RU" dirty="0" err="1"/>
              <a:t>пам'ятник</a:t>
            </a:r>
            <a:r>
              <a:rPr lang="ru-RU" dirty="0"/>
              <a:t> жертвам Голодомору на </a:t>
            </a:r>
            <a:r>
              <a:rPr lang="ru-RU" dirty="0" err="1"/>
              <a:t>Херсонському</a:t>
            </a:r>
            <a:r>
              <a:rPr lang="ru-RU" dirty="0"/>
              <a:t> </a:t>
            </a:r>
            <a:r>
              <a:rPr lang="ru-RU" dirty="0" err="1" smtClean="0"/>
              <a:t>шосе</a:t>
            </a:r>
            <a:r>
              <a:rPr lang="ru-RU" dirty="0" smtClean="0"/>
              <a:t>»</a:t>
            </a:r>
            <a:endParaRPr lang="ru-RU" dirty="0"/>
          </a:p>
          <a:p>
            <a:r>
              <a:rPr lang="ru-RU" dirty="0" smtClean="0"/>
              <a:t>Писали у </a:t>
            </a:r>
            <a:r>
              <a:rPr lang="ru-RU" dirty="0" err="1" smtClean="0"/>
              <a:t>Facebook-групах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07975" y="1088446"/>
            <a:ext cx="62007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Голодомор — </a:t>
            </a:r>
            <a:r>
              <a:rPr lang="ru-RU" dirty="0" err="1"/>
              <a:t>це</a:t>
            </a:r>
            <a:r>
              <a:rPr lang="ru-RU" dirty="0"/>
              <a:t> геноцид </a:t>
            </a:r>
            <a:r>
              <a:rPr lang="ru-RU" dirty="0" err="1"/>
              <a:t>українського</a:t>
            </a:r>
            <a:r>
              <a:rPr lang="ru-RU" dirty="0"/>
              <a:t> народу, </a:t>
            </a:r>
            <a:r>
              <a:rPr lang="ru-RU" dirty="0" err="1"/>
              <a:t>організований</a:t>
            </a:r>
            <a:r>
              <a:rPr lang="ru-RU" dirty="0"/>
              <a:t> </a:t>
            </a:r>
            <a:r>
              <a:rPr lang="ru-RU" dirty="0" err="1"/>
              <a:t>керівництвом</a:t>
            </a:r>
            <a:r>
              <a:rPr lang="ru-RU" dirty="0"/>
              <a:t> </a:t>
            </a:r>
            <a:r>
              <a:rPr lang="ru-RU" dirty="0" err="1"/>
              <a:t>Радянського</a:t>
            </a:r>
            <a:r>
              <a:rPr lang="ru-RU" dirty="0"/>
              <a:t> Союзу на </a:t>
            </a:r>
            <a:r>
              <a:rPr lang="ru-RU" dirty="0" err="1"/>
              <a:t>чолі</a:t>
            </a:r>
            <a:r>
              <a:rPr lang="ru-RU" dirty="0"/>
              <a:t> з </a:t>
            </a:r>
            <a:r>
              <a:rPr lang="ru-RU" dirty="0" err="1"/>
              <a:t>Йосипом</a:t>
            </a:r>
            <a:r>
              <a:rPr lang="ru-RU" dirty="0"/>
              <a:t> </a:t>
            </a:r>
            <a:r>
              <a:rPr lang="ru-RU" dirty="0" err="1"/>
              <a:t>Сталіним</a:t>
            </a:r>
            <a:r>
              <a:rPr lang="ru-RU" dirty="0"/>
              <a:t> шляхом штучно </a:t>
            </a:r>
            <a:r>
              <a:rPr lang="ru-RU" dirty="0" err="1"/>
              <a:t>створеного</a:t>
            </a:r>
            <a:r>
              <a:rPr lang="ru-RU" dirty="0"/>
              <a:t> </a:t>
            </a:r>
            <a:r>
              <a:rPr lang="ru-RU" dirty="0" err="1"/>
              <a:t>масового</a:t>
            </a:r>
            <a:r>
              <a:rPr lang="ru-RU" dirty="0"/>
              <a:t> голоду. </a:t>
            </a:r>
            <a:r>
              <a:rPr lang="ru-RU" dirty="0" err="1"/>
              <a:t>Його</a:t>
            </a:r>
            <a:r>
              <a:rPr lang="ru-RU" dirty="0"/>
              <a:t> метою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знищення</a:t>
            </a:r>
            <a:r>
              <a:rPr lang="ru-RU" dirty="0"/>
              <a:t> </a:t>
            </a:r>
            <a:r>
              <a:rPr lang="ru-RU" dirty="0" err="1"/>
              <a:t>українців</a:t>
            </a:r>
            <a:r>
              <a:rPr lang="ru-RU" dirty="0"/>
              <a:t>, </a:t>
            </a:r>
            <a:r>
              <a:rPr lang="ru-RU" dirty="0" err="1"/>
              <a:t>придушення</a:t>
            </a:r>
            <a:r>
              <a:rPr lang="ru-RU" dirty="0"/>
              <a:t> опору режиму та </a:t>
            </a:r>
            <a:r>
              <a:rPr lang="ru-RU" dirty="0" err="1"/>
              <a:t>знищення</a:t>
            </a:r>
            <a:r>
              <a:rPr lang="ru-RU" dirty="0"/>
              <a:t> </a:t>
            </a:r>
            <a:r>
              <a:rPr lang="ru-RU" dirty="0" err="1"/>
              <a:t>прагнень</a:t>
            </a:r>
            <a:r>
              <a:rPr lang="ru-RU" dirty="0"/>
              <a:t> до </a:t>
            </a:r>
            <a:r>
              <a:rPr lang="ru-RU" dirty="0" err="1"/>
              <a:t>незалежної</a:t>
            </a:r>
            <a:r>
              <a:rPr lang="ru-RU" dirty="0"/>
              <a:t> </a:t>
            </a:r>
            <a:r>
              <a:rPr lang="ru-RU" dirty="0" err="1"/>
              <a:t>Української</a:t>
            </a:r>
            <a:r>
              <a:rPr lang="ru-RU" dirty="0"/>
              <a:t> </a:t>
            </a:r>
            <a:r>
              <a:rPr lang="ru-RU" dirty="0" err="1" smtClean="0"/>
              <a:t>Держави</a:t>
            </a:r>
            <a:r>
              <a:rPr lang="ru-RU" dirty="0" smtClean="0"/>
              <a:t>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-180528" y="141972"/>
            <a:ext cx="9126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3600" b="1" dirty="0" smtClean="0"/>
              <a:t>Голодомор в Україні</a:t>
            </a:r>
            <a:endParaRPr lang="ru-RU" sz="3600" b="1" dirty="0"/>
          </a:p>
        </p:txBody>
      </p:sp>
      <p:sp>
        <p:nvSpPr>
          <p:cNvPr id="9" name="AutoShape 6" descr="История Голодомора | Національний музей Голодомору-геноцид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История Голодомора | Національний музей Голодомору-геноциду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0" descr="История Голодомора | Національний музей Голодомору-геноциду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6" name="Picture 12" descr="История Голодомора | Національний музей Голодомору-геноциду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8" r="27918"/>
          <a:stretch/>
        </p:blipFill>
        <p:spPr bwMode="auto">
          <a:xfrm>
            <a:off x="6660233" y="834498"/>
            <a:ext cx="2501508" cy="253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8064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55976" y="100882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/>
              <a:t>У 2024 </a:t>
            </a:r>
            <a:r>
              <a:rPr lang="ru-RU" dirty="0" err="1"/>
              <a:t>році</a:t>
            </a:r>
            <a:r>
              <a:rPr lang="ru-RU" dirty="0"/>
              <a:t> в </a:t>
            </a:r>
            <a:r>
              <a:rPr lang="ru-RU" dirty="0" err="1"/>
              <a:t>Миколаєві</a:t>
            </a:r>
            <a:r>
              <a:rPr lang="ru-RU" dirty="0"/>
              <a:t> </a:t>
            </a:r>
            <a:r>
              <a:rPr lang="ru-RU" dirty="0" err="1"/>
              <a:t>комунальники</a:t>
            </a:r>
            <a:r>
              <a:rPr lang="ru-RU" dirty="0"/>
              <a:t> </a:t>
            </a:r>
            <a:r>
              <a:rPr lang="ru-RU" dirty="0" err="1"/>
              <a:t>відремонтувати</a:t>
            </a:r>
            <a:r>
              <a:rPr lang="ru-RU" dirty="0"/>
              <a:t> </a:t>
            </a:r>
            <a:r>
              <a:rPr lang="ru-RU" dirty="0" err="1"/>
              <a:t>меморіальний</a:t>
            </a:r>
            <a:r>
              <a:rPr lang="ru-RU" dirty="0"/>
              <a:t> комплекс, </a:t>
            </a:r>
            <a:r>
              <a:rPr lang="ru-RU" dirty="0" err="1"/>
              <a:t>присвячений</a:t>
            </a:r>
            <a:r>
              <a:rPr lang="ru-RU" dirty="0"/>
              <a:t> </a:t>
            </a:r>
            <a:r>
              <a:rPr lang="ru-RU" dirty="0" err="1"/>
              <a:t>пам'яті</a:t>
            </a:r>
            <a:r>
              <a:rPr lang="ru-RU" dirty="0"/>
              <a:t> жертв Голодомору 1932-1933 </a:t>
            </a:r>
            <a:r>
              <a:rPr lang="ru-RU" dirty="0" err="1"/>
              <a:t>років</a:t>
            </a:r>
            <a:r>
              <a:rPr lang="ru-RU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7173"/>
            <a:ext cx="58240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uk-UA" sz="3600" b="1" dirty="0"/>
              <a:t>Відновлення комплексу </a:t>
            </a:r>
            <a:endParaRPr lang="ru-RU" sz="3600" b="1" dirty="0"/>
          </a:p>
        </p:txBody>
      </p:sp>
      <p:pic>
        <p:nvPicPr>
          <p:cNvPr id="1028" name="Picture 4" descr="У Миколаєві відновлюють меморіал пам'яті жертв Голодомор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5" y="653504"/>
            <a:ext cx="4294144" cy="241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homepc\Desktop\photo_2025-04-20_20-56-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238" y="2551702"/>
            <a:ext cx="3231762" cy="4309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285" y="3137193"/>
            <a:ext cx="6300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Ось такий вигляд він має на сьогодні</a:t>
            </a:r>
            <a:r>
              <a:rPr lang="ru-RU" sz="2400" dirty="0"/>
              <a:t> </a:t>
            </a:r>
            <a:r>
              <a:rPr lang="ru-RU" sz="2400" dirty="0" smtClean="0"/>
              <a:t>→</a:t>
            </a:r>
            <a:endParaRPr lang="ru-RU" sz="2400" dirty="0"/>
          </a:p>
        </p:txBody>
      </p:sp>
      <p:pic>
        <p:nvPicPr>
          <p:cNvPr id="2051" name="Picture 3" descr="C:\Users\homepc\Downloads\Telegram Desktop\photo_3_2025-04-20_21-03-2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9" t="15912" r="8088" b="6599"/>
          <a:stretch/>
        </p:blipFill>
        <p:spPr bwMode="auto">
          <a:xfrm>
            <a:off x="-53681" y="3672403"/>
            <a:ext cx="2677730" cy="321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homepc\Downloads\Telegram Desktop\photo_6_2025-04-20_21-03-2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7" r="15427" b="24724"/>
          <a:stretch/>
        </p:blipFill>
        <p:spPr bwMode="auto">
          <a:xfrm>
            <a:off x="2624049" y="3672403"/>
            <a:ext cx="3282169" cy="321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2163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022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/>
              <a:t>Старий цвинтар </a:t>
            </a:r>
            <a:endParaRPr lang="ru-RU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331176" y="1052736"/>
            <a:ext cx="67973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14 </a:t>
            </a:r>
            <a:r>
              <a:rPr lang="ru-RU" dirty="0" err="1"/>
              <a:t>січня</a:t>
            </a:r>
            <a:r>
              <a:rPr lang="ru-RU" dirty="0"/>
              <a:t> 1972 року </a:t>
            </a:r>
            <a:r>
              <a:rPr lang="ru-RU" dirty="0" err="1"/>
              <a:t>Миколаївська</a:t>
            </a:r>
            <a:r>
              <a:rPr lang="ru-RU" dirty="0"/>
              <a:t> </a:t>
            </a:r>
            <a:r>
              <a:rPr lang="ru-RU" dirty="0" err="1"/>
              <a:t>міськрада</a:t>
            </a:r>
            <a:r>
              <a:rPr lang="ru-RU" dirty="0"/>
              <a:t> </a:t>
            </a:r>
            <a:r>
              <a:rPr lang="ru-RU" dirty="0" err="1"/>
              <a:t>ухвалила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про </a:t>
            </a:r>
            <a:r>
              <a:rPr lang="ru-RU" dirty="0" err="1"/>
              <a:t>закриття</a:t>
            </a:r>
            <a:r>
              <a:rPr lang="ru-RU" dirty="0"/>
              <a:t> центрального </a:t>
            </a:r>
            <a:r>
              <a:rPr lang="ru-RU" dirty="0" err="1"/>
              <a:t>кладовища</a:t>
            </a:r>
            <a:r>
              <a:rPr lang="ru-RU" dirty="0"/>
              <a:t> через </a:t>
            </a:r>
            <a:r>
              <a:rPr lang="ru-RU" dirty="0" err="1"/>
              <a:t>нестачу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. </a:t>
            </a:r>
            <a:r>
              <a:rPr lang="ru-RU" dirty="0" err="1"/>
              <a:t>Від</a:t>
            </a:r>
            <a:r>
              <a:rPr lang="ru-RU" dirty="0"/>
              <a:t> 1 лютого </a:t>
            </a:r>
            <a:r>
              <a:rPr lang="ru-RU" dirty="0" err="1"/>
              <a:t>поховання</a:t>
            </a:r>
            <a:r>
              <a:rPr lang="ru-RU" dirty="0"/>
              <a:t> перенесли на </a:t>
            </a:r>
            <a:r>
              <a:rPr lang="ru-RU" dirty="0" err="1"/>
              <a:t>нове</a:t>
            </a:r>
            <a:r>
              <a:rPr lang="ru-RU" dirty="0"/>
              <a:t> </a:t>
            </a:r>
            <a:r>
              <a:rPr lang="ru-RU" dirty="0" err="1"/>
              <a:t>кладовище</a:t>
            </a:r>
            <a:r>
              <a:rPr lang="ru-RU" dirty="0"/>
              <a:t>, а </a:t>
            </a:r>
            <a:r>
              <a:rPr lang="ru-RU" dirty="0" err="1"/>
              <a:t>старе</a:t>
            </a:r>
            <a:r>
              <a:rPr lang="ru-RU" dirty="0"/>
              <a:t> </a:t>
            </a:r>
            <a:r>
              <a:rPr lang="ru-RU" dirty="0" err="1"/>
              <a:t>запропонували</a:t>
            </a:r>
            <a:r>
              <a:rPr lang="ru-RU" dirty="0"/>
              <a:t> </a:t>
            </a:r>
            <a:r>
              <a:rPr lang="ru-RU" dirty="0" err="1"/>
              <a:t>перетворити</a:t>
            </a:r>
            <a:r>
              <a:rPr lang="ru-RU" dirty="0"/>
              <a:t> на парк. З часом на </a:t>
            </a:r>
            <a:r>
              <a:rPr lang="ru-RU" dirty="0" err="1"/>
              <a:t>території</a:t>
            </a:r>
            <a:r>
              <a:rPr lang="ru-RU" dirty="0"/>
              <a:t> некрополя почали </a:t>
            </a:r>
            <a:r>
              <a:rPr lang="ru-RU" dirty="0" err="1"/>
              <a:t>зводити</a:t>
            </a:r>
            <a:r>
              <a:rPr lang="ru-RU" dirty="0"/>
              <a:t> </a:t>
            </a:r>
            <a:r>
              <a:rPr lang="ru-RU" dirty="0" err="1"/>
              <a:t>житло</a:t>
            </a:r>
            <a:r>
              <a:rPr lang="ru-RU" dirty="0"/>
              <a:t>, </a:t>
            </a:r>
            <a:r>
              <a:rPr lang="ru-RU" dirty="0" err="1"/>
              <a:t>гаражі</a:t>
            </a:r>
            <a:r>
              <a:rPr lang="ru-RU" dirty="0"/>
              <a:t>, </a:t>
            </a:r>
            <a:r>
              <a:rPr lang="ru-RU" dirty="0" err="1"/>
              <a:t>навіть</a:t>
            </a:r>
            <a:r>
              <a:rPr lang="ru-RU" dirty="0"/>
              <a:t> зоопарк. </a:t>
            </a:r>
            <a:r>
              <a:rPr lang="ru-RU" dirty="0" err="1"/>
              <a:t>Архіви</a:t>
            </a:r>
            <a:r>
              <a:rPr lang="ru-RU" dirty="0"/>
              <a:t> </a:t>
            </a:r>
            <a:r>
              <a:rPr lang="ru-RU" dirty="0" err="1"/>
              <a:t>свідчать</a:t>
            </a:r>
            <a:r>
              <a:rPr lang="ru-RU" dirty="0"/>
              <a:t> про </a:t>
            </a:r>
            <a:r>
              <a:rPr lang="ru-RU" dirty="0" err="1"/>
              <a:t>байдужість</a:t>
            </a:r>
            <a:r>
              <a:rPr lang="ru-RU" dirty="0"/>
              <a:t> </a:t>
            </a:r>
            <a:r>
              <a:rPr lang="ru-RU" dirty="0" err="1"/>
              <a:t>чиновників</a:t>
            </a:r>
            <a:r>
              <a:rPr lang="ru-RU" dirty="0"/>
              <a:t> до </a:t>
            </a:r>
            <a:r>
              <a:rPr lang="ru-RU" dirty="0" err="1"/>
              <a:t>історичної</a:t>
            </a:r>
            <a:r>
              <a:rPr lang="ru-RU" dirty="0"/>
              <a:t> </a:t>
            </a:r>
            <a:r>
              <a:rPr lang="ru-RU" dirty="0" err="1"/>
              <a:t>спадщини</a:t>
            </a:r>
            <a:r>
              <a:rPr lang="ru-RU" dirty="0"/>
              <a:t>: </a:t>
            </a:r>
            <a:r>
              <a:rPr lang="ru-RU" dirty="0" err="1"/>
              <a:t>задля</a:t>
            </a:r>
            <a:r>
              <a:rPr lang="ru-RU" dirty="0"/>
              <a:t>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алеї</a:t>
            </a:r>
            <a:r>
              <a:rPr lang="ru-RU" dirty="0"/>
              <a:t> </a:t>
            </a:r>
            <a:r>
              <a:rPr lang="ru-RU" dirty="0" err="1"/>
              <a:t>пропонували</a:t>
            </a:r>
            <a:r>
              <a:rPr lang="ru-RU" dirty="0"/>
              <a:t> </a:t>
            </a:r>
            <a:r>
              <a:rPr lang="ru-RU" dirty="0" err="1"/>
              <a:t>прибрати</a:t>
            </a:r>
            <a:r>
              <a:rPr lang="ru-RU" dirty="0"/>
              <a:t> </a:t>
            </a:r>
            <a:r>
              <a:rPr lang="ru-RU" dirty="0" err="1"/>
              <a:t>могили</a:t>
            </a:r>
            <a:r>
              <a:rPr lang="ru-RU" dirty="0"/>
              <a:t>, </a:t>
            </a:r>
            <a:r>
              <a:rPr lang="ru-RU" dirty="0" err="1"/>
              <a:t>навіть</a:t>
            </a:r>
            <a:r>
              <a:rPr lang="ru-RU" dirty="0"/>
              <a:t> не </a:t>
            </a:r>
            <a:r>
              <a:rPr lang="ru-RU" dirty="0" err="1"/>
              <a:t>враховуючи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там могли бути </a:t>
            </a:r>
            <a:r>
              <a:rPr lang="ru-RU" dirty="0" err="1"/>
              <a:t>поховані</a:t>
            </a:r>
            <a:r>
              <a:rPr lang="ru-RU" dirty="0"/>
              <a:t> </a:t>
            </a:r>
            <a:r>
              <a:rPr lang="ru-RU" dirty="0" err="1"/>
              <a:t>відомі</a:t>
            </a:r>
            <a:r>
              <a:rPr lang="ru-RU" dirty="0"/>
              <a:t> особи.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і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пам’яті</a:t>
            </a:r>
            <a:r>
              <a:rPr lang="ru-RU" dirty="0"/>
              <a:t> </a:t>
            </a:r>
            <a:r>
              <a:rPr lang="ru-RU" dirty="0" err="1"/>
              <a:t>залишилися</a:t>
            </a:r>
            <a:r>
              <a:rPr lang="ru-RU" dirty="0"/>
              <a:t> </a:t>
            </a:r>
            <a:r>
              <a:rPr lang="ru-RU" dirty="0" err="1" smtClean="0"/>
              <a:t>відкритими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2321421" cy="3337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"/>
          <a:stretch/>
        </p:blipFill>
        <p:spPr bwMode="auto">
          <a:xfrm>
            <a:off x="3779912" y="4200524"/>
            <a:ext cx="5364087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3035" y="4790597"/>
            <a:ext cx="3240360" cy="147732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Некрополь — </a:t>
            </a:r>
            <a:r>
              <a:rPr lang="ru-RU" dirty="0" err="1"/>
              <a:t>старий</a:t>
            </a:r>
            <a:r>
              <a:rPr lang="ru-RU" dirty="0"/>
              <a:t> </a:t>
            </a:r>
            <a:r>
              <a:rPr lang="ru-RU" dirty="0" err="1"/>
              <a:t>християнський</a:t>
            </a:r>
            <a:r>
              <a:rPr lang="ru-RU" dirty="0"/>
              <a:t> </a:t>
            </a:r>
            <a:r>
              <a:rPr lang="ru-RU" dirty="0" err="1"/>
              <a:t>цвинтар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розташований</a:t>
            </a:r>
            <a:r>
              <a:rPr lang="ru-RU" dirty="0"/>
              <a:t> в </a:t>
            </a:r>
            <a:r>
              <a:rPr lang="ru-RU" dirty="0" err="1"/>
              <a:t>Інгульському</a:t>
            </a:r>
            <a:r>
              <a:rPr lang="ru-RU" dirty="0"/>
              <a:t> </a:t>
            </a:r>
            <a:r>
              <a:rPr lang="ru-RU" dirty="0" err="1"/>
              <a:t>районі</a:t>
            </a:r>
            <a:r>
              <a:rPr lang="ru-RU" dirty="0"/>
              <a:t> </a:t>
            </a:r>
            <a:r>
              <a:rPr lang="ru-RU" dirty="0" err="1"/>
              <a:t>Миколаєва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1909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030" y="3898623"/>
            <a:ext cx="699424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u="sng" dirty="0"/>
              <a:t>"</a:t>
            </a:r>
            <a:r>
              <a:rPr lang="ru-RU" sz="2000" u="sng" dirty="0" err="1"/>
              <a:t>Зупинка</a:t>
            </a:r>
            <a:r>
              <a:rPr lang="ru-RU" sz="2000" u="sng" dirty="0"/>
              <a:t> для </a:t>
            </a:r>
            <a:r>
              <a:rPr lang="ru-RU" sz="2000" u="sng" dirty="0" err="1"/>
              <a:t>привидів</a:t>
            </a:r>
            <a:r>
              <a:rPr lang="ru-RU" sz="2000" u="sng" dirty="0"/>
              <a:t> у зоопарку". </a:t>
            </a:r>
          </a:p>
          <a:p>
            <a:pPr algn="just"/>
            <a:r>
              <a:rPr lang="ru-RU" dirty="0" err="1"/>
              <a:t>Миколаївський</a:t>
            </a:r>
            <a:r>
              <a:rPr lang="ru-RU" dirty="0"/>
              <a:t> зоопарк </a:t>
            </a:r>
            <a:r>
              <a:rPr lang="ru-RU" dirty="0" err="1"/>
              <a:t>знаходиться</a:t>
            </a:r>
            <a:r>
              <a:rPr lang="ru-RU" dirty="0"/>
              <a:t> на старому </a:t>
            </a:r>
            <a:r>
              <a:rPr lang="ru-RU" dirty="0" err="1"/>
              <a:t>цвинтарі</a:t>
            </a:r>
            <a:r>
              <a:rPr lang="ru-RU" dirty="0"/>
              <a:t>,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частину</a:t>
            </a:r>
            <a:r>
              <a:rPr lang="ru-RU" dirty="0"/>
              <a:t> </a:t>
            </a:r>
            <a:r>
              <a:rPr lang="ru-RU" dirty="0" err="1"/>
              <a:t>знесли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збудувати</a:t>
            </a:r>
            <a:r>
              <a:rPr lang="ru-RU" dirty="0"/>
              <a:t> зоопарк. На </a:t>
            </a:r>
            <a:r>
              <a:rPr lang="ru-RU" dirty="0" err="1"/>
              <a:t>території</a:t>
            </a:r>
            <a:r>
              <a:rPr lang="ru-RU" dirty="0"/>
              <a:t> зоопарку </a:t>
            </a:r>
            <a:r>
              <a:rPr lang="ru-RU" dirty="0" err="1"/>
              <a:t>знаходиться</a:t>
            </a:r>
            <a:r>
              <a:rPr lang="ru-RU" dirty="0"/>
              <a:t> одна </a:t>
            </a:r>
            <a:r>
              <a:rPr lang="ru-RU" dirty="0" err="1"/>
              <a:t>занедбана</a:t>
            </a:r>
            <a:r>
              <a:rPr lang="ru-RU" dirty="0"/>
              <a:t> </a:t>
            </a:r>
            <a:r>
              <a:rPr lang="ru-RU" dirty="0" err="1"/>
              <a:t>зупинка</a:t>
            </a:r>
            <a:r>
              <a:rPr lang="ru-RU" dirty="0"/>
              <a:t>. Транспорт там бродить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копитний</a:t>
            </a:r>
            <a:r>
              <a:rPr lang="ru-RU" dirty="0"/>
              <a:t>, але </a:t>
            </a:r>
            <a:r>
              <a:rPr lang="ru-RU" dirty="0" err="1"/>
              <a:t>зупинка</a:t>
            </a:r>
            <a:r>
              <a:rPr lang="ru-RU" dirty="0"/>
              <a:t> значиться. Є </a:t>
            </a:r>
            <a:r>
              <a:rPr lang="ru-RU" dirty="0" err="1"/>
              <a:t>така</a:t>
            </a:r>
            <a:r>
              <a:rPr lang="ru-RU" dirty="0"/>
              <a:t> легенда, </a:t>
            </a:r>
            <a:r>
              <a:rPr lang="ru-RU" dirty="0" err="1"/>
              <a:t>що</a:t>
            </a:r>
            <a:r>
              <a:rPr lang="ru-RU" dirty="0"/>
              <a:t> там </a:t>
            </a:r>
            <a:r>
              <a:rPr lang="ru-RU" dirty="0" err="1"/>
              <a:t>стоїть</a:t>
            </a:r>
            <a:r>
              <a:rPr lang="ru-RU" dirty="0"/>
              <a:t> неспроста, а возить вона </a:t>
            </a:r>
            <a:r>
              <a:rPr lang="ru-RU" dirty="0" err="1"/>
              <a:t>мерців</a:t>
            </a:r>
            <a:r>
              <a:rPr lang="ru-RU" dirty="0"/>
              <a:t>. Тому,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залишитися</a:t>
            </a:r>
            <a:r>
              <a:rPr lang="ru-RU" dirty="0"/>
              <a:t> на </a:t>
            </a:r>
            <a:r>
              <a:rPr lang="ru-RU" dirty="0" err="1"/>
              <a:t>території</a:t>
            </a:r>
            <a:r>
              <a:rPr lang="ru-RU" dirty="0"/>
              <a:t> зоопарку до </a:t>
            </a:r>
            <a:r>
              <a:rPr lang="ru-RU" dirty="0" err="1"/>
              <a:t>півночі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побачити</a:t>
            </a:r>
            <a:r>
              <a:rPr lang="ru-RU" dirty="0"/>
              <a:t>, як до </a:t>
            </a:r>
            <a:r>
              <a:rPr lang="ru-RU" dirty="0" err="1"/>
              <a:t>зупинки</a:t>
            </a:r>
            <a:r>
              <a:rPr lang="ru-RU" dirty="0"/>
              <a:t> </a:t>
            </a:r>
            <a:r>
              <a:rPr lang="ru-RU" dirty="0" err="1"/>
              <a:t>під'їде</a:t>
            </a:r>
            <a:r>
              <a:rPr lang="ru-RU" dirty="0"/>
              <a:t> трамвай-</a:t>
            </a:r>
            <a:r>
              <a:rPr lang="ru-RU" dirty="0" err="1"/>
              <a:t>примара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перевезти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пасажирів</a:t>
            </a:r>
            <a:r>
              <a:rPr lang="ru-RU" dirty="0"/>
              <a:t>. Головне – не </a:t>
            </a:r>
            <a:r>
              <a:rPr lang="ru-RU" dirty="0" err="1"/>
              <a:t>сісти</a:t>
            </a:r>
            <a:r>
              <a:rPr lang="ru-RU" dirty="0"/>
              <a:t> у вагон </a:t>
            </a:r>
            <a:r>
              <a:rPr lang="ru-RU" dirty="0" err="1"/>
              <a:t>живій</a:t>
            </a:r>
            <a:r>
              <a:rPr lang="ru-RU" dirty="0"/>
              <a:t> </a:t>
            </a:r>
            <a:r>
              <a:rPr lang="ru-RU" dirty="0" err="1"/>
              <a:t>людині</a:t>
            </a:r>
            <a:r>
              <a:rPr lang="ru-RU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030" y="33016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3600" b="1" dirty="0" smtClean="0"/>
              <a:t>Цікава легенда 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502405" y="645820"/>
            <a:ext cx="66967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/>
              <a:t>Міське</a:t>
            </a:r>
            <a:r>
              <a:rPr lang="ru-RU" dirty="0"/>
              <a:t> </a:t>
            </a:r>
            <a:r>
              <a:rPr lang="ru-RU" dirty="0" err="1"/>
              <a:t>кладовище</a:t>
            </a:r>
            <a:r>
              <a:rPr lang="ru-RU" dirty="0"/>
              <a:t> в </a:t>
            </a:r>
            <a:r>
              <a:rPr lang="ru-RU" dirty="0" err="1"/>
              <a:t>Миколаєві</a:t>
            </a:r>
            <a:r>
              <a:rPr lang="ru-RU" dirty="0"/>
              <a:t> </a:t>
            </a:r>
            <a:r>
              <a:rPr lang="ru-RU" dirty="0" err="1"/>
              <a:t>засноване</a:t>
            </a:r>
            <a:r>
              <a:rPr lang="ru-RU" dirty="0"/>
              <a:t> у 1791 </a:t>
            </a:r>
            <a:r>
              <a:rPr lang="ru-RU" dirty="0" err="1"/>
              <a:t>році</a:t>
            </a:r>
            <a:r>
              <a:rPr lang="ru-RU" dirty="0"/>
              <a:t>,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площа</a:t>
            </a:r>
            <a:r>
              <a:rPr lang="ru-RU" dirty="0"/>
              <a:t> </a:t>
            </a:r>
            <a:r>
              <a:rPr lang="ru-RU" dirty="0" err="1"/>
              <a:t>сягає</a:t>
            </a:r>
            <a:r>
              <a:rPr lang="ru-RU" dirty="0"/>
              <a:t> 32 </a:t>
            </a:r>
            <a:r>
              <a:rPr lang="ru-RU" dirty="0" err="1"/>
              <a:t>гектарів</a:t>
            </a:r>
            <a:r>
              <a:rPr lang="ru-RU" dirty="0"/>
              <a:t>. Тут </a:t>
            </a:r>
            <a:r>
              <a:rPr lang="ru-RU" dirty="0" err="1"/>
              <a:t>поховано</a:t>
            </a:r>
            <a:r>
              <a:rPr lang="ru-RU" dirty="0"/>
              <a:t> </a:t>
            </a:r>
            <a:r>
              <a:rPr lang="ru-RU" dirty="0" err="1"/>
              <a:t>близько</a:t>
            </a:r>
            <a:r>
              <a:rPr lang="ru-RU" dirty="0"/>
              <a:t> 300 </a:t>
            </a:r>
            <a:r>
              <a:rPr lang="ru-RU" dirty="0" err="1"/>
              <a:t>тисяч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 </a:t>
            </a:r>
            <a:r>
              <a:rPr lang="ru-RU" dirty="0" err="1"/>
              <a:t>відомі</a:t>
            </a:r>
            <a:r>
              <a:rPr lang="ru-RU" dirty="0"/>
              <a:t> </a:t>
            </a:r>
            <a:r>
              <a:rPr lang="ru-RU" dirty="0" err="1"/>
              <a:t>діячі</a:t>
            </a:r>
            <a:r>
              <a:rPr lang="ru-RU" dirty="0"/>
              <a:t>: </a:t>
            </a:r>
            <a:r>
              <a:rPr lang="ru-RU" dirty="0" err="1"/>
              <a:t>Аркас</a:t>
            </a:r>
            <a:r>
              <a:rPr lang="ru-RU" dirty="0"/>
              <a:t>, </a:t>
            </a:r>
            <a:r>
              <a:rPr lang="ru-RU" dirty="0" err="1"/>
              <a:t>Фалєєв</a:t>
            </a:r>
            <a:r>
              <a:rPr lang="ru-RU" dirty="0"/>
              <a:t>, </a:t>
            </a:r>
            <a:r>
              <a:rPr lang="ru-RU" dirty="0" err="1"/>
              <a:t>Каразін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87 </a:t>
            </a:r>
            <a:r>
              <a:rPr lang="ru-RU" dirty="0" err="1"/>
              <a:t>адміралів</a:t>
            </a:r>
            <a:r>
              <a:rPr lang="ru-RU" dirty="0"/>
              <a:t> </a:t>
            </a:r>
            <a:r>
              <a:rPr lang="ru-RU" dirty="0" err="1"/>
              <a:t>російського</a:t>
            </a:r>
            <a:r>
              <a:rPr lang="ru-RU" dirty="0"/>
              <a:t> флоту, </a:t>
            </a:r>
            <a:r>
              <a:rPr lang="ru-RU" dirty="0" err="1"/>
              <a:t>численні</a:t>
            </a:r>
            <a:r>
              <a:rPr lang="ru-RU" dirty="0"/>
              <a:t> </a:t>
            </a:r>
            <a:r>
              <a:rPr lang="ru-RU" dirty="0" err="1"/>
              <a:t>офіцери</a:t>
            </a:r>
            <a:r>
              <a:rPr lang="ru-RU" dirty="0"/>
              <a:t>, </a:t>
            </a:r>
            <a:r>
              <a:rPr lang="ru-RU" dirty="0" err="1"/>
              <a:t>генерали</a:t>
            </a:r>
            <a:r>
              <a:rPr lang="ru-RU" dirty="0"/>
              <a:t>, </a:t>
            </a:r>
            <a:r>
              <a:rPr lang="ru-RU" dirty="0" err="1"/>
              <a:t>гімназисти</a:t>
            </a:r>
            <a:r>
              <a:rPr lang="ru-RU" dirty="0"/>
              <a:t>, </a:t>
            </a:r>
            <a:r>
              <a:rPr lang="ru-RU" dirty="0" err="1"/>
              <a:t>громадські</a:t>
            </a:r>
            <a:r>
              <a:rPr lang="ru-RU" dirty="0"/>
              <a:t> </a:t>
            </a:r>
            <a:r>
              <a:rPr lang="ru-RU" dirty="0" err="1"/>
              <a:t>діячі</a:t>
            </a:r>
            <a:r>
              <a:rPr lang="ru-RU" dirty="0"/>
              <a:t> та </a:t>
            </a:r>
            <a:r>
              <a:rPr lang="ru-RU" dirty="0" err="1"/>
              <a:t>прості</a:t>
            </a:r>
            <a:r>
              <a:rPr lang="ru-RU" dirty="0"/>
              <a:t> </a:t>
            </a:r>
            <a:r>
              <a:rPr lang="ru-RU" dirty="0" err="1"/>
              <a:t>мешканці</a:t>
            </a:r>
            <a:r>
              <a:rPr lang="ru-RU" dirty="0"/>
              <a:t>. </a:t>
            </a:r>
            <a:r>
              <a:rPr lang="ru-RU" dirty="0" err="1"/>
              <a:t>Найстаріша</a:t>
            </a:r>
            <a:r>
              <a:rPr lang="ru-RU" dirty="0"/>
              <a:t> </a:t>
            </a:r>
            <a:r>
              <a:rPr lang="ru-RU" dirty="0" err="1"/>
              <a:t>відома</a:t>
            </a:r>
            <a:r>
              <a:rPr lang="ru-RU" dirty="0"/>
              <a:t> могила </a:t>
            </a:r>
            <a:r>
              <a:rPr lang="ru-RU" dirty="0" err="1"/>
              <a:t>датується</a:t>
            </a:r>
            <a:r>
              <a:rPr lang="ru-RU" dirty="0"/>
              <a:t> 1808 роком.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поховань</a:t>
            </a:r>
            <a:r>
              <a:rPr lang="ru-RU" dirty="0"/>
              <a:t> є </a:t>
            </a:r>
            <a:r>
              <a:rPr lang="ru-RU" dirty="0" err="1"/>
              <a:t>братські</a:t>
            </a:r>
            <a:r>
              <a:rPr lang="ru-RU" dirty="0"/>
              <a:t> </a:t>
            </a:r>
            <a:r>
              <a:rPr lang="ru-RU" dirty="0" err="1"/>
              <a:t>могили</a:t>
            </a:r>
            <a:r>
              <a:rPr lang="ru-RU" dirty="0"/>
              <a:t> </a:t>
            </a:r>
            <a:r>
              <a:rPr lang="ru-RU" dirty="0" err="1"/>
              <a:t>завглибшки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4 </a:t>
            </a:r>
            <a:r>
              <a:rPr lang="ru-RU" dirty="0" err="1"/>
              <a:t>метри</a:t>
            </a:r>
            <a:r>
              <a:rPr lang="ru-RU" dirty="0"/>
              <a:t>, де </a:t>
            </a:r>
            <a:r>
              <a:rPr lang="ru-RU" dirty="0" err="1"/>
              <a:t>знаходяться</a:t>
            </a:r>
            <a:r>
              <a:rPr lang="ru-RU" dirty="0"/>
              <a:t> до 15 </a:t>
            </a:r>
            <a:r>
              <a:rPr lang="ru-RU" dirty="0" err="1"/>
              <a:t>тіл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є </a:t>
            </a:r>
            <a:r>
              <a:rPr lang="ru-RU" dirty="0" err="1"/>
              <a:t>важливою</a:t>
            </a:r>
            <a:r>
              <a:rPr lang="ru-RU" dirty="0"/>
              <a:t> </a:t>
            </a:r>
            <a:r>
              <a:rPr lang="ru-RU" dirty="0" err="1"/>
              <a:t>частиною</a:t>
            </a:r>
            <a:r>
              <a:rPr lang="ru-RU" dirty="0"/>
              <a:t> </a:t>
            </a:r>
            <a:r>
              <a:rPr lang="ru-RU" dirty="0" err="1"/>
              <a:t>історії</a:t>
            </a:r>
            <a:r>
              <a:rPr lang="ru-RU" dirty="0"/>
              <a:t> </a:t>
            </a:r>
            <a:r>
              <a:rPr lang="ru-RU" dirty="0" err="1"/>
              <a:t>міста</a:t>
            </a:r>
            <a:r>
              <a:rPr lang="ru-RU" dirty="0"/>
              <a:t> і символом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багатої</a:t>
            </a:r>
            <a:r>
              <a:rPr lang="ru-RU" dirty="0"/>
              <a:t> </a:t>
            </a:r>
            <a:r>
              <a:rPr lang="ru-RU" dirty="0" err="1"/>
              <a:t>культурної</a:t>
            </a:r>
            <a:r>
              <a:rPr lang="ru-RU" dirty="0"/>
              <a:t> </a:t>
            </a:r>
            <a:r>
              <a:rPr lang="ru-RU" dirty="0" err="1"/>
              <a:t>спадщини</a:t>
            </a:r>
            <a:r>
              <a:rPr lang="ru-RU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030" y="1564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Некрополь </a:t>
            </a:r>
            <a:endParaRPr lang="ru-RU" sz="3600" b="1" dirty="0"/>
          </a:p>
        </p:txBody>
      </p:sp>
      <p:pic>
        <p:nvPicPr>
          <p:cNvPr id="7174" name="Picture 6" descr="Untit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" y="529169"/>
            <a:ext cx="1476375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Трамвай Николаева отмечает юбилей (ВИДЕО) | Пасажирський Транспорт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9" t="11633" r="48879" b="12145"/>
          <a:stretch/>
        </p:blipFill>
        <p:spPr bwMode="auto">
          <a:xfrm>
            <a:off x="7107312" y="3832346"/>
            <a:ext cx="2068675" cy="3025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9609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51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/>
              <a:t>Миколаївський</a:t>
            </a:r>
            <a:r>
              <a:rPr lang="ru-RU" sz="4000" b="1" dirty="0"/>
              <a:t> зоопарк – </a:t>
            </a:r>
            <a:r>
              <a:rPr lang="ru-RU" sz="4000" b="1" dirty="0" err="1"/>
              <a:t>найкращий</a:t>
            </a:r>
            <a:r>
              <a:rPr lang="ru-RU" sz="4000" b="1" dirty="0"/>
              <a:t> зоопарк в </a:t>
            </a:r>
            <a:r>
              <a:rPr lang="ru-RU" sz="4000" b="1" dirty="0" err="1" smtClean="0"/>
              <a:t>Україні</a:t>
            </a:r>
            <a:endParaRPr lang="ru-RU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-13074" y="1333949"/>
            <a:ext cx="2555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Заснований</a:t>
            </a:r>
            <a:r>
              <a:rPr lang="ru-RU" b="1" dirty="0"/>
              <a:t>:</a:t>
            </a: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26 </a:t>
            </a:r>
            <a:r>
              <a:rPr lang="ru-RU" i="1" dirty="0" err="1"/>
              <a:t>квітня</a:t>
            </a:r>
            <a:r>
              <a:rPr lang="ru-RU" i="1" dirty="0"/>
              <a:t> 1901 року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407758" y="1333949"/>
            <a:ext cx="1794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/>
              <a:t>Територія</a:t>
            </a:r>
            <a:r>
              <a:rPr lang="ru-RU" b="1" dirty="0"/>
              <a:t>:</a:t>
            </a: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18,48 </a:t>
            </a:r>
            <a:r>
              <a:rPr lang="ru-RU" i="1" dirty="0" err="1"/>
              <a:t>гектарів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319151" y="1333949"/>
            <a:ext cx="3305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/>
              <a:t>Колекція</a:t>
            </a:r>
            <a:r>
              <a:rPr lang="ru-RU" b="1" dirty="0"/>
              <a:t>:</a:t>
            </a: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452 </a:t>
            </a:r>
            <a:r>
              <a:rPr lang="ru-RU" i="1" dirty="0" err="1"/>
              <a:t>види</a:t>
            </a:r>
            <a:r>
              <a:rPr lang="ru-RU" i="1" dirty="0"/>
              <a:t> і 4485 </a:t>
            </a:r>
            <a:r>
              <a:rPr lang="ru-RU" i="1" dirty="0" err="1"/>
              <a:t>екземплярів</a:t>
            </a:r>
            <a:endParaRPr lang="ru-RU" dirty="0"/>
          </a:p>
        </p:txBody>
      </p:sp>
      <p:pic>
        <p:nvPicPr>
          <p:cNvPr id="9218" name="Picture 2" descr="https://mykoodb.org.ua/wp-content/uploads/2019/08/leontovich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7" b="3267"/>
          <a:stretch/>
        </p:blipFill>
        <p:spPr bwMode="auto">
          <a:xfrm>
            <a:off x="0" y="2557189"/>
            <a:ext cx="1905000" cy="216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71642" y="2551287"/>
            <a:ext cx="70594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/>
              <a:t>Миколаївський</a:t>
            </a:r>
            <a:r>
              <a:rPr lang="ru-RU" dirty="0"/>
              <a:t> зоопарк – один з </a:t>
            </a:r>
            <a:r>
              <a:rPr lang="ru-RU" dirty="0" err="1"/>
              <a:t>найстаріших</a:t>
            </a:r>
            <a:r>
              <a:rPr lang="ru-RU" dirty="0"/>
              <a:t> </a:t>
            </a:r>
            <a:r>
              <a:rPr lang="ru-RU" dirty="0" err="1"/>
              <a:t>зоопарків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заснований</a:t>
            </a:r>
            <a:r>
              <a:rPr lang="ru-RU" dirty="0"/>
              <a:t> 26 </a:t>
            </a:r>
            <a:r>
              <a:rPr lang="ru-RU" dirty="0" err="1"/>
              <a:t>квітня</a:t>
            </a:r>
            <a:r>
              <a:rPr lang="ru-RU" dirty="0"/>
              <a:t> 1901 року </a:t>
            </a:r>
            <a:r>
              <a:rPr lang="ru-RU" dirty="0" err="1"/>
              <a:t>міським</a:t>
            </a:r>
            <a:r>
              <a:rPr lang="ru-RU" dirty="0"/>
              <a:t> головою </a:t>
            </a:r>
            <a:r>
              <a:rPr lang="ru-RU" dirty="0" err="1"/>
              <a:t>Миколою</a:t>
            </a:r>
            <a:r>
              <a:rPr lang="ru-RU" dirty="0"/>
              <a:t> Павловичем Леонтовичем</a:t>
            </a:r>
            <a:r>
              <a:rPr lang="ru-RU" dirty="0" smtClean="0"/>
              <a:t>. </a:t>
            </a:r>
            <a:r>
              <a:rPr lang="ru-RU" dirty="0"/>
              <a:t>1918 року зоопарк </a:t>
            </a:r>
            <a:r>
              <a:rPr lang="ru-RU" dirty="0" err="1"/>
              <a:t>перейменовано</a:t>
            </a:r>
            <a:r>
              <a:rPr lang="ru-RU" dirty="0"/>
              <a:t> на </a:t>
            </a:r>
            <a:r>
              <a:rPr lang="ru-RU" dirty="0" err="1"/>
              <a:t>Державний</a:t>
            </a:r>
            <a:r>
              <a:rPr lang="ru-RU" dirty="0"/>
              <a:t> </a:t>
            </a:r>
            <a:r>
              <a:rPr lang="ru-RU" dirty="0" err="1"/>
              <a:t>акваріум</a:t>
            </a:r>
            <a:r>
              <a:rPr lang="ru-RU" dirty="0"/>
              <a:t> – зоосад, М. Леонтович став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д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иректором</a:t>
            </a:r>
            <a:r>
              <a:rPr lang="ru-RU" dirty="0" smtClean="0"/>
              <a:t>. </a:t>
            </a:r>
            <a:r>
              <a:rPr lang="ru-RU" dirty="0"/>
              <a:t>У </a:t>
            </a:r>
            <a:r>
              <a:rPr lang="ru-RU" dirty="0" err="1"/>
              <a:t>березні</a:t>
            </a:r>
            <a:r>
              <a:rPr lang="ru-RU" dirty="0"/>
              <a:t> 1934 року Н. П. </a:t>
            </a:r>
            <a:r>
              <a:rPr lang="ru-RU" dirty="0" smtClean="0"/>
              <a:t>Леонтовича </a:t>
            </a:r>
            <a:r>
              <a:rPr lang="ru-RU" dirty="0" err="1"/>
              <a:t>зняли</a:t>
            </a:r>
            <a:r>
              <a:rPr lang="ru-RU" dirty="0"/>
              <a:t> з посади директора, а в </a:t>
            </a:r>
            <a:r>
              <a:rPr lang="ru-RU" dirty="0" err="1"/>
              <a:t>липні</a:t>
            </a:r>
            <a:r>
              <a:rPr lang="ru-RU" dirty="0"/>
              <a:t> 1937 року </a:t>
            </a:r>
            <a:r>
              <a:rPr lang="ru-RU" dirty="0" err="1" smtClean="0"/>
              <a:t>арештували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-13074" y="2096711"/>
            <a:ext cx="7661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Цікавий факт про засновника зоопарку</a:t>
            </a:r>
            <a:endParaRPr lang="ru-RU" sz="2800" b="1" dirty="0"/>
          </a:p>
        </p:txBody>
      </p:sp>
      <p:pic>
        <p:nvPicPr>
          <p:cNvPr id="13" name="Picture 4" descr="https://mykoodb.org.ua/wp-content/uploads/2019/08/Leontovich2-300x1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489" y="4718500"/>
            <a:ext cx="3385584" cy="2166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Історія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4" t="9786" r="17317" b="22681"/>
          <a:stretch/>
        </p:blipFill>
        <p:spPr bwMode="auto">
          <a:xfrm>
            <a:off x="5990465" y="4718499"/>
            <a:ext cx="3174400" cy="218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Мій Леонтович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1" t="8711" r="9378" b="7336"/>
          <a:stretch/>
        </p:blipFill>
        <p:spPr bwMode="auto">
          <a:xfrm>
            <a:off x="3237228" y="4718500"/>
            <a:ext cx="2753237" cy="218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8727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https://mykoodb.org.ua/wp-content/uploads/2019/08/pam_le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9"/>
          <a:stretch/>
        </p:blipFill>
        <p:spPr bwMode="auto">
          <a:xfrm>
            <a:off x="-4174" y="584674"/>
            <a:ext cx="1860101" cy="205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55926" y="733630"/>
            <a:ext cx="48870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/>
              <a:t>Архітектори</a:t>
            </a:r>
            <a:r>
              <a:rPr lang="ru-RU" dirty="0"/>
              <a:t> Ольга й Вадим </a:t>
            </a:r>
            <a:r>
              <a:rPr lang="ru-RU" dirty="0" err="1"/>
              <a:t>Попови</a:t>
            </a:r>
            <a:r>
              <a:rPr lang="ru-RU" dirty="0"/>
              <a:t> </a:t>
            </a:r>
            <a:r>
              <a:rPr lang="ru-RU" dirty="0" err="1"/>
              <a:t>реконструювали</a:t>
            </a:r>
            <a:r>
              <a:rPr lang="ru-RU" dirty="0"/>
              <a:t> </a:t>
            </a:r>
            <a:r>
              <a:rPr lang="ru-RU" dirty="0" err="1"/>
              <a:t>площу</a:t>
            </a:r>
            <a:r>
              <a:rPr lang="ru-RU" dirty="0"/>
              <a:t> перед зоопарком, </a:t>
            </a:r>
            <a:r>
              <a:rPr lang="ru-RU" dirty="0" err="1"/>
              <a:t>Володимир</a:t>
            </a:r>
            <a:r>
              <a:rPr lang="ru-RU" dirty="0"/>
              <a:t> Пахомов створив ворота, а 2001 року </a:t>
            </a:r>
            <a:r>
              <a:rPr lang="ru-RU" dirty="0" err="1"/>
              <a:t>відкрили</a:t>
            </a:r>
            <a:r>
              <a:rPr lang="ru-RU" dirty="0"/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37112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/>
              <a:t>Реконструкція</a:t>
            </a:r>
            <a:r>
              <a:rPr lang="uk-UA" sz="3600" dirty="0"/>
              <a:t> </a:t>
            </a:r>
            <a:endParaRPr lang="ru-RU" sz="3600" dirty="0"/>
          </a:p>
        </p:txBody>
      </p:sp>
      <p:pic>
        <p:nvPicPr>
          <p:cNvPr id="4098" name="Picture 2" descr="https://dost.mista.ua/2012/1509_1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4"/>
          <a:stretch/>
        </p:blipFill>
        <p:spPr bwMode="auto">
          <a:xfrm>
            <a:off x="6102541" y="2935091"/>
            <a:ext cx="3069433" cy="221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330294" y="2313746"/>
            <a:ext cx="4825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err="1"/>
              <a:t>Скульптурна</a:t>
            </a:r>
            <a:r>
              <a:rPr lang="ru-RU" sz="3600" b="1" dirty="0"/>
              <a:t> </a:t>
            </a:r>
            <a:r>
              <a:rPr lang="ru-RU" sz="3600" b="1" dirty="0" err="1" smtClean="0"/>
              <a:t>група</a:t>
            </a:r>
            <a:r>
              <a:rPr lang="ru-RU" sz="3600" b="1" dirty="0" smtClean="0"/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2912817"/>
            <a:ext cx="605338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Скульптура «</a:t>
            </a:r>
            <a:r>
              <a:rPr lang="ru-RU" dirty="0" err="1"/>
              <a:t>Мауглі</a:t>
            </a:r>
            <a:r>
              <a:rPr lang="ru-RU" dirty="0"/>
              <a:t> і </a:t>
            </a:r>
            <a:r>
              <a:rPr lang="ru-RU" dirty="0" err="1"/>
              <a:t>Багіра</a:t>
            </a:r>
            <a:r>
              <a:rPr lang="ru-RU" dirty="0"/>
              <a:t>» </a:t>
            </a:r>
            <a:r>
              <a:rPr lang="ru-RU" dirty="0" err="1"/>
              <a:t>встановлена</a:t>
            </a:r>
            <a:r>
              <a:rPr lang="ru-RU" dirty="0"/>
              <a:t> у 1978 </a:t>
            </a:r>
            <a:r>
              <a:rPr lang="ru-RU" dirty="0" err="1"/>
              <a:t>році</a:t>
            </a:r>
            <a:r>
              <a:rPr lang="ru-RU" dirty="0"/>
              <a:t> перед входом до </a:t>
            </a:r>
            <a:r>
              <a:rPr lang="ru-RU" dirty="0" err="1"/>
              <a:t>Миколаївського</a:t>
            </a:r>
            <a:r>
              <a:rPr lang="ru-RU" dirty="0"/>
              <a:t> зоопарку. </a:t>
            </a:r>
            <a:r>
              <a:rPr lang="ru-RU" dirty="0" err="1"/>
              <a:t>Автори</a:t>
            </a:r>
            <a:r>
              <a:rPr lang="ru-RU" dirty="0"/>
              <a:t> — </a:t>
            </a:r>
            <a:r>
              <a:rPr lang="ru-RU" dirty="0" err="1"/>
              <a:t>подружжя</a:t>
            </a:r>
            <a:r>
              <a:rPr lang="ru-RU" dirty="0"/>
              <a:t> </a:t>
            </a:r>
            <a:r>
              <a:rPr lang="ru-RU" dirty="0" err="1"/>
              <a:t>скульпторів</a:t>
            </a:r>
            <a:r>
              <a:rPr lang="ru-RU" dirty="0"/>
              <a:t> </a:t>
            </a:r>
            <a:r>
              <a:rPr lang="ru-RU" dirty="0" err="1"/>
              <a:t>Інна</a:t>
            </a:r>
            <a:r>
              <a:rPr lang="ru-RU" dirty="0"/>
              <a:t> та </a:t>
            </a:r>
            <a:r>
              <a:rPr lang="ru-RU" dirty="0" err="1"/>
              <a:t>Юрій</a:t>
            </a:r>
            <a:r>
              <a:rPr lang="ru-RU" dirty="0"/>
              <a:t> </a:t>
            </a:r>
            <a:r>
              <a:rPr lang="ru-RU" dirty="0" err="1"/>
              <a:t>Макушини</a:t>
            </a:r>
            <a:r>
              <a:rPr lang="ru-RU" dirty="0"/>
              <a:t>. </a:t>
            </a:r>
            <a:r>
              <a:rPr lang="ru-RU" dirty="0" err="1"/>
              <a:t>Виготовлена</a:t>
            </a:r>
            <a:r>
              <a:rPr lang="ru-RU" dirty="0"/>
              <a:t> з </a:t>
            </a:r>
            <a:r>
              <a:rPr lang="ru-RU" dirty="0" err="1"/>
              <a:t>міді</a:t>
            </a:r>
            <a:r>
              <a:rPr lang="ru-RU" dirty="0"/>
              <a:t>, вона </a:t>
            </a:r>
            <a:r>
              <a:rPr lang="ru-RU" dirty="0" err="1"/>
              <a:t>символізує</a:t>
            </a:r>
            <a:r>
              <a:rPr lang="ru-RU" dirty="0"/>
              <a:t> </a:t>
            </a:r>
            <a:r>
              <a:rPr lang="ru-RU" dirty="0" err="1"/>
              <a:t>гармонію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людиною</a:t>
            </a:r>
            <a:r>
              <a:rPr lang="ru-RU" dirty="0"/>
              <a:t> і природою. </a:t>
            </a:r>
            <a:r>
              <a:rPr lang="ru-RU" dirty="0" err="1"/>
              <a:t>Образи</a:t>
            </a:r>
            <a:r>
              <a:rPr lang="ru-RU" dirty="0"/>
              <a:t> з книги </a:t>
            </a:r>
            <a:r>
              <a:rPr lang="ru-RU" dirty="0" err="1"/>
              <a:t>Кіплінга</a:t>
            </a:r>
            <a:r>
              <a:rPr lang="ru-RU" dirty="0"/>
              <a:t> </a:t>
            </a:r>
            <a:r>
              <a:rPr lang="ru-RU" dirty="0" err="1"/>
              <a:t>обрали</a:t>
            </a:r>
            <a:r>
              <a:rPr lang="ru-RU" dirty="0"/>
              <a:t> як </a:t>
            </a:r>
            <a:r>
              <a:rPr lang="ru-RU" dirty="0" err="1"/>
              <a:t>близькі</a:t>
            </a:r>
            <a:r>
              <a:rPr lang="ru-RU" dirty="0"/>
              <a:t> </a:t>
            </a:r>
            <a:r>
              <a:rPr lang="ru-RU" dirty="0" err="1"/>
              <a:t>дітям</a:t>
            </a:r>
            <a:r>
              <a:rPr lang="ru-RU" dirty="0"/>
              <a:t>. Скульптура стала символом зоопарку та </a:t>
            </a:r>
            <a:r>
              <a:rPr lang="ru-RU" dirty="0" err="1"/>
              <a:t>важливою</a:t>
            </a:r>
            <a:r>
              <a:rPr lang="ru-RU" dirty="0"/>
              <a:t> </a:t>
            </a:r>
            <a:r>
              <a:rPr lang="ru-RU" dirty="0" err="1"/>
              <a:t>частиною</a:t>
            </a:r>
            <a:r>
              <a:rPr lang="ru-RU" dirty="0"/>
              <a:t> культурного ландшафту </a:t>
            </a:r>
            <a:r>
              <a:rPr lang="ru-RU" dirty="0" err="1"/>
              <a:t>Миколаєва</a:t>
            </a:r>
            <a:r>
              <a:rPr lang="ru-RU" dirty="0"/>
              <a:t>, </a:t>
            </a:r>
            <a:r>
              <a:rPr lang="ru-RU" dirty="0" err="1"/>
              <a:t>приваблюючи</a:t>
            </a:r>
            <a:r>
              <a:rPr lang="ru-RU" dirty="0"/>
              <a:t> </a:t>
            </a:r>
            <a:r>
              <a:rPr lang="ru-RU" dirty="0" err="1"/>
              <a:t>мешканців</a:t>
            </a:r>
            <a:r>
              <a:rPr lang="ru-RU" dirty="0"/>
              <a:t> і </a:t>
            </a:r>
            <a:r>
              <a:rPr lang="ru-RU" dirty="0" err="1"/>
              <a:t>туристів</a:t>
            </a:r>
            <a:r>
              <a:rPr lang="ru-RU" dirty="0"/>
              <a:t>.</a:t>
            </a:r>
          </a:p>
        </p:txBody>
      </p:sp>
      <p:pic>
        <p:nvPicPr>
          <p:cNvPr id="4100" name="Picture 4" descr="Миколаївський зоопарк (Николаевский Зоопарк) - ціни, росклад, опис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540" y="5152425"/>
            <a:ext cx="3069433" cy="1703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2" t="10582" r="9050"/>
          <a:stretch/>
        </p:blipFill>
        <p:spPr bwMode="auto">
          <a:xfrm>
            <a:off x="4211960" y="5152425"/>
            <a:ext cx="1886264" cy="170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7" descr="Площа імені Миколи Леонтовича (Миколаїв) — Вікіпе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9" descr="Площа імені Миколи Леонтовича (Миколаїв) — Вікіпеді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1" descr="Площа імені Миколи Леонтовича (Миколаїв) — Вікіпедія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13" descr="Площа імені Миколи Леонтовича (Миколаїв) — Вікіпедія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15" descr="Площа імені Миколи Леонтовича (Миколаїв) — Вікіпедія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3" name="Picture 17" descr="Площа імені Миколи Леонтовича (Миколаїв) — Вікіпедія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19" r="14831"/>
          <a:stretch/>
        </p:blipFill>
        <p:spPr bwMode="auto">
          <a:xfrm>
            <a:off x="6876256" y="12831"/>
            <a:ext cx="2295718" cy="236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3801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9436" y="2204864"/>
            <a:ext cx="9138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Зоопарк під час голодомору і війни  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516" y="2851195"/>
            <a:ext cx="79938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16 </a:t>
            </a:r>
            <a:r>
              <a:rPr lang="ru-RU" dirty="0" err="1"/>
              <a:t>серпня</a:t>
            </a:r>
            <a:r>
              <a:rPr lang="ru-RU" dirty="0"/>
              <a:t> 1941 року до </a:t>
            </a:r>
            <a:r>
              <a:rPr lang="ru-RU" dirty="0" err="1"/>
              <a:t>міста</a:t>
            </a:r>
            <a:r>
              <a:rPr lang="ru-RU" dirty="0"/>
              <a:t> </a:t>
            </a:r>
            <a:r>
              <a:rPr lang="ru-RU" dirty="0" err="1"/>
              <a:t>увійшли</a:t>
            </a:r>
            <a:r>
              <a:rPr lang="ru-RU" dirty="0"/>
              <a:t> </a:t>
            </a:r>
            <a:r>
              <a:rPr lang="ru-RU" u="sng" dirty="0" err="1"/>
              <a:t>німецько-фашистські</a:t>
            </a:r>
            <a:r>
              <a:rPr lang="ru-RU" dirty="0"/>
              <a:t> </a:t>
            </a:r>
            <a:r>
              <a:rPr lang="ru-RU" dirty="0" err="1"/>
              <a:t>війська</a:t>
            </a:r>
            <a:r>
              <a:rPr lang="ru-RU" dirty="0"/>
              <a:t>. Зоопарк не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евакуйований</a:t>
            </a:r>
            <a:r>
              <a:rPr lang="ru-RU" dirty="0"/>
              <a:t>.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окупації</a:t>
            </a:r>
            <a:r>
              <a:rPr lang="ru-RU" dirty="0"/>
              <a:t> зоосад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відкритий</a:t>
            </a:r>
            <a:r>
              <a:rPr lang="ru-RU" dirty="0"/>
              <a:t> для </a:t>
            </a:r>
            <a:r>
              <a:rPr lang="ru-RU" dirty="0" err="1"/>
              <a:t>відвідувачів</a:t>
            </a:r>
            <a:r>
              <a:rPr lang="ru-RU" dirty="0"/>
              <a:t>. У роки </a:t>
            </a:r>
            <a:r>
              <a:rPr lang="ru-RU" dirty="0" err="1"/>
              <a:t>війни</a:t>
            </a:r>
            <a:r>
              <a:rPr lang="ru-RU" dirty="0"/>
              <a:t> </a:t>
            </a:r>
            <a:r>
              <a:rPr lang="ru-RU" dirty="0" err="1"/>
              <a:t>колекція</a:t>
            </a:r>
            <a:r>
              <a:rPr lang="ru-RU" dirty="0"/>
              <a:t> </a:t>
            </a:r>
            <a:r>
              <a:rPr lang="ru-RU" dirty="0" err="1"/>
              <a:t>частково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втрачена</a:t>
            </a:r>
            <a:r>
              <a:rPr lang="ru-RU" dirty="0"/>
              <a:t>. У </a:t>
            </a:r>
            <a:r>
              <a:rPr lang="ru-RU" dirty="0" err="1"/>
              <a:t>післявоєнні</a:t>
            </a:r>
            <a:r>
              <a:rPr lang="ru-RU" dirty="0"/>
              <a:t> роки зоосад </a:t>
            </a:r>
            <a:r>
              <a:rPr lang="ru-RU" dirty="0" err="1"/>
              <a:t>відновили</a:t>
            </a:r>
            <a:r>
              <a:rPr lang="ru-RU" dirty="0"/>
              <a:t>. 1948 року </a:t>
            </a:r>
            <a:r>
              <a:rPr lang="ru-RU" dirty="0" err="1"/>
              <a:t>Акваріум</a:t>
            </a:r>
            <a:r>
              <a:rPr lang="ru-RU" dirty="0"/>
              <a:t>-Зоосад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перейменовано</a:t>
            </a:r>
            <a:r>
              <a:rPr lang="ru-RU" dirty="0"/>
              <a:t> в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</a:rPr>
              <a:t>Миколаївський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 зоопарк</a:t>
            </a:r>
            <a:r>
              <a:rPr lang="ru-RU" b="1" dirty="0"/>
              <a:t>.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96871" y="5357722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У 60-і роки </a:t>
            </a:r>
            <a:r>
              <a:rPr lang="ru-RU" dirty="0" err="1"/>
              <a:t>колекція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 </a:t>
            </a:r>
            <a:r>
              <a:rPr lang="ru-RU" dirty="0" err="1"/>
              <a:t>налічувала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200 </a:t>
            </a:r>
            <a:r>
              <a:rPr lang="ru-RU" dirty="0" err="1"/>
              <a:t>видів</a:t>
            </a:r>
            <a:r>
              <a:rPr lang="ru-RU" dirty="0"/>
              <a:t>, </a:t>
            </a:r>
            <a:r>
              <a:rPr lang="ru-RU" dirty="0" err="1"/>
              <a:t>близько</a:t>
            </a:r>
            <a:r>
              <a:rPr lang="ru-RU" dirty="0"/>
              <a:t> 2000 </a:t>
            </a:r>
            <a:r>
              <a:rPr lang="ru-RU" dirty="0" err="1"/>
              <a:t>екземплярів</a:t>
            </a:r>
            <a:r>
              <a:rPr lang="ru-RU" dirty="0"/>
              <a:t>.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площа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 для </a:t>
            </a:r>
            <a:r>
              <a:rPr lang="ru-RU" dirty="0" err="1"/>
              <a:t>тварин</a:t>
            </a:r>
            <a:r>
              <a:rPr lang="ru-RU" dirty="0"/>
              <a:t> </a:t>
            </a:r>
            <a:r>
              <a:rPr lang="ru-RU" dirty="0" err="1"/>
              <a:t>складала</a:t>
            </a:r>
            <a:r>
              <a:rPr lang="ru-RU" dirty="0"/>
              <a:t> </a:t>
            </a:r>
            <a:r>
              <a:rPr lang="ru-RU" dirty="0" err="1"/>
              <a:t>всього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1267 кв. м. Весь зоопарк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обійти</a:t>
            </a:r>
            <a:r>
              <a:rPr lang="ru-RU" dirty="0"/>
              <a:t> за </a:t>
            </a:r>
            <a:r>
              <a:rPr lang="ru-RU" dirty="0" err="1"/>
              <a:t>півгодини</a:t>
            </a:r>
            <a:r>
              <a:rPr lang="ru-RU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1654" y="441144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3600" b="1" dirty="0" smtClean="0"/>
              <a:t>Колекція тварин </a:t>
            </a:r>
            <a:endParaRPr lang="ru-RU" sz="3600" b="1" dirty="0"/>
          </a:p>
        </p:txBody>
      </p:sp>
      <p:pic>
        <p:nvPicPr>
          <p:cNvPr id="10242" name="Picture 2" descr="Київський зоопарк: показали раритетні фото з минулого століття | Новини на  Gazeta.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583" y="5057775"/>
            <a:ext cx="254317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3768" y="836712"/>
            <a:ext cx="650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13 </a:t>
            </a:r>
            <a:r>
              <a:rPr lang="ru-RU" dirty="0" err="1"/>
              <a:t>січня</a:t>
            </a:r>
            <a:r>
              <a:rPr lang="ru-RU" dirty="0"/>
              <a:t> 2001 </a:t>
            </a:r>
            <a:r>
              <a:rPr lang="ru-RU" dirty="0" smtClean="0"/>
              <a:t>року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піднято</a:t>
            </a:r>
            <a:r>
              <a:rPr lang="ru-RU" dirty="0" smtClean="0"/>
              <a:t> </a:t>
            </a:r>
            <a:r>
              <a:rPr lang="ru-RU" dirty="0" err="1" smtClean="0"/>
              <a:t>біло</a:t>
            </a:r>
            <a:r>
              <a:rPr lang="ru-RU" dirty="0" smtClean="0"/>
              <a:t> – </a:t>
            </a:r>
            <a:r>
              <a:rPr lang="ru-RU" dirty="0" err="1" smtClean="0"/>
              <a:t>зелений</a:t>
            </a:r>
            <a:r>
              <a:rPr lang="ru-RU" dirty="0" smtClean="0"/>
              <a:t> </a:t>
            </a:r>
            <a:r>
              <a:rPr lang="ru-RU" dirty="0"/>
              <a:t>прапор з </a:t>
            </a:r>
            <a:r>
              <a:rPr lang="ru-RU" dirty="0" err="1"/>
              <a:t>зображеними</a:t>
            </a:r>
            <a:r>
              <a:rPr lang="ru-RU" dirty="0"/>
              <a:t> на </a:t>
            </a:r>
            <a:r>
              <a:rPr lang="ru-RU" dirty="0" err="1"/>
              <a:t>ньому</a:t>
            </a:r>
            <a:r>
              <a:rPr lang="ru-RU" dirty="0"/>
              <a:t> </a:t>
            </a:r>
            <a:r>
              <a:rPr lang="ru-RU" dirty="0" err="1"/>
              <a:t>слідами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 і логотипом зоопарку – </a:t>
            </a:r>
            <a:r>
              <a:rPr lang="ru-RU" dirty="0" err="1"/>
              <a:t>казковими</a:t>
            </a:r>
            <a:r>
              <a:rPr lang="ru-RU" dirty="0"/>
              <a:t> героями </a:t>
            </a:r>
            <a:r>
              <a:rPr lang="ru-RU" dirty="0" err="1"/>
              <a:t>Мауглі</a:t>
            </a:r>
            <a:r>
              <a:rPr lang="ru-RU" dirty="0"/>
              <a:t> і </a:t>
            </a:r>
            <a:r>
              <a:rPr lang="ru-RU" dirty="0" err="1"/>
              <a:t>Багірою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44" name="Picture 4" descr="https://mykoodb.org.ua/wp-content/uploads/2019/08/Zooflag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39580"/>
            <a:ext cx="2315025" cy="17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516" y="0"/>
            <a:ext cx="9139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3600" b="1" dirty="0" smtClean="0"/>
              <a:t>Логотип </a:t>
            </a:r>
            <a:r>
              <a:rPr lang="uk-UA" sz="3600" b="1" dirty="0" err="1" smtClean="0"/>
              <a:t>зоопарка</a:t>
            </a:r>
            <a:r>
              <a:rPr lang="uk-UA" sz="3600" b="1" dirty="0" smtClean="0"/>
              <a:t>  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0425832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499" y="858123"/>
            <a:ext cx="62594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До 100-річчя </a:t>
            </a:r>
            <a:r>
              <a:rPr lang="ru-RU" dirty="0" err="1"/>
              <a:t>Миколаївського</a:t>
            </a:r>
            <a:r>
              <a:rPr lang="ru-RU" dirty="0"/>
              <a:t> зоопарку </a:t>
            </a:r>
            <a:r>
              <a:rPr lang="ru-RU" dirty="0" err="1"/>
              <a:t>випустили</a:t>
            </a:r>
            <a:r>
              <a:rPr lang="ru-RU" dirty="0"/>
              <a:t> 30 </a:t>
            </a:r>
            <a:r>
              <a:rPr lang="ru-RU" dirty="0" err="1"/>
              <a:t>тисяч</a:t>
            </a:r>
            <a:r>
              <a:rPr lang="ru-RU" dirty="0"/>
              <a:t> </a:t>
            </a:r>
            <a:r>
              <a:rPr lang="ru-RU" dirty="0" err="1"/>
              <a:t>пам’ятних</a:t>
            </a:r>
            <a:r>
              <a:rPr lang="ru-RU" dirty="0"/>
              <a:t> монет по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гривні</a:t>
            </a:r>
            <a:r>
              <a:rPr lang="ru-RU" dirty="0"/>
              <a:t> з </a:t>
            </a:r>
            <a:r>
              <a:rPr lang="ru-RU" dirty="0" err="1"/>
              <a:t>зображенням</a:t>
            </a:r>
            <a:r>
              <a:rPr lang="ru-RU" dirty="0"/>
              <a:t> </a:t>
            </a:r>
            <a:r>
              <a:rPr lang="ru-RU" dirty="0" err="1"/>
              <a:t>тварин</a:t>
            </a:r>
            <a:r>
              <a:rPr lang="ru-RU" dirty="0"/>
              <a:t> і </a:t>
            </a:r>
            <a:r>
              <a:rPr lang="ru-RU" dirty="0" err="1"/>
              <a:t>скульптури</a:t>
            </a:r>
            <a:r>
              <a:rPr lang="ru-RU" dirty="0"/>
              <a:t> “</a:t>
            </a:r>
            <a:r>
              <a:rPr lang="ru-RU" dirty="0" err="1"/>
              <a:t>Мауглі</a:t>
            </a:r>
            <a:r>
              <a:rPr lang="ru-RU" dirty="0"/>
              <a:t> і </a:t>
            </a:r>
            <a:r>
              <a:rPr lang="ru-RU" dirty="0" err="1"/>
              <a:t>Багіра</a:t>
            </a:r>
            <a:r>
              <a:rPr lang="ru-RU" dirty="0"/>
              <a:t>”,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ювілейні</a:t>
            </a:r>
            <a:r>
              <a:rPr lang="ru-RU" dirty="0"/>
              <a:t> </a:t>
            </a:r>
            <a:r>
              <a:rPr lang="ru-RU" dirty="0" err="1"/>
              <a:t>конверти</a:t>
            </a:r>
            <a:r>
              <a:rPr lang="ru-RU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16632"/>
            <a:ext cx="7308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err="1"/>
              <a:t>Ювілейна</a:t>
            </a:r>
            <a:r>
              <a:rPr lang="ru-RU" sz="3600" b="1" dirty="0"/>
              <a:t> </a:t>
            </a:r>
            <a:r>
              <a:rPr lang="ru-RU" sz="3600" b="1" dirty="0" err="1"/>
              <a:t>символіка</a:t>
            </a:r>
            <a:r>
              <a:rPr lang="ru-RU" sz="3600" b="1" dirty="0"/>
              <a:t> </a:t>
            </a:r>
            <a:r>
              <a:rPr lang="ru-RU" sz="3600" b="1" dirty="0" smtClean="0"/>
              <a:t>зоопарку</a:t>
            </a:r>
            <a:endParaRPr lang="ru-RU" sz="3600" dirty="0"/>
          </a:p>
        </p:txBody>
      </p:sp>
      <p:pic>
        <p:nvPicPr>
          <p:cNvPr id="11268" name="Picture 4" descr="https://mykoodb.org.ua/wp-content/uploads/2019/08/100-300x1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963"/>
            <a:ext cx="2857500" cy="13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7411" y="3018330"/>
            <a:ext cx="62728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Зоопарк </a:t>
            </a:r>
            <a:r>
              <a:rPr lang="ru-RU" dirty="0" err="1"/>
              <a:t>дивує</a:t>
            </a:r>
            <a:r>
              <a:rPr lang="ru-RU" dirty="0"/>
              <a:t> новинками, </a:t>
            </a:r>
            <a:r>
              <a:rPr lang="ru-RU" dirty="0" err="1"/>
              <a:t>зокрема</a:t>
            </a:r>
            <a:r>
              <a:rPr lang="ru-RU" dirty="0"/>
              <a:t> “</a:t>
            </a:r>
            <a:r>
              <a:rPr lang="ru-RU" dirty="0" err="1"/>
              <a:t>Дідовою</a:t>
            </a:r>
            <a:r>
              <a:rPr lang="ru-RU" dirty="0"/>
              <a:t> хатою” — </a:t>
            </a:r>
            <a:r>
              <a:rPr lang="ru-RU" dirty="0" err="1"/>
              <a:t>українською</a:t>
            </a:r>
            <a:r>
              <a:rPr lang="ru-RU" dirty="0"/>
              <a:t> </a:t>
            </a:r>
            <a:r>
              <a:rPr lang="ru-RU" dirty="0" err="1"/>
              <a:t>садибою</a:t>
            </a:r>
            <a:r>
              <a:rPr lang="ru-RU" dirty="0"/>
              <a:t> з </a:t>
            </a:r>
            <a:r>
              <a:rPr lang="ru-RU" dirty="0" err="1"/>
              <a:t>тваринами</a:t>
            </a:r>
            <a:r>
              <a:rPr lang="ru-RU" dirty="0"/>
              <a:t>: </a:t>
            </a:r>
            <a:r>
              <a:rPr lang="ru-RU" dirty="0" err="1"/>
              <a:t>кізочками</a:t>
            </a:r>
            <a:r>
              <a:rPr lang="ru-RU" dirty="0"/>
              <a:t>, ягнятами, </a:t>
            </a:r>
            <a:r>
              <a:rPr lang="ru-RU" dirty="0" err="1"/>
              <a:t>гусьми</a:t>
            </a:r>
            <a:r>
              <a:rPr lang="ru-RU" dirty="0"/>
              <a:t>, курками.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гладити</a:t>
            </a:r>
            <a:r>
              <a:rPr lang="ru-RU" dirty="0"/>
              <a:t> й </a:t>
            </a:r>
            <a:r>
              <a:rPr lang="ru-RU" dirty="0" err="1"/>
              <a:t>годувати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</a:t>
            </a:r>
            <a:r>
              <a:rPr lang="ru-RU" dirty="0" err="1"/>
              <a:t>полюбилося</a:t>
            </a:r>
            <a:r>
              <a:rPr lang="ru-RU" dirty="0"/>
              <a:t> і </a:t>
            </a:r>
            <a:r>
              <a:rPr lang="ru-RU" dirty="0" err="1"/>
              <a:t>дітям</a:t>
            </a:r>
            <a:r>
              <a:rPr lang="ru-RU" dirty="0"/>
              <a:t>, і </a:t>
            </a:r>
            <a:r>
              <a:rPr lang="ru-RU" dirty="0" err="1" smtClean="0"/>
              <a:t>дорослим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91471" y="2182161"/>
            <a:ext cx="40254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err="1"/>
              <a:t>С</a:t>
            </a:r>
            <a:r>
              <a:rPr lang="ru-RU" sz="3600" b="1" dirty="0" err="1" smtClean="0"/>
              <a:t>ільська</a:t>
            </a:r>
            <a:r>
              <a:rPr lang="ru-RU" sz="3600" b="1" dirty="0" smtClean="0"/>
              <a:t> </a:t>
            </a:r>
            <a:r>
              <a:rPr lang="ru-RU" sz="3600" b="1" dirty="0" err="1"/>
              <a:t>хатина</a:t>
            </a:r>
            <a:endParaRPr lang="ru-RU" sz="3600" b="1" dirty="0"/>
          </a:p>
        </p:txBody>
      </p:sp>
      <p:pic>
        <p:nvPicPr>
          <p:cNvPr id="11270" name="Picture 6" descr="https://mykoodb.org.ua/wp-content/uploads/2019/08/hat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425" y="2843920"/>
            <a:ext cx="2456701" cy="182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61808" y="5142215"/>
            <a:ext cx="67687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У 2006 </a:t>
            </a:r>
            <a:r>
              <a:rPr lang="ru-RU" dirty="0" err="1"/>
              <a:t>році</a:t>
            </a:r>
            <a:r>
              <a:rPr lang="ru-RU" dirty="0"/>
              <a:t> до 105-річчя зоопарку </a:t>
            </a:r>
            <a:r>
              <a:rPr lang="ru-RU" dirty="0" err="1"/>
              <a:t>відкрили</a:t>
            </a:r>
            <a:r>
              <a:rPr lang="ru-RU" dirty="0"/>
              <a:t> </a:t>
            </a:r>
            <a:r>
              <a:rPr lang="ru-RU" dirty="0" err="1"/>
              <a:t>Пам’ятний</a:t>
            </a:r>
            <a:r>
              <a:rPr lang="ru-RU" dirty="0"/>
              <a:t> знак </a:t>
            </a:r>
            <a:r>
              <a:rPr lang="ru-RU" dirty="0" err="1"/>
              <a:t>співдружності</a:t>
            </a:r>
            <a:r>
              <a:rPr lang="ru-RU" dirty="0"/>
              <a:t> </a:t>
            </a:r>
            <a:r>
              <a:rPr lang="ru-RU" dirty="0" err="1"/>
              <a:t>зоопарків</a:t>
            </a:r>
            <a:r>
              <a:rPr lang="ru-RU" dirty="0"/>
              <a:t>. Для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зібрали</a:t>
            </a:r>
            <a:r>
              <a:rPr lang="ru-RU" dirty="0"/>
              <a:t> землю з 50 </a:t>
            </a:r>
            <a:r>
              <a:rPr lang="ru-RU" dirty="0" err="1"/>
              <a:t>зоопарків</a:t>
            </a:r>
            <a:r>
              <a:rPr lang="ru-RU" dirty="0"/>
              <a:t> 30 </a:t>
            </a:r>
            <a:r>
              <a:rPr lang="ru-RU" dirty="0" err="1"/>
              <a:t>країн</a:t>
            </a:r>
            <a:r>
              <a:rPr lang="ru-RU" dirty="0"/>
              <a:t>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континентів</a:t>
            </a:r>
            <a:r>
              <a:rPr lang="ru-RU" dirty="0"/>
              <a:t>. На </a:t>
            </a:r>
            <a:r>
              <a:rPr lang="ru-RU" dirty="0" err="1"/>
              <a:t>цій</a:t>
            </a:r>
            <a:r>
              <a:rPr lang="ru-RU" dirty="0"/>
              <a:t> </a:t>
            </a:r>
            <a:r>
              <a:rPr lang="ru-RU" dirty="0" err="1"/>
              <a:t>землі</a:t>
            </a:r>
            <a:r>
              <a:rPr lang="ru-RU" dirty="0"/>
              <a:t> </a:t>
            </a:r>
            <a:r>
              <a:rPr lang="ru-RU" dirty="0" err="1"/>
              <a:t>ростуть</a:t>
            </a:r>
            <a:r>
              <a:rPr lang="ru-RU" dirty="0"/>
              <a:t> </a:t>
            </a:r>
            <a:r>
              <a:rPr lang="ru-RU" dirty="0" err="1"/>
              <a:t>квіти</a:t>
            </a:r>
            <a:r>
              <a:rPr lang="ru-RU" dirty="0"/>
              <a:t> — символ </a:t>
            </a:r>
            <a:r>
              <a:rPr lang="ru-RU" dirty="0" err="1"/>
              <a:t>єдності</a:t>
            </a:r>
            <a:r>
              <a:rPr lang="ru-RU" dirty="0"/>
              <a:t> </a:t>
            </a:r>
            <a:r>
              <a:rPr lang="ru-RU" dirty="0" err="1"/>
              <a:t>задля</a:t>
            </a:r>
            <a:r>
              <a:rPr lang="ru-RU" dirty="0"/>
              <a:t>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дикої</a:t>
            </a:r>
            <a:r>
              <a:rPr lang="ru-RU" dirty="0"/>
              <a:t> </a:t>
            </a:r>
            <a:r>
              <a:rPr lang="ru-RU" dirty="0" err="1"/>
              <a:t>природи</a:t>
            </a:r>
            <a:r>
              <a:rPr lang="ru-RU" dirty="0"/>
              <a:t>,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девізом</a:t>
            </a:r>
            <a:r>
              <a:rPr lang="ru-RU" dirty="0"/>
              <a:t> зоопарку.</a:t>
            </a:r>
          </a:p>
        </p:txBody>
      </p:sp>
      <p:pic>
        <p:nvPicPr>
          <p:cNvPr id="11272" name="Picture 8" descr="https://mykoodb.org.ua/wp-content/uploads/2019/08/20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03758"/>
            <a:ext cx="2605656" cy="195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-27068" y="434690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Символ </a:t>
            </a:r>
            <a:r>
              <a:rPr lang="ru-RU" sz="3600" b="1" dirty="0" err="1"/>
              <a:t>єдності</a:t>
            </a:r>
            <a:r>
              <a:rPr lang="ru-RU" sz="3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99965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6960" y="654268"/>
            <a:ext cx="67770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/>
              <a:t>Із</a:t>
            </a:r>
            <a:r>
              <a:rPr lang="ru-RU" dirty="0"/>
              <a:t> 1937 року в зоопарку </a:t>
            </a:r>
            <a:r>
              <a:rPr lang="ru-RU" dirty="0" err="1"/>
              <a:t>працює</a:t>
            </a:r>
            <a:r>
              <a:rPr lang="ru-RU" dirty="0"/>
              <a:t> </a:t>
            </a:r>
            <a:r>
              <a:rPr lang="ru-RU" dirty="0" err="1"/>
              <a:t>гурток</a:t>
            </a:r>
            <a:r>
              <a:rPr lang="ru-RU" dirty="0"/>
              <a:t> </a:t>
            </a:r>
            <a:r>
              <a:rPr lang="ru-RU" dirty="0" err="1"/>
              <a:t>юних</a:t>
            </a:r>
            <a:r>
              <a:rPr lang="ru-RU" dirty="0"/>
              <a:t> </a:t>
            </a:r>
            <a:r>
              <a:rPr lang="ru-RU" dirty="0" err="1"/>
              <a:t>біологів</a:t>
            </a:r>
            <a:r>
              <a:rPr lang="ru-RU" dirty="0"/>
              <a:t>,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школярі</a:t>
            </a:r>
            <a:r>
              <a:rPr lang="ru-RU" dirty="0"/>
              <a:t> </a:t>
            </a:r>
            <a:r>
              <a:rPr lang="ru-RU" dirty="0" err="1"/>
              <a:t>вивчають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диких </a:t>
            </a:r>
            <a:r>
              <a:rPr lang="ru-RU" dirty="0" err="1"/>
              <a:t>тварин</a:t>
            </a:r>
            <a:r>
              <a:rPr lang="ru-RU" dirty="0"/>
              <a:t>. До 70-річчя </a:t>
            </a:r>
            <a:r>
              <a:rPr lang="ru-RU" dirty="0" err="1"/>
              <a:t>гуртка</a:t>
            </a:r>
            <a:r>
              <a:rPr lang="ru-RU" dirty="0"/>
              <a:t> </a:t>
            </a:r>
            <a:r>
              <a:rPr lang="ru-RU" dirty="0" err="1"/>
              <a:t>юних</a:t>
            </a:r>
            <a:r>
              <a:rPr lang="ru-RU" dirty="0"/>
              <a:t> </a:t>
            </a:r>
            <a:r>
              <a:rPr lang="ru-RU" dirty="0" err="1"/>
              <a:t>біологів</a:t>
            </a:r>
            <a:r>
              <a:rPr lang="ru-RU" dirty="0"/>
              <a:t> </a:t>
            </a:r>
            <a:r>
              <a:rPr lang="ru-RU" dirty="0" err="1"/>
              <a:t>відбулася</a:t>
            </a:r>
            <a:r>
              <a:rPr lang="ru-RU" dirty="0"/>
              <a:t> </a:t>
            </a:r>
            <a:r>
              <a:rPr lang="ru-RU" dirty="0" err="1"/>
              <a:t>Міжнародна</a:t>
            </a:r>
            <a:r>
              <a:rPr lang="ru-RU" dirty="0"/>
              <a:t> </a:t>
            </a:r>
            <a:r>
              <a:rPr lang="ru-RU" dirty="0" err="1"/>
              <a:t>конференція</a:t>
            </a:r>
            <a:r>
              <a:rPr lang="ru-RU" dirty="0"/>
              <a:t>, в </a:t>
            </a:r>
            <a:r>
              <a:rPr lang="ru-RU" dirty="0" smtClean="0"/>
              <a:t>рамках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проводився</a:t>
            </a:r>
            <a:r>
              <a:rPr lang="ru-RU" dirty="0"/>
              <a:t> конкурс </a:t>
            </a:r>
            <a:r>
              <a:rPr lang="ru-RU" dirty="0" err="1"/>
              <a:t>імені</a:t>
            </a:r>
            <a:r>
              <a:rPr lang="ru-RU" dirty="0"/>
              <a:t> </a:t>
            </a:r>
            <a:r>
              <a:rPr lang="ru-RU" dirty="0" err="1"/>
              <a:t>Миколи</a:t>
            </a:r>
            <a:r>
              <a:rPr lang="ru-RU" dirty="0"/>
              <a:t> Леонтовича, в </a:t>
            </a:r>
            <a:r>
              <a:rPr lang="ru-RU" dirty="0" err="1"/>
              <a:t>якому</a:t>
            </a:r>
            <a:r>
              <a:rPr lang="ru-RU" dirty="0"/>
              <a:t> взяли участь </a:t>
            </a:r>
            <a:r>
              <a:rPr lang="ru-RU" dirty="0" err="1"/>
              <a:t>більше</a:t>
            </a:r>
            <a:r>
              <a:rPr lang="ru-RU" dirty="0"/>
              <a:t> 200 </a:t>
            </a:r>
            <a:r>
              <a:rPr lang="ru-RU" dirty="0" err="1" smtClean="0"/>
              <a:t>юннаків</a:t>
            </a:r>
            <a:r>
              <a:rPr lang="ru-RU" dirty="0" smtClean="0"/>
              <a:t> </a:t>
            </a:r>
            <a:r>
              <a:rPr lang="ru-RU" dirty="0"/>
              <a:t>з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smtClean="0"/>
              <a:t>Прибалтики</a:t>
            </a:r>
            <a:r>
              <a:rPr lang="ru-RU" dirty="0"/>
              <a:t>, Казахстану.</a:t>
            </a:r>
          </a:p>
        </p:txBody>
      </p:sp>
      <p:sp>
        <p:nvSpPr>
          <p:cNvPr id="3" name="AutoShape 2" descr="Миколаївський зоопарк – найкращий зоопарк в Украї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2" name="Picture 4" descr="Миколаївський зоопарк – найкращий зоопарк в Україн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8" y="654268"/>
            <a:ext cx="2339752" cy="175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7937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Гурток </a:t>
            </a:r>
            <a:endParaRPr lang="ru-RU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1522" y="2996952"/>
            <a:ext cx="90677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Зоопарк став основною </a:t>
            </a:r>
            <a:r>
              <a:rPr lang="ru-RU" dirty="0" err="1"/>
              <a:t>визначною</a:t>
            </a:r>
            <a:r>
              <a:rPr lang="ru-RU" dirty="0"/>
              <a:t> </a:t>
            </a:r>
            <a:r>
              <a:rPr lang="ru-RU" dirty="0" err="1"/>
              <a:t>пам’яткою</a:t>
            </a:r>
            <a:r>
              <a:rPr lang="ru-RU" dirty="0"/>
              <a:t> </a:t>
            </a:r>
            <a:r>
              <a:rPr lang="ru-RU" dirty="0" err="1"/>
              <a:t>міста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2011 року </a:t>
            </a:r>
            <a:r>
              <a:rPr lang="ru-RU" dirty="0" err="1"/>
              <a:t>Миколаївський</a:t>
            </a:r>
            <a:r>
              <a:rPr lang="ru-RU" dirty="0"/>
              <a:t> зоопарк </a:t>
            </a:r>
            <a:r>
              <a:rPr lang="ru-RU" dirty="0" err="1"/>
              <a:t>відзначив</a:t>
            </a:r>
            <a:r>
              <a:rPr lang="ru-RU" dirty="0"/>
              <a:t> </a:t>
            </a:r>
            <a:r>
              <a:rPr lang="ru-RU" dirty="0" err="1"/>
              <a:t>свій</a:t>
            </a:r>
            <a:r>
              <a:rPr lang="ru-RU" dirty="0"/>
              <a:t> </a:t>
            </a:r>
            <a:r>
              <a:rPr lang="ru-RU" dirty="0" err="1"/>
              <a:t>стодесятилітній</a:t>
            </a:r>
            <a:r>
              <a:rPr lang="ru-RU" dirty="0"/>
              <a:t> </a:t>
            </a:r>
            <a:r>
              <a:rPr lang="ru-RU" dirty="0" err="1"/>
              <a:t>ювілей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пережив </a:t>
            </a:r>
            <a:r>
              <a:rPr lang="ru-RU" dirty="0" err="1"/>
              <a:t>падіння</a:t>
            </a:r>
            <a:r>
              <a:rPr lang="ru-RU" dirty="0"/>
              <a:t> і </a:t>
            </a:r>
            <a:r>
              <a:rPr lang="ru-RU" dirty="0" err="1"/>
              <a:t>підйоми</a:t>
            </a:r>
            <a:r>
              <a:rPr lang="ru-RU" dirty="0"/>
              <a:t>, </a:t>
            </a:r>
            <a:r>
              <a:rPr lang="ru-RU" dirty="0" err="1"/>
              <a:t>невдачі</a:t>
            </a:r>
            <a:r>
              <a:rPr lang="ru-RU" dirty="0"/>
              <a:t> і </a:t>
            </a:r>
            <a:r>
              <a:rPr lang="ru-RU" dirty="0" err="1"/>
              <a:t>успіхи</a:t>
            </a:r>
            <a:r>
              <a:rPr lang="ru-RU" dirty="0"/>
              <a:t>. За </a:t>
            </a:r>
            <a:r>
              <a:rPr lang="ru-RU" dirty="0" err="1"/>
              <a:t>ці</a:t>
            </a:r>
            <a:r>
              <a:rPr lang="ru-RU" dirty="0"/>
              <a:t> роки зоопарк не </a:t>
            </a:r>
            <a:r>
              <a:rPr lang="ru-RU" dirty="0" err="1"/>
              <a:t>мав</a:t>
            </a:r>
            <a:r>
              <a:rPr lang="ru-RU" dirty="0"/>
              <a:t> </a:t>
            </a:r>
            <a:r>
              <a:rPr lang="ru-RU" dirty="0" err="1"/>
              <a:t>жодного</a:t>
            </a:r>
            <a:r>
              <a:rPr lang="ru-RU" dirty="0"/>
              <a:t> </a:t>
            </a:r>
            <a:r>
              <a:rPr lang="ru-RU" dirty="0" err="1"/>
              <a:t>вихідного</a:t>
            </a:r>
            <a:r>
              <a:rPr lang="ru-RU" dirty="0"/>
              <a:t> дня: і в </a:t>
            </a:r>
            <a:r>
              <a:rPr lang="ru-RU" dirty="0" err="1"/>
              <a:t>дні</a:t>
            </a:r>
            <a:r>
              <a:rPr lang="ru-RU" dirty="0"/>
              <a:t> </a:t>
            </a:r>
            <a:r>
              <a:rPr lang="ru-RU" dirty="0" err="1"/>
              <a:t>революцій</a:t>
            </a:r>
            <a:r>
              <a:rPr lang="ru-RU" dirty="0"/>
              <a:t>, і в </a:t>
            </a:r>
            <a:r>
              <a:rPr lang="ru-RU" dirty="0" err="1"/>
              <a:t>дні</a:t>
            </a:r>
            <a:r>
              <a:rPr lang="ru-RU" dirty="0"/>
              <a:t> </a:t>
            </a:r>
            <a:r>
              <a:rPr lang="ru-RU" dirty="0" err="1"/>
              <a:t>громадянської</a:t>
            </a:r>
            <a:r>
              <a:rPr lang="ru-RU" dirty="0"/>
              <a:t> і </a:t>
            </a:r>
            <a:r>
              <a:rPr lang="ru-RU" dirty="0" err="1"/>
              <a:t>Другої</a:t>
            </a:r>
            <a:r>
              <a:rPr lang="ru-RU" dirty="0"/>
              <a:t> </a:t>
            </a:r>
            <a:r>
              <a:rPr lang="ru-RU" dirty="0" err="1"/>
              <a:t>світової</a:t>
            </a:r>
            <a:r>
              <a:rPr lang="ru-RU" dirty="0"/>
              <a:t> </a:t>
            </a:r>
            <a:r>
              <a:rPr lang="ru-RU" dirty="0" err="1" smtClean="0"/>
              <a:t>війни</a:t>
            </a:r>
            <a:r>
              <a:rPr lang="ru-RU" dirty="0" smtClean="0"/>
              <a:t>. </a:t>
            </a:r>
            <a:r>
              <a:rPr lang="ru-RU" dirty="0"/>
              <a:t>Навряд </a:t>
            </a:r>
            <a:r>
              <a:rPr lang="ru-RU" dirty="0" err="1"/>
              <a:t>чи</a:t>
            </a:r>
            <a:r>
              <a:rPr lang="ru-RU" dirty="0"/>
              <a:t> є в </a:t>
            </a:r>
            <a:r>
              <a:rPr lang="ru-RU" dirty="0" err="1"/>
              <a:t>нашому</a:t>
            </a:r>
            <a:r>
              <a:rPr lang="ru-RU" dirty="0"/>
              <a:t> </a:t>
            </a:r>
            <a:r>
              <a:rPr lang="ru-RU" dirty="0" err="1"/>
              <a:t>місті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така</a:t>
            </a:r>
            <a:r>
              <a:rPr lang="ru-RU" dirty="0"/>
              <a:t> </a:t>
            </a:r>
            <a:r>
              <a:rPr lang="ru-RU" dirty="0" err="1"/>
              <a:t>установа</a:t>
            </a:r>
            <a:r>
              <a:rPr lang="ru-RU" dirty="0"/>
              <a:t>. </a:t>
            </a:r>
          </a:p>
        </p:txBody>
      </p:sp>
      <p:pic>
        <p:nvPicPr>
          <p:cNvPr id="12294" name="Picture 6" descr="https://mykoodb.org.ua/wp-content/uploads/2019/08/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" r="3656"/>
          <a:stretch/>
        </p:blipFill>
        <p:spPr bwMode="auto">
          <a:xfrm>
            <a:off x="6334587" y="4829571"/>
            <a:ext cx="2809413" cy="202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94947" y="2444542"/>
            <a:ext cx="7704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3600" b="1" dirty="0"/>
              <a:t>110 </a:t>
            </a:r>
            <a:r>
              <a:rPr lang="ru-RU" sz="3600" b="1" dirty="0" err="1"/>
              <a:t>років</a:t>
            </a:r>
            <a:r>
              <a:rPr lang="ru-RU" sz="3600" b="1" dirty="0"/>
              <a:t> </a:t>
            </a:r>
            <a:r>
              <a:rPr lang="ru-RU" sz="3600" b="1" dirty="0" err="1"/>
              <a:t>безперервної</a:t>
            </a:r>
            <a:r>
              <a:rPr lang="ru-RU" sz="3600" b="1" dirty="0"/>
              <a:t> </a:t>
            </a:r>
            <a:r>
              <a:rPr lang="ru-RU" sz="3600" b="1" dirty="0" err="1"/>
              <a:t>турботи</a:t>
            </a:r>
            <a:endParaRPr lang="ru-RU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-11341" y="5104326"/>
            <a:ext cx="6336704" cy="1776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/>
              <a:t>14 </a:t>
            </a:r>
            <a:r>
              <a:rPr lang="ru-RU" i="1" dirty="0" err="1"/>
              <a:t>квітня</a:t>
            </a:r>
            <a:r>
              <a:rPr lang="ru-RU" i="1" dirty="0"/>
              <a:t> 1978 року, </a:t>
            </a:r>
            <a:r>
              <a:rPr lang="ru-RU" i="1" dirty="0" err="1"/>
              <a:t>проходячи</a:t>
            </a:r>
            <a:r>
              <a:rPr lang="ru-RU" i="1" dirty="0"/>
              <a:t> </a:t>
            </a:r>
            <a:r>
              <a:rPr lang="ru-RU" i="1" dirty="0" err="1"/>
              <a:t>повз</a:t>
            </a:r>
            <a:r>
              <a:rPr lang="ru-RU" i="1" dirty="0"/>
              <a:t> </a:t>
            </a:r>
            <a:r>
              <a:rPr lang="ru-RU" i="1" dirty="0" err="1"/>
              <a:t>Миколаївський</a:t>
            </a:r>
            <a:r>
              <a:rPr lang="ru-RU" i="1" dirty="0"/>
              <a:t> </a:t>
            </a:r>
            <a:r>
              <a:rPr lang="ru-RU" i="1" dirty="0" err="1"/>
              <a:t>міський</a:t>
            </a:r>
            <a:r>
              <a:rPr lang="ru-RU" i="1" dirty="0"/>
              <a:t> зоопарк, </a:t>
            </a:r>
            <a:r>
              <a:rPr lang="ru-RU" i="1" dirty="0" err="1"/>
              <a:t>Володимир</a:t>
            </a:r>
            <a:r>
              <a:rPr lang="ru-RU" i="1" dirty="0"/>
              <a:t> </a:t>
            </a:r>
            <a:r>
              <a:rPr lang="ru-RU" i="1" dirty="0" err="1"/>
              <a:t>Топчий</a:t>
            </a:r>
            <a:r>
              <a:rPr lang="ru-RU" i="1" dirty="0"/>
              <a:t> </a:t>
            </a:r>
            <a:r>
              <a:rPr lang="ru-RU" i="1" dirty="0" err="1"/>
              <a:t>побачив</a:t>
            </a:r>
            <a:r>
              <a:rPr lang="ru-RU" i="1" dirty="0"/>
              <a:t> </a:t>
            </a:r>
            <a:r>
              <a:rPr lang="ru-RU" i="1" dirty="0" err="1"/>
              <a:t>оголошення</a:t>
            </a:r>
            <a:r>
              <a:rPr lang="ru-RU" i="1" dirty="0"/>
              <a:t>: "Зоопарку </a:t>
            </a:r>
            <a:r>
              <a:rPr lang="ru-RU" i="1" dirty="0" err="1"/>
              <a:t>потрібен</a:t>
            </a:r>
            <a:r>
              <a:rPr lang="ru-RU" i="1" dirty="0"/>
              <a:t> </a:t>
            </a:r>
            <a:r>
              <a:rPr lang="ru-RU" i="1" dirty="0" err="1"/>
              <a:t>біолог</a:t>
            </a:r>
            <a:r>
              <a:rPr lang="ru-RU" i="1" dirty="0"/>
              <a:t>". </a:t>
            </a:r>
            <a:r>
              <a:rPr lang="ru-RU" i="1" dirty="0" err="1"/>
              <a:t>Вирішив</a:t>
            </a:r>
            <a:r>
              <a:rPr lang="ru-RU" i="1" dirty="0"/>
              <a:t> </a:t>
            </a:r>
            <a:r>
              <a:rPr lang="ru-RU" i="1" dirty="0" err="1"/>
              <a:t>запитати</a:t>
            </a:r>
            <a:r>
              <a:rPr lang="ru-RU" i="1" dirty="0"/>
              <a:t> про </a:t>
            </a:r>
            <a:r>
              <a:rPr lang="ru-RU" i="1" dirty="0" err="1"/>
              <a:t>вакансію</a:t>
            </a:r>
            <a:r>
              <a:rPr lang="ru-RU" i="1" dirty="0"/>
              <a:t>. Так </a:t>
            </a:r>
            <a:r>
              <a:rPr lang="ru-RU" i="1" dirty="0" err="1"/>
              <a:t>почався</a:t>
            </a:r>
            <a:r>
              <a:rPr lang="ru-RU" i="1" dirty="0"/>
              <a:t> </a:t>
            </a:r>
            <a:r>
              <a:rPr lang="ru-RU" i="1" dirty="0" err="1"/>
              <a:t>його</a:t>
            </a:r>
            <a:r>
              <a:rPr lang="ru-RU" i="1" dirty="0"/>
              <a:t> </a:t>
            </a:r>
            <a:r>
              <a:rPr lang="ru-RU" i="1" dirty="0" err="1"/>
              <a:t>професійний</a:t>
            </a:r>
            <a:r>
              <a:rPr lang="ru-RU" i="1" dirty="0"/>
              <a:t> шлях — </a:t>
            </a:r>
            <a:r>
              <a:rPr lang="ru-RU" i="1" dirty="0" err="1"/>
              <a:t>від</a:t>
            </a:r>
            <a:r>
              <a:rPr lang="ru-RU" i="1" dirty="0"/>
              <a:t> </a:t>
            </a:r>
            <a:r>
              <a:rPr lang="ru-RU" i="1" dirty="0" err="1"/>
              <a:t>екскурсовода</a:t>
            </a:r>
            <a:r>
              <a:rPr lang="ru-RU" i="1" dirty="0"/>
              <a:t> до директора закладу.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-24000" y="4537183"/>
            <a:ext cx="6687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/>
              <a:t>Теперішній директор зоопарку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8964997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2432" y="1628800"/>
            <a:ext cx="79208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/>
              <a:t>Із</a:t>
            </a:r>
            <a:r>
              <a:rPr lang="ru-RU" dirty="0"/>
              <a:t> початком </a:t>
            </a:r>
            <a:r>
              <a:rPr lang="ru-RU" dirty="0" err="1"/>
              <a:t>повномасштабного</a:t>
            </a:r>
            <a:r>
              <a:rPr lang="ru-RU" dirty="0"/>
              <a:t> </a:t>
            </a:r>
            <a:r>
              <a:rPr lang="ru-RU" dirty="0" err="1"/>
              <a:t>вторгнення</a:t>
            </a:r>
            <a:r>
              <a:rPr lang="ru-RU" dirty="0"/>
              <a:t> </a:t>
            </a:r>
            <a:r>
              <a:rPr lang="ru-RU" dirty="0" err="1"/>
              <a:t>російських</a:t>
            </a:r>
            <a:r>
              <a:rPr lang="ru-RU" dirty="0"/>
              <a:t> </a:t>
            </a:r>
            <a:r>
              <a:rPr lang="ru-RU" dirty="0" err="1"/>
              <a:t>військ</a:t>
            </a:r>
            <a:r>
              <a:rPr lang="ru-RU" dirty="0"/>
              <a:t> </a:t>
            </a:r>
            <a:r>
              <a:rPr lang="ru-RU" dirty="0" err="1"/>
              <a:t>Миколаївський</a:t>
            </a:r>
            <a:r>
              <a:rPr lang="ru-RU" dirty="0"/>
              <a:t> зоопарк </a:t>
            </a:r>
            <a:r>
              <a:rPr lang="ru-RU" dirty="0" err="1"/>
              <a:t>зіткнувся</a:t>
            </a:r>
            <a:r>
              <a:rPr lang="ru-RU" dirty="0"/>
              <a:t> з низкою проблем: </a:t>
            </a:r>
            <a:r>
              <a:rPr lang="ru-RU" dirty="0" err="1"/>
              <a:t>нестача</a:t>
            </a:r>
            <a:r>
              <a:rPr lang="ru-RU" dirty="0"/>
              <a:t> корму, </a:t>
            </a:r>
            <a:r>
              <a:rPr lang="ru-RU" dirty="0" err="1"/>
              <a:t>безпека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та </a:t>
            </a:r>
            <a:r>
              <a:rPr lang="ru-RU" dirty="0" err="1"/>
              <a:t>тварин</a:t>
            </a:r>
            <a:r>
              <a:rPr lang="ru-RU" dirty="0"/>
              <a:t>, </a:t>
            </a:r>
            <a:r>
              <a:rPr lang="ru-RU" dirty="0" err="1"/>
              <a:t>пізніше</a:t>
            </a:r>
            <a:r>
              <a:rPr lang="ru-RU" dirty="0"/>
              <a:t> </a:t>
            </a:r>
            <a:r>
              <a:rPr lang="ru-RU" dirty="0" err="1"/>
              <a:t>додалися</a:t>
            </a:r>
            <a:r>
              <a:rPr lang="ru-RU" dirty="0"/>
              <a:t> </a:t>
            </a:r>
            <a:r>
              <a:rPr lang="ru-RU" dirty="0" err="1"/>
              <a:t>перебої</a:t>
            </a:r>
            <a:r>
              <a:rPr lang="ru-RU" dirty="0"/>
              <a:t> з </a:t>
            </a:r>
            <a:r>
              <a:rPr lang="ru-RU" dirty="0" err="1"/>
              <a:t>електропостачанням</a:t>
            </a:r>
            <a:r>
              <a:rPr lang="ru-RU" dirty="0"/>
              <a:t> та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питної</a:t>
            </a:r>
            <a:r>
              <a:rPr lang="ru-RU" dirty="0"/>
              <a:t> води в мережах </a:t>
            </a:r>
            <a:r>
              <a:rPr lang="ru-RU" dirty="0" err="1"/>
              <a:t>міста</a:t>
            </a:r>
            <a:r>
              <a:rPr lang="ru-RU" dirty="0"/>
              <a:t>. Станом на 6 </a:t>
            </a:r>
            <a:r>
              <a:rPr lang="ru-RU" dirty="0" err="1"/>
              <a:t>січня</a:t>
            </a:r>
            <a:r>
              <a:rPr lang="ru-RU" dirty="0"/>
              <a:t> заклад </a:t>
            </a:r>
            <a:r>
              <a:rPr lang="ru-RU" dirty="0" err="1"/>
              <a:t>продовжує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, а </a:t>
            </a:r>
            <a:r>
              <a:rPr lang="ru-RU" dirty="0" err="1"/>
              <a:t>фахівці</a:t>
            </a:r>
            <a:r>
              <a:rPr lang="ru-RU" dirty="0"/>
              <a:t> </a:t>
            </a:r>
            <a:r>
              <a:rPr lang="ru-RU" dirty="0" err="1"/>
              <a:t>залишаються</a:t>
            </a:r>
            <a:r>
              <a:rPr lang="ru-RU" dirty="0"/>
              <a:t> на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місцях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8256" y="-1"/>
            <a:ext cx="9162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Миколаївський зоопарк під час російського вторгнення </a:t>
            </a:r>
            <a:endParaRPr lang="ru-RU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15408" y="4768601"/>
            <a:ext cx="53285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З 24 лютого, за словами </a:t>
            </a:r>
            <a:r>
              <a:rPr lang="ru-RU" dirty="0" err="1"/>
              <a:t>Віктора</a:t>
            </a:r>
            <a:r>
              <a:rPr lang="ru-RU" dirty="0"/>
              <a:t> Дьяконова, </a:t>
            </a:r>
            <a:r>
              <a:rPr lang="ru-RU" dirty="0" err="1"/>
              <a:t>прямих</a:t>
            </a:r>
            <a:r>
              <a:rPr lang="ru-RU" dirty="0"/>
              <a:t> </a:t>
            </a:r>
            <a:r>
              <a:rPr lang="ru-RU" dirty="0" err="1"/>
              <a:t>влучань</a:t>
            </a:r>
            <a:r>
              <a:rPr lang="ru-RU" dirty="0"/>
              <a:t> у </a:t>
            </a:r>
            <a:r>
              <a:rPr lang="ru-RU" dirty="0" err="1"/>
              <a:t>миколаївський</a:t>
            </a:r>
            <a:r>
              <a:rPr lang="ru-RU" dirty="0"/>
              <a:t> зоопарк не </a:t>
            </a:r>
            <a:r>
              <a:rPr lang="ru-RU" dirty="0" err="1"/>
              <a:t>було</a:t>
            </a:r>
            <a:r>
              <a:rPr lang="ru-RU" dirty="0"/>
              <a:t>: до </a:t>
            </a:r>
            <a:r>
              <a:rPr lang="ru-RU" dirty="0" err="1"/>
              <a:t>звіринця</a:t>
            </a:r>
            <a:r>
              <a:rPr lang="ru-RU" dirty="0"/>
              <a:t> </a:t>
            </a:r>
            <a:r>
              <a:rPr lang="ru-RU" dirty="0" err="1"/>
              <a:t>долетіли</a:t>
            </a:r>
            <a:r>
              <a:rPr lang="ru-RU" dirty="0"/>
              <a:t> </a:t>
            </a:r>
            <a:r>
              <a:rPr lang="ru-RU" dirty="0" err="1"/>
              <a:t>російські</a:t>
            </a:r>
            <a:r>
              <a:rPr lang="ru-RU" dirty="0"/>
              <a:t> </a:t>
            </a:r>
            <a:r>
              <a:rPr lang="ru-RU" dirty="0" err="1"/>
              <a:t>ракети</a:t>
            </a:r>
            <a:r>
              <a:rPr lang="ru-RU" dirty="0"/>
              <a:t>, але </a:t>
            </a:r>
            <a:r>
              <a:rPr lang="ru-RU" dirty="0" err="1"/>
              <a:t>жодна</a:t>
            </a:r>
            <a:r>
              <a:rPr lang="ru-RU" dirty="0"/>
              <a:t> з них не </a:t>
            </a:r>
            <a:r>
              <a:rPr lang="ru-RU" dirty="0" err="1"/>
              <a:t>розірвалась</a:t>
            </a:r>
            <a:r>
              <a:rPr lang="ru-RU" dirty="0"/>
              <a:t> на </a:t>
            </a:r>
            <a:r>
              <a:rPr lang="ru-RU" dirty="0" err="1"/>
              <a:t>території</a:t>
            </a:r>
            <a:r>
              <a:rPr lang="ru-RU" dirty="0"/>
              <a:t> закладу. З </a:t>
            </a:r>
            <a:r>
              <a:rPr lang="ru-RU" dirty="0" err="1"/>
              <a:t>уламків</a:t>
            </a:r>
            <a:r>
              <a:rPr lang="ru-RU" dirty="0"/>
              <a:t> </a:t>
            </a:r>
            <a:r>
              <a:rPr lang="ru-RU" dirty="0" err="1"/>
              <a:t>снарядів</a:t>
            </a:r>
            <a:r>
              <a:rPr lang="ru-RU" dirty="0"/>
              <a:t> </a:t>
            </a:r>
            <a:r>
              <a:rPr lang="ru-RU" dirty="0" err="1"/>
              <a:t>Росії</a:t>
            </a:r>
            <a:r>
              <a:rPr lang="ru-RU" dirty="0"/>
              <a:t> </a:t>
            </a:r>
            <a:r>
              <a:rPr lang="ru-RU" dirty="0" err="1"/>
              <a:t>зробили</a:t>
            </a:r>
            <a:r>
              <a:rPr lang="ru-RU" dirty="0"/>
              <a:t> </a:t>
            </a:r>
            <a:r>
              <a:rPr lang="ru-RU" dirty="0" err="1"/>
              <a:t>окрему</a:t>
            </a:r>
            <a:r>
              <a:rPr lang="ru-RU" dirty="0"/>
              <a:t> </a:t>
            </a:r>
            <a:r>
              <a:rPr lang="ru-RU" dirty="0" err="1"/>
              <a:t>експозицію</a:t>
            </a:r>
            <a:r>
              <a:rPr lang="ru-RU" dirty="0"/>
              <a:t>.</a:t>
            </a:r>
          </a:p>
        </p:txBody>
      </p:sp>
      <p:pic>
        <p:nvPicPr>
          <p:cNvPr id="13316" name="Picture 4" descr="Як вплинула війна на роботу Миколаївського зоопарк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56" y="4227532"/>
            <a:ext cx="3726160" cy="2626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0450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82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/>
              <a:t>Висновок 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52386" y="1454905"/>
            <a:ext cx="7236804" cy="44943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Історичні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місця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Миколаєва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розкривають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глибину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української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культури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та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пам’яті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 </a:t>
            </a:r>
            <a:r>
              <a:rPr lang="ru-RU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Миколаївський</a:t>
            </a:r>
            <a:r>
              <a:rPr lang="ru-RU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зоопарк 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— один з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найстаріших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в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Україні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символ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турботи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про природу й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освітній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осередок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Його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історія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демонструє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поступ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наукового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та культурного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розвитку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 </a:t>
            </a:r>
            <a:r>
              <a:rPr lang="ru-RU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Меморіальний</a:t>
            </a:r>
            <a:r>
              <a:rPr lang="ru-RU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комплекс жертвам Голодомору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нагадує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про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трагедію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мільйонів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українців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загиблих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унаслідок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геноциду.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Це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місце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—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свідчення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важливості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пам’яті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й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справедливості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 </a:t>
            </a:r>
            <a:r>
              <a:rPr lang="ru-RU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Пам’ятник</a:t>
            </a:r>
            <a:r>
              <a:rPr lang="ru-RU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жертвам </a:t>
            </a:r>
            <a:r>
              <a:rPr lang="ru-RU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Голокосту</a:t>
            </a:r>
            <a:r>
              <a:rPr lang="ru-RU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вшановує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жертв нацизму та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закликає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до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толерантності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 </a:t>
            </a:r>
            <a:r>
              <a:rPr lang="ru-RU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Старий</a:t>
            </a:r>
            <a:r>
              <a:rPr lang="ru-RU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цвинтар</a:t>
            </a:r>
            <a:r>
              <a:rPr lang="ru-RU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зберігає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пам’ять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про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мешканців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міста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їхні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долі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й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історичну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спадщину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Всі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ці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об’єкти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— ключ до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розуміння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минулого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та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формування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гідного</a:t>
            </a:r>
            <a:r>
              <a:rPr lang="ru-RU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майбутнього</a:t>
            </a:r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4046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/>
              <a:t>Список використаних джерел 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70619" y="1424264"/>
            <a:ext cx="840276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://mista.ua/%D0%9F%D0%B0%D0%BC%D1%8F%D1%82%D0%BA%D0%B8/%D0%9F%D0%B0%D0%BC%D1%8F%D1%82%D0%BD%D0%B8%D0%BA%D0%B8/%D0%B6%D0%B5%D1%80%D1%82%D0%B2%D0%B0%D0%BC-%D0%B3%D0%BE%D0%BB%D0%BE%D0%BA%D0%BE%D1%81%D1%82%D1%83/1511/?</a:t>
            </a:r>
            <a:r>
              <a:rPr lang="en-US" dirty="0" smtClean="0">
                <a:hlinkClick r:id="rId2"/>
              </a:rPr>
              <a:t>setcity=669</a:t>
            </a:r>
            <a:endParaRPr lang="uk-UA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hlinkClick r:id="rId3"/>
              </a:rPr>
              <a:t>https://suspilne.media/culture/99836-tabori-smerti-getto-ta-miljoni-zagiblih10-faktiv-pro-golokost</a:t>
            </a:r>
            <a:r>
              <a:rPr lang="en-US" dirty="0" smtClean="0">
                <a:hlinkClick r:id="rId3"/>
              </a:rPr>
              <a:t>/</a:t>
            </a:r>
            <a:endParaRPr lang="uk-U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travels.in.ua/uk-UA/object/4735/pamyatnyk-zhertvam-holodomoru</a:t>
            </a:r>
            <a:endParaRPr lang="uk-U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5"/>
              </a:rPr>
              <a:t>https://novosti-n.org/ua/news/U-Mykolayevi-triskotyt-po-shvah-pam-yatnyk-zhertvam-Golodomoru-foto--</a:t>
            </a:r>
            <a:r>
              <a:rPr lang="en-US" dirty="0" smtClean="0">
                <a:hlinkClick r:id="rId5"/>
              </a:rPr>
              <a:t>283295</a:t>
            </a:r>
            <a:endParaRPr lang="uk-U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6"/>
              </a:rPr>
              <a:t>https://suspilne.media/mykolaiv/874679-kozne-pohovanna-ce-cies-zitta-so-vidomo-pro-najstarise-kladovise-mikolaeva-nekropol</a:t>
            </a:r>
            <a:r>
              <a:rPr lang="en-US" dirty="0" smtClean="0">
                <a:hlinkClick r:id="rId6"/>
              </a:rPr>
              <a:t>/</a:t>
            </a:r>
            <a:endParaRPr lang="uk-U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7"/>
              </a:rPr>
              <a:t>https://mykoodb.org.ua/moya-mykolayivshhyna/mykolayivskyj-zoopark-najkrashhyj-zoopark-v-ukrayini</a:t>
            </a:r>
            <a:r>
              <a:rPr lang="en-US" dirty="0" smtClean="0">
                <a:hlinkClick r:id="rId7"/>
              </a:rPr>
              <a:t>/</a:t>
            </a:r>
            <a:endParaRPr lang="uk-U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/>
              <a:t>Книга Тетяни </a:t>
            </a:r>
            <a:r>
              <a:rPr lang="uk-UA" dirty="0" err="1" smtClean="0"/>
              <a:t>Губскої</a:t>
            </a:r>
            <a:r>
              <a:rPr lang="uk-UA" dirty="0"/>
              <a:t> </a:t>
            </a:r>
            <a:r>
              <a:rPr lang="uk-UA" dirty="0" smtClean="0"/>
              <a:t> «Місто мармурових янголів» 2012р. 337стор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47564" y="1058711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</a:t>
            </a:r>
            <a:r>
              <a:rPr lang="uk-UA" sz="2400" b="1" dirty="0" smtClean="0"/>
              <a:t>Електронний ресурс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2078057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1345</TotalTime>
  <Words>1469</Words>
  <Application>Microsoft Office PowerPoint</Application>
  <PresentationFormat>Экран (4:3)</PresentationFormat>
  <Paragraphs>86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Яркая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homepc</dc:creator>
  <cp:lastModifiedBy>homepc</cp:lastModifiedBy>
  <cp:revision>49</cp:revision>
  <dcterms:created xsi:type="dcterms:W3CDTF">2025-04-13T08:37:24Z</dcterms:created>
  <dcterms:modified xsi:type="dcterms:W3CDTF">2025-04-20T18:35:48Z</dcterms:modified>
</cp:coreProperties>
</file>