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PT Serif Bold" panose="020B0604020202020204" charset="-52"/>
      <p:regular r:id="rId18"/>
    </p:embeddedFont>
    <p:embeddedFont>
      <p:font typeface="Arturo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urier Prime" panose="020B0604020202020204" charset="0"/>
      <p:regular r:id="rId24"/>
    </p:embeddedFont>
    <p:embeddedFont>
      <p:font typeface="Arturo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8C2"/>
    <a:srgbClr val="FFE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66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3.sv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3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656589" y="1657342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49468" y="2011763"/>
            <a:ext cx="6521484" cy="6228017"/>
          </a:xfrm>
          <a:custGeom>
            <a:avLst/>
            <a:gdLst/>
            <a:ahLst/>
            <a:cxnLst/>
            <a:rect l="l" t="t" r="r" b="b"/>
            <a:pathLst>
              <a:path w="6521484" h="6228017">
                <a:moveTo>
                  <a:pt x="0" y="0"/>
                </a:moveTo>
                <a:lnTo>
                  <a:pt x="6521484" y="0"/>
                </a:lnTo>
                <a:lnTo>
                  <a:pt x="6521484" y="6228017"/>
                </a:lnTo>
                <a:lnTo>
                  <a:pt x="0" y="6228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6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24000" y="3161113"/>
            <a:ext cx="7992186" cy="5088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9"/>
              </a:lnSpc>
            </a:pPr>
            <a:r>
              <a:rPr lang="en-US" sz="8499" b="1" spc="-314" dirty="0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ДУБРОВИЦЯ: СЛІДАМИ ІСТОРІЇ ТА ДУХОВНОСТІ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873752" y="619153"/>
            <a:ext cx="15697200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29"/>
              </a:lnSpc>
            </a:pPr>
            <a:r>
              <a:rPr lang="uk-UA" sz="2800" b="1" spc="-314" dirty="0" smtClean="0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Всеукраїнський   інтерактивний    конкурс    «МАН-Юніор   Дослідник»</a:t>
            </a:r>
            <a:endParaRPr lang="en-US" sz="2800" b="1" spc="-314" dirty="0">
              <a:solidFill>
                <a:srgbClr val="2D362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230606" cy="10287000"/>
            <a:chOff x="0" y="0"/>
            <a:chExt cx="190435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4357" cy="2709333"/>
            </a:xfrm>
            <a:custGeom>
              <a:avLst/>
              <a:gdLst/>
              <a:ahLst/>
              <a:cxnLst/>
              <a:rect l="l" t="t" r="r" b="b"/>
              <a:pathLst>
                <a:path w="1904357" h="2709333">
                  <a:moveTo>
                    <a:pt x="0" y="0"/>
                  </a:moveTo>
                  <a:lnTo>
                    <a:pt x="1904357" y="0"/>
                  </a:lnTo>
                  <a:lnTo>
                    <a:pt x="190435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8E3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0435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682904"/>
            <a:ext cx="5421621" cy="9162539"/>
          </a:xfrm>
          <a:custGeom>
            <a:avLst/>
            <a:gdLst/>
            <a:ahLst/>
            <a:cxnLst/>
            <a:rect l="l" t="t" r="r" b="b"/>
            <a:pathLst>
              <a:path w="5421621" h="9162539">
                <a:moveTo>
                  <a:pt x="0" y="0"/>
                </a:moveTo>
                <a:lnTo>
                  <a:pt x="5421621" y="0"/>
                </a:lnTo>
                <a:lnTo>
                  <a:pt x="5421621" y="9162538"/>
                </a:lnTo>
                <a:lnTo>
                  <a:pt x="0" y="9162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0344" y="7286276"/>
            <a:ext cx="2559166" cy="2559166"/>
          </a:xfrm>
          <a:custGeom>
            <a:avLst/>
            <a:gdLst/>
            <a:ahLst/>
            <a:cxnLst/>
            <a:rect l="l" t="t" r="r" b="b"/>
            <a:pathLst>
              <a:path w="2559166" h="2559166">
                <a:moveTo>
                  <a:pt x="0" y="0"/>
                </a:moveTo>
                <a:lnTo>
                  <a:pt x="2559166" y="0"/>
                </a:lnTo>
                <a:lnTo>
                  <a:pt x="2559166" y="2559166"/>
                </a:lnTo>
                <a:lnTo>
                  <a:pt x="0" y="25591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861946" y="885825"/>
            <a:ext cx="9795170" cy="4723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0"/>
              </a:lnSpc>
            </a:pPr>
            <a:r>
              <a:rPr lang="en-US" sz="3500" b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Роботу виконав:</a:t>
            </a:r>
            <a:r>
              <a:rPr lang="en-US" sz="350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Серко Іван Володимирович, учень Дубровицького ліцею Дубровицької міської ради, </a:t>
            </a:r>
          </a:p>
          <a:p>
            <a:pPr algn="l">
              <a:lnSpc>
                <a:spcPts val="4130"/>
              </a:lnSpc>
            </a:pPr>
            <a:r>
              <a:rPr lang="en-US" sz="350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7-СГ клас, обласний комунальний позашкільний навчальний заклад «Рівненська Мала академія наук учнівської молоді» Рівненської обласної ради, м.Дубровиця</a:t>
            </a:r>
          </a:p>
          <a:p>
            <a:pPr algn="l">
              <a:lnSpc>
                <a:spcPts val="4130"/>
              </a:lnSpc>
            </a:pPr>
            <a:endParaRPr lang="en-US" sz="3500">
              <a:solidFill>
                <a:srgbClr val="E8E3DB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61946" y="5691505"/>
            <a:ext cx="8811107" cy="4764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0"/>
              </a:lnSpc>
            </a:pPr>
            <a:r>
              <a:rPr lang="en-US" sz="3500" b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Керівники: </a:t>
            </a:r>
            <a:r>
              <a:rPr lang="en-US" sz="350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Браздецька Тетяна Миколаївна, заступник директора Дубровицького ліцею Дубровицької міської ради;</a:t>
            </a:r>
          </a:p>
          <a:p>
            <a:pPr algn="l">
              <a:lnSpc>
                <a:spcPts val="4235"/>
              </a:lnSpc>
            </a:pPr>
            <a:r>
              <a:rPr lang="en-US" sz="350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Щербань Дмитро Сергійович, учитель інформатики Дубровицького ліцею Дубровицької міської ради</a:t>
            </a:r>
          </a:p>
          <a:p>
            <a:pPr algn="l">
              <a:lnSpc>
                <a:spcPts val="4235"/>
              </a:lnSpc>
            </a:pPr>
            <a:endParaRPr lang="en-US" sz="3500">
              <a:solidFill>
                <a:srgbClr val="E8E3DB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70256" y="3716894"/>
            <a:ext cx="6479600" cy="5337571"/>
          </a:xfrm>
          <a:custGeom>
            <a:avLst/>
            <a:gdLst/>
            <a:ahLst/>
            <a:cxnLst/>
            <a:rect l="l" t="t" r="r" b="b"/>
            <a:pathLst>
              <a:path w="6479600" h="5337571">
                <a:moveTo>
                  <a:pt x="0" y="0"/>
                </a:moveTo>
                <a:lnTo>
                  <a:pt x="6479600" y="0"/>
                </a:lnTo>
                <a:lnTo>
                  <a:pt x="6479600" y="5337571"/>
                </a:lnTo>
                <a:lnTo>
                  <a:pt x="0" y="5337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342484" y="1028700"/>
            <a:ext cx="5356980" cy="5356980"/>
          </a:xfrm>
          <a:custGeom>
            <a:avLst/>
            <a:gdLst/>
            <a:ahLst/>
            <a:cxnLst/>
            <a:rect l="l" t="t" r="r" b="b"/>
            <a:pathLst>
              <a:path w="5356980" h="5356980">
                <a:moveTo>
                  <a:pt x="0" y="0"/>
                </a:moveTo>
                <a:lnTo>
                  <a:pt x="5356980" y="0"/>
                </a:lnTo>
                <a:lnTo>
                  <a:pt x="5356980" y="5356980"/>
                </a:lnTo>
                <a:lnTo>
                  <a:pt x="0" y="53569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90274" y="1277680"/>
            <a:ext cx="7992186" cy="227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Мета</a:t>
            </a:r>
            <a:r>
              <a:rPr lang="en-US" sz="2599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дослідження: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всебічне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вивчення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і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популяризація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історико-культурної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та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духовної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спадщини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міста Дубровиця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через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призму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його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знакових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архітектурних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пам’яток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та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видатних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особистостей</a:t>
            </a:r>
            <a:endParaRPr lang="en-US" sz="2599" dirty="0">
              <a:solidFill>
                <a:srgbClr val="E8E3DB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92149" y="6601206"/>
            <a:ext cx="8667151" cy="2657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1"/>
              </a:lnSpc>
            </a:pPr>
            <a:r>
              <a:rPr lang="en-US" sz="2599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      </a:t>
            </a:r>
            <a:r>
              <a:rPr lang="en-US" sz="2599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Завдання</a:t>
            </a:r>
            <a:r>
              <a:rPr lang="en-US" sz="2599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дослідження:</a:t>
            </a:r>
            <a:r>
              <a:rPr lang="en-US" sz="25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</a:p>
          <a:p>
            <a:pPr algn="l">
              <a:lnSpc>
                <a:spcPts val="2573"/>
              </a:lnSpc>
            </a:pP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-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провести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дослідження історії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обраних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пам’ятних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місць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; </a:t>
            </a:r>
          </a:p>
          <a:p>
            <a:pPr algn="l">
              <a:lnSpc>
                <a:spcPts val="2573"/>
              </a:lnSpc>
            </a:pP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-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визначити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маршрут, який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би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логічно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поєднував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ці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об’єкти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та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був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зручним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для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екскурсантів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; </a:t>
            </a:r>
          </a:p>
          <a:p>
            <a:pPr algn="l">
              <a:lnSpc>
                <a:spcPts val="2573"/>
              </a:lnSpc>
            </a:pP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-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підготувати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інформаційне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наповнення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для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кожного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об’єкта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(історичні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довідки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, цікаві факти, легенди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тощо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); </a:t>
            </a:r>
          </a:p>
          <a:p>
            <a:pPr algn="l">
              <a:lnSpc>
                <a:spcPts val="2573"/>
              </a:lnSpc>
            </a:pP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-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розробити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презентацію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маршруту у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вигляді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буклету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,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презентації</a:t>
            </a:r>
            <a:r>
              <a:rPr lang="en-US" sz="2199" dirty="0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, </a:t>
            </a:r>
            <a:r>
              <a:rPr lang="en-US" sz="2199" dirty="0" err="1">
                <a:solidFill>
                  <a:srgbClr val="E8E3DB"/>
                </a:solidFill>
                <a:latin typeface="Arturo"/>
                <a:ea typeface="Arturo"/>
                <a:cs typeface="Arturo"/>
                <a:sym typeface="Arturo"/>
              </a:rPr>
              <a:t>відео-нарисів</a:t>
            </a:r>
            <a:endParaRPr lang="en-US" sz="2199" dirty="0">
              <a:solidFill>
                <a:srgbClr val="E8E3DB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85086" y="1285463"/>
            <a:ext cx="9270427" cy="205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5"/>
              </a:lnSpc>
            </a:pPr>
            <a:r>
              <a:rPr lang="en-US" sz="6500" b="1" spc="-240" dirty="0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КОСТЕЛ </a:t>
            </a:r>
          </a:p>
          <a:p>
            <a:pPr algn="l">
              <a:lnSpc>
                <a:spcPts val="8125"/>
              </a:lnSpc>
            </a:pPr>
            <a:r>
              <a:rPr lang="en-US" sz="6500" b="1" spc="-240" dirty="0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ІОАННА ХРЕСТИТЕЛЯ</a:t>
            </a:r>
          </a:p>
        </p:txBody>
      </p:sp>
      <p:sp>
        <p:nvSpPr>
          <p:cNvPr id="5" name="Freeform 5"/>
          <p:cNvSpPr/>
          <p:nvPr/>
        </p:nvSpPr>
        <p:spPr>
          <a:xfrm>
            <a:off x="10930335" y="1194871"/>
            <a:ext cx="6003569" cy="7996754"/>
          </a:xfrm>
          <a:custGeom>
            <a:avLst/>
            <a:gdLst/>
            <a:ahLst/>
            <a:cxnLst/>
            <a:rect l="l" t="t" r="r" b="b"/>
            <a:pathLst>
              <a:path w="6003569" h="7996754">
                <a:moveTo>
                  <a:pt x="0" y="0"/>
                </a:moveTo>
                <a:lnTo>
                  <a:pt x="6003569" y="0"/>
                </a:lnTo>
                <a:lnTo>
                  <a:pt x="6003569" y="7996754"/>
                </a:lnTo>
                <a:lnTo>
                  <a:pt x="0" y="7996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637320" y="3339688"/>
            <a:ext cx="5839614" cy="5839614"/>
          </a:xfrm>
          <a:custGeom>
            <a:avLst/>
            <a:gdLst/>
            <a:ahLst/>
            <a:cxnLst/>
            <a:rect l="l" t="t" r="r" b="b"/>
            <a:pathLst>
              <a:path w="5839614" h="5839614">
                <a:moveTo>
                  <a:pt x="0" y="0"/>
                </a:moveTo>
                <a:lnTo>
                  <a:pt x="5839614" y="0"/>
                </a:lnTo>
                <a:lnTo>
                  <a:pt x="5839614" y="5839614"/>
                </a:lnTo>
                <a:lnTo>
                  <a:pt x="0" y="5839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E8E3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209789" y="746863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0"/>
                </a:moveTo>
                <a:lnTo>
                  <a:pt x="4125711" y="0"/>
                </a:lnTo>
                <a:lnTo>
                  <a:pt x="4125711" y="457579"/>
                </a:lnTo>
                <a:lnTo>
                  <a:pt x="0" y="4575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13152639" y="3652245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457579"/>
                </a:moveTo>
                <a:lnTo>
                  <a:pt x="4125711" y="457579"/>
                </a:lnTo>
                <a:lnTo>
                  <a:pt x="4125711" y="0"/>
                </a:lnTo>
                <a:lnTo>
                  <a:pt x="0" y="0"/>
                </a:lnTo>
                <a:lnTo>
                  <a:pt x="0" y="4575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282543"/>
            <a:ext cx="4503913" cy="5266689"/>
          </a:xfrm>
          <a:custGeom>
            <a:avLst/>
            <a:gdLst/>
            <a:ahLst/>
            <a:cxnLst/>
            <a:rect l="l" t="t" r="r" b="b"/>
            <a:pathLst>
              <a:path w="4503913" h="5266689">
                <a:moveTo>
                  <a:pt x="0" y="0"/>
                </a:moveTo>
                <a:lnTo>
                  <a:pt x="4503913" y="0"/>
                </a:lnTo>
                <a:lnTo>
                  <a:pt x="4503913" y="5266689"/>
                </a:lnTo>
                <a:lnTo>
                  <a:pt x="0" y="5266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25" b="-702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894574" y="292492"/>
            <a:ext cx="6766847" cy="4660666"/>
          </a:xfrm>
          <a:custGeom>
            <a:avLst/>
            <a:gdLst/>
            <a:ahLst/>
            <a:cxnLst/>
            <a:rect l="l" t="t" r="r" b="b"/>
            <a:pathLst>
              <a:path w="6766847" h="4660666">
                <a:moveTo>
                  <a:pt x="0" y="0"/>
                </a:moveTo>
                <a:lnTo>
                  <a:pt x="6766848" y="0"/>
                </a:lnTo>
                <a:lnTo>
                  <a:pt x="6766848" y="4660666"/>
                </a:lnTo>
                <a:lnTo>
                  <a:pt x="0" y="46606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30580" y="5692107"/>
            <a:ext cx="5509653" cy="4159788"/>
          </a:xfrm>
          <a:custGeom>
            <a:avLst/>
            <a:gdLst/>
            <a:ahLst/>
            <a:cxnLst/>
            <a:rect l="l" t="t" r="r" b="b"/>
            <a:pathLst>
              <a:path w="5509653" h="4159788">
                <a:moveTo>
                  <a:pt x="0" y="0"/>
                </a:moveTo>
                <a:lnTo>
                  <a:pt x="5509653" y="0"/>
                </a:lnTo>
                <a:lnTo>
                  <a:pt x="5509653" y="4159788"/>
                </a:lnTo>
                <a:lnTo>
                  <a:pt x="0" y="4159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322904" y="5436514"/>
            <a:ext cx="3553326" cy="4737768"/>
          </a:xfrm>
          <a:custGeom>
            <a:avLst/>
            <a:gdLst/>
            <a:ahLst/>
            <a:cxnLst/>
            <a:rect l="l" t="t" r="r" b="b"/>
            <a:pathLst>
              <a:path w="3553326" h="4737768">
                <a:moveTo>
                  <a:pt x="0" y="0"/>
                </a:moveTo>
                <a:lnTo>
                  <a:pt x="3553326" y="0"/>
                </a:lnTo>
                <a:lnTo>
                  <a:pt x="3553326" y="4737768"/>
                </a:lnTo>
                <a:lnTo>
                  <a:pt x="0" y="47377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327953" y="5436514"/>
            <a:ext cx="3503231" cy="4670975"/>
          </a:xfrm>
          <a:custGeom>
            <a:avLst/>
            <a:gdLst/>
            <a:ahLst/>
            <a:cxnLst/>
            <a:rect l="l" t="t" r="r" b="b"/>
            <a:pathLst>
              <a:path w="3503231" h="4670975">
                <a:moveTo>
                  <a:pt x="0" y="0"/>
                </a:moveTo>
                <a:lnTo>
                  <a:pt x="3503231" y="0"/>
                </a:lnTo>
                <a:lnTo>
                  <a:pt x="3503231" y="4670974"/>
                </a:lnTo>
                <a:lnTo>
                  <a:pt x="0" y="46709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317856" y="5436514"/>
            <a:ext cx="3553326" cy="4737768"/>
          </a:xfrm>
          <a:custGeom>
            <a:avLst/>
            <a:gdLst/>
            <a:ahLst/>
            <a:cxnLst/>
            <a:rect l="l" t="t" r="r" b="b"/>
            <a:pathLst>
              <a:path w="3553326" h="4737768">
                <a:moveTo>
                  <a:pt x="0" y="0"/>
                </a:moveTo>
                <a:lnTo>
                  <a:pt x="3553326" y="0"/>
                </a:lnTo>
                <a:lnTo>
                  <a:pt x="3553326" y="4737768"/>
                </a:lnTo>
                <a:lnTo>
                  <a:pt x="0" y="47377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163036" y="1680569"/>
            <a:ext cx="4352568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185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КОСТЕЛ ІОАННА ХРЕСТИТЕЛЯ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972907"/>
            <a:ext cx="4503913" cy="7283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Костел. Дубровиця. Базарна площа. 1929 рік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94574" y="3981540"/>
            <a:ext cx="6766847" cy="10778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7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Наполеон Орда. «Костел Іоанна Хрестителя», Дубровиця. Базарна площа. 1870 рік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550" y="9485119"/>
            <a:ext cx="4503913" cy="3667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Інтер’єр, до 1915 року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71182" y="9786394"/>
            <a:ext cx="4503913" cy="3667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Інтер’єр, 2025 року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17555" y="1242765"/>
            <a:ext cx="5811115" cy="7748153"/>
          </a:xfrm>
          <a:custGeom>
            <a:avLst/>
            <a:gdLst/>
            <a:ahLst/>
            <a:cxnLst/>
            <a:rect l="l" t="t" r="r" b="b"/>
            <a:pathLst>
              <a:path w="5811115" h="7748153">
                <a:moveTo>
                  <a:pt x="0" y="0"/>
                </a:moveTo>
                <a:lnTo>
                  <a:pt x="5811115" y="0"/>
                </a:lnTo>
                <a:lnTo>
                  <a:pt x="5811115" y="7748153"/>
                </a:lnTo>
                <a:lnTo>
                  <a:pt x="0" y="77481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888812" y="3218664"/>
            <a:ext cx="5772254" cy="5772254"/>
          </a:xfrm>
          <a:custGeom>
            <a:avLst/>
            <a:gdLst/>
            <a:ahLst/>
            <a:cxnLst/>
            <a:rect l="l" t="t" r="r" b="b"/>
            <a:pathLst>
              <a:path w="5772254" h="5772254">
                <a:moveTo>
                  <a:pt x="0" y="0"/>
                </a:moveTo>
                <a:lnTo>
                  <a:pt x="5772254" y="0"/>
                </a:lnTo>
                <a:lnTo>
                  <a:pt x="5772254" y="5772254"/>
                </a:lnTo>
                <a:lnTo>
                  <a:pt x="0" y="5772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216032" y="1233240"/>
            <a:ext cx="9043268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880"/>
              </a:lnSpc>
            </a:pPr>
            <a:r>
              <a:rPr lang="en-US" sz="4900" b="1" spc="-18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ПАМ’ЯТНИК </a:t>
            </a:r>
          </a:p>
          <a:p>
            <a:pPr algn="r">
              <a:lnSpc>
                <a:spcPts val="5880"/>
              </a:lnSpc>
            </a:pPr>
            <a:r>
              <a:rPr lang="en-US" sz="4900" b="1" spc="-18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АНАСТАСІЇ ГОЛЬШАНСЬКІЙ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2D362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01588" y="799911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0"/>
                </a:moveTo>
                <a:lnTo>
                  <a:pt x="4125711" y="0"/>
                </a:lnTo>
                <a:lnTo>
                  <a:pt x="4125711" y="457578"/>
                </a:lnTo>
                <a:lnTo>
                  <a:pt x="0" y="45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1901588" y="3297974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457579"/>
                </a:moveTo>
                <a:lnTo>
                  <a:pt x="4125711" y="457579"/>
                </a:lnTo>
                <a:lnTo>
                  <a:pt x="4125711" y="0"/>
                </a:lnTo>
                <a:lnTo>
                  <a:pt x="0" y="0"/>
                </a:lnTo>
                <a:lnTo>
                  <a:pt x="0" y="4575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15196" y="4754559"/>
            <a:ext cx="8625491" cy="5273438"/>
          </a:xfrm>
          <a:custGeom>
            <a:avLst/>
            <a:gdLst/>
            <a:ahLst/>
            <a:cxnLst/>
            <a:rect l="l" t="t" r="r" b="b"/>
            <a:pathLst>
              <a:path w="8625491" h="5273438">
                <a:moveTo>
                  <a:pt x="0" y="0"/>
                </a:moveTo>
                <a:lnTo>
                  <a:pt x="8625490" y="0"/>
                </a:lnTo>
                <a:lnTo>
                  <a:pt x="8625490" y="5273438"/>
                </a:lnTo>
                <a:lnTo>
                  <a:pt x="0" y="52734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41" t="-1479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621890" y="601014"/>
            <a:ext cx="5842074" cy="9426984"/>
          </a:xfrm>
          <a:custGeom>
            <a:avLst/>
            <a:gdLst/>
            <a:ahLst/>
            <a:cxnLst/>
            <a:rect l="l" t="t" r="r" b="b"/>
            <a:pathLst>
              <a:path w="5842074" h="9426984">
                <a:moveTo>
                  <a:pt x="0" y="0"/>
                </a:moveTo>
                <a:lnTo>
                  <a:pt x="5842075" y="0"/>
                </a:lnTo>
                <a:lnTo>
                  <a:pt x="5842075" y="9426983"/>
                </a:lnTo>
                <a:lnTo>
                  <a:pt x="0" y="94269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43999" y="1516799"/>
            <a:ext cx="6840889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spc="-185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ФУНДАТОРКА ПЕРЕСОПНИЦЬКОГО ЄВАНГЕЛІЯ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930335" y="1194871"/>
            <a:ext cx="6003569" cy="7996754"/>
          </a:xfrm>
          <a:custGeom>
            <a:avLst/>
            <a:gdLst/>
            <a:ahLst/>
            <a:cxnLst/>
            <a:rect l="l" t="t" r="r" b="b"/>
            <a:pathLst>
              <a:path w="6003569" h="7996754">
                <a:moveTo>
                  <a:pt x="0" y="0"/>
                </a:moveTo>
                <a:lnTo>
                  <a:pt x="6003569" y="0"/>
                </a:lnTo>
                <a:lnTo>
                  <a:pt x="6003569" y="7996754"/>
                </a:lnTo>
                <a:lnTo>
                  <a:pt x="0" y="7996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3" r="-37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515600" y="2893496"/>
            <a:ext cx="6298129" cy="6298129"/>
          </a:xfrm>
          <a:custGeom>
            <a:avLst/>
            <a:gdLst/>
            <a:ahLst/>
            <a:cxnLst/>
            <a:rect l="l" t="t" r="r" b="b"/>
            <a:pathLst>
              <a:path w="6298129" h="6298129">
                <a:moveTo>
                  <a:pt x="0" y="0"/>
                </a:moveTo>
                <a:lnTo>
                  <a:pt x="6298129" y="0"/>
                </a:lnTo>
                <a:lnTo>
                  <a:pt x="6298129" y="6298129"/>
                </a:lnTo>
                <a:lnTo>
                  <a:pt x="0" y="62981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85086" y="1166296"/>
            <a:ext cx="9270427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5"/>
              </a:lnSpc>
            </a:pPr>
            <a:r>
              <a:rPr lang="en-US" sz="5500" b="1" spc="-203" dirty="0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ЦЕРКВА РІЗДВА ПРЕСВЯТОЇ БОГОРОДИЦІ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2D362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44466" y="571121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0"/>
                </a:moveTo>
                <a:lnTo>
                  <a:pt x="4125712" y="0"/>
                </a:lnTo>
                <a:lnTo>
                  <a:pt x="4125712" y="457579"/>
                </a:lnTo>
                <a:lnTo>
                  <a:pt x="0" y="4575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2444466" y="2185683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457579"/>
                </a:moveTo>
                <a:lnTo>
                  <a:pt x="4125712" y="457579"/>
                </a:lnTo>
                <a:lnTo>
                  <a:pt x="4125712" y="0"/>
                </a:lnTo>
                <a:lnTo>
                  <a:pt x="0" y="0"/>
                </a:lnTo>
                <a:lnTo>
                  <a:pt x="0" y="4575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282292" y="257104"/>
            <a:ext cx="5977008" cy="4690816"/>
          </a:xfrm>
          <a:custGeom>
            <a:avLst/>
            <a:gdLst/>
            <a:ahLst/>
            <a:cxnLst/>
            <a:rect l="l" t="t" r="r" b="b"/>
            <a:pathLst>
              <a:path w="5977008" h="4690816">
                <a:moveTo>
                  <a:pt x="0" y="0"/>
                </a:moveTo>
                <a:lnTo>
                  <a:pt x="5977008" y="0"/>
                </a:lnTo>
                <a:lnTo>
                  <a:pt x="5977008" y="4690816"/>
                </a:lnTo>
                <a:lnTo>
                  <a:pt x="0" y="46908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20380" y="6074326"/>
            <a:ext cx="6842988" cy="3798351"/>
          </a:xfrm>
          <a:custGeom>
            <a:avLst/>
            <a:gdLst/>
            <a:ahLst/>
            <a:cxnLst/>
            <a:rect l="l" t="t" r="r" b="b"/>
            <a:pathLst>
              <a:path w="6842988" h="3798351">
                <a:moveTo>
                  <a:pt x="0" y="0"/>
                </a:moveTo>
                <a:lnTo>
                  <a:pt x="6842988" y="0"/>
                </a:lnTo>
                <a:lnTo>
                  <a:pt x="6842988" y="3798350"/>
                </a:lnTo>
                <a:lnTo>
                  <a:pt x="0" y="3798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494" b="-779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06223" y="1137211"/>
            <a:ext cx="8002196" cy="102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0"/>
              </a:lnSpc>
            </a:pPr>
            <a:r>
              <a:rPr lang="en-US" sz="3800" spc="-140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ЦЕРКВА </a:t>
            </a:r>
          </a:p>
          <a:p>
            <a:pPr algn="ctr"/>
            <a:r>
              <a:rPr lang="en-US" sz="3800" spc="-140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РІЗДВА ПРЕСВЯТОЇ БОГОРОДИЦІ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20380" y="9150555"/>
            <a:ext cx="6842988" cy="7221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599" b="1" dirty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Базарна площа у Дубровиці з видом на куполи церкви 1932 рік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82292" y="4341835"/>
            <a:ext cx="5977008" cy="6913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5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Церква Різдва Пресвятої Богородиці. 1929 рік</a:t>
            </a:r>
          </a:p>
        </p:txBody>
      </p:sp>
      <p:sp>
        <p:nvSpPr>
          <p:cNvPr id="12" name="Freeform 12"/>
          <p:cNvSpPr/>
          <p:nvPr/>
        </p:nvSpPr>
        <p:spPr>
          <a:xfrm>
            <a:off x="5800597" y="3287305"/>
            <a:ext cx="4917621" cy="6556828"/>
          </a:xfrm>
          <a:custGeom>
            <a:avLst/>
            <a:gdLst/>
            <a:ahLst/>
            <a:cxnLst/>
            <a:rect l="l" t="t" r="r" b="b"/>
            <a:pathLst>
              <a:path w="4917621" h="6556828">
                <a:moveTo>
                  <a:pt x="0" y="0"/>
                </a:moveTo>
                <a:lnTo>
                  <a:pt x="4917621" y="0"/>
                </a:lnTo>
                <a:lnTo>
                  <a:pt x="4917621" y="6556829"/>
                </a:lnTo>
                <a:lnTo>
                  <a:pt x="0" y="65568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933332" y="9396153"/>
            <a:ext cx="4652150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uk-UA" sz="2599" b="1" dirty="0" smtClean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І</a:t>
            </a:r>
            <a:r>
              <a:rPr lang="en-US" sz="2599" b="1" dirty="0" smtClean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коностас</a:t>
            </a:r>
            <a:r>
              <a:rPr lang="en-US" sz="2599" b="1" dirty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. </a:t>
            </a:r>
            <a:r>
              <a:rPr lang="en-US" sz="2599" b="1" dirty="0" smtClean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Вид</a:t>
            </a:r>
            <a:r>
              <a:rPr lang="uk-UA" sz="2599" b="1" dirty="0" smtClean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  <a:r>
              <a:rPr lang="en-US" sz="2599" b="1" dirty="0" smtClean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спереду</a:t>
            </a:r>
            <a:endParaRPr lang="en-US" sz="2599" b="1" dirty="0">
              <a:solidFill>
                <a:schemeClr val="bg1"/>
              </a:solidFill>
              <a:latin typeface="Arturo Bold"/>
              <a:ea typeface="Arturo Bold"/>
              <a:cs typeface="Arturo Bold"/>
              <a:sym typeface="Arturo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12806" y="3287305"/>
            <a:ext cx="4984373" cy="6635446"/>
          </a:xfrm>
          <a:custGeom>
            <a:avLst/>
            <a:gdLst/>
            <a:ahLst/>
            <a:cxnLst/>
            <a:rect l="l" t="t" r="r" b="b"/>
            <a:pathLst>
              <a:path w="4984373" h="6635446">
                <a:moveTo>
                  <a:pt x="0" y="0"/>
                </a:moveTo>
                <a:lnTo>
                  <a:pt x="4984373" y="0"/>
                </a:lnTo>
                <a:lnTo>
                  <a:pt x="4984373" y="6635447"/>
                </a:lnTo>
                <a:lnTo>
                  <a:pt x="0" y="66354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12802" y="9249360"/>
            <a:ext cx="4963167" cy="6668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 dirty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Церква. Загальний </a:t>
            </a:r>
          </a:p>
          <a:p>
            <a:pPr algn="ctr">
              <a:lnSpc>
                <a:spcPts val="1611"/>
              </a:lnSpc>
            </a:pPr>
            <a:r>
              <a:rPr lang="en-US" sz="2599" b="1" dirty="0">
                <a:solidFill>
                  <a:schemeClr val="bg1"/>
                </a:solidFill>
                <a:latin typeface="Arturo Bold"/>
                <a:ea typeface="Arturo Bold"/>
                <a:cs typeface="Arturo Bold"/>
                <a:sym typeface="Arturo Bold"/>
              </a:rPr>
              <a:t>вигляд зі сходу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02914" y="1114425"/>
            <a:ext cx="5976584" cy="7968779"/>
          </a:xfrm>
          <a:custGeom>
            <a:avLst/>
            <a:gdLst/>
            <a:ahLst/>
            <a:cxnLst/>
            <a:rect l="l" t="t" r="r" b="b"/>
            <a:pathLst>
              <a:path w="5976584" h="7968779">
                <a:moveTo>
                  <a:pt x="0" y="0"/>
                </a:moveTo>
                <a:lnTo>
                  <a:pt x="5976585" y="0"/>
                </a:lnTo>
                <a:lnTo>
                  <a:pt x="5976585" y="7968779"/>
                </a:lnTo>
                <a:lnTo>
                  <a:pt x="0" y="7968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88602" y="2961349"/>
            <a:ext cx="6298129" cy="6298129"/>
          </a:xfrm>
          <a:custGeom>
            <a:avLst/>
            <a:gdLst/>
            <a:ahLst/>
            <a:cxnLst/>
            <a:rect l="l" t="t" r="r" b="b"/>
            <a:pathLst>
              <a:path w="6298129" h="6298129">
                <a:moveTo>
                  <a:pt x="0" y="0"/>
                </a:moveTo>
                <a:lnTo>
                  <a:pt x="6298129" y="0"/>
                </a:lnTo>
                <a:lnTo>
                  <a:pt x="6298129" y="6298129"/>
                </a:lnTo>
                <a:lnTo>
                  <a:pt x="0" y="62981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71867" y="4994040"/>
            <a:ext cx="3931598" cy="4060590"/>
          </a:xfrm>
          <a:custGeom>
            <a:avLst/>
            <a:gdLst/>
            <a:ahLst/>
            <a:cxnLst/>
            <a:rect l="l" t="t" r="r" b="b"/>
            <a:pathLst>
              <a:path w="3931598" h="4060590">
                <a:moveTo>
                  <a:pt x="0" y="0"/>
                </a:moveTo>
                <a:lnTo>
                  <a:pt x="3931598" y="0"/>
                </a:lnTo>
                <a:lnTo>
                  <a:pt x="3931598" y="4060589"/>
                </a:lnTo>
                <a:lnTo>
                  <a:pt x="0" y="40605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40" r="-1640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216032" y="1377151"/>
            <a:ext cx="9043268" cy="1584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156"/>
              </a:lnSpc>
            </a:pPr>
            <a:r>
              <a:rPr lang="en-US" sz="5400" b="1" spc="-199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ПАМ’ЯТНИК </a:t>
            </a:r>
          </a:p>
          <a:p>
            <a:pPr algn="r">
              <a:lnSpc>
                <a:spcPts val="6156"/>
              </a:lnSpc>
            </a:pPr>
            <a:r>
              <a:rPr lang="en-US" sz="5400" b="1" spc="-199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ЮЛІАНІЇ ГОЛЬШАНСЬКІЙ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02914" y="8065886"/>
            <a:ext cx="5976584" cy="149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</a:pPr>
            <a:r>
              <a:rPr lang="en-US" sz="2599" dirty="0" err="1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Пам’ятник</a:t>
            </a:r>
            <a:r>
              <a:rPr lang="en-US" sz="2599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 </a:t>
            </a:r>
            <a:r>
              <a:rPr lang="en-US" sz="2599" dirty="0" err="1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святій</a:t>
            </a:r>
            <a:r>
              <a:rPr lang="en-US" sz="2599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 Юліанії </a:t>
            </a:r>
          </a:p>
          <a:p>
            <a:pPr algn="ctr">
              <a:lnSpc>
                <a:spcPts val="2963"/>
              </a:lnSpc>
            </a:pPr>
            <a:r>
              <a:rPr lang="en-US" sz="2599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на </a:t>
            </a:r>
            <a:r>
              <a:rPr lang="en-US" sz="2599" dirty="0" err="1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подвір’ї</a:t>
            </a:r>
            <a:r>
              <a:rPr lang="en-US" sz="2599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 церкви </a:t>
            </a:r>
          </a:p>
          <a:p>
            <a:pPr algn="ctr">
              <a:lnSpc>
                <a:spcPts val="2963"/>
              </a:lnSpc>
            </a:pPr>
            <a:r>
              <a:rPr lang="en-US" sz="2599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Різдва Пресвятої Богородиці</a:t>
            </a:r>
          </a:p>
          <a:p>
            <a:pPr algn="ctr">
              <a:lnSpc>
                <a:spcPts val="2963"/>
              </a:lnSpc>
            </a:pPr>
            <a:endParaRPr lang="en-US" sz="2599" dirty="0">
              <a:solidFill>
                <a:srgbClr val="2D3621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E8E3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952368" y="664191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0"/>
                </a:moveTo>
                <a:lnTo>
                  <a:pt x="4125711" y="0"/>
                </a:lnTo>
                <a:lnTo>
                  <a:pt x="4125711" y="457579"/>
                </a:lnTo>
                <a:lnTo>
                  <a:pt x="0" y="4575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11040603" y="2903845"/>
            <a:ext cx="4125711" cy="457579"/>
          </a:xfrm>
          <a:custGeom>
            <a:avLst/>
            <a:gdLst/>
            <a:ahLst/>
            <a:cxnLst/>
            <a:rect l="l" t="t" r="r" b="b"/>
            <a:pathLst>
              <a:path w="4125711" h="457579">
                <a:moveTo>
                  <a:pt x="0" y="457579"/>
                </a:moveTo>
                <a:lnTo>
                  <a:pt x="4125712" y="457579"/>
                </a:lnTo>
                <a:lnTo>
                  <a:pt x="4125712" y="0"/>
                </a:lnTo>
                <a:lnTo>
                  <a:pt x="0" y="0"/>
                </a:lnTo>
                <a:lnTo>
                  <a:pt x="0" y="4575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19150" y="429431"/>
            <a:ext cx="7071103" cy="9428138"/>
          </a:xfrm>
          <a:custGeom>
            <a:avLst/>
            <a:gdLst/>
            <a:ahLst/>
            <a:cxnLst/>
            <a:rect l="l" t="t" r="r" b="b"/>
            <a:pathLst>
              <a:path w="7071103" h="9428138">
                <a:moveTo>
                  <a:pt x="0" y="0"/>
                </a:moveTo>
                <a:lnTo>
                  <a:pt x="7071103" y="0"/>
                </a:lnTo>
                <a:lnTo>
                  <a:pt x="7071103" y="9428138"/>
                </a:lnTo>
                <a:lnTo>
                  <a:pt x="0" y="94281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19672" y="3760696"/>
            <a:ext cx="9095852" cy="6111276"/>
          </a:xfrm>
          <a:custGeom>
            <a:avLst/>
            <a:gdLst/>
            <a:ahLst/>
            <a:cxnLst/>
            <a:rect l="l" t="t" r="r" b="b"/>
            <a:pathLst>
              <a:path w="9095852" h="6111276">
                <a:moveTo>
                  <a:pt x="0" y="0"/>
                </a:moveTo>
                <a:lnTo>
                  <a:pt x="9095853" y="0"/>
                </a:lnTo>
                <a:lnTo>
                  <a:pt x="9095853" y="6111276"/>
                </a:lnTo>
                <a:lnTo>
                  <a:pt x="0" y="6111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746" b="-5746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946673" y="1448795"/>
            <a:ext cx="8313572" cy="127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185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СВЯТА </a:t>
            </a:r>
          </a:p>
          <a:p>
            <a:pPr algn="ctr">
              <a:lnSpc>
                <a:spcPts val="5650"/>
              </a:lnSpc>
            </a:pPr>
            <a:r>
              <a:rPr lang="en-US" sz="5000" b="1" spc="-185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ЮЛІАНІЯ ГОЛЬШАНСЬКА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547699" y="3760696"/>
            <a:ext cx="3949240" cy="15388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63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Мощі Святої діви Юліанії у храмі Різдва Пресвятої Богородиці</a:t>
            </a:r>
          </a:p>
          <a:p>
            <a:pPr algn="r">
              <a:lnSpc>
                <a:spcPts val="2963"/>
              </a:lnSpc>
            </a:pPr>
            <a:endParaRPr lang="en-US" sz="2599" dirty="0">
              <a:solidFill>
                <a:schemeClr val="bg1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8675" y="8853170"/>
            <a:ext cx="7071103" cy="10874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Ікона Святої Діви Юліанії </a:t>
            </a:r>
          </a:p>
          <a:p>
            <a:pPr algn="ctr">
              <a:lnSpc>
                <a:spcPts val="2833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подарована прихожанами. </a:t>
            </a:r>
          </a:p>
          <a:p>
            <a:pPr algn="ctr">
              <a:lnSpc>
                <a:spcPts val="2833"/>
              </a:lnSpc>
            </a:pPr>
            <a:r>
              <a:rPr lang="en-US" sz="2599" dirty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Церква Різдва Пресвятої </a:t>
            </a:r>
            <a:r>
              <a:rPr lang="en-US" sz="2599" dirty="0" smtClean="0">
                <a:solidFill>
                  <a:schemeClr val="bg1"/>
                </a:solidFill>
                <a:latin typeface="Arturo"/>
                <a:ea typeface="Arturo"/>
                <a:cs typeface="Arturo"/>
                <a:sym typeface="Arturo"/>
              </a:rPr>
              <a:t>Богородиці</a:t>
            </a:r>
            <a:endParaRPr lang="en-US" sz="2599" dirty="0">
              <a:solidFill>
                <a:schemeClr val="bg1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8259" y="2582309"/>
            <a:ext cx="5277020" cy="6615167"/>
            <a:chOff x="0" y="0"/>
            <a:chExt cx="1389833" cy="1742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9833" cy="1742266"/>
            </a:xfrm>
            <a:custGeom>
              <a:avLst/>
              <a:gdLst/>
              <a:ahLst/>
              <a:cxnLst/>
              <a:rect l="l" t="t" r="r" b="b"/>
              <a:pathLst>
                <a:path w="1389833" h="1742266">
                  <a:moveTo>
                    <a:pt x="0" y="0"/>
                  </a:moveTo>
                  <a:lnTo>
                    <a:pt x="1389833" y="0"/>
                  </a:lnTo>
                  <a:lnTo>
                    <a:pt x="1389833" y="1742266"/>
                  </a:lnTo>
                  <a:lnTo>
                    <a:pt x="0" y="1742266"/>
                  </a:lnTo>
                  <a:close/>
                </a:path>
              </a:pathLst>
            </a:custGeom>
            <a:solidFill>
              <a:srgbClr val="2D362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89833" cy="1780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418079" y="2582309"/>
            <a:ext cx="10528290" cy="6615167"/>
            <a:chOff x="0" y="0"/>
            <a:chExt cx="2772883" cy="17422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72883" cy="1742266"/>
            </a:xfrm>
            <a:custGeom>
              <a:avLst/>
              <a:gdLst/>
              <a:ahLst/>
              <a:cxnLst/>
              <a:rect l="l" t="t" r="r" b="b"/>
              <a:pathLst>
                <a:path w="2772883" h="1742266">
                  <a:moveTo>
                    <a:pt x="0" y="0"/>
                  </a:moveTo>
                  <a:lnTo>
                    <a:pt x="2772883" y="0"/>
                  </a:lnTo>
                  <a:lnTo>
                    <a:pt x="2772883" y="1742266"/>
                  </a:lnTo>
                  <a:lnTo>
                    <a:pt x="0" y="1742266"/>
                  </a:lnTo>
                  <a:close/>
                </a:path>
              </a:pathLst>
            </a:custGeom>
            <a:solidFill>
              <a:srgbClr val="2D362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72883" cy="1780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207426" y="1318890"/>
            <a:ext cx="14088748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5800" spc="-214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БУКЛЕТ «ДУБРОВИЦЯ: СЛІДАМИ ІСТОРІЇ ТА ДУХОВНОСТІ» </a:t>
            </a:r>
          </a:p>
        </p:txBody>
      </p:sp>
      <p:sp>
        <p:nvSpPr>
          <p:cNvPr id="9" name="Freeform 9"/>
          <p:cNvSpPr/>
          <p:nvPr/>
        </p:nvSpPr>
        <p:spPr>
          <a:xfrm rot="-5400000">
            <a:off x="625897" y="330250"/>
            <a:ext cx="4258990" cy="4504118"/>
          </a:xfrm>
          <a:custGeom>
            <a:avLst/>
            <a:gdLst/>
            <a:ahLst/>
            <a:cxnLst/>
            <a:rect l="l" t="t" r="r" b="b"/>
            <a:pathLst>
              <a:path w="4258990" h="4504118">
                <a:moveTo>
                  <a:pt x="0" y="0"/>
                </a:moveTo>
                <a:lnTo>
                  <a:pt x="4258990" y="0"/>
                </a:lnTo>
                <a:lnTo>
                  <a:pt x="4258990" y="4504118"/>
                </a:lnTo>
                <a:lnTo>
                  <a:pt x="0" y="45041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20272" b="-211399"/>
            </a:stretch>
          </a:blipFill>
        </p:spPr>
      </p:sp>
      <p:sp>
        <p:nvSpPr>
          <p:cNvPr id="10" name="Freeform 10"/>
          <p:cNvSpPr/>
          <p:nvPr/>
        </p:nvSpPr>
        <p:spPr>
          <a:xfrm rot="-5400000" flipV="1">
            <a:off x="13401210" y="330250"/>
            <a:ext cx="4258990" cy="4504118"/>
          </a:xfrm>
          <a:custGeom>
            <a:avLst/>
            <a:gdLst/>
            <a:ahLst/>
            <a:cxnLst/>
            <a:rect l="l" t="t" r="r" b="b"/>
            <a:pathLst>
              <a:path w="4258990" h="4504118">
                <a:moveTo>
                  <a:pt x="0" y="4504118"/>
                </a:moveTo>
                <a:lnTo>
                  <a:pt x="4258990" y="4504118"/>
                </a:lnTo>
                <a:lnTo>
                  <a:pt x="4258990" y="0"/>
                </a:lnTo>
                <a:lnTo>
                  <a:pt x="0" y="0"/>
                </a:lnTo>
                <a:lnTo>
                  <a:pt x="0" y="450411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20272" b="-21139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02465" y="2819733"/>
            <a:ext cx="4366668" cy="6127436"/>
          </a:xfrm>
          <a:custGeom>
            <a:avLst/>
            <a:gdLst/>
            <a:ahLst/>
            <a:cxnLst/>
            <a:rect l="l" t="t" r="r" b="b"/>
            <a:pathLst>
              <a:path w="4366668" h="6127436">
                <a:moveTo>
                  <a:pt x="0" y="0"/>
                </a:moveTo>
                <a:lnTo>
                  <a:pt x="4366668" y="0"/>
                </a:lnTo>
                <a:lnTo>
                  <a:pt x="4366668" y="6127437"/>
                </a:lnTo>
                <a:lnTo>
                  <a:pt x="0" y="61274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0" r="-34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951473" y="2819733"/>
            <a:ext cx="4405679" cy="6140319"/>
          </a:xfrm>
          <a:custGeom>
            <a:avLst/>
            <a:gdLst/>
            <a:ahLst/>
            <a:cxnLst/>
            <a:rect l="l" t="t" r="r" b="b"/>
            <a:pathLst>
              <a:path w="4405679" h="6140319">
                <a:moveTo>
                  <a:pt x="0" y="0"/>
                </a:moveTo>
                <a:lnTo>
                  <a:pt x="4405678" y="0"/>
                </a:lnTo>
                <a:lnTo>
                  <a:pt x="4405678" y="6140319"/>
                </a:lnTo>
                <a:lnTo>
                  <a:pt x="0" y="6140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78502" y="2806851"/>
            <a:ext cx="4405679" cy="6140319"/>
          </a:xfrm>
          <a:custGeom>
            <a:avLst/>
            <a:gdLst/>
            <a:ahLst/>
            <a:cxnLst/>
            <a:rect l="l" t="t" r="r" b="b"/>
            <a:pathLst>
              <a:path w="4405679" h="6140319">
                <a:moveTo>
                  <a:pt x="0" y="0"/>
                </a:moveTo>
                <a:lnTo>
                  <a:pt x="4405678" y="0"/>
                </a:lnTo>
                <a:lnTo>
                  <a:pt x="4405678" y="6140319"/>
                </a:lnTo>
                <a:lnTo>
                  <a:pt x="0" y="61403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9" b="-79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090868" y="2992346"/>
            <a:ext cx="106263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 b="1">
                <a:solidFill>
                  <a:srgbClr val="2D3621"/>
                </a:solidFill>
                <a:latin typeface="PT Serif Bold"/>
                <a:ea typeface="PT Serif Bold"/>
                <a:cs typeface="PT Serif Bold"/>
                <a:sym typeface="PT Serif Bold"/>
              </a:rPr>
              <a:t> 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98531" y="2992346"/>
            <a:ext cx="71884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 b="1">
                <a:solidFill>
                  <a:srgbClr val="2D3621"/>
                </a:solidFill>
                <a:latin typeface="PT Serif Bold"/>
                <a:ea typeface="PT Serif Bold"/>
                <a:cs typeface="PT Serif Bold"/>
                <a:sym typeface="PT Serif Bold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30167" y="1148185"/>
            <a:ext cx="12687169" cy="7922038"/>
          </a:xfrm>
          <a:custGeom>
            <a:avLst/>
            <a:gdLst/>
            <a:ahLst/>
            <a:cxnLst/>
            <a:rect l="l" t="t" r="r" b="b"/>
            <a:pathLst>
              <a:path w="12687169" h="7922038">
                <a:moveTo>
                  <a:pt x="0" y="0"/>
                </a:moveTo>
                <a:lnTo>
                  <a:pt x="12687169" y="0"/>
                </a:lnTo>
                <a:lnTo>
                  <a:pt x="12687169" y="7922038"/>
                </a:lnTo>
                <a:lnTo>
                  <a:pt x="0" y="7922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3" t="-11504" r="-8138" b="-15843"/>
            </a:stretch>
          </a:blipFill>
        </p:spPr>
      </p:sp>
      <p:sp>
        <p:nvSpPr>
          <p:cNvPr id="5" name="Freeform 5"/>
          <p:cNvSpPr/>
          <p:nvPr/>
        </p:nvSpPr>
        <p:spPr>
          <a:xfrm rot="6401763">
            <a:off x="7269056" y="5530082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5" y="0"/>
                </a:lnTo>
                <a:lnTo>
                  <a:pt x="719915" y="292465"/>
                </a:lnTo>
                <a:lnTo>
                  <a:pt x="0" y="292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56565" y="1433935"/>
            <a:ext cx="1503478" cy="8029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М</a:t>
            </a:r>
          </a:p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А</a:t>
            </a:r>
          </a:p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Р</a:t>
            </a:r>
          </a:p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Ш</a:t>
            </a:r>
          </a:p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Р</a:t>
            </a:r>
          </a:p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У</a:t>
            </a:r>
          </a:p>
          <a:p>
            <a:pPr algn="l">
              <a:lnSpc>
                <a:spcPts val="8999"/>
              </a:lnSpc>
            </a:pPr>
            <a:r>
              <a:rPr lang="en-US" sz="9999" b="1" spc="-369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Т</a:t>
            </a:r>
          </a:p>
        </p:txBody>
      </p:sp>
      <p:sp>
        <p:nvSpPr>
          <p:cNvPr id="7" name="Freeform 7"/>
          <p:cNvSpPr/>
          <p:nvPr/>
        </p:nvSpPr>
        <p:spPr>
          <a:xfrm rot="1252403">
            <a:off x="7657197" y="5916876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5" y="0"/>
                </a:lnTo>
                <a:lnTo>
                  <a:pt x="719915" y="292466"/>
                </a:lnTo>
                <a:lnTo>
                  <a:pt x="0" y="292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252403">
            <a:off x="8434070" y="6181766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5" y="0"/>
                </a:lnTo>
                <a:lnTo>
                  <a:pt x="719915" y="292466"/>
                </a:lnTo>
                <a:lnTo>
                  <a:pt x="0" y="292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028396">
            <a:off x="8784043" y="6562308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4" y="0"/>
                </a:lnTo>
                <a:lnTo>
                  <a:pt x="719914" y="292466"/>
                </a:lnTo>
                <a:lnTo>
                  <a:pt x="0" y="292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694292">
            <a:off x="9256774" y="7202635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5" y="0"/>
                </a:lnTo>
                <a:lnTo>
                  <a:pt x="719915" y="292466"/>
                </a:lnTo>
                <a:lnTo>
                  <a:pt x="0" y="2924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884579">
            <a:off x="10020723" y="7418100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5" y="0"/>
                </a:lnTo>
                <a:lnTo>
                  <a:pt x="719915" y="292465"/>
                </a:lnTo>
                <a:lnTo>
                  <a:pt x="0" y="292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694292">
            <a:off x="10784672" y="7633565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0" y="0"/>
                </a:moveTo>
                <a:lnTo>
                  <a:pt x="719915" y="0"/>
                </a:lnTo>
                <a:lnTo>
                  <a:pt x="719915" y="292465"/>
                </a:lnTo>
                <a:lnTo>
                  <a:pt x="0" y="292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884579" flipH="1">
            <a:off x="10406044" y="7220192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4" y="0"/>
                </a:moveTo>
                <a:lnTo>
                  <a:pt x="0" y="0"/>
                </a:lnTo>
                <a:lnTo>
                  <a:pt x="0" y="292465"/>
                </a:lnTo>
                <a:lnTo>
                  <a:pt x="719914" y="292465"/>
                </a:lnTo>
                <a:lnTo>
                  <a:pt x="7199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6226098" flipH="1">
            <a:off x="9793024" y="6706491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5"/>
                </a:lnTo>
                <a:lnTo>
                  <a:pt x="719915" y="292465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6226098" flipH="1">
            <a:off x="10095555" y="5651986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6"/>
                </a:lnTo>
                <a:lnTo>
                  <a:pt x="719915" y="292466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6226098" flipH="1">
            <a:off x="10398086" y="4597482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6"/>
                </a:lnTo>
                <a:lnTo>
                  <a:pt x="719915" y="292466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6226098" flipH="1">
            <a:off x="10700618" y="3542978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6"/>
                </a:lnTo>
                <a:lnTo>
                  <a:pt x="719915" y="292466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719455" flipH="1">
            <a:off x="10408880" y="2824779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6"/>
                </a:lnTo>
                <a:lnTo>
                  <a:pt x="719915" y="292466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4201744" flipH="1">
            <a:off x="9135180" y="2654348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6"/>
                </a:lnTo>
                <a:lnTo>
                  <a:pt x="719915" y="292466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930315" flipH="1">
            <a:off x="8398093" y="2921424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6"/>
                </a:lnTo>
                <a:lnTo>
                  <a:pt x="719915" y="292466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4298238" flipH="1">
            <a:off x="7909381" y="3309121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5" y="0"/>
                </a:moveTo>
                <a:lnTo>
                  <a:pt x="0" y="0"/>
                </a:lnTo>
                <a:lnTo>
                  <a:pt x="0" y="292465"/>
                </a:lnTo>
                <a:lnTo>
                  <a:pt x="719915" y="292465"/>
                </a:lnTo>
                <a:lnTo>
                  <a:pt x="71991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4298238" flipH="1">
            <a:off x="7521241" y="4315092"/>
            <a:ext cx="719915" cy="292465"/>
          </a:xfrm>
          <a:custGeom>
            <a:avLst/>
            <a:gdLst/>
            <a:ahLst/>
            <a:cxnLst/>
            <a:rect l="l" t="t" r="r" b="b"/>
            <a:pathLst>
              <a:path w="719915" h="292465">
                <a:moveTo>
                  <a:pt x="719914" y="0"/>
                </a:moveTo>
                <a:lnTo>
                  <a:pt x="0" y="0"/>
                </a:lnTo>
                <a:lnTo>
                  <a:pt x="0" y="292466"/>
                </a:lnTo>
                <a:lnTo>
                  <a:pt x="719914" y="292466"/>
                </a:lnTo>
                <a:lnTo>
                  <a:pt x="7199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5351050" y="4762765"/>
            <a:ext cx="2277963" cy="430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9"/>
              </a:lnSpc>
            </a:pPr>
            <a:r>
              <a:rPr lang="en-US" sz="1700" b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Початок екскурсії.</a:t>
            </a:r>
          </a:p>
          <a:p>
            <a:pPr algn="ctr">
              <a:lnSpc>
                <a:spcPts val="1649"/>
              </a:lnSpc>
            </a:pPr>
            <a:r>
              <a:rPr lang="en-US" sz="1700" b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Зупинка “Пошта”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191311" y="1981665"/>
            <a:ext cx="2666405" cy="430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9"/>
              </a:lnSpc>
            </a:pPr>
            <a:r>
              <a:rPr lang="en-US" sz="1700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Пам’ятник</a:t>
            </a: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  <a:r>
              <a:rPr lang="en-US" sz="1700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святій</a:t>
            </a:r>
            <a:endParaRPr lang="en-US" sz="1700" b="1" dirty="0">
              <a:solidFill>
                <a:srgbClr val="E8E3DB"/>
              </a:solidFill>
              <a:latin typeface="Arturo Bold"/>
              <a:ea typeface="Arturo Bold"/>
              <a:cs typeface="Arturo Bold"/>
              <a:sym typeface="Arturo Bold"/>
            </a:endParaRPr>
          </a:p>
          <a:p>
            <a:pPr algn="ctr">
              <a:lnSpc>
                <a:spcPts val="1649"/>
              </a:lnSpc>
            </a:pP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Юліанії Гольшанській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966053" y="2399860"/>
            <a:ext cx="2651820" cy="430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9"/>
              </a:lnSpc>
            </a:pP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Церква Різдва </a:t>
            </a:r>
          </a:p>
          <a:p>
            <a:pPr algn="ctr">
              <a:lnSpc>
                <a:spcPts val="1649"/>
              </a:lnSpc>
            </a:pP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Пресвятої Богородиці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83212" y="6646919"/>
            <a:ext cx="3280916" cy="430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9"/>
              </a:lnSpc>
            </a:pPr>
            <a:r>
              <a:rPr lang="en-US" sz="1700" b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Пам‘ятник Анастасії</a:t>
            </a:r>
          </a:p>
          <a:p>
            <a:pPr algn="ctr">
              <a:lnSpc>
                <a:spcPts val="1649"/>
              </a:lnSpc>
            </a:pPr>
            <a:r>
              <a:rPr lang="en-US" sz="1700" b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Гольшанській-Заславській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390017" y="7789458"/>
            <a:ext cx="2267248" cy="430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9"/>
              </a:lnSpc>
            </a:pP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Костел</a:t>
            </a:r>
          </a:p>
          <a:p>
            <a:pPr algn="ctr">
              <a:lnSpc>
                <a:spcPts val="1649"/>
              </a:lnSpc>
            </a:pP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Іоанна Хрестителя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92165" y="7527233"/>
            <a:ext cx="3414415" cy="430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9"/>
              </a:lnSpc>
            </a:pP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Площа “</a:t>
            </a:r>
            <a:r>
              <a:rPr lang="en-US" sz="1700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Злагоди</a:t>
            </a: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”</a:t>
            </a:r>
          </a:p>
          <a:p>
            <a:pPr algn="ctr">
              <a:lnSpc>
                <a:spcPts val="1649"/>
              </a:lnSpc>
            </a:pPr>
            <a:r>
              <a:rPr lang="en-US" sz="1700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Знак</a:t>
            </a: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“Я </a:t>
            </a:r>
            <a:r>
              <a:rPr lang="en-US" sz="1700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люблю</a:t>
            </a: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 </a:t>
            </a:r>
            <a:r>
              <a:rPr lang="en-US" sz="1700" b="1" dirty="0" err="1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Дубровицю</a:t>
            </a:r>
            <a:r>
              <a:rPr lang="en-US" sz="1700" b="1" dirty="0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95375" y="1028700"/>
            <a:ext cx="3416593" cy="4555458"/>
          </a:xfrm>
          <a:custGeom>
            <a:avLst/>
            <a:gdLst/>
            <a:ahLst/>
            <a:cxnLst/>
            <a:rect l="l" t="t" r="r" b="b"/>
            <a:pathLst>
              <a:path w="3416593" h="4555458">
                <a:moveTo>
                  <a:pt x="0" y="0"/>
                </a:moveTo>
                <a:lnTo>
                  <a:pt x="3416593" y="0"/>
                </a:lnTo>
                <a:lnTo>
                  <a:pt x="3416593" y="4555458"/>
                </a:lnTo>
                <a:lnTo>
                  <a:pt x="0" y="4555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941000" y="4771042"/>
            <a:ext cx="3279720" cy="4372960"/>
          </a:xfrm>
          <a:custGeom>
            <a:avLst/>
            <a:gdLst/>
            <a:ahLst/>
            <a:cxnLst/>
            <a:rect l="l" t="t" r="r" b="b"/>
            <a:pathLst>
              <a:path w="3279720" h="4372960">
                <a:moveTo>
                  <a:pt x="0" y="0"/>
                </a:moveTo>
                <a:lnTo>
                  <a:pt x="3279720" y="0"/>
                </a:lnTo>
                <a:lnTo>
                  <a:pt x="3279720" y="4372960"/>
                </a:lnTo>
                <a:lnTo>
                  <a:pt x="0" y="4372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966840" y="2724212"/>
            <a:ext cx="6354320" cy="6818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300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Результати </a:t>
            </a:r>
            <a:r>
              <a:rPr lang="en-US" sz="2300" dirty="0" smtClean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дослідження</a:t>
            </a:r>
            <a:r>
              <a:rPr lang="en-US" sz="2300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:</a:t>
            </a:r>
          </a:p>
          <a:p>
            <a:pPr marL="496571" lvl="1" indent="-248285" algn="ctr">
              <a:lnSpc>
                <a:spcPts val="2622"/>
              </a:lnSpc>
              <a:spcBef>
                <a:spcPct val="0"/>
              </a:spcBef>
              <a:buFont typeface="Arial"/>
              <a:buChar char="•"/>
            </a:pPr>
            <a:r>
              <a:rPr lang="en-US" sz="2300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с</a:t>
            </a:r>
            <a:r>
              <a:rPr lang="en-US" sz="2300" b="1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творено детальний екскурсійний маршрут, який охоплює основні історичні та культурні пам'ятки Дубровиці; </a:t>
            </a:r>
          </a:p>
          <a:p>
            <a:pPr marL="496571" lvl="1" indent="-248285" algn="ctr">
              <a:lnSpc>
                <a:spcPts val="2622"/>
              </a:lnSpc>
              <a:spcBef>
                <a:spcPct val="0"/>
              </a:spcBef>
              <a:buFont typeface="Arial"/>
              <a:buChar char="•"/>
            </a:pPr>
            <a:r>
              <a:rPr lang="en-US" sz="2300" b="1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розроблено матеріали для екскурсій, що містять історичні факти, легенди та цікаві подробиці, які підвищують пізнавальну цінність маршруту;</a:t>
            </a:r>
          </a:p>
          <a:p>
            <a:pPr marL="496571" lvl="1" indent="-248285" algn="ctr">
              <a:lnSpc>
                <a:spcPts val="2622"/>
              </a:lnSpc>
              <a:spcBef>
                <a:spcPct val="0"/>
              </a:spcBef>
              <a:buFont typeface="Arial"/>
              <a:buChar char="•"/>
            </a:pPr>
            <a:r>
              <a:rPr lang="en-US" sz="2300" b="1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опубліковано брошуру, яка дозволить краще ознайомитися з історичними пам’ятками та пам’ятниками міста;</a:t>
            </a:r>
          </a:p>
          <a:p>
            <a:pPr marL="496571" lvl="1" indent="-248285" algn="ctr">
              <a:lnSpc>
                <a:spcPts val="2622"/>
              </a:lnSpc>
              <a:spcBef>
                <a:spcPct val="0"/>
              </a:spcBef>
              <a:buFont typeface="Arial"/>
              <a:buChar char="•"/>
            </a:pPr>
            <a:r>
              <a:rPr lang="en-US" sz="2300" b="1" dirty="0">
                <a:solidFill>
                  <a:srgbClr val="2D3621"/>
                </a:solidFill>
                <a:latin typeface="Arturo"/>
                <a:ea typeface="Arturo"/>
                <a:cs typeface="Arturo"/>
                <a:sym typeface="Arturo"/>
              </a:rPr>
              <a:t>використано мультимедійні технології для візуалізації історичних фактів та реконструкцій важливих подій, що дозволяє зробити екскурсію більш наочною та захоплюючою</a:t>
            </a:r>
          </a:p>
          <a:p>
            <a:pPr algn="ctr">
              <a:lnSpc>
                <a:spcPts val="2622"/>
              </a:lnSpc>
              <a:spcBef>
                <a:spcPct val="0"/>
              </a:spcBef>
            </a:pPr>
            <a:endParaRPr lang="en-US" sz="2300" b="1" dirty="0">
              <a:solidFill>
                <a:srgbClr val="2D3621"/>
              </a:solidFill>
              <a:latin typeface="Arturo"/>
              <a:ea typeface="Arturo"/>
              <a:cs typeface="Arturo"/>
              <a:sym typeface="Arturo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707025" y="1028700"/>
            <a:ext cx="3416593" cy="4555458"/>
          </a:xfrm>
          <a:custGeom>
            <a:avLst/>
            <a:gdLst/>
            <a:ahLst/>
            <a:cxnLst/>
            <a:rect l="l" t="t" r="r" b="b"/>
            <a:pathLst>
              <a:path w="3416593" h="4555458">
                <a:moveTo>
                  <a:pt x="0" y="0"/>
                </a:moveTo>
                <a:lnTo>
                  <a:pt x="3416594" y="0"/>
                </a:lnTo>
                <a:lnTo>
                  <a:pt x="3416594" y="4555458"/>
                </a:lnTo>
                <a:lnTo>
                  <a:pt x="0" y="45554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575040" y="4771042"/>
            <a:ext cx="3090100" cy="4372960"/>
          </a:xfrm>
          <a:custGeom>
            <a:avLst/>
            <a:gdLst/>
            <a:ahLst/>
            <a:cxnLst/>
            <a:rect l="l" t="t" r="r" b="b"/>
            <a:pathLst>
              <a:path w="3090100" h="4372960">
                <a:moveTo>
                  <a:pt x="0" y="0"/>
                </a:moveTo>
                <a:lnTo>
                  <a:pt x="3090100" y="0"/>
                </a:lnTo>
                <a:lnTo>
                  <a:pt x="3090100" y="4372960"/>
                </a:lnTo>
                <a:lnTo>
                  <a:pt x="0" y="43729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262070" y="1495488"/>
            <a:ext cx="9492581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9"/>
              </a:lnSpc>
            </a:pPr>
            <a:r>
              <a:rPr lang="en-US" sz="9999" b="1" spc="-369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ВИСНОВКИ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 flipV="1">
            <a:off x="9429404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9381371" y="7329154"/>
                </a:moveTo>
                <a:lnTo>
                  <a:pt x="0" y="7329154"/>
                </a:lnTo>
                <a:lnTo>
                  <a:pt x="0" y="0"/>
                </a:lnTo>
                <a:lnTo>
                  <a:pt x="9381371" y="0"/>
                </a:lnTo>
                <a:lnTo>
                  <a:pt x="9381371" y="732915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22775" y="1478923"/>
            <a:ext cx="9381372" cy="7329154"/>
          </a:xfrm>
          <a:custGeom>
            <a:avLst/>
            <a:gdLst/>
            <a:ahLst/>
            <a:cxnLst/>
            <a:rect l="l" t="t" r="r" b="b"/>
            <a:pathLst>
              <a:path w="9381372" h="7329154">
                <a:moveTo>
                  <a:pt x="0" y="0"/>
                </a:moveTo>
                <a:lnTo>
                  <a:pt x="9381371" y="0"/>
                </a:lnTo>
                <a:lnTo>
                  <a:pt x="9381371" y="7329154"/>
                </a:lnTo>
                <a:lnTo>
                  <a:pt x="0" y="732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91370"/>
            </a:stretch>
          </a:blipFill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7071411" y="840337"/>
          <a:ext cx="10187889" cy="8606325"/>
        </p:xfrm>
        <a:graphic>
          <a:graphicData uri="http://schemas.openxmlformats.org/drawingml/2006/table">
            <a:tbl>
              <a:tblPr/>
              <a:tblGrid>
                <a:gridCol w="10187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680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Алексієвець М., Алексієвець Л. Дубровиця крізь віки: основні віхи історичного розвитку. 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492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Антон Процюк. Княгиня меценатка: Анастасія Заславська.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74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Дубровицький костел – архітектурна пам’ятка Полісся.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2873">
                <a:tc>
                  <a:txBody>
                    <a:bodyPr/>
                    <a:lstStyle/>
                    <a:p>
                      <a:pPr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Дубровиці - 1000років. Збірник матеріалів науково-краєзнавчої конференції. присвяченої 1000-річчю першої писемної згадки про м.Дубровицю, яка відбулася 16-17 вересня 2005 року.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80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Людмила Шахматова. Дубровиця-</a:t>
                      </a:r>
                      <a:r>
                        <a:rPr lang="en-US" sz="1700" dirty="0" err="1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Пересопниця</a:t>
                      </a: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: роль княгині Анастасії-Парасковії Гольшанської-Дубровицької у створенні «Пересопницького Євангілія». 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80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Попенко В., Максименко Ю, Бруяка О. Літописні князі нашого краю: До 1000-ліття Дубровиці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2873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2295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700" dirty="0">
                          <a:solidFill>
                            <a:srgbClr val="EFE8DA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Свята праведна діва Юліанія, княжна Ольшанська. Київське православ’я. Міжнародний науковий проект «Православного Духовного Центру апостола Івана Богослова». 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9847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 dirty="0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Сергій Сегеда. Видатні жінки української історії: біографічні нариси на тлі історичних подій. Книга І: Х-XVIII </a:t>
                      </a:r>
                      <a:r>
                        <a:rPr lang="en-US" sz="1699" dirty="0" err="1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ст</a:t>
                      </a:r>
                      <a:r>
                        <a:rPr lang="en-US" sz="1699" dirty="0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. 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96342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 dirty="0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Шахматова Л. Небесна заступниця Поліського краю. Свята діва Юліанія (князівна Гольшанська).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0740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 dirty="0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Бруяка О. Князі Гольшанські – епоха в історії Дубровиці. Дубровиці – 1000 </a:t>
                      </a:r>
                      <a:r>
                        <a:rPr lang="en-US" sz="1699" dirty="0" err="1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років</a:t>
                      </a:r>
                      <a:r>
                        <a:rPr lang="en-US" sz="1699" dirty="0">
                          <a:solidFill>
                            <a:srgbClr val="E8E3DB"/>
                          </a:solidFill>
                          <a:latin typeface="Courier Prime"/>
                          <a:ea typeface="Courier Prime"/>
                          <a:cs typeface="Courier Prime"/>
                          <a:sym typeface="Courier Prime"/>
                        </a:rPr>
                        <a:t>. </a:t>
                      </a:r>
                      <a:endParaRPr lang="en-US" sz="1100" dirty="0"/>
                    </a:p>
                  </a:txBody>
                  <a:tcPr marL="133350" marR="133350" marT="133350" marB="133350" anchor="ctr">
                    <a:lnL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Freeform 5"/>
          <p:cNvSpPr/>
          <p:nvPr/>
        </p:nvSpPr>
        <p:spPr>
          <a:xfrm rot="-5400000" flipV="1">
            <a:off x="2087515" y="4734704"/>
            <a:ext cx="3662362" cy="4479954"/>
          </a:xfrm>
          <a:custGeom>
            <a:avLst/>
            <a:gdLst/>
            <a:ahLst/>
            <a:cxnLst/>
            <a:rect l="l" t="t" r="r" b="b"/>
            <a:pathLst>
              <a:path w="3662362" h="4479954">
                <a:moveTo>
                  <a:pt x="0" y="4479954"/>
                </a:moveTo>
                <a:lnTo>
                  <a:pt x="3662362" y="4479954"/>
                </a:lnTo>
                <a:lnTo>
                  <a:pt x="3662362" y="0"/>
                </a:lnTo>
                <a:lnTo>
                  <a:pt x="0" y="0"/>
                </a:lnTo>
                <a:lnTo>
                  <a:pt x="0" y="4479954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92960" y="1933575"/>
            <a:ext cx="5978452" cy="245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80"/>
              </a:lnSpc>
              <a:spcBef>
                <a:spcPct val="0"/>
              </a:spcBef>
            </a:pPr>
            <a:r>
              <a:rPr lang="en-US" sz="5800" b="1">
                <a:solidFill>
                  <a:srgbClr val="EFE8DA"/>
                </a:solidFill>
                <a:latin typeface="Arturo Bold"/>
                <a:ea typeface="Arturo Bold"/>
                <a:cs typeface="Arturo Bold"/>
                <a:sym typeface="Arturo Bold"/>
              </a:rPr>
              <a:t>Список використаних джерел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E8E3D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196122" y="2637666"/>
            <a:ext cx="7766716" cy="861399"/>
          </a:xfrm>
          <a:custGeom>
            <a:avLst/>
            <a:gdLst/>
            <a:ahLst/>
            <a:cxnLst/>
            <a:rect l="l" t="t" r="r" b="b"/>
            <a:pathLst>
              <a:path w="7766716" h="861399">
                <a:moveTo>
                  <a:pt x="0" y="0"/>
                </a:moveTo>
                <a:lnTo>
                  <a:pt x="7766716" y="0"/>
                </a:lnTo>
                <a:lnTo>
                  <a:pt x="7766716" y="861399"/>
                </a:lnTo>
                <a:lnTo>
                  <a:pt x="0" y="8613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5362227" y="6853851"/>
            <a:ext cx="7766716" cy="861399"/>
          </a:xfrm>
          <a:custGeom>
            <a:avLst/>
            <a:gdLst/>
            <a:ahLst/>
            <a:cxnLst/>
            <a:rect l="l" t="t" r="r" b="b"/>
            <a:pathLst>
              <a:path w="7766716" h="861399">
                <a:moveTo>
                  <a:pt x="0" y="861399"/>
                </a:moveTo>
                <a:lnTo>
                  <a:pt x="7766716" y="861399"/>
                </a:lnTo>
                <a:lnTo>
                  <a:pt x="7766716" y="0"/>
                </a:lnTo>
                <a:lnTo>
                  <a:pt x="0" y="0"/>
                </a:lnTo>
                <a:lnTo>
                  <a:pt x="0" y="86139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20371" y="3803451"/>
            <a:ext cx="15650428" cy="2807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12"/>
              </a:lnSpc>
            </a:pPr>
            <a:r>
              <a:rPr lang="en-US" sz="9412" b="1" spc="-348">
                <a:solidFill>
                  <a:srgbClr val="E8E3DB"/>
                </a:solidFill>
                <a:latin typeface="Arturo Bold"/>
                <a:ea typeface="Arturo Bold"/>
                <a:cs typeface="Arturo Bold"/>
                <a:sym typeface="Arturo Bold"/>
              </a:rPr>
              <a:t>ДЯКУЮ</a:t>
            </a:r>
          </a:p>
          <a:p>
            <a:pPr algn="ctr">
              <a:lnSpc>
                <a:spcPts val="11012"/>
              </a:lnSpc>
            </a:pPr>
            <a:r>
              <a:rPr lang="en-US" sz="9412" b="1" spc="-348">
                <a:solidFill>
                  <a:srgbClr val="2D3621"/>
                </a:solidFill>
                <a:latin typeface="Arturo Bold"/>
                <a:ea typeface="Arturo Bold"/>
                <a:cs typeface="Arturo Bold"/>
                <a:sym typeface="Arturo Bold"/>
              </a:rPr>
              <a:t>ЗА    УВАГУ!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560</Words>
  <Application>Microsoft Office PowerPoint</Application>
  <PresentationFormat>Довільний</PresentationFormat>
  <Paragraphs>82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3" baseType="lpstr">
      <vt:lpstr>PT Serif Bold</vt:lpstr>
      <vt:lpstr>Arturo Bold</vt:lpstr>
      <vt:lpstr>Calibri</vt:lpstr>
      <vt:lpstr>Courier Prime</vt:lpstr>
      <vt:lpstr>Arturo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Дубровиця: слідами історії та духовності</dc:title>
  <cp:lastModifiedBy>RePack by Diakov</cp:lastModifiedBy>
  <cp:revision>5</cp:revision>
  <dcterms:created xsi:type="dcterms:W3CDTF">2006-08-16T00:00:00Z</dcterms:created>
  <dcterms:modified xsi:type="dcterms:W3CDTF">2025-04-22T12:42:21Z</dcterms:modified>
  <dc:identifier>DAGjqYv2kqs</dc:identifier>
</cp:coreProperties>
</file>