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8288000" cy="10287000"/>
  <p:notesSz cx="6858000" cy="9144000"/>
  <p:embeddedFontLst>
    <p:embeddedFont>
      <p:font typeface="Arimo Bold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Inter" panose="020B0604020202020204" charset="0"/>
      <p:regular r:id="rId19"/>
    </p:embeddedFont>
    <p:embeddedFont>
      <p:font typeface="Inter Bold" panose="020B0604020202020204" charset="0"/>
      <p:regular r:id="rId20"/>
    </p:embeddedFont>
    <p:embeddedFont>
      <p:font typeface="Inter Ultra-Bold" panose="020B0604020202020204" charset="0"/>
      <p:regular r:id="rId21"/>
    </p:embeddedFont>
    <p:embeddedFont>
      <p:font typeface="Montserrat" pitchFamily="2" charset="-52"/>
      <p:regular r:id="rId22"/>
      <p:bold r:id="rId23"/>
      <p:italic r:id="rId24"/>
      <p:boldItalic r:id="rId25"/>
    </p:embeddedFont>
    <p:embeddedFont>
      <p:font typeface="Montserrat Bold" pitchFamily="2" charset="-52"/>
      <p:regular r:id="rId26"/>
      <p:bold r:id="rId27"/>
    </p:embeddedFont>
    <p:embeddedFont>
      <p:font typeface="Poppins Bold" panose="00000800000000000000" pitchFamily="2" charset="0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874" y="36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13.04.2025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‹№›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642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3.svg"/><Relationship Id="rId9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2.png"/><Relationship Id="rId5" Type="http://schemas.openxmlformats.org/officeDocument/2006/relationships/image" Target="../media/image18.jpeg"/><Relationship Id="rId10" Type="http://schemas.openxmlformats.org/officeDocument/2006/relationships/image" Target="../media/image13.svg"/><Relationship Id="rId4" Type="http://schemas.openxmlformats.org/officeDocument/2006/relationships/image" Target="../media/image3.sv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3" Type="http://schemas.openxmlformats.org/officeDocument/2006/relationships/image" Target="../media/image1.jpeg"/><Relationship Id="rId7" Type="http://schemas.openxmlformats.org/officeDocument/2006/relationships/image" Target="../media/image24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2.png"/><Relationship Id="rId5" Type="http://schemas.openxmlformats.org/officeDocument/2006/relationships/image" Target="../media/image3.svg"/><Relationship Id="rId10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.jpe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3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33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5.jpe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00200" y="7803604"/>
            <a:ext cx="4932342" cy="2483396"/>
            <a:chOff x="0" y="0"/>
            <a:chExt cx="1422380" cy="9359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22380" cy="935902"/>
            </a:xfrm>
            <a:custGeom>
              <a:avLst/>
              <a:gdLst/>
              <a:ahLst/>
              <a:cxnLst/>
              <a:rect l="l" t="t" r="r" b="b"/>
              <a:pathLst>
                <a:path w="1422380" h="935902">
                  <a:moveTo>
                    <a:pt x="0" y="0"/>
                  </a:moveTo>
                  <a:lnTo>
                    <a:pt x="1422380" y="0"/>
                  </a:lnTo>
                  <a:lnTo>
                    <a:pt x="1422380" y="935902"/>
                  </a:lnTo>
                  <a:lnTo>
                    <a:pt x="0" y="935902"/>
                  </a:lnTo>
                  <a:close/>
                </a:path>
              </a:pathLst>
            </a:custGeom>
            <a:gradFill rotWithShape="1"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422380" cy="974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18639" y="-221824"/>
            <a:ext cx="1050414" cy="3048359"/>
            <a:chOff x="0" y="0"/>
            <a:chExt cx="302917" cy="8790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2917" cy="879081"/>
            </a:xfrm>
            <a:custGeom>
              <a:avLst/>
              <a:gdLst/>
              <a:ahLst/>
              <a:cxnLst/>
              <a:rect l="l" t="t" r="r" b="b"/>
              <a:pathLst>
                <a:path w="302917" h="879081">
                  <a:moveTo>
                    <a:pt x="0" y="0"/>
                  </a:moveTo>
                  <a:lnTo>
                    <a:pt x="302917" y="0"/>
                  </a:lnTo>
                  <a:lnTo>
                    <a:pt x="302917" y="879081"/>
                  </a:lnTo>
                  <a:lnTo>
                    <a:pt x="0" y="879081"/>
                  </a:lnTo>
                  <a:close/>
                </a:path>
              </a:pathLst>
            </a:custGeom>
            <a:gradFill rotWithShape="1"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02917" cy="9171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5400000" flipV="1">
            <a:off x="14675692" y="6674692"/>
            <a:ext cx="6403136" cy="821481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0" y="954655"/>
                </a:moveTo>
                <a:lnTo>
                  <a:pt x="15442943" y="954655"/>
                </a:lnTo>
                <a:lnTo>
                  <a:pt x="15442943" y="0"/>
                </a:lnTo>
                <a:lnTo>
                  <a:pt x="0" y="0"/>
                </a:lnTo>
                <a:lnTo>
                  <a:pt x="0" y="954655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41178" b="-16211"/>
            </a:stretch>
          </a:blipFill>
        </p:spPr>
      </p:sp>
      <p:sp>
        <p:nvSpPr>
          <p:cNvPr id="10" name="Freeform 10"/>
          <p:cNvSpPr/>
          <p:nvPr/>
        </p:nvSpPr>
        <p:spPr>
          <a:xfrm rot="5400000" flipV="1">
            <a:off x="-2801980" y="2801980"/>
            <a:ext cx="6413586" cy="809625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0" y="954655"/>
                </a:moveTo>
                <a:lnTo>
                  <a:pt x="15442943" y="954655"/>
                </a:lnTo>
                <a:lnTo>
                  <a:pt x="15442943" y="0"/>
                </a:lnTo>
                <a:lnTo>
                  <a:pt x="0" y="0"/>
                </a:lnTo>
                <a:lnTo>
                  <a:pt x="0" y="954655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40784" t="-17913" r="-1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09625" y="1789841"/>
            <a:ext cx="6282218" cy="8371455"/>
          </a:xfrm>
          <a:custGeom>
            <a:avLst/>
            <a:gdLst/>
            <a:ahLst/>
            <a:cxnLst/>
            <a:rect l="l" t="t" r="r" b="b"/>
            <a:pathLst>
              <a:path w="6282218" h="8371455">
                <a:moveTo>
                  <a:pt x="0" y="0"/>
                </a:moveTo>
                <a:lnTo>
                  <a:pt x="6282218" y="0"/>
                </a:lnTo>
                <a:lnTo>
                  <a:pt x="6282218" y="8371455"/>
                </a:lnTo>
                <a:lnTo>
                  <a:pt x="0" y="83714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6" name="Групувати 15">
            <a:extLst>
              <a:ext uri="{FF2B5EF4-FFF2-40B4-BE49-F238E27FC236}">
                <a16:creationId xmlns:a16="http://schemas.microsoft.com/office/drawing/2014/main" id="{3164BA4C-8E43-4E0C-89A3-36610D62832A}"/>
              </a:ext>
            </a:extLst>
          </p:cNvPr>
          <p:cNvGrpSpPr/>
          <p:nvPr/>
        </p:nvGrpSpPr>
        <p:grpSpPr>
          <a:xfrm>
            <a:off x="6847109" y="996370"/>
            <a:ext cx="10571530" cy="8947730"/>
            <a:chOff x="6847109" y="1409700"/>
            <a:chExt cx="10571530" cy="8947730"/>
          </a:xfrm>
        </p:grpSpPr>
        <p:sp>
          <p:nvSpPr>
            <p:cNvPr id="12" name="TextBox 12"/>
            <p:cNvSpPr txBox="1"/>
            <p:nvPr/>
          </p:nvSpPr>
          <p:spPr>
            <a:xfrm>
              <a:off x="6847109" y="7511266"/>
              <a:ext cx="10571530" cy="28461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99"/>
                </a:lnSpc>
              </a:pPr>
              <a:r>
                <a:rPr lang="uk-UA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Роботу виконав:</a:t>
              </a:r>
            </a:p>
            <a:p>
              <a:pPr algn="l">
                <a:lnSpc>
                  <a:spcPts val="2799"/>
                </a:lnSpc>
              </a:pPr>
              <a:r>
                <a:rPr lang="uk-UA" sz="1999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Сенюра Юрій Віталійович</a:t>
              </a:r>
              <a:r>
                <a:rPr lang="uk-UA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учень 10 класу навчально-виховного комплексу «Інженерно-економічна школа — Львівський економічний ліцей»</a:t>
              </a:r>
              <a:endParaRPr lang="en-US" sz="1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l">
                <a:lnSpc>
                  <a:spcPts val="2799"/>
                </a:lnSpc>
              </a:pPr>
              <a:br>
                <a:rPr lang="en-US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-RU" sz="19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Науковий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ru-RU" sz="19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керівник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</a:t>
              </a:r>
            </a:p>
            <a:p>
              <a:pPr algn="l">
                <a:lnSpc>
                  <a:spcPts val="2799"/>
                </a:lnSpc>
              </a:pPr>
              <a:r>
                <a:rPr lang="ru-RU" sz="1999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Колдун </a:t>
              </a:r>
              <a:r>
                <a:rPr lang="ru-RU" sz="1999" b="1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Віктор</a:t>
              </a:r>
              <a:r>
                <a:rPr lang="ru-RU" sz="1999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Петрович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r>
                <a:rPr lang="ru-RU" sz="19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завідувач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Ресурсно-методичного центру </a:t>
              </a:r>
              <a:r>
                <a:rPr lang="ru-RU" sz="19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науково-дослідницьких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ru-RU" sz="19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технологій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r>
                <a:rPr lang="ru-RU" sz="19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Навчально-виховного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комплексу  "Школа </a:t>
              </a:r>
              <a:r>
                <a:rPr lang="ru-RU" sz="19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комп'ютерних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ru-RU" sz="19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технологій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- </a:t>
              </a:r>
              <a:r>
                <a:rPr lang="ru-RU" sz="19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Львівський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ru-RU" sz="19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технологічний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ru-RU" sz="19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ліцей</a:t>
              </a:r>
              <a:r>
                <a:rPr lang="ru-RU" sz="19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"</a:t>
              </a:r>
            </a:p>
          </p:txBody>
        </p:sp>
        <p:sp>
          <p:nvSpPr>
            <p:cNvPr id="13" name="AutoShape 13"/>
            <p:cNvSpPr/>
            <p:nvPr/>
          </p:nvSpPr>
          <p:spPr>
            <a:xfrm>
              <a:off x="6847109" y="4981575"/>
              <a:ext cx="912746" cy="0"/>
            </a:xfrm>
            <a:prstGeom prst="line">
              <a:avLst/>
            </a:prstGeom>
            <a:ln w="19050" cap="flat">
              <a:gradFill>
                <a:gsLst>
                  <a:gs pos="0">
                    <a:srgbClr val="FCDD05">
                      <a:alpha val="100000"/>
                    </a:srgbClr>
                  </a:gs>
                  <a:gs pos="100000">
                    <a:srgbClr val="A8B203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</p:sp>
        <p:sp>
          <p:nvSpPr>
            <p:cNvPr id="14" name="Freeform 14"/>
            <p:cNvSpPr/>
            <p:nvPr/>
          </p:nvSpPr>
          <p:spPr>
            <a:xfrm>
              <a:off x="6847109" y="1409700"/>
              <a:ext cx="7315200" cy="3429000"/>
            </a:xfrm>
            <a:custGeom>
              <a:avLst/>
              <a:gdLst/>
              <a:ahLst/>
              <a:cxnLst/>
              <a:rect l="l" t="t" r="r" b="b"/>
              <a:pathLst>
                <a:path w="7315200" h="3429000">
                  <a:moveTo>
                    <a:pt x="0" y="0"/>
                  </a:moveTo>
                  <a:lnTo>
                    <a:pt x="7315200" y="0"/>
                  </a:lnTo>
                  <a:lnTo>
                    <a:pt x="7315200" y="3429000"/>
                  </a:lnTo>
                  <a:lnTo>
                    <a:pt x="0" y="342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6847109" y="4791075"/>
              <a:ext cx="10256963" cy="2582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451"/>
                </a:lnSpc>
              </a:pPr>
              <a:r>
                <a:rPr lang="en-US" sz="6967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ЕЛЕКТРОННИЙ ПОМІЧНИК ТРЕНЕРА</a:t>
              </a:r>
            </a:p>
          </p:txBody>
        </p:sp>
      </p:grpSp>
      <p:sp>
        <p:nvSpPr>
          <p:cNvPr id="18" name="TextBox 12">
            <a:extLst>
              <a:ext uri="{FF2B5EF4-FFF2-40B4-BE49-F238E27FC236}">
                <a16:creationId xmlns:a16="http://schemas.microsoft.com/office/drawing/2014/main" id="{3D691115-3345-48A3-8FE5-C6C16D3B187C}"/>
              </a:ext>
            </a:extLst>
          </p:cNvPr>
          <p:cNvSpPr txBox="1"/>
          <p:nvPr/>
        </p:nvSpPr>
        <p:spPr>
          <a:xfrm>
            <a:off x="1034129" y="246102"/>
            <a:ext cx="16219742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КЗ ЛОР “</a:t>
            </a:r>
            <a:r>
              <a:rPr lang="ru-RU" sz="36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Львівська</a:t>
            </a:r>
            <a:r>
              <a:rPr lang="ru-RU" sz="3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6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обласна</a:t>
            </a:r>
            <a:r>
              <a:rPr lang="ru-RU" sz="3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Мала </a:t>
            </a:r>
            <a:r>
              <a:rPr lang="ru-RU" sz="36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академія</a:t>
            </a:r>
            <a:r>
              <a:rPr lang="ru-RU" sz="3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наук </a:t>
            </a:r>
            <a:r>
              <a:rPr lang="ru-RU" sz="36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учнівської</a:t>
            </a:r>
            <a:r>
              <a:rPr lang="ru-RU" sz="3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6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молоді</a:t>
            </a:r>
            <a:r>
              <a:rPr lang="ru-RU" sz="3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62009" y="2445659"/>
            <a:ext cx="7854991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0"/>
              </a:lnSpc>
            </a:pPr>
            <a:r>
              <a:rPr lang="en-US" sz="90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ПРОБЛЕМА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62009" y="4179110"/>
            <a:ext cx="7326065" cy="82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Регулярні фізичні навантаження є важливим фактором для підтримки здоров'я та фізичної форми.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32185" y="5195110"/>
            <a:ext cx="7326065" cy="125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даними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опитування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Міністерства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молоді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спорту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серед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українців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57,9%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не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займаються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спортом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і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тільки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15,6%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тренуються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регулярно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32185" y="6639735"/>
            <a:ext cx="7355889" cy="211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Однією з причин цього є недостатній контроль за темпом і структурою тренувань, що призводить до втрати мотивації, помилок у техніці та підвищеного ризику травм, особливо в шумному й відволікаючому середовищі тренажерного залу.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8912077"/>
            <a:ext cx="1393410" cy="1374913"/>
            <a:chOff x="0" y="0"/>
            <a:chExt cx="1422380" cy="93590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22380" cy="935902"/>
            </a:xfrm>
            <a:custGeom>
              <a:avLst/>
              <a:gdLst/>
              <a:ahLst/>
              <a:cxnLst/>
              <a:rect l="l" t="t" r="r" b="b"/>
              <a:pathLst>
                <a:path w="1422380" h="935902">
                  <a:moveTo>
                    <a:pt x="0" y="0"/>
                  </a:moveTo>
                  <a:lnTo>
                    <a:pt x="1422380" y="0"/>
                  </a:lnTo>
                  <a:lnTo>
                    <a:pt x="1422380" y="935902"/>
                  </a:lnTo>
                  <a:lnTo>
                    <a:pt x="0" y="935902"/>
                  </a:lnTo>
                  <a:close/>
                </a:path>
              </a:pathLst>
            </a:custGeom>
            <a:gradFill rotWithShape="1"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422380" cy="974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669965" y="0"/>
            <a:ext cx="6618035" cy="6928712"/>
            <a:chOff x="0" y="0"/>
            <a:chExt cx="2385448" cy="216938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85448" cy="2169387"/>
            </a:xfrm>
            <a:custGeom>
              <a:avLst/>
              <a:gdLst/>
              <a:ahLst/>
              <a:cxnLst/>
              <a:rect l="l" t="t" r="r" b="b"/>
              <a:pathLst>
                <a:path w="2385448" h="2169387">
                  <a:moveTo>
                    <a:pt x="0" y="0"/>
                  </a:moveTo>
                  <a:lnTo>
                    <a:pt x="2385448" y="0"/>
                  </a:lnTo>
                  <a:lnTo>
                    <a:pt x="2385448" y="2169387"/>
                  </a:lnTo>
                  <a:lnTo>
                    <a:pt x="0" y="2169387"/>
                  </a:lnTo>
                  <a:close/>
                </a:path>
              </a:pathLst>
            </a:custGeom>
            <a:gradFill rotWithShape="1"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385448" cy="2207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515231" y="2312309"/>
            <a:ext cx="6744069" cy="5552605"/>
            <a:chOff x="0" y="0"/>
            <a:chExt cx="8992092" cy="7403474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/>
            <a:srcRect l="9514" r="9514"/>
            <a:stretch>
              <a:fillRect/>
            </a:stretch>
          </p:blipFill>
          <p:spPr>
            <a:xfrm>
              <a:off x="0" y="0"/>
              <a:ext cx="8992092" cy="7403474"/>
            </a:xfrm>
            <a:prstGeom prst="rect">
              <a:avLst/>
            </a:prstGeom>
          </p:spPr>
        </p:pic>
      </p:grpSp>
      <p:sp>
        <p:nvSpPr>
          <p:cNvPr id="15" name="Freeform 15"/>
          <p:cNvSpPr/>
          <p:nvPr/>
        </p:nvSpPr>
        <p:spPr>
          <a:xfrm rot="-10800000" flipH="1" flipV="1">
            <a:off x="4498963" y="9332345"/>
            <a:ext cx="13789038" cy="954655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15442943" y="954655"/>
                </a:moveTo>
                <a:lnTo>
                  <a:pt x="0" y="954655"/>
                </a:lnTo>
                <a:lnTo>
                  <a:pt x="0" y="0"/>
                </a:lnTo>
                <a:lnTo>
                  <a:pt x="15442943" y="0"/>
                </a:lnTo>
                <a:lnTo>
                  <a:pt x="15442943" y="954655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1994"/>
            </a:stretch>
          </a:blipFill>
        </p:spPr>
      </p:sp>
      <p:sp>
        <p:nvSpPr>
          <p:cNvPr id="16" name="AutoShape 16"/>
          <p:cNvSpPr/>
          <p:nvPr/>
        </p:nvSpPr>
        <p:spPr>
          <a:xfrm>
            <a:off x="7945504" y="9046384"/>
            <a:ext cx="912746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0" y="3979085"/>
            <a:ext cx="8858250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8" name="Freeform 18"/>
          <p:cNvSpPr/>
          <p:nvPr/>
        </p:nvSpPr>
        <p:spPr>
          <a:xfrm>
            <a:off x="15386170" y="268345"/>
            <a:ext cx="2901830" cy="1360421"/>
          </a:xfrm>
          <a:custGeom>
            <a:avLst/>
            <a:gdLst/>
            <a:ahLst/>
            <a:cxnLst/>
            <a:rect l="l" t="t" r="r" b="b"/>
            <a:pathLst>
              <a:path w="2901830" h="1360421">
                <a:moveTo>
                  <a:pt x="0" y="0"/>
                </a:moveTo>
                <a:lnTo>
                  <a:pt x="2901830" y="0"/>
                </a:lnTo>
                <a:lnTo>
                  <a:pt x="2901830" y="1360421"/>
                </a:lnTo>
                <a:lnTo>
                  <a:pt x="0" y="13604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887265" y="0"/>
            <a:ext cx="4400735" cy="4064168"/>
            <a:chOff x="0" y="0"/>
            <a:chExt cx="1746027" cy="13433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46027" cy="1343314"/>
            </a:xfrm>
            <a:custGeom>
              <a:avLst/>
              <a:gdLst/>
              <a:ahLst/>
              <a:cxnLst/>
              <a:rect l="l" t="t" r="r" b="b"/>
              <a:pathLst>
                <a:path w="1746027" h="1343314">
                  <a:moveTo>
                    <a:pt x="0" y="0"/>
                  </a:moveTo>
                  <a:lnTo>
                    <a:pt x="1746027" y="0"/>
                  </a:lnTo>
                  <a:lnTo>
                    <a:pt x="1746027" y="1343314"/>
                  </a:lnTo>
                  <a:lnTo>
                    <a:pt x="0" y="1343314"/>
                  </a:lnTo>
                  <a:close/>
                </a:path>
              </a:pathLst>
            </a:custGeom>
            <a:gradFill rotWithShape="1"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46027" cy="1381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515231" y="1735085"/>
            <a:ext cx="6744069" cy="3854269"/>
            <a:chOff x="0" y="0"/>
            <a:chExt cx="8992092" cy="5139025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15004" r="15004"/>
            <a:stretch>
              <a:fillRect/>
            </a:stretch>
          </p:blipFill>
          <p:spPr>
            <a:xfrm>
              <a:off x="0" y="0"/>
              <a:ext cx="8992092" cy="5139025"/>
            </a:xfrm>
            <a:prstGeom prst="rect">
              <a:avLst/>
            </a:prstGeom>
          </p:spPr>
        </p:pic>
      </p:grpSp>
      <p:sp>
        <p:nvSpPr>
          <p:cNvPr id="8" name="AutoShape 8"/>
          <p:cNvSpPr/>
          <p:nvPr/>
        </p:nvSpPr>
        <p:spPr>
          <a:xfrm flipV="1">
            <a:off x="1289009" y="7034878"/>
            <a:ext cx="15970291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6169111" y="5153025"/>
            <a:ext cx="912746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 rot="-10800000" flipH="1">
            <a:off x="-9526" y="-1"/>
            <a:ext cx="12677897" cy="745637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15442943" y="0"/>
                </a:moveTo>
                <a:lnTo>
                  <a:pt x="0" y="0"/>
                </a:lnTo>
                <a:lnTo>
                  <a:pt x="0" y="954654"/>
                </a:lnTo>
                <a:lnTo>
                  <a:pt x="15442943" y="954654"/>
                </a:lnTo>
                <a:lnTo>
                  <a:pt x="15442943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1810" t="-5" b="-28027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89009" y="5276850"/>
            <a:ext cx="7854991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0"/>
              </a:lnSpc>
            </a:pPr>
            <a:r>
              <a:rPr lang="en-US" sz="90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РІШЕННЯ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69111" y="7501587"/>
            <a:ext cx="11090189" cy="125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Пристрій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який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допомагає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спортсменам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підтримувати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ритм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тренувань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контролювати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кількість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повторів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і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підходів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отримувати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чіткі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світлові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й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звукові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сигнали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9009" y="7434912"/>
            <a:ext cx="4549902" cy="1492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88"/>
              </a:lnSpc>
            </a:pPr>
            <a:r>
              <a:rPr lang="en-US" sz="364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Електронний</a:t>
            </a:r>
            <a:r>
              <a:rPr lang="en-US" sz="364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4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помічник</a:t>
            </a:r>
            <a:r>
              <a:rPr lang="en-US" sz="364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4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тренера</a:t>
            </a:r>
            <a:endParaRPr lang="en-US" sz="364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5395695" y="268345"/>
            <a:ext cx="2901830" cy="1360421"/>
          </a:xfrm>
          <a:custGeom>
            <a:avLst/>
            <a:gdLst/>
            <a:ahLst/>
            <a:cxnLst/>
            <a:rect l="l" t="t" r="r" b="b"/>
            <a:pathLst>
              <a:path w="2901830" h="1360421">
                <a:moveTo>
                  <a:pt x="0" y="0"/>
                </a:moveTo>
                <a:lnTo>
                  <a:pt x="2901830" y="0"/>
                </a:lnTo>
                <a:lnTo>
                  <a:pt x="2901830" y="1360421"/>
                </a:lnTo>
                <a:lnTo>
                  <a:pt x="0" y="13604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632699"/>
            <a:ext cx="841918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0"/>
              </a:lnSpc>
            </a:pPr>
            <a:r>
              <a:rPr lang="en-US" sz="90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МЕТА РОБОТИ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156296" y="1028700"/>
            <a:ext cx="4103004" cy="5755114"/>
            <a:chOff x="0" y="0"/>
            <a:chExt cx="5470672" cy="767348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26250" r="26250"/>
            <a:stretch>
              <a:fillRect/>
            </a:stretch>
          </p:blipFill>
          <p:spPr>
            <a:xfrm>
              <a:off x="0" y="0"/>
              <a:ext cx="5470672" cy="7673485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1043940" y="2864490"/>
            <a:ext cx="7326065" cy="128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uk-UA" sz="2000" dirty="0">
                <a:solidFill>
                  <a:srgbClr val="FFFFFF"/>
                </a:solidFill>
                <a:latin typeface="Inter" panose="020B0604020202020204" charset="0"/>
                <a:ea typeface="Inter" panose="020B0604020202020204" charset="0"/>
                <a:cs typeface="Poppins"/>
                <a:sym typeface="Poppins"/>
              </a:rPr>
              <a:t>розробити багатофункціональну світлодіодну систему, яка допомагає спортсменам дотримуватися заданого темпу виконання вправ.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524718"/>
            <a:ext cx="3838580" cy="477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24"/>
              </a:lnSpc>
            </a:pPr>
            <a:r>
              <a:rPr lang="uk-UA" sz="2426" b="1">
                <a:solidFill>
                  <a:srgbClr val="FFFFFF"/>
                </a:solidFill>
                <a:latin typeface="Inter" panose="020B0604020202020204" charset="0"/>
                <a:ea typeface="Inter" panose="020B0604020202020204" charset="0"/>
                <a:cs typeface="Poppins Bold"/>
                <a:sym typeface="Poppins Bold"/>
              </a:rPr>
              <a:t>Завдання</a:t>
            </a:r>
            <a:r>
              <a:rPr lang="uk-UA" sz="2426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дослідження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8700" y="5149437"/>
            <a:ext cx="12108546" cy="4049131"/>
            <a:chOff x="0" y="0"/>
            <a:chExt cx="3491842" cy="11676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91842" cy="1167681"/>
            </a:xfrm>
            <a:custGeom>
              <a:avLst/>
              <a:gdLst/>
              <a:ahLst/>
              <a:cxnLst/>
              <a:rect l="l" t="t" r="r" b="b"/>
              <a:pathLst>
                <a:path w="3491842" h="1167681">
                  <a:moveTo>
                    <a:pt x="0" y="0"/>
                  </a:moveTo>
                  <a:lnTo>
                    <a:pt x="3491842" y="0"/>
                  </a:lnTo>
                  <a:lnTo>
                    <a:pt x="3491842" y="1167681"/>
                  </a:lnTo>
                  <a:lnTo>
                    <a:pt x="0" y="11676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gradFill>
                <a:gsLst>
                  <a:gs pos="0">
                    <a:srgbClr val="FCDD05">
                      <a:alpha val="100000"/>
                    </a:srgbClr>
                  </a:gs>
                  <a:gs pos="100000">
                    <a:srgbClr val="A8B20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3491842" cy="12343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29669" y="5244687"/>
            <a:ext cx="11750805" cy="382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1.Проаналізувати умови, в яких спортсмени виконують вправи, і визначити їх основні потреби.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2.Розробити прототип світлодіодної системи, який: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3.Задає ритм рухів через "бігучу" стрічку, яка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·Підраховує повтори та відображає прогрес на індикаторах.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·Показує кількість підходів, використовуючи окрему стрічку із додатковими маркерами.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4.Налаштувати систему для зручного керування за допомогою кнопок: старт, зміна завдань, перехід до наступного підходу.</a:t>
            </a:r>
          </a:p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5.Випробувати розроблену систему в умовах, наближених до реальних тренувань.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344276" y="1192817"/>
            <a:ext cx="912746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 rot="-5400000" flipH="1">
            <a:off x="13617485" y="3734913"/>
            <a:ext cx="8424478" cy="954655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15442943" y="0"/>
                </a:moveTo>
                <a:lnTo>
                  <a:pt x="0" y="0"/>
                </a:lnTo>
                <a:lnTo>
                  <a:pt x="0" y="954655"/>
                </a:lnTo>
                <a:lnTo>
                  <a:pt x="15442943" y="954655"/>
                </a:lnTo>
                <a:lnTo>
                  <a:pt x="15442943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1947" r="-51363"/>
            </a:stretch>
          </a:blipFill>
        </p:spPr>
      </p:sp>
      <p:sp>
        <p:nvSpPr>
          <p:cNvPr id="14" name="Freeform 18">
            <a:extLst>
              <a:ext uri="{FF2B5EF4-FFF2-40B4-BE49-F238E27FC236}">
                <a16:creationId xmlns:a16="http://schemas.microsoft.com/office/drawing/2014/main" id="{25A35525-D5CD-4DE3-B88E-4DA6D845B1AA}"/>
              </a:ext>
            </a:extLst>
          </p:cNvPr>
          <p:cNvSpPr/>
          <p:nvPr/>
        </p:nvSpPr>
        <p:spPr>
          <a:xfrm>
            <a:off x="15168157" y="8675529"/>
            <a:ext cx="2901830" cy="1360421"/>
          </a:xfrm>
          <a:custGeom>
            <a:avLst/>
            <a:gdLst/>
            <a:ahLst/>
            <a:cxnLst/>
            <a:rect l="l" t="t" r="r" b="b"/>
            <a:pathLst>
              <a:path w="2901830" h="1360421">
                <a:moveTo>
                  <a:pt x="0" y="0"/>
                </a:moveTo>
                <a:lnTo>
                  <a:pt x="2901830" y="0"/>
                </a:lnTo>
                <a:lnTo>
                  <a:pt x="2901830" y="1360421"/>
                </a:lnTo>
                <a:lnTo>
                  <a:pt x="0" y="13604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6710651" y="0"/>
            <a:ext cx="11577350" cy="944801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15442943" y="954655"/>
                </a:moveTo>
                <a:lnTo>
                  <a:pt x="0" y="954655"/>
                </a:lnTo>
                <a:lnTo>
                  <a:pt x="0" y="0"/>
                </a:lnTo>
                <a:lnTo>
                  <a:pt x="15442943" y="0"/>
                </a:lnTo>
                <a:lnTo>
                  <a:pt x="15442943" y="954655"/>
                </a:lnTo>
                <a:close/>
              </a:path>
            </a:pathLst>
          </a:custGeom>
          <a:blipFill>
            <a:blip r:embed="rId3"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1" t="-5622" r="-33390" b="4579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15216643" y="1979463"/>
            <a:ext cx="912746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8580321" y="5133975"/>
            <a:ext cx="9707679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5958041" y="4062817"/>
            <a:ext cx="11301259" cy="2161366"/>
          </a:xfrm>
          <a:custGeom>
            <a:avLst/>
            <a:gdLst/>
            <a:ahLst/>
            <a:cxnLst/>
            <a:rect l="l" t="t" r="r" b="b"/>
            <a:pathLst>
              <a:path w="11301259" h="2161366">
                <a:moveTo>
                  <a:pt x="0" y="0"/>
                </a:moveTo>
                <a:lnTo>
                  <a:pt x="11301259" y="0"/>
                </a:lnTo>
                <a:lnTo>
                  <a:pt x="11301259" y="2161366"/>
                </a:lnTo>
                <a:lnTo>
                  <a:pt x="0" y="21613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950108" flipH="1">
            <a:off x="5177265" y="3057853"/>
            <a:ext cx="890727" cy="2794437"/>
          </a:xfrm>
          <a:custGeom>
            <a:avLst/>
            <a:gdLst/>
            <a:ahLst/>
            <a:cxnLst/>
            <a:rect l="l" t="t" r="r" b="b"/>
            <a:pathLst>
              <a:path w="890727" h="2794437">
                <a:moveTo>
                  <a:pt x="890727" y="0"/>
                </a:moveTo>
                <a:lnTo>
                  <a:pt x="0" y="0"/>
                </a:lnTo>
                <a:lnTo>
                  <a:pt x="0" y="2794437"/>
                </a:lnTo>
                <a:lnTo>
                  <a:pt x="890727" y="2794437"/>
                </a:lnTo>
                <a:lnTo>
                  <a:pt x="89072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3138176" flipH="1">
            <a:off x="5111767" y="4356420"/>
            <a:ext cx="890727" cy="2794437"/>
          </a:xfrm>
          <a:custGeom>
            <a:avLst/>
            <a:gdLst/>
            <a:ahLst/>
            <a:cxnLst/>
            <a:rect l="l" t="t" r="r" b="b"/>
            <a:pathLst>
              <a:path w="890727" h="2794437">
                <a:moveTo>
                  <a:pt x="890726" y="0"/>
                </a:moveTo>
                <a:lnTo>
                  <a:pt x="0" y="0"/>
                </a:lnTo>
                <a:lnTo>
                  <a:pt x="0" y="2794437"/>
                </a:lnTo>
                <a:lnTo>
                  <a:pt x="890726" y="2794437"/>
                </a:lnTo>
                <a:lnTo>
                  <a:pt x="89072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107418" flipH="1">
            <a:off x="6489656" y="5801743"/>
            <a:ext cx="890727" cy="2794437"/>
          </a:xfrm>
          <a:custGeom>
            <a:avLst/>
            <a:gdLst/>
            <a:ahLst/>
            <a:cxnLst/>
            <a:rect l="l" t="t" r="r" b="b"/>
            <a:pathLst>
              <a:path w="890727" h="2794437">
                <a:moveTo>
                  <a:pt x="890727" y="0"/>
                </a:moveTo>
                <a:lnTo>
                  <a:pt x="0" y="0"/>
                </a:lnTo>
                <a:lnTo>
                  <a:pt x="0" y="2794437"/>
                </a:lnTo>
                <a:lnTo>
                  <a:pt x="890727" y="2794437"/>
                </a:lnTo>
                <a:lnTo>
                  <a:pt x="89072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1765148" y="2035009"/>
            <a:ext cx="5300869" cy="136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90"/>
              </a:lnSpc>
            </a:pPr>
            <a:r>
              <a:rPr lang="en-US" sz="90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РІШЕННЯ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069522"/>
            <a:ext cx="4842156" cy="260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lang="en-US" sz="2000" b="1">
                <a:solidFill>
                  <a:srgbClr val="FCFC04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ЕЛЕКТРОННИЙ ПОМІЧНИК ТРЕНЕРА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65148" y="4633225"/>
            <a:ext cx="2910547" cy="82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Задає ритм виконання вправи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60309" y="7620006"/>
            <a:ext cx="2910547" cy="82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Відображає кількість повторів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22052" y="8800297"/>
            <a:ext cx="2910547" cy="82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Відображає номер підходу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65148" y="4211759"/>
            <a:ext cx="2793849" cy="335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2623">
                <a:solidFill>
                  <a:srgbClr val="FCFC04"/>
                </a:solidFill>
                <a:latin typeface="Inter"/>
                <a:ea typeface="Inter"/>
                <a:cs typeface="Inter"/>
                <a:sym typeface="Inter"/>
              </a:rPr>
              <a:t>ВЕРХНЯ СМУГА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60309" y="7198540"/>
            <a:ext cx="2997732" cy="335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2623">
                <a:solidFill>
                  <a:srgbClr val="FCFC04"/>
                </a:solidFill>
                <a:latin typeface="Inter"/>
                <a:ea typeface="Inter"/>
                <a:cs typeface="Inter"/>
                <a:sym typeface="Inter"/>
              </a:rPr>
              <a:t>СЕРЕДНЯ СМУГА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22052" y="8378831"/>
            <a:ext cx="2793849" cy="335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2623">
                <a:solidFill>
                  <a:srgbClr val="FCFC04"/>
                </a:solidFill>
                <a:latin typeface="Inter"/>
                <a:ea typeface="Inter"/>
                <a:cs typeface="Inter"/>
                <a:sym typeface="Inter"/>
              </a:rPr>
              <a:t>НИЖНЯ СМУГА</a:t>
            </a:r>
          </a:p>
        </p:txBody>
      </p:sp>
      <p:sp>
        <p:nvSpPr>
          <p:cNvPr id="18" name="Freeform 18"/>
          <p:cNvSpPr/>
          <p:nvPr/>
        </p:nvSpPr>
        <p:spPr>
          <a:xfrm>
            <a:off x="15168157" y="8675529"/>
            <a:ext cx="2901830" cy="1360421"/>
          </a:xfrm>
          <a:custGeom>
            <a:avLst/>
            <a:gdLst/>
            <a:ahLst/>
            <a:cxnLst/>
            <a:rect l="l" t="t" r="r" b="b"/>
            <a:pathLst>
              <a:path w="2901830" h="1360421">
                <a:moveTo>
                  <a:pt x="0" y="0"/>
                </a:moveTo>
                <a:lnTo>
                  <a:pt x="2901830" y="0"/>
                </a:lnTo>
                <a:lnTo>
                  <a:pt x="2901830" y="1360421"/>
                </a:lnTo>
                <a:lnTo>
                  <a:pt x="0" y="13604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8951674" y="2259482"/>
            <a:ext cx="8307626" cy="125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Щоб зробити використання пристрою максимально комфортним для спортсмена, було вирішено використовувати 3 світлодіодні стрічки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6896222" y="2702903"/>
            <a:ext cx="912746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 rot="-5400000" flipH="1">
            <a:off x="12667173" y="4666173"/>
            <a:ext cx="10287002" cy="954655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15442943" y="0"/>
                </a:moveTo>
                <a:lnTo>
                  <a:pt x="0" y="0"/>
                </a:lnTo>
                <a:lnTo>
                  <a:pt x="0" y="954655"/>
                </a:lnTo>
                <a:lnTo>
                  <a:pt x="15442943" y="954655"/>
                </a:lnTo>
                <a:lnTo>
                  <a:pt x="15442943" y="0"/>
                </a:lnTo>
                <a:close/>
              </a:path>
            </a:pathLst>
          </a:custGeom>
          <a:blipFill>
            <a:blip r:embed="rId3"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9166" r="-20955"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3142234" y="1270044"/>
            <a:ext cx="4399" cy="912716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234750" y="268345"/>
            <a:ext cx="2901830" cy="1360421"/>
          </a:xfrm>
          <a:custGeom>
            <a:avLst/>
            <a:gdLst/>
            <a:ahLst/>
            <a:cxnLst/>
            <a:rect l="l" t="t" r="r" b="b"/>
            <a:pathLst>
              <a:path w="2901830" h="1360421">
                <a:moveTo>
                  <a:pt x="0" y="0"/>
                </a:moveTo>
                <a:lnTo>
                  <a:pt x="2901830" y="0"/>
                </a:lnTo>
                <a:lnTo>
                  <a:pt x="2901830" y="1360421"/>
                </a:lnTo>
                <a:lnTo>
                  <a:pt x="0" y="1360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34750" y="3362154"/>
            <a:ext cx="17098595" cy="5685283"/>
          </a:xfrm>
          <a:custGeom>
            <a:avLst/>
            <a:gdLst/>
            <a:ahLst/>
            <a:cxnLst/>
            <a:rect l="l" t="t" r="r" b="b"/>
            <a:pathLst>
              <a:path w="17098595" h="5685283">
                <a:moveTo>
                  <a:pt x="0" y="0"/>
                </a:moveTo>
                <a:lnTo>
                  <a:pt x="17098595" y="0"/>
                </a:lnTo>
                <a:lnTo>
                  <a:pt x="17098595" y="5685283"/>
                </a:lnTo>
                <a:lnTo>
                  <a:pt x="0" y="56852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00311" y="748287"/>
            <a:ext cx="6610371" cy="1434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sz="5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ФУНКЦІОНУВАННЯ ПРИСТРОЮ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12678495" y="4654851"/>
            <a:ext cx="10264358" cy="954655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15442943" y="0"/>
                </a:moveTo>
                <a:lnTo>
                  <a:pt x="0" y="0"/>
                </a:lnTo>
                <a:lnTo>
                  <a:pt x="0" y="954655"/>
                </a:lnTo>
                <a:lnTo>
                  <a:pt x="15442943" y="954655"/>
                </a:lnTo>
                <a:lnTo>
                  <a:pt x="15442943" y="0"/>
                </a:lnTo>
                <a:close/>
              </a:path>
            </a:pathLst>
          </a:custGeom>
          <a:blipFill>
            <a:blip r:embed="rId3"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9231" r="-2122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4750" y="4258244"/>
            <a:ext cx="5282688" cy="970694"/>
          </a:xfrm>
          <a:custGeom>
            <a:avLst/>
            <a:gdLst/>
            <a:ahLst/>
            <a:cxnLst/>
            <a:rect l="l" t="t" r="r" b="b"/>
            <a:pathLst>
              <a:path w="5282688" h="970694">
                <a:moveTo>
                  <a:pt x="0" y="0"/>
                </a:moveTo>
                <a:lnTo>
                  <a:pt x="5282689" y="0"/>
                </a:lnTo>
                <a:lnTo>
                  <a:pt x="5282689" y="970694"/>
                </a:lnTo>
                <a:lnTo>
                  <a:pt x="0" y="9706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34750" y="5705188"/>
            <a:ext cx="5282688" cy="1010314"/>
          </a:xfrm>
          <a:custGeom>
            <a:avLst/>
            <a:gdLst/>
            <a:ahLst/>
            <a:cxnLst/>
            <a:rect l="l" t="t" r="r" b="b"/>
            <a:pathLst>
              <a:path w="5282688" h="1010314">
                <a:moveTo>
                  <a:pt x="0" y="0"/>
                </a:moveTo>
                <a:lnTo>
                  <a:pt x="5282689" y="0"/>
                </a:lnTo>
                <a:lnTo>
                  <a:pt x="5282689" y="1010314"/>
                </a:lnTo>
                <a:lnTo>
                  <a:pt x="0" y="10103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48856" y="7191752"/>
            <a:ext cx="5282688" cy="937677"/>
          </a:xfrm>
          <a:custGeom>
            <a:avLst/>
            <a:gdLst/>
            <a:ahLst/>
            <a:cxnLst/>
            <a:rect l="l" t="t" r="r" b="b"/>
            <a:pathLst>
              <a:path w="5282688" h="937677">
                <a:moveTo>
                  <a:pt x="0" y="0"/>
                </a:moveTo>
                <a:lnTo>
                  <a:pt x="5282689" y="0"/>
                </a:lnTo>
                <a:lnTo>
                  <a:pt x="5282689" y="937677"/>
                </a:lnTo>
                <a:lnTo>
                  <a:pt x="0" y="9376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34750" y="2824507"/>
            <a:ext cx="5282688" cy="957487"/>
          </a:xfrm>
          <a:custGeom>
            <a:avLst/>
            <a:gdLst/>
            <a:ahLst/>
            <a:cxnLst/>
            <a:rect l="l" t="t" r="r" b="b"/>
            <a:pathLst>
              <a:path w="5282688" h="957487">
                <a:moveTo>
                  <a:pt x="0" y="0"/>
                </a:moveTo>
                <a:lnTo>
                  <a:pt x="5282689" y="0"/>
                </a:lnTo>
                <a:lnTo>
                  <a:pt x="5282689" y="957487"/>
                </a:lnTo>
                <a:lnTo>
                  <a:pt x="0" y="9574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44154" y="8607900"/>
            <a:ext cx="5287390" cy="958339"/>
          </a:xfrm>
          <a:custGeom>
            <a:avLst/>
            <a:gdLst/>
            <a:ahLst/>
            <a:cxnLst/>
            <a:rect l="l" t="t" r="r" b="b"/>
            <a:pathLst>
              <a:path w="5287390" h="958339">
                <a:moveTo>
                  <a:pt x="0" y="0"/>
                </a:moveTo>
                <a:lnTo>
                  <a:pt x="5287391" y="0"/>
                </a:lnTo>
                <a:lnTo>
                  <a:pt x="5287391" y="958340"/>
                </a:lnTo>
                <a:lnTo>
                  <a:pt x="0" y="9583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3142234" y="762046"/>
            <a:ext cx="4399" cy="912716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234750" y="268345"/>
            <a:ext cx="2901830" cy="1360421"/>
          </a:xfrm>
          <a:custGeom>
            <a:avLst/>
            <a:gdLst/>
            <a:ahLst/>
            <a:cxnLst/>
            <a:rect l="l" t="t" r="r" b="b"/>
            <a:pathLst>
              <a:path w="2901830" h="1360421">
                <a:moveTo>
                  <a:pt x="0" y="0"/>
                </a:moveTo>
                <a:lnTo>
                  <a:pt x="2901830" y="0"/>
                </a:lnTo>
                <a:lnTo>
                  <a:pt x="2901830" y="1360421"/>
                </a:lnTo>
                <a:lnTo>
                  <a:pt x="0" y="13604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517439" y="1815983"/>
            <a:ext cx="11815907" cy="8448373"/>
          </a:xfrm>
          <a:custGeom>
            <a:avLst/>
            <a:gdLst/>
            <a:ahLst/>
            <a:cxnLst/>
            <a:rect l="l" t="t" r="r" b="b"/>
            <a:pathLst>
              <a:path w="11815907" h="8448373">
                <a:moveTo>
                  <a:pt x="0" y="0"/>
                </a:moveTo>
                <a:lnTo>
                  <a:pt x="11815906" y="0"/>
                </a:lnTo>
                <a:lnTo>
                  <a:pt x="11815906" y="8448373"/>
                </a:lnTo>
                <a:lnTo>
                  <a:pt x="0" y="844837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300311" y="381509"/>
            <a:ext cx="6610371" cy="1434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sz="5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ФУНКЦІОНУВАННЯ ПРИСТРОЮ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6817848" y="9332344"/>
            <a:ext cx="11470151" cy="954655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0" y="0"/>
                </a:moveTo>
                <a:lnTo>
                  <a:pt x="15442943" y="0"/>
                </a:lnTo>
                <a:lnTo>
                  <a:pt x="15442943" y="954655"/>
                </a:lnTo>
                <a:lnTo>
                  <a:pt x="0" y="9546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4636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720302" y="7537229"/>
            <a:ext cx="3248132" cy="2743732"/>
            <a:chOff x="0" y="0"/>
            <a:chExt cx="936691" cy="13433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36691" cy="1343314"/>
            </a:xfrm>
            <a:custGeom>
              <a:avLst/>
              <a:gdLst/>
              <a:ahLst/>
              <a:cxnLst/>
              <a:rect l="l" t="t" r="r" b="b"/>
              <a:pathLst>
                <a:path w="936691" h="1343314">
                  <a:moveTo>
                    <a:pt x="0" y="0"/>
                  </a:moveTo>
                  <a:lnTo>
                    <a:pt x="936691" y="0"/>
                  </a:lnTo>
                  <a:lnTo>
                    <a:pt x="936691" y="1343314"/>
                  </a:lnTo>
                  <a:lnTo>
                    <a:pt x="0" y="1343314"/>
                  </a:lnTo>
                  <a:close/>
                </a:path>
              </a:pathLst>
            </a:custGeom>
            <a:solidFill>
              <a:srgbClr val="FCDD05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936691" cy="1381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5400000">
            <a:off x="6171748" y="3656888"/>
            <a:ext cx="2749398" cy="943685"/>
            <a:chOff x="0" y="0"/>
            <a:chExt cx="792867" cy="2721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2867" cy="272138"/>
            </a:xfrm>
            <a:custGeom>
              <a:avLst/>
              <a:gdLst/>
              <a:ahLst/>
              <a:cxnLst/>
              <a:rect l="l" t="t" r="r" b="b"/>
              <a:pathLst>
                <a:path w="792867" h="272138">
                  <a:moveTo>
                    <a:pt x="0" y="0"/>
                  </a:moveTo>
                  <a:lnTo>
                    <a:pt x="792867" y="0"/>
                  </a:lnTo>
                  <a:lnTo>
                    <a:pt x="792867" y="272138"/>
                  </a:lnTo>
                  <a:lnTo>
                    <a:pt x="0" y="272138"/>
                  </a:lnTo>
                  <a:close/>
                </a:path>
              </a:pathLst>
            </a:custGeom>
            <a:gradFill rotWithShape="1"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792867" cy="310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>
            <a:off x="0" y="2754032"/>
            <a:ext cx="9509227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860426" y="7283486"/>
            <a:ext cx="3004256" cy="2997475"/>
          </a:xfrm>
          <a:custGeom>
            <a:avLst/>
            <a:gdLst/>
            <a:ahLst/>
            <a:cxnLst/>
            <a:rect l="l" t="t" r="r" b="b"/>
            <a:pathLst>
              <a:path w="3004256" h="2997475">
                <a:moveTo>
                  <a:pt x="0" y="0"/>
                </a:moveTo>
                <a:lnTo>
                  <a:pt x="3004256" y="0"/>
                </a:lnTo>
                <a:lnTo>
                  <a:pt x="3004256" y="2997475"/>
                </a:lnTo>
                <a:lnTo>
                  <a:pt x="0" y="29974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369543" y="7746327"/>
            <a:ext cx="1845897" cy="2079148"/>
          </a:xfrm>
          <a:custGeom>
            <a:avLst/>
            <a:gdLst/>
            <a:ahLst/>
            <a:cxnLst/>
            <a:rect l="l" t="t" r="r" b="b"/>
            <a:pathLst>
              <a:path w="1845897" h="2079148">
                <a:moveTo>
                  <a:pt x="0" y="0"/>
                </a:moveTo>
                <a:lnTo>
                  <a:pt x="1845898" y="0"/>
                </a:lnTo>
                <a:lnTo>
                  <a:pt x="1845898" y="2079148"/>
                </a:lnTo>
                <a:lnTo>
                  <a:pt x="0" y="20791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614905" y="146070"/>
            <a:ext cx="4487034" cy="3280760"/>
          </a:xfrm>
          <a:custGeom>
            <a:avLst/>
            <a:gdLst/>
            <a:ahLst/>
            <a:cxnLst/>
            <a:rect l="l" t="t" r="r" b="b"/>
            <a:pathLst>
              <a:path w="4487034" h="3280760">
                <a:moveTo>
                  <a:pt x="0" y="0"/>
                </a:moveTo>
                <a:lnTo>
                  <a:pt x="4487035" y="0"/>
                </a:lnTo>
                <a:lnTo>
                  <a:pt x="4487035" y="3280759"/>
                </a:lnTo>
                <a:lnTo>
                  <a:pt x="0" y="32807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01940" y="1957440"/>
            <a:ext cx="3186060" cy="3186060"/>
          </a:xfrm>
          <a:custGeom>
            <a:avLst/>
            <a:gdLst/>
            <a:ahLst/>
            <a:cxnLst/>
            <a:rect l="l" t="t" r="r" b="b"/>
            <a:pathLst>
              <a:path w="3186060" h="3186060">
                <a:moveTo>
                  <a:pt x="0" y="0"/>
                </a:moveTo>
                <a:lnTo>
                  <a:pt x="3186060" y="0"/>
                </a:lnTo>
                <a:lnTo>
                  <a:pt x="3186060" y="3186060"/>
                </a:lnTo>
                <a:lnTo>
                  <a:pt x="0" y="31860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625868" y="3039782"/>
            <a:ext cx="5760302" cy="4322722"/>
          </a:xfrm>
          <a:custGeom>
            <a:avLst/>
            <a:gdLst/>
            <a:ahLst/>
            <a:cxnLst/>
            <a:rect l="l" t="t" r="r" b="b"/>
            <a:pathLst>
              <a:path w="5760302" h="4322722">
                <a:moveTo>
                  <a:pt x="0" y="0"/>
                </a:moveTo>
                <a:lnTo>
                  <a:pt x="5760302" y="0"/>
                </a:lnTo>
                <a:lnTo>
                  <a:pt x="5760302" y="4322722"/>
                </a:lnTo>
                <a:lnTo>
                  <a:pt x="0" y="43227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386170" y="268345"/>
            <a:ext cx="2901830" cy="1360421"/>
          </a:xfrm>
          <a:custGeom>
            <a:avLst/>
            <a:gdLst/>
            <a:ahLst/>
            <a:cxnLst/>
            <a:rect l="l" t="t" r="r" b="b"/>
            <a:pathLst>
              <a:path w="2901830" h="1360421">
                <a:moveTo>
                  <a:pt x="0" y="0"/>
                </a:moveTo>
                <a:lnTo>
                  <a:pt x="2901830" y="0"/>
                </a:lnTo>
                <a:lnTo>
                  <a:pt x="2901830" y="1360421"/>
                </a:lnTo>
                <a:lnTo>
                  <a:pt x="0" y="136042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1402105">
            <a:off x="11873174" y="4738147"/>
            <a:ext cx="5750608" cy="5750608"/>
          </a:xfrm>
          <a:custGeom>
            <a:avLst/>
            <a:gdLst/>
            <a:ahLst/>
            <a:cxnLst/>
            <a:rect l="l" t="t" r="r" b="b"/>
            <a:pathLst>
              <a:path w="5750608" h="5750608">
                <a:moveTo>
                  <a:pt x="0" y="0"/>
                </a:moveTo>
                <a:lnTo>
                  <a:pt x="5750608" y="0"/>
                </a:lnTo>
                <a:lnTo>
                  <a:pt x="5750608" y="5750608"/>
                </a:lnTo>
                <a:lnTo>
                  <a:pt x="0" y="575060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654236" y="1233999"/>
            <a:ext cx="8055067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0"/>
              </a:lnSpc>
            </a:pPr>
            <a:r>
              <a:rPr lang="en-US" sz="90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ТЕХНОЛОГІЇ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54236" y="2944532"/>
            <a:ext cx="4799603" cy="168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Пристрій функціонує на мікроконтроллері Arduino Nano. Це дозволяє адаптувати пристрій до усіх необхідних потреб спортсмена.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54236" y="4808256"/>
            <a:ext cx="4799603" cy="2585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34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Arduino Nano</a:t>
            </a:r>
          </a:p>
          <a:p>
            <a:pPr marL="431801" lvl="1" indent="-215900" algn="l">
              <a:lnSpc>
                <a:spcPts val="34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WS2812</a:t>
            </a:r>
          </a:p>
          <a:p>
            <a:pPr marL="431801" lvl="1" indent="-215900" algn="l">
              <a:lnSpc>
                <a:spcPts val="34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П’єзо-елемент</a:t>
            </a:r>
          </a:p>
          <a:p>
            <a:pPr marL="431801" lvl="1" indent="-215900" algn="l">
              <a:lnSpc>
                <a:spcPts val="34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Кнопки</a:t>
            </a:r>
          </a:p>
          <a:p>
            <a:pPr marL="431801" lvl="1" indent="-215900" algn="l">
              <a:lnSpc>
                <a:spcPts val="34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BLUETOOTH-модуль HC-05</a:t>
            </a:r>
          </a:p>
          <a:p>
            <a:pPr marL="431801" lvl="1" indent="-215900" algn="l">
              <a:lnSpc>
                <a:spcPts val="34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Світлодіод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 rot="-5400000">
            <a:off x="-1802141" y="4695468"/>
            <a:ext cx="7031376" cy="136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890"/>
              </a:lnSpc>
            </a:pPr>
            <a:r>
              <a:rPr lang="en-US" sz="90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АНАЛОГИ</a:t>
            </a:r>
          </a:p>
        </p:txBody>
      </p:sp>
      <p:sp>
        <p:nvSpPr>
          <p:cNvPr id="4" name="AutoShape 4"/>
          <p:cNvSpPr/>
          <p:nvPr/>
        </p:nvSpPr>
        <p:spPr>
          <a:xfrm>
            <a:off x="1293147" y="1770562"/>
            <a:ext cx="912746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rot="-10800000" flipH="1">
            <a:off x="0" y="252998"/>
            <a:ext cx="8227627" cy="1004297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15442943" y="0"/>
                </a:moveTo>
                <a:lnTo>
                  <a:pt x="0" y="0"/>
                </a:lnTo>
                <a:lnTo>
                  <a:pt x="0" y="954655"/>
                </a:lnTo>
                <a:lnTo>
                  <a:pt x="15442943" y="954655"/>
                </a:lnTo>
                <a:lnTo>
                  <a:pt x="15442943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87696" t="4942"/>
            </a:stretch>
          </a:blipFill>
        </p:spPr>
      </p:sp>
      <p:graphicFrame>
        <p:nvGraphicFramePr>
          <p:cNvPr id="6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365896"/>
              </p:ext>
            </p:extLst>
          </p:nvPr>
        </p:nvGraphicFramePr>
        <p:xfrm>
          <a:off x="2796418" y="147173"/>
          <a:ext cx="15293597" cy="9992652"/>
        </p:xfrm>
        <a:graphic>
          <a:graphicData uri="http://schemas.openxmlformats.org/drawingml/2006/table">
            <a:tbl>
              <a:tblPr/>
              <a:tblGrid>
                <a:gridCol w="5091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0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0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04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04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79542"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 dirty="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74"/>
                        </a:lnSpc>
                        <a:defRPr/>
                      </a:pPr>
                      <a:r>
                        <a:rPr lang="en-US" sz="3195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FitPacer</a:t>
                      </a: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F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54"/>
                        </a:lnSpc>
                        <a:defRPr/>
                      </a:pPr>
                      <a:r>
                        <a:rPr lang="en-US" sz="2467" b="1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GymNext Flex Timer</a:t>
                      </a: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54"/>
                        </a:lnSpc>
                        <a:defRPr/>
                      </a:pPr>
                      <a:r>
                        <a:rPr lang="en-US" sz="2467" b="1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TITLE Fight Timer</a:t>
                      </a: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54"/>
                        </a:lnSpc>
                        <a:defRPr/>
                      </a:pPr>
                      <a:r>
                        <a:rPr lang="en-US" sz="2467" b="1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Gymboss Timer</a:t>
                      </a: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2622">
                <a:tc>
                  <a:txBody>
                    <a:bodyPr/>
                    <a:lstStyle/>
                    <a:p>
                      <a:pPr algn="ctr">
                        <a:lnSpc>
                          <a:spcPts val="3459"/>
                        </a:lnSpc>
                        <a:defRPr/>
                      </a:pPr>
                      <a:r>
                        <a:rPr lang="en-US" sz="2471" b="1" dirty="0" err="1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Гнучкі</a:t>
                      </a:r>
                      <a:r>
                        <a:rPr lang="en-US" sz="2471" b="1" dirty="0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 </a:t>
                      </a:r>
                      <a:r>
                        <a:rPr lang="en-US" sz="2471" b="1" dirty="0" err="1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налаштування</a:t>
                      </a:r>
                      <a:r>
                        <a:rPr lang="en-US" sz="2471" b="1" dirty="0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 </a:t>
                      </a:r>
                      <a:r>
                        <a:rPr lang="en-US" sz="2471" b="1" dirty="0" err="1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повторів</a:t>
                      </a:r>
                      <a:r>
                        <a:rPr lang="en-US" sz="2471" b="1" dirty="0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/</a:t>
                      </a:r>
                      <a:r>
                        <a:rPr lang="en-US" sz="2471" b="1" dirty="0" err="1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підходів</a:t>
                      </a:r>
                      <a:endParaRPr lang="en-US" sz="1100" dirty="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2622">
                <a:tc>
                  <a:txBody>
                    <a:bodyPr/>
                    <a:lstStyle/>
                    <a:p>
                      <a:pPr algn="ctr">
                        <a:lnSpc>
                          <a:spcPts val="3459"/>
                        </a:lnSpc>
                        <a:defRPr/>
                      </a:pPr>
                      <a:r>
                        <a:rPr lang="en-US" sz="2471" b="1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Чітка візуальна індикація прогресу</a:t>
                      </a: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2622">
                <a:tc>
                  <a:txBody>
                    <a:bodyPr/>
                    <a:lstStyle/>
                    <a:p>
                      <a:pPr algn="ctr">
                        <a:lnSpc>
                          <a:spcPts val="3459"/>
                        </a:lnSpc>
                        <a:defRPr/>
                      </a:pPr>
                      <a:r>
                        <a:rPr lang="en-US" sz="2471" b="1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Портативність</a:t>
                      </a: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02622">
                <a:tc>
                  <a:txBody>
                    <a:bodyPr/>
                    <a:lstStyle/>
                    <a:p>
                      <a:pPr algn="ctr">
                        <a:lnSpc>
                          <a:spcPts val="3459"/>
                        </a:lnSpc>
                        <a:defRPr/>
                      </a:pPr>
                      <a:r>
                        <a:rPr lang="en-US" sz="2471" b="1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Можливість розширення (Bluetooth/Wi-Fi)</a:t>
                      </a: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02622">
                <a:tc>
                  <a:txBody>
                    <a:bodyPr/>
                    <a:lstStyle/>
                    <a:p>
                      <a:pPr algn="ctr">
                        <a:lnSpc>
                          <a:spcPts val="3459"/>
                        </a:lnSpc>
                        <a:defRPr/>
                      </a:pPr>
                      <a:r>
                        <a:rPr lang="en-US" sz="2471" b="1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Встановлення правильного ритму для вправи</a:t>
                      </a: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4"/>
                        </a:lnSpc>
                        <a:defRPr/>
                      </a:pPr>
                      <a:endParaRPr lang="en-US" sz="1100" dirty="0"/>
                    </a:p>
                  </a:txBody>
                  <a:tcPr marL="197270" marR="197270" marT="197270" marB="197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Freeform 7"/>
          <p:cNvSpPr/>
          <p:nvPr/>
        </p:nvSpPr>
        <p:spPr>
          <a:xfrm>
            <a:off x="8630814" y="2044997"/>
            <a:ext cx="829302" cy="649871"/>
          </a:xfrm>
          <a:custGeom>
            <a:avLst/>
            <a:gdLst/>
            <a:ahLst/>
            <a:cxnLst/>
            <a:rect l="l" t="t" r="r" b="b"/>
            <a:pathLst>
              <a:path w="829302" h="649871">
                <a:moveTo>
                  <a:pt x="0" y="0"/>
                </a:moveTo>
                <a:lnTo>
                  <a:pt x="829302" y="0"/>
                </a:lnTo>
                <a:lnTo>
                  <a:pt x="829302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511210" y="5561925"/>
            <a:ext cx="829302" cy="649871"/>
          </a:xfrm>
          <a:custGeom>
            <a:avLst/>
            <a:gdLst/>
            <a:ahLst/>
            <a:cxnLst/>
            <a:rect l="l" t="t" r="r" b="b"/>
            <a:pathLst>
              <a:path w="829302" h="649871">
                <a:moveTo>
                  <a:pt x="0" y="0"/>
                </a:moveTo>
                <a:lnTo>
                  <a:pt x="829302" y="0"/>
                </a:lnTo>
                <a:lnTo>
                  <a:pt x="829302" y="649872"/>
                </a:lnTo>
                <a:lnTo>
                  <a:pt x="0" y="649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630814" y="3764366"/>
            <a:ext cx="829302" cy="649871"/>
          </a:xfrm>
          <a:custGeom>
            <a:avLst/>
            <a:gdLst/>
            <a:ahLst/>
            <a:cxnLst/>
            <a:rect l="l" t="t" r="r" b="b"/>
            <a:pathLst>
              <a:path w="829302" h="649871">
                <a:moveTo>
                  <a:pt x="0" y="0"/>
                </a:moveTo>
                <a:lnTo>
                  <a:pt x="829302" y="0"/>
                </a:lnTo>
                <a:lnTo>
                  <a:pt x="829302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630814" y="5561925"/>
            <a:ext cx="829302" cy="649871"/>
          </a:xfrm>
          <a:custGeom>
            <a:avLst/>
            <a:gdLst/>
            <a:ahLst/>
            <a:cxnLst/>
            <a:rect l="l" t="t" r="r" b="b"/>
            <a:pathLst>
              <a:path w="829302" h="649871">
                <a:moveTo>
                  <a:pt x="0" y="0"/>
                </a:moveTo>
                <a:lnTo>
                  <a:pt x="829302" y="0"/>
                </a:lnTo>
                <a:lnTo>
                  <a:pt x="829302" y="649872"/>
                </a:lnTo>
                <a:lnTo>
                  <a:pt x="0" y="649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230984" y="7316697"/>
            <a:ext cx="829302" cy="649871"/>
          </a:xfrm>
          <a:custGeom>
            <a:avLst/>
            <a:gdLst/>
            <a:ahLst/>
            <a:cxnLst/>
            <a:rect l="l" t="t" r="r" b="b"/>
            <a:pathLst>
              <a:path w="829302" h="649871">
                <a:moveTo>
                  <a:pt x="0" y="0"/>
                </a:moveTo>
                <a:lnTo>
                  <a:pt x="829302" y="0"/>
                </a:lnTo>
                <a:lnTo>
                  <a:pt x="829302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630814" y="7316697"/>
            <a:ext cx="829302" cy="649871"/>
          </a:xfrm>
          <a:custGeom>
            <a:avLst/>
            <a:gdLst/>
            <a:ahLst/>
            <a:cxnLst/>
            <a:rect l="l" t="t" r="r" b="b"/>
            <a:pathLst>
              <a:path w="829302" h="649871">
                <a:moveTo>
                  <a:pt x="0" y="0"/>
                </a:moveTo>
                <a:lnTo>
                  <a:pt x="829302" y="0"/>
                </a:lnTo>
                <a:lnTo>
                  <a:pt x="829302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630814" y="9071468"/>
            <a:ext cx="829302" cy="649871"/>
          </a:xfrm>
          <a:custGeom>
            <a:avLst/>
            <a:gdLst/>
            <a:ahLst/>
            <a:cxnLst/>
            <a:rect l="l" t="t" r="r" b="b"/>
            <a:pathLst>
              <a:path w="829302" h="649871">
                <a:moveTo>
                  <a:pt x="0" y="0"/>
                </a:moveTo>
                <a:lnTo>
                  <a:pt x="829302" y="0"/>
                </a:lnTo>
                <a:lnTo>
                  <a:pt x="829302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320700" y="3764366"/>
            <a:ext cx="649871" cy="649871"/>
          </a:xfrm>
          <a:custGeom>
            <a:avLst/>
            <a:gdLst/>
            <a:ahLst/>
            <a:cxnLst/>
            <a:rect l="l" t="t" r="r" b="b"/>
            <a:pathLst>
              <a:path w="649871" h="649871">
                <a:moveTo>
                  <a:pt x="0" y="0"/>
                </a:moveTo>
                <a:lnTo>
                  <a:pt x="649871" y="0"/>
                </a:lnTo>
                <a:lnTo>
                  <a:pt x="649871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320700" y="5561925"/>
            <a:ext cx="649871" cy="649871"/>
          </a:xfrm>
          <a:custGeom>
            <a:avLst/>
            <a:gdLst/>
            <a:ahLst/>
            <a:cxnLst/>
            <a:rect l="l" t="t" r="r" b="b"/>
            <a:pathLst>
              <a:path w="649871" h="649871">
                <a:moveTo>
                  <a:pt x="0" y="0"/>
                </a:moveTo>
                <a:lnTo>
                  <a:pt x="649871" y="0"/>
                </a:lnTo>
                <a:lnTo>
                  <a:pt x="649871" y="649872"/>
                </a:lnTo>
                <a:lnTo>
                  <a:pt x="0" y="649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337828" y="9071468"/>
            <a:ext cx="649871" cy="649871"/>
          </a:xfrm>
          <a:custGeom>
            <a:avLst/>
            <a:gdLst/>
            <a:ahLst/>
            <a:cxnLst/>
            <a:rect l="l" t="t" r="r" b="b"/>
            <a:pathLst>
              <a:path w="649871" h="649871">
                <a:moveTo>
                  <a:pt x="0" y="0"/>
                </a:moveTo>
                <a:lnTo>
                  <a:pt x="649871" y="0"/>
                </a:lnTo>
                <a:lnTo>
                  <a:pt x="649871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949849" y="9071468"/>
            <a:ext cx="649871" cy="649871"/>
          </a:xfrm>
          <a:custGeom>
            <a:avLst/>
            <a:gdLst/>
            <a:ahLst/>
            <a:cxnLst/>
            <a:rect l="l" t="t" r="r" b="b"/>
            <a:pathLst>
              <a:path w="649871" h="649871">
                <a:moveTo>
                  <a:pt x="0" y="0"/>
                </a:moveTo>
                <a:lnTo>
                  <a:pt x="649871" y="0"/>
                </a:lnTo>
                <a:lnTo>
                  <a:pt x="649871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933886" y="7316697"/>
            <a:ext cx="649871" cy="649871"/>
          </a:xfrm>
          <a:custGeom>
            <a:avLst/>
            <a:gdLst/>
            <a:ahLst/>
            <a:cxnLst/>
            <a:rect l="l" t="t" r="r" b="b"/>
            <a:pathLst>
              <a:path w="649871" h="649871">
                <a:moveTo>
                  <a:pt x="0" y="0"/>
                </a:moveTo>
                <a:lnTo>
                  <a:pt x="649871" y="0"/>
                </a:lnTo>
                <a:lnTo>
                  <a:pt x="649871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6600925" y="9071468"/>
            <a:ext cx="649871" cy="649871"/>
          </a:xfrm>
          <a:custGeom>
            <a:avLst/>
            <a:gdLst/>
            <a:ahLst/>
            <a:cxnLst/>
            <a:rect l="l" t="t" r="r" b="b"/>
            <a:pathLst>
              <a:path w="649871" h="649871">
                <a:moveTo>
                  <a:pt x="0" y="0"/>
                </a:moveTo>
                <a:lnTo>
                  <a:pt x="649871" y="0"/>
                </a:lnTo>
                <a:lnTo>
                  <a:pt x="649871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6600925" y="7316697"/>
            <a:ext cx="649871" cy="649871"/>
          </a:xfrm>
          <a:custGeom>
            <a:avLst/>
            <a:gdLst/>
            <a:ahLst/>
            <a:cxnLst/>
            <a:rect l="l" t="t" r="r" b="b"/>
            <a:pathLst>
              <a:path w="649871" h="649871">
                <a:moveTo>
                  <a:pt x="0" y="0"/>
                </a:moveTo>
                <a:lnTo>
                  <a:pt x="649871" y="0"/>
                </a:lnTo>
                <a:lnTo>
                  <a:pt x="649871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3949849" y="5561925"/>
            <a:ext cx="649871" cy="649871"/>
          </a:xfrm>
          <a:custGeom>
            <a:avLst/>
            <a:gdLst/>
            <a:ahLst/>
            <a:cxnLst/>
            <a:rect l="l" t="t" r="r" b="b"/>
            <a:pathLst>
              <a:path w="649871" h="649871">
                <a:moveTo>
                  <a:pt x="0" y="0"/>
                </a:moveTo>
                <a:lnTo>
                  <a:pt x="649871" y="0"/>
                </a:lnTo>
                <a:lnTo>
                  <a:pt x="649871" y="649872"/>
                </a:lnTo>
                <a:lnTo>
                  <a:pt x="0" y="649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3933886" y="3764366"/>
            <a:ext cx="649871" cy="649871"/>
          </a:xfrm>
          <a:custGeom>
            <a:avLst/>
            <a:gdLst/>
            <a:ahLst/>
            <a:cxnLst/>
            <a:rect l="l" t="t" r="r" b="b"/>
            <a:pathLst>
              <a:path w="649871" h="649871">
                <a:moveTo>
                  <a:pt x="0" y="0"/>
                </a:moveTo>
                <a:lnTo>
                  <a:pt x="649871" y="0"/>
                </a:lnTo>
                <a:lnTo>
                  <a:pt x="649871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6600925" y="3764366"/>
            <a:ext cx="649871" cy="649871"/>
          </a:xfrm>
          <a:custGeom>
            <a:avLst/>
            <a:gdLst/>
            <a:ahLst/>
            <a:cxnLst/>
            <a:rect l="l" t="t" r="r" b="b"/>
            <a:pathLst>
              <a:path w="649871" h="649871">
                <a:moveTo>
                  <a:pt x="0" y="0"/>
                </a:moveTo>
                <a:lnTo>
                  <a:pt x="649871" y="0"/>
                </a:lnTo>
                <a:lnTo>
                  <a:pt x="649871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3933886" y="2044997"/>
            <a:ext cx="649871" cy="649871"/>
          </a:xfrm>
          <a:custGeom>
            <a:avLst/>
            <a:gdLst/>
            <a:ahLst/>
            <a:cxnLst/>
            <a:rect l="l" t="t" r="r" b="b"/>
            <a:pathLst>
              <a:path w="649871" h="649871">
                <a:moveTo>
                  <a:pt x="0" y="0"/>
                </a:moveTo>
                <a:lnTo>
                  <a:pt x="649871" y="0"/>
                </a:lnTo>
                <a:lnTo>
                  <a:pt x="649871" y="649871"/>
                </a:lnTo>
                <a:lnTo>
                  <a:pt x="0" y="649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1081693" y="1739052"/>
            <a:ext cx="1150068" cy="1261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2"/>
              </a:lnSpc>
            </a:pPr>
            <a:r>
              <a:rPr lang="en-US" sz="7165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+-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350826" y="1739052"/>
            <a:ext cx="1150068" cy="1261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2"/>
              </a:lnSpc>
            </a:pPr>
            <a:r>
              <a:rPr lang="en-US" sz="7165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+-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 rot="-5400000">
            <a:off x="-1774031" y="5085874"/>
            <a:ext cx="6975157" cy="136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90"/>
              </a:lnSpc>
            </a:pPr>
            <a:r>
              <a:rPr lang="en-US" sz="90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ВИСНОВКИ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410389" y="1180965"/>
            <a:ext cx="5848911" cy="3231867"/>
            <a:chOff x="0" y="0"/>
            <a:chExt cx="7798548" cy="430915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b="28122"/>
            <a:stretch>
              <a:fillRect/>
            </a:stretch>
          </p:blipFill>
          <p:spPr>
            <a:xfrm>
              <a:off x="0" y="0"/>
              <a:ext cx="7798548" cy="4309156"/>
            </a:xfrm>
            <a:prstGeom prst="rect">
              <a:avLst/>
            </a:prstGeom>
          </p:spPr>
        </p:pic>
      </p:grpSp>
      <p:sp>
        <p:nvSpPr>
          <p:cNvPr id="6" name="AutoShape 6"/>
          <p:cNvSpPr/>
          <p:nvPr/>
        </p:nvSpPr>
        <p:spPr>
          <a:xfrm flipV="1">
            <a:off x="4384657" y="6016908"/>
            <a:ext cx="13903343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4384657" y="6026433"/>
            <a:ext cx="5848911" cy="3231867"/>
            <a:chOff x="0" y="0"/>
            <a:chExt cx="7798548" cy="430915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t="29279" b="29279"/>
            <a:stretch>
              <a:fillRect/>
            </a:stretch>
          </p:blipFill>
          <p:spPr>
            <a:xfrm>
              <a:off x="0" y="0"/>
              <a:ext cx="7798548" cy="4309156"/>
            </a:xfrm>
            <a:prstGeom prst="rect">
              <a:avLst/>
            </a:prstGeom>
          </p:spPr>
        </p:pic>
      </p:grpSp>
      <p:sp>
        <p:nvSpPr>
          <p:cNvPr id="9" name="AutoShape 9"/>
          <p:cNvSpPr/>
          <p:nvPr/>
        </p:nvSpPr>
        <p:spPr>
          <a:xfrm>
            <a:off x="1257174" y="2488795"/>
            <a:ext cx="912746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10774080" y="3940989"/>
            <a:ext cx="2749398" cy="943685"/>
            <a:chOff x="0" y="0"/>
            <a:chExt cx="792867" cy="2721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92867" cy="272138"/>
            </a:xfrm>
            <a:custGeom>
              <a:avLst/>
              <a:gdLst/>
              <a:ahLst/>
              <a:cxnLst/>
              <a:rect l="l" t="t" r="r" b="b"/>
              <a:pathLst>
                <a:path w="792867" h="272138">
                  <a:moveTo>
                    <a:pt x="0" y="0"/>
                  </a:moveTo>
                  <a:lnTo>
                    <a:pt x="792867" y="0"/>
                  </a:lnTo>
                  <a:lnTo>
                    <a:pt x="792867" y="272138"/>
                  </a:lnTo>
                  <a:lnTo>
                    <a:pt x="0" y="272138"/>
                  </a:lnTo>
                  <a:close/>
                </a:path>
              </a:pathLst>
            </a:custGeom>
            <a:gradFill rotWithShape="1"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792867" cy="310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024683" y="8440524"/>
            <a:ext cx="2749398" cy="943685"/>
            <a:chOff x="0" y="0"/>
            <a:chExt cx="792867" cy="27213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2867" cy="272138"/>
            </a:xfrm>
            <a:custGeom>
              <a:avLst/>
              <a:gdLst/>
              <a:ahLst/>
              <a:cxnLst/>
              <a:rect l="l" t="t" r="r" b="b"/>
              <a:pathLst>
                <a:path w="792867" h="272138">
                  <a:moveTo>
                    <a:pt x="0" y="0"/>
                  </a:moveTo>
                  <a:lnTo>
                    <a:pt x="792867" y="0"/>
                  </a:lnTo>
                  <a:lnTo>
                    <a:pt x="792867" y="272138"/>
                  </a:lnTo>
                  <a:lnTo>
                    <a:pt x="0" y="272138"/>
                  </a:lnTo>
                  <a:close/>
                </a:path>
              </a:pathLst>
            </a:custGeom>
            <a:gradFill rotWithShape="1"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792867" cy="310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-10800000" flipH="1">
            <a:off x="4912005" y="-17677"/>
            <a:ext cx="13375995" cy="735047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15442943" y="0"/>
                </a:moveTo>
                <a:lnTo>
                  <a:pt x="0" y="0"/>
                </a:lnTo>
                <a:lnTo>
                  <a:pt x="0" y="954654"/>
                </a:lnTo>
                <a:lnTo>
                  <a:pt x="15442943" y="954654"/>
                </a:lnTo>
                <a:lnTo>
                  <a:pt x="15442943" y="0"/>
                </a:lnTo>
                <a:close/>
              </a:path>
            </a:pathLst>
          </a:custGeom>
          <a:blipFill>
            <a:blip r:embed="rId5"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" t="-1" r="-15452" b="-29876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34750" y="268345"/>
            <a:ext cx="2901830" cy="1360421"/>
          </a:xfrm>
          <a:custGeom>
            <a:avLst/>
            <a:gdLst/>
            <a:ahLst/>
            <a:cxnLst/>
            <a:rect l="l" t="t" r="r" b="b"/>
            <a:pathLst>
              <a:path w="2901830" h="1360421">
                <a:moveTo>
                  <a:pt x="0" y="0"/>
                </a:moveTo>
                <a:lnTo>
                  <a:pt x="2901830" y="0"/>
                </a:lnTo>
                <a:lnTo>
                  <a:pt x="2901830" y="1360421"/>
                </a:lnTo>
                <a:lnTo>
                  <a:pt x="0" y="13604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4384657" y="3298828"/>
            <a:ext cx="5848911" cy="211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Тестування електронного помічника тренера однозначно показало його здатність виконувати поставлені завдання</a:t>
            </a:r>
          </a:p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 допомагати спортсменам у тренувальному процесі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384657" y="1814107"/>
            <a:ext cx="5848911" cy="125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Cтворено електронний помічник тренера, який стане незамінним інструментом для кожного спортсмена.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774080" y="6397908"/>
            <a:ext cx="7115555" cy="296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Розпочато розширення функціональності FitPacer, зокрема додаванням модулів Bluetooth та Wi-Fi, що дозволить пристрою підключатися до мобільного додатку. Це забезпечить зручне віддалене налаштування, можливість зберігати та аналізувати дані тренувань, а також інтеграцію з фітнес-програмами та смарт-годинниками.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820649"/>
            <a:ext cx="10132110" cy="3667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175"/>
              </a:lnSpc>
            </a:pPr>
            <a:r>
              <a:rPr lang="en-US" sz="13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ДЯКУЮ ЗА УВАГУ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632652" y="2005147"/>
            <a:ext cx="4813664" cy="7361329"/>
            <a:chOff x="0" y="0"/>
            <a:chExt cx="6418219" cy="981510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925" r="925"/>
            <a:stretch>
              <a:fillRect/>
            </a:stretch>
          </p:blipFill>
          <p:spPr>
            <a:xfrm>
              <a:off x="0" y="0"/>
              <a:ext cx="6418219" cy="981510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 rot="-5400000">
            <a:off x="10257953" y="6259666"/>
            <a:ext cx="2749398" cy="943685"/>
            <a:chOff x="0" y="0"/>
            <a:chExt cx="792867" cy="2721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92867" cy="272138"/>
            </a:xfrm>
            <a:custGeom>
              <a:avLst/>
              <a:gdLst/>
              <a:ahLst/>
              <a:cxnLst/>
              <a:rect l="l" t="t" r="r" b="b"/>
              <a:pathLst>
                <a:path w="792867" h="272138">
                  <a:moveTo>
                    <a:pt x="0" y="0"/>
                  </a:moveTo>
                  <a:lnTo>
                    <a:pt x="792867" y="0"/>
                  </a:lnTo>
                  <a:lnTo>
                    <a:pt x="792867" y="272138"/>
                  </a:lnTo>
                  <a:lnTo>
                    <a:pt x="0" y="272138"/>
                  </a:lnTo>
                  <a:close/>
                </a:path>
              </a:pathLst>
            </a:custGeom>
            <a:gradFill rotWithShape="1"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792867" cy="310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-10800000" flipH="1" flipV="1">
            <a:off x="6710651" y="0"/>
            <a:ext cx="11577350" cy="901534"/>
          </a:xfrm>
          <a:custGeom>
            <a:avLst/>
            <a:gdLst/>
            <a:ahLst/>
            <a:cxnLst/>
            <a:rect l="l" t="t" r="r" b="b"/>
            <a:pathLst>
              <a:path w="15442943" h="954655">
                <a:moveTo>
                  <a:pt x="15442943" y="954655"/>
                </a:moveTo>
                <a:lnTo>
                  <a:pt x="0" y="954655"/>
                </a:lnTo>
                <a:lnTo>
                  <a:pt x="0" y="0"/>
                </a:lnTo>
                <a:lnTo>
                  <a:pt x="15442943" y="0"/>
                </a:lnTo>
                <a:lnTo>
                  <a:pt x="15442943" y="954655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1" t="-5892" r="-33390"/>
            </a:stretch>
          </a:blipFill>
        </p:spPr>
      </p:sp>
      <p:sp>
        <p:nvSpPr>
          <p:cNvPr id="10" name="AutoShape 10"/>
          <p:cNvSpPr/>
          <p:nvPr/>
        </p:nvSpPr>
        <p:spPr>
          <a:xfrm>
            <a:off x="15061898" y="1539263"/>
            <a:ext cx="912746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0" y="5600700"/>
            <a:ext cx="9359113" cy="0"/>
          </a:xfrm>
          <a:prstGeom prst="line">
            <a:avLst/>
          </a:prstGeom>
          <a:ln w="1905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3288175" y="7810245"/>
            <a:ext cx="3990589" cy="1870848"/>
          </a:xfrm>
          <a:custGeom>
            <a:avLst/>
            <a:gdLst/>
            <a:ahLst/>
            <a:cxnLst/>
            <a:rect l="l" t="t" r="r" b="b"/>
            <a:pathLst>
              <a:path w="3990589" h="1870848">
                <a:moveTo>
                  <a:pt x="0" y="0"/>
                </a:moveTo>
                <a:lnTo>
                  <a:pt x="3990589" y="0"/>
                </a:lnTo>
                <a:lnTo>
                  <a:pt x="3990589" y="1870848"/>
                </a:lnTo>
                <a:lnTo>
                  <a:pt x="0" y="18708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 flipH="1" flipV="1">
            <a:off x="3101093" y="7890778"/>
            <a:ext cx="0" cy="1804778"/>
          </a:xfrm>
          <a:prstGeom prst="line">
            <a:avLst/>
          </a:prstGeom>
          <a:ln w="38100" cap="flat">
            <a:gradFill>
              <a:gsLst>
                <a:gs pos="0">
                  <a:srgbClr val="FCDD05">
                    <a:alpha val="100000"/>
                  </a:srgbClr>
                </a:gs>
                <a:gs pos="100000">
                  <a:srgbClr val="A8B203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702818" y="7487781"/>
            <a:ext cx="2207776" cy="2207776"/>
          </a:xfrm>
          <a:custGeom>
            <a:avLst/>
            <a:gdLst/>
            <a:ahLst/>
            <a:cxnLst/>
            <a:rect l="l" t="t" r="r" b="b"/>
            <a:pathLst>
              <a:path w="2207776" h="2207776">
                <a:moveTo>
                  <a:pt x="0" y="0"/>
                </a:moveTo>
                <a:lnTo>
                  <a:pt x="2207775" y="0"/>
                </a:lnTo>
                <a:lnTo>
                  <a:pt x="2207775" y="2207776"/>
                </a:lnTo>
                <a:lnTo>
                  <a:pt x="0" y="22077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447</Words>
  <Application>Microsoft Office PowerPoint</Application>
  <PresentationFormat>Довільний</PresentationFormat>
  <Paragraphs>65</Paragraphs>
  <Slides>11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21" baseType="lpstr">
      <vt:lpstr>Montserrat</vt:lpstr>
      <vt:lpstr>Calibri</vt:lpstr>
      <vt:lpstr>Inter Ultra-Bold</vt:lpstr>
      <vt:lpstr>Inter</vt:lpstr>
      <vt:lpstr>Arimo Bold</vt:lpstr>
      <vt:lpstr>Poppins Bold</vt:lpstr>
      <vt:lpstr>Inter Bold</vt:lpstr>
      <vt:lpstr>Montserrat Bold</vt:lpstr>
      <vt:lpstr>Arial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Електронний помічник тренера</dc:title>
  <cp:lastModifiedBy>Yurii</cp:lastModifiedBy>
  <cp:revision>7</cp:revision>
  <dcterms:created xsi:type="dcterms:W3CDTF">2006-08-16T00:00:00Z</dcterms:created>
  <dcterms:modified xsi:type="dcterms:W3CDTF">2025-04-13T19:19:27Z</dcterms:modified>
  <dc:identifier>DAGdUxMxJkE</dc:identifier>
</cp:coreProperties>
</file>