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Помірний стиль 2 –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32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80E3D-CE69-4F83-9549-6269387F8489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2A116-D42C-4C9A-BC3F-5C8DCC73401F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14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2A116-D42C-4C9A-BC3F-5C8DCC73401F}" type="slidenum">
              <a:rPr lang="uk-UA" smtClean="0"/>
              <a:pPr/>
              <a:t>13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41787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4991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55553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9055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45410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8750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3381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82858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9802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1855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237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108FB561-F691-414D-A40D-CB96C4840691}" type="datetimeFigureOut">
              <a:rPr lang="uk-UA" smtClean="0"/>
              <a:pPr/>
              <a:t>16.04.2025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E12948B-27D9-4765-B841-424B004CD53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9513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EAD7E3-9A79-A5F4-C78E-F6D57E516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789" y="345098"/>
            <a:ext cx="8637073" cy="2541431"/>
          </a:xfrm>
        </p:spPr>
        <p:txBody>
          <a:bodyPr>
            <a:normAutofit/>
          </a:bodyPr>
          <a:lstStyle/>
          <a:p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 фаз </a:t>
            </a:r>
            <a:r>
              <a:rPr lang="uk-UA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 </a:t>
            </a:r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березні 2025 року та фактори, що впливають на його видимість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73E3DE5C-94EF-DC2E-F8B6-1DBAEBD5C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789" y="3312129"/>
            <a:ext cx="7528461" cy="2155221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70000"/>
              </a:lnSpc>
            </a:pPr>
            <a:r>
              <a:rPr lang="uk-UA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Автор: Сворак Анна Романівна</a:t>
            </a:r>
          </a:p>
          <a:p>
            <a:pPr algn="ctr"/>
            <a:r>
              <a:rPr lang="uk-UA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ПП </a:t>
            </a:r>
            <a:r>
              <a:rPr lang="uk-UA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“Навчальний</a:t>
            </a:r>
            <a:r>
              <a:rPr lang="uk-UA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uk-UA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заклад </a:t>
            </a:r>
            <a:r>
              <a:rPr lang="uk-UA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“Європейський</a:t>
            </a:r>
            <a:r>
              <a:rPr lang="uk-UA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uk-UA" sz="9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колегіум”</a:t>
            </a:r>
            <a:r>
              <a:rPr lang="uk-UA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uk-UA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7 </a:t>
            </a:r>
            <a:r>
              <a:rPr lang="uk-UA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клас Київське територіальне відділення Малої академії наук України. м. Київ</a:t>
            </a:r>
          </a:p>
          <a:p>
            <a:pPr algn="ctr"/>
            <a:endParaRPr lang="uk-UA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Керівник: Іщенко Ольга Леонідівна, вчитель біології та географії  першої категорії.</a:t>
            </a:r>
          </a:p>
          <a:p>
            <a:pPr algn="just"/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4AF9FF6-0828-3008-4F3E-5C932131DE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7776" y="0"/>
            <a:ext cx="4280436" cy="760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1816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6922C3-FED2-FDCB-176E-797B8A58F0F4}"/>
              </a:ext>
            </a:extLst>
          </p:cNvPr>
          <p:cNvSpPr txBox="1"/>
          <p:nvPr/>
        </p:nvSpPr>
        <p:spPr>
          <a:xfrm>
            <a:off x="1218278" y="557674"/>
            <a:ext cx="84772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фази Місяця та визначити фактори , що впливають на його видимість.</a:t>
            </a:r>
          </a:p>
          <a:p>
            <a:endParaRPr lang="uk-UA" sz="2400" dirty="0"/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Завдання: 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дослідити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фази Місяця;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визначити,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впливає на його видимість на зоряному небі;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дослідити,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таке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явище,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Кривавий Місяць;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провести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 за місячним затемненням;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провести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 за сонячним затемненням;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визначити,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впливає Місяць на самопочуття людини;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дослідження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 погоди на Місяць.</a:t>
            </a:r>
          </a:p>
        </p:txBody>
      </p:sp>
    </p:spTree>
    <p:extLst>
      <p:ext uri="{BB962C8B-B14F-4D97-AF65-F5344CB8AC3E}">
        <p14:creationId xmlns:p14="http://schemas.microsoft.com/office/powerpoint/2010/main" xmlns="" val="237285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53E69D1-1FFB-0C9A-8ED0-213B88E282F0}"/>
              </a:ext>
            </a:extLst>
          </p:cNvPr>
          <p:cNvSpPr txBox="1"/>
          <p:nvPr/>
        </p:nvSpPr>
        <p:spPr>
          <a:xfrm>
            <a:off x="1409700" y="724822"/>
            <a:ext cx="937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Обʼєкт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Місяць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фази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погода.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видимість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Місяця, місяцезалежні люди.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пряме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опрацьованих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Прилади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обладнення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телурій.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640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49069A0-5B21-A33F-D615-4EC4745DA77F}"/>
              </a:ext>
            </a:extLst>
          </p:cNvPr>
          <p:cNvSpPr txBox="1"/>
          <p:nvPr/>
        </p:nvSpPr>
        <p:spPr>
          <a:xfrm>
            <a:off x="657805" y="1021804"/>
            <a:ext cx="463692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0"/>
              </a:spcAft>
            </a:pP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Дослідженя фаз Місяця почалося 14 березня 2025 року, саме тоді коли почався місячний цикл. 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постерігалися такі фази:</a:t>
            </a:r>
          </a:p>
          <a:p>
            <a:pPr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 - повний Місяць;</a:t>
            </a:r>
          </a:p>
          <a:p>
            <a:pPr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15-21 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 - спадаючий Місяць;</a:t>
            </a:r>
          </a:p>
          <a:p>
            <a:pPr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22-24 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 - остання чверть Місяця;</a:t>
            </a:r>
          </a:p>
          <a:p>
            <a:pPr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25-28 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 – спадаючий 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півмісяць</a:t>
            </a:r>
            <a:r>
              <a:rPr lang="ru-RU" sz="24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b="0" i="0" dirty="0">
              <a:solidFill>
                <a:srgbClr val="1F1F1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1-12 </a:t>
            </a:r>
            <a:r>
              <a:rPr lang="uk-UA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квітня – зростаючий Місяць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квітня - повня.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D56B6EF-7137-D692-D606-70EE99F22F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5925" y="274874"/>
            <a:ext cx="1793276" cy="169680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8E85786-8A42-9919-C460-25CF63EE523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0566" y="274942"/>
            <a:ext cx="1731867" cy="169673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A0E78E1C-B5FB-2EF5-1FF7-CD1784B7687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2581" t="5111" r="4413" b="5114"/>
          <a:stretch/>
        </p:blipFill>
        <p:spPr>
          <a:xfrm>
            <a:off x="10135212" y="274874"/>
            <a:ext cx="1771652" cy="169673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3916551B-5647-00C6-2F4F-AF6D3F25033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76" r="8698"/>
          <a:stretch/>
        </p:blipFill>
        <p:spPr>
          <a:xfrm>
            <a:off x="5495926" y="2256945"/>
            <a:ext cx="1771652" cy="183627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4EEA2388-884E-70A3-1CF7-CD8E5C65DF5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8897" r="14073" b="2843"/>
          <a:stretch/>
        </p:blipFill>
        <p:spPr>
          <a:xfrm>
            <a:off x="7780565" y="2256945"/>
            <a:ext cx="1731867" cy="183627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DF267F2-D656-309D-1A71-CE67DA11706D}"/>
              </a:ext>
            </a:extLst>
          </p:cNvPr>
          <p:cNvSpPr txBox="1"/>
          <p:nvPr/>
        </p:nvSpPr>
        <p:spPr>
          <a:xfrm>
            <a:off x="629267" y="432620"/>
            <a:ext cx="3106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 та його фази.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BD705F-64D5-E6B4-6681-B9351821ED2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26225" t="28749" r="5619" b="17538"/>
          <a:stretch/>
        </p:blipFill>
        <p:spPr>
          <a:xfrm>
            <a:off x="5525579" y="4523606"/>
            <a:ext cx="1793277" cy="18843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A5E0E5A-1D91-96C3-D9E2-6FFCB50155E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8947" t="24057" r="7923" b="27947"/>
          <a:stretch/>
        </p:blipFill>
        <p:spPr>
          <a:xfrm>
            <a:off x="10113588" y="2256945"/>
            <a:ext cx="1793276" cy="18362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BEE2671-8E99-DEA1-B32E-2A72F35229E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rcRect l="36776" t="54557" r="30074" b="18835"/>
          <a:stretch/>
        </p:blipFill>
        <p:spPr>
          <a:xfrm>
            <a:off x="7780565" y="4488744"/>
            <a:ext cx="1793277" cy="19192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5B39ADA-D271-AC40-76C1-E84B3BAA2F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 l="29926" t="51250" r="16053" b="7263"/>
          <a:stretch/>
        </p:blipFill>
        <p:spPr>
          <a:xfrm>
            <a:off x="10135212" y="4523606"/>
            <a:ext cx="1793276" cy="183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815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199E19-BAFF-F891-AEA3-9AA25CE62868}"/>
              </a:ext>
            </a:extLst>
          </p:cNvPr>
          <p:cNvSpPr txBox="1"/>
          <p:nvPr/>
        </p:nvSpPr>
        <p:spPr>
          <a:xfrm>
            <a:off x="736998" y="1166842"/>
            <a:ext cx="46101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написанні роботи, було досліджено цікаве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Місяця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нічному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21:30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відбувалося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Місяцем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при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фотографування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 залучено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родичів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областей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Місяцем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було видно.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9649DB8-8002-92CB-7A32-4D7D1BCAA06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48337" y="319088"/>
            <a:ext cx="1813323" cy="24177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779FF79-761E-6298-B145-C5C6AD4FDB4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8938" y="3900243"/>
            <a:ext cx="1813323" cy="24177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2C8C0EA-3BB6-099C-C049-1B210C2747C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93298" y="2559056"/>
            <a:ext cx="2588415" cy="34512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17CA72C-BCC6-3005-C8EC-CC7583EB1F3D}"/>
              </a:ext>
            </a:extLst>
          </p:cNvPr>
          <p:cNvSpPr txBox="1"/>
          <p:nvPr/>
        </p:nvSpPr>
        <p:spPr>
          <a:xfrm>
            <a:off x="5746781" y="2903049"/>
            <a:ext cx="2146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зроблені в Києві.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3E6DE92-ABDA-0180-94EA-A7E8BE395E33}"/>
              </a:ext>
            </a:extLst>
          </p:cNvPr>
          <p:cNvSpPr txBox="1"/>
          <p:nvPr/>
        </p:nvSpPr>
        <p:spPr>
          <a:xfrm>
            <a:off x="8105774" y="566677"/>
            <a:ext cx="3248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зроблено в селищі Ємільчине, Житомирська область.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32837D4-DBE5-BAC7-4958-90754C7CFF1B}"/>
              </a:ext>
            </a:extLst>
          </p:cNvPr>
          <p:cNvSpPr txBox="1"/>
          <p:nvPr/>
        </p:nvSpPr>
        <p:spPr>
          <a:xfrm>
            <a:off x="736998" y="391963"/>
            <a:ext cx="426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xmlns="" val="163060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2AD73F3-DA9E-A339-0626-D67EB0BF4C62}"/>
              </a:ext>
            </a:extLst>
          </p:cNvPr>
          <p:cNvSpPr txBox="1"/>
          <p:nvPr/>
        </p:nvSpPr>
        <p:spPr>
          <a:xfrm>
            <a:off x="4765187" y="371475"/>
            <a:ext cx="2693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Кривавий місяць.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ED1AABB-7BD4-754B-060F-311BBE30F857}"/>
              </a:ext>
            </a:extLst>
          </p:cNvPr>
          <p:cNvSpPr txBox="1"/>
          <p:nvPr/>
        </p:nvSpPr>
        <p:spPr>
          <a:xfrm>
            <a:off x="6096000" y="942973"/>
            <a:ext cx="46386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Саме в той день, коли почалося активне спостереження за Місяцем (14 березня) вдалося побачити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Кривавий Місяць.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явище </a:t>
            </a:r>
            <a:r>
              <a:rPr lang="uk-UA" sz="2400" b="0" i="0" noProof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0" i="0" noProof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повного місячного затемнення, коли Сонце, Земля та Місяць вирівнюються в певному порядку.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онячні</a:t>
            </a:r>
            <a:r>
              <a:rPr lang="ru-RU" sz="24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промені заломлюються об земну атмосферу і утворюють червонястий відтінок на нашому супутнику.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6CC028-F1D2-EB5F-AA7B-43011F536C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474" y="1142998"/>
            <a:ext cx="5131223" cy="364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5003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8864680-95E8-2E25-4087-E3F5D80C0966}"/>
              </a:ext>
            </a:extLst>
          </p:cNvPr>
          <p:cNvSpPr txBox="1"/>
          <p:nvPr/>
        </p:nvSpPr>
        <p:spPr>
          <a:xfrm>
            <a:off x="4542498" y="382249"/>
            <a:ext cx="3107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Місячне затемнення.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9DFDFAD-C84F-D905-6E47-60D08D33C4C5}"/>
              </a:ext>
            </a:extLst>
          </p:cNvPr>
          <p:cNvSpPr txBox="1"/>
          <p:nvPr/>
        </p:nvSpPr>
        <p:spPr>
          <a:xfrm>
            <a:off x="249704" y="696637"/>
            <a:ext cx="5248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березня 2025 року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було місячне затемнення, як наслідок спостерігався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Кривавий Місяць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Його можна було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будь-якої частини земної кулі, де була ніч.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E32C21-7B46-A6A4-5311-3FAA094BCE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5430" r="7047" b="5639"/>
          <a:stretch/>
        </p:blipFill>
        <p:spPr>
          <a:xfrm rot="16200000">
            <a:off x="1010110" y="1956495"/>
            <a:ext cx="2441395" cy="39622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099E542-00C6-1527-8205-6ED73779BC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6945" y="937906"/>
            <a:ext cx="2130171" cy="28402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A3C5AE0-BBA9-4603-0181-7014414CEB8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10740" y="902817"/>
            <a:ext cx="2225372" cy="2875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1E7A2C0-D344-B2F8-98E1-091EE7596E8F}"/>
              </a:ext>
            </a:extLst>
          </p:cNvPr>
          <p:cNvSpPr txBox="1"/>
          <p:nvPr/>
        </p:nvSpPr>
        <p:spPr>
          <a:xfrm>
            <a:off x="5629485" y="4018872"/>
            <a:ext cx="51776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 з телурієм, було визначено порядок розташування небесних тіл під час місячного затемнення.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 закриває Місяць від потрапляння сонячних променів.</a:t>
            </a:r>
          </a:p>
          <a:p>
            <a:pPr algn="just"/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4E77EDA-9FAF-AE26-180B-021B53F755C1}"/>
              </a:ext>
            </a:extLst>
          </p:cNvPr>
          <p:cNvSpPr txBox="1"/>
          <p:nvPr/>
        </p:nvSpPr>
        <p:spPr>
          <a:xfrm>
            <a:off x="249703" y="5239569"/>
            <a:ext cx="39622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 телурія було зроблено проекцію місячного затемнення в лабораторних умовах.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7796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6DABC5-AAC1-6829-02C4-EE4DBBC1892B}"/>
              </a:ext>
            </a:extLst>
          </p:cNvPr>
          <p:cNvSpPr txBox="1"/>
          <p:nvPr/>
        </p:nvSpPr>
        <p:spPr>
          <a:xfrm>
            <a:off x="6005273" y="483425"/>
            <a:ext cx="315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Сонячне затемнення.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7EF9521-F392-BFB8-B25F-1EF2B13D7A4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7516" y="1124113"/>
            <a:ext cx="2721770" cy="36290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4A74993-5646-807A-E9AD-0B52F17C66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8992" y="1135988"/>
            <a:ext cx="2721770" cy="36290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920DC7-57C8-E245-CAAC-1BBA6B7A4BBC}"/>
              </a:ext>
            </a:extLst>
          </p:cNvPr>
          <p:cNvSpPr txBox="1"/>
          <p:nvPr/>
        </p:nvSpPr>
        <p:spPr>
          <a:xfrm>
            <a:off x="312589" y="487025"/>
            <a:ext cx="436628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Сонячне затемнення утворюється, коли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 стає між Землею і Сонцем.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Часткове сонячне затемнення  спостерігалося в Україні 29 березня (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затемнення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- 10:50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12:47 - максимум його видимості).</a:t>
            </a:r>
            <a:endParaRPr lang="uk-UA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 на території нашої держави воно спостерігалося в Західних областях (сонячний диск закрито на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в Києві всього на 0,01%.</a:t>
            </a:r>
          </a:p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його практично не було видно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представлених фото зроблені фото у період сонячного затемнення.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996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BDB7A01-B6C3-1261-8E34-08FF69DBAC8F}"/>
              </a:ext>
            </a:extLst>
          </p:cNvPr>
          <p:cNvSpPr txBox="1"/>
          <p:nvPr/>
        </p:nvSpPr>
        <p:spPr>
          <a:xfrm>
            <a:off x="1586798" y="445448"/>
            <a:ext cx="8488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впливає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самопочуття місяцезалежних людей?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5C77F0-59C0-3FCB-32E0-FDC5BB2F6235}"/>
              </a:ext>
            </a:extLst>
          </p:cNvPr>
          <p:cNvSpPr txBox="1"/>
          <p:nvPr/>
        </p:nvSpPr>
        <p:spPr>
          <a:xfrm>
            <a:off x="537219" y="966490"/>
            <a:ext cx="10048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Родзинкою роботи є дослідження впливу Місяця на самопочуття деяких людей. Вони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стверджують,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їхнє самопочуття залежить від фаз Місяця. Було взято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четверо людей з якими проводилось дослідження,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троє з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них-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«місяцезалежні», а один - 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проводилось опитування про їх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самопочуття,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 підтвердити чи спростувати цю гіпотезу.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спостережень було складено таблицю:</a:t>
            </a: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xmlns="" id="{D3549313-0A04-D39A-DF23-BCA384D75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2072307"/>
              </p:ext>
            </p:extLst>
          </p:nvPr>
        </p:nvGraphicFramePr>
        <p:xfrm>
          <a:off x="468393" y="3429000"/>
          <a:ext cx="107222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7943">
                  <a:extLst>
                    <a:ext uri="{9D8B030D-6E8A-4147-A177-3AD203B41FA5}">
                      <a16:colId xmlns:a16="http://schemas.microsoft.com/office/drawing/2014/main" xmlns="" val="1689586908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2220697972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2093013730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906056633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3111819535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2756609981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3299696346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425575127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1761007413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3826752323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2078977168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2832802974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4236800058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745996241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2827051629"/>
                    </a:ext>
                  </a:extLst>
                </a:gridCol>
                <a:gridCol w="626953">
                  <a:extLst>
                    <a:ext uri="{9D8B030D-6E8A-4147-A177-3AD203B41FA5}">
                      <a16:colId xmlns:a16="http://schemas.microsoft.com/office/drawing/2014/main" xmlns="" val="99306251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uk-UA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64005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Шумунова І.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564526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Іщенко О.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424996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Сворак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82408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Сворак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59018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DE1EA9-FA51-7DFE-CC65-9DA7D1A28806}"/>
              </a:ext>
            </a:extLst>
          </p:cNvPr>
          <p:cNvSpPr txBox="1"/>
          <p:nvPr/>
        </p:nvSpPr>
        <p:spPr>
          <a:xfrm>
            <a:off x="537219" y="5476011"/>
            <a:ext cx="33471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 стабільний;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 – погане самопочуття.</a:t>
            </a:r>
          </a:p>
        </p:txBody>
      </p:sp>
    </p:spTree>
    <p:extLst>
      <p:ext uri="{BB962C8B-B14F-4D97-AF65-F5344CB8AC3E}">
        <p14:creationId xmlns:p14="http://schemas.microsoft.com/office/powerpoint/2010/main" xmlns="" val="684900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xmlns="" id="{EF2C4750-B6E9-6202-03D4-C8C7314C6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5951418"/>
              </p:ext>
            </p:extLst>
          </p:nvPr>
        </p:nvGraphicFramePr>
        <p:xfrm>
          <a:off x="69073" y="356187"/>
          <a:ext cx="11215654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118">
                  <a:extLst>
                    <a:ext uri="{9D8B030D-6E8A-4147-A177-3AD203B41FA5}">
                      <a16:colId xmlns:a16="http://schemas.microsoft.com/office/drawing/2014/main" xmlns="" val="895036847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207794171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3641099194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3806039435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639090757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1396003587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953093569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4025434620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693307250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1559165588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1283032306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652033968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889280939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548949423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4119575759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96695154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2372153598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102618967"/>
                    </a:ext>
                  </a:extLst>
                </a:gridCol>
                <a:gridCol w="556752">
                  <a:extLst>
                    <a:ext uri="{9D8B030D-6E8A-4147-A177-3AD203B41FA5}">
                      <a16:colId xmlns:a16="http://schemas.microsoft.com/office/drawing/2014/main" xmlns="" val="12024990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uk-UA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3654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Шумунова І.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0596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Іщенко О.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08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Сворак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0686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Сворак 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261901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FF36C9-F757-088D-2781-34FB0AD5DA8C}"/>
              </a:ext>
            </a:extLst>
          </p:cNvPr>
          <p:cNvSpPr txBox="1"/>
          <p:nvPr/>
        </p:nvSpPr>
        <p:spPr>
          <a:xfrm>
            <a:off x="322220" y="2333685"/>
            <a:ext cx="99600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мали погане самопочуття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повні та декілька днів після неї, а також  у фазу останньої чверті.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Проаналізовано 8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9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квітня. Ці дати не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якоюсь конкретною фазою.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Погане самопочуття було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спричинено станом здоров’я людей та погодою.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всі люди є залежними від Місяця, зокрема Сворак Р. На його самопочуття впливає емоційний стан та стан здоров’я.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 9 днів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огіршення самопочуття спостерігалось у всіх трьох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“місяцезалежних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Шумунова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І., Іщенко О., Сворак М.) , з них 2 поза конкретною фазою, а 7 у певні фази. 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uk-UA" sz="2400" b="0" i="0" dirty="0">
                <a:solidFill>
                  <a:srgbClr val="040C2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en-US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0.7=70%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 у 70% випадків на самопочуття цих людей впливав Місяць, а саме його фази. Тому таких людей і справді можна називати «місяцезалежними».</a:t>
            </a:r>
          </a:p>
        </p:txBody>
      </p:sp>
    </p:spTree>
    <p:extLst>
      <p:ext uri="{BB962C8B-B14F-4D97-AF65-F5344CB8AC3E}">
        <p14:creationId xmlns:p14="http://schemas.microsoft.com/office/powerpoint/2010/main" xmlns="" val="235548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0C20A9-FFFB-0BB9-7361-DC4B40911F6F}"/>
              </a:ext>
            </a:extLst>
          </p:cNvPr>
          <p:cNvSpPr txBox="1"/>
          <p:nvPr/>
        </p:nvSpPr>
        <p:spPr>
          <a:xfrm>
            <a:off x="4840688" y="206478"/>
            <a:ext cx="282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Видимість Місяця.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299E8F-A85B-E179-9222-ECC488DCD4BB}"/>
              </a:ext>
            </a:extLst>
          </p:cNvPr>
          <p:cNvSpPr txBox="1"/>
          <p:nvPr/>
        </p:nvSpPr>
        <p:spPr>
          <a:xfrm>
            <a:off x="393291" y="637861"/>
            <a:ext cx="6125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викликало питання, чому на небі іноді не видно Місяця. Було досліджено, що це може бути через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хмарну,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дощову погоду або туман. Саме в цей час погода була такою, тому певний час Місяця на небі не спостерігалось.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Погода впливає на самопочуття людей. Від її частої зміни «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місяцезалежним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людям може бути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погано,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залежно від фази Місяця.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Ось такою була погода: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CB44DCF-3A7E-ABF4-7FCD-F9D02F4A4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291" y="4859525"/>
            <a:ext cx="8390347" cy="14403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F54633C-141D-2FA7-D79E-4D71548B99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586" t="22286" r="-586" b="12390"/>
          <a:stretch/>
        </p:blipFill>
        <p:spPr>
          <a:xfrm>
            <a:off x="6598724" y="668143"/>
            <a:ext cx="4367460" cy="380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5089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12B54BE-45A0-E721-F791-A20453C5EAAF}"/>
              </a:ext>
            </a:extLst>
          </p:cNvPr>
          <p:cNvSpPr txBox="1"/>
          <p:nvPr/>
        </p:nvSpPr>
        <p:spPr>
          <a:xfrm>
            <a:off x="5282155" y="452284"/>
            <a:ext cx="1550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8338DD44-2BAD-024C-9E0E-26456FC4A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132" y="997936"/>
            <a:ext cx="1015672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14 березня 2025 року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відбулося повне місячне затемнення, а так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 </a:t>
            </a:r>
            <a:r>
              <a:rPr lang="uk-UA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спостерігався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Кривавий Місяць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саме в цей день почалися спостереження.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29 березня 2025 року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Україні спостерігалося часткове сонячне затемнення, яке було дуже незначним і майже невидимим, особливо в Києві.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Дослідження про самопочуття людей.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70% випадків погіршення стану збігалися з певними фазами Місяця.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Фази повні та останньої чверті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найбільше впливали на </a:t>
            </a:r>
            <a:r>
              <a:rPr kumimoji="0" lang="uk-UA" alt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“місяцезалежних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людей”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саме викликали дискомфорт.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Погода має велике значення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її часті зміни можуть впливати на самопочуття незалежно від фаз Місяця.</a:t>
            </a:r>
          </a:p>
        </p:txBody>
      </p:sp>
    </p:spTree>
    <p:extLst>
      <p:ext uri="{BB962C8B-B14F-4D97-AF65-F5344CB8AC3E}">
        <p14:creationId xmlns:p14="http://schemas.microsoft.com/office/powerpoint/2010/main" xmlns="" val="490601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F15EC5A-3D2E-6DA1-DA7E-77FD8976E2C5}"/>
              </a:ext>
            </a:extLst>
          </p:cNvPr>
          <p:cNvSpPr txBox="1"/>
          <p:nvPr/>
        </p:nvSpPr>
        <p:spPr>
          <a:xfrm>
            <a:off x="3842562" y="442451"/>
            <a:ext cx="4506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</a:t>
            </a: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використаних джерел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9834" y="1008598"/>
            <a:ext cx="8518566" cy="41549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342900" algn="just"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Раковський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І.(1927).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росвіта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ч. 714. (Ред.). Наш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сесвіт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С. 28.</a:t>
            </a:r>
          </a:p>
          <a:p>
            <a:pPr indent="-342900" algn="just"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одіссея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збірник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к. Д.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Ю. Г. Шкуратов [та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.] 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ред. Я. С.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Яцківа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— К.: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Академперіодика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2007. — 241 с.: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Кислюк В. С.(2009). ВД “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Академперіодика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(ред.). Місяць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С.120.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Кислюк В. С.(2013). Головна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обсерваторія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аціональної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кадемії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(ред.).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Т. 19, № 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5498028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євид">
  <a:themeElements>
    <a:clrScheme name="Краєвид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Краєвид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Крає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TM03457515[[fn=Краєвид]]</Template>
  <TotalTime>8220</TotalTime>
  <Words>1089</Words>
  <Application>Microsoft Office PowerPoint</Application>
  <PresentationFormat>Произвольный</PresentationFormat>
  <Paragraphs>251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Краєвид</vt:lpstr>
      <vt:lpstr>Зміни фаз Місяця в березні 2025 року та фактори, що впливають на його видимість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Зміни фаз місяця в березні 2025 року та фактори, що впливають на його видимість</dc:title>
  <dc:creator>Anna Sv</dc:creator>
  <cp:lastModifiedBy>VAIO</cp:lastModifiedBy>
  <cp:revision>18</cp:revision>
  <dcterms:created xsi:type="dcterms:W3CDTF">2025-04-05T09:34:27Z</dcterms:created>
  <dcterms:modified xsi:type="dcterms:W3CDTF">2025-04-16T10:13:43Z</dcterms:modified>
</cp:coreProperties>
</file>