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73" r:id="rId3"/>
    <p:sldId id="258" r:id="rId4"/>
    <p:sldId id="272" r:id="rId5"/>
    <p:sldId id="259" r:id="rId6"/>
    <p:sldId id="262" r:id="rId7"/>
    <p:sldId id="271" r:id="rId8"/>
    <p:sldId id="263" r:id="rId9"/>
    <p:sldId id="270" r:id="rId10"/>
    <p:sldId id="269" r:id="rId11"/>
    <p:sldId id="264" r:id="rId12"/>
    <p:sldId id="265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0000"/>
    <a:srgbClr val="A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579" autoAdjust="0"/>
  </p:normalViewPr>
  <p:slideViewPr>
    <p:cSldViewPr snapToGrid="0">
      <p:cViewPr varScale="1">
        <p:scale>
          <a:sx n="111" d="100"/>
          <a:sy n="111" d="100"/>
        </p:scale>
        <p:origin x="63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227b87edb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227b87edb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0761dc5caf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0761dc5caf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227b87edb7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227b87edb7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0761dc5caf_0_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0761dc5caf_0_3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0761dc5caf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0761dc5caf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0761dc5caf_0_3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0761dc5caf_0_3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0761dc5caf_0_3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0761dc5caf_0_3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0761dc5caf_0_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0761dc5caf_0_4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2896975" y="2414900"/>
            <a:ext cx="5935200" cy="202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937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uk" sz="1320">
                <a:solidFill>
                  <a:schemeClr val="dk1"/>
                </a:solidFill>
              </a:rPr>
              <a:t>Автор проєкту:</a:t>
            </a:r>
            <a:endParaRPr sz="1320">
              <a:solidFill>
                <a:schemeClr val="dk1"/>
              </a:solidFill>
            </a:endParaRPr>
          </a:p>
          <a:p>
            <a:pPr marL="3937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uk" sz="1320" b="1">
                <a:solidFill>
                  <a:schemeClr val="dk1"/>
                </a:solidFill>
              </a:rPr>
              <a:t>Сарапіна Наталія, </a:t>
            </a:r>
            <a:r>
              <a:rPr lang="uk" sz="1320">
                <a:solidFill>
                  <a:schemeClr val="dk1"/>
                </a:solidFill>
              </a:rPr>
              <a:t>учениця 9 класу</a:t>
            </a:r>
            <a:endParaRPr sz="1320">
              <a:solidFill>
                <a:schemeClr val="dk1"/>
              </a:solidFill>
            </a:endParaRPr>
          </a:p>
          <a:p>
            <a:pPr marL="3937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uk" sz="1320">
                <a:solidFill>
                  <a:schemeClr val="dk1"/>
                </a:solidFill>
              </a:rPr>
              <a:t>Навчально-виховного комплексу </a:t>
            </a:r>
            <a:endParaRPr sz="1320">
              <a:solidFill>
                <a:schemeClr val="dk1"/>
              </a:solidFill>
            </a:endParaRPr>
          </a:p>
          <a:p>
            <a:pPr marL="3937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uk" sz="1320">
                <a:solidFill>
                  <a:schemeClr val="dk1"/>
                </a:solidFill>
              </a:rPr>
              <a:t>"Школа комп'ютерних технологій -</a:t>
            </a:r>
            <a:endParaRPr sz="1320">
              <a:solidFill>
                <a:schemeClr val="dk1"/>
              </a:solidFill>
            </a:endParaRPr>
          </a:p>
          <a:p>
            <a:pPr marL="3937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uk" sz="1320">
                <a:solidFill>
                  <a:schemeClr val="dk1"/>
                </a:solidFill>
              </a:rPr>
              <a:t>Львівський технологічний ліцей" </a:t>
            </a:r>
            <a:endParaRPr sz="1320">
              <a:solidFill>
                <a:schemeClr val="dk1"/>
              </a:solidFill>
            </a:endParaRPr>
          </a:p>
          <a:p>
            <a:pPr marL="3937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endParaRPr sz="1320">
              <a:solidFill>
                <a:schemeClr val="dk1"/>
              </a:solidFill>
            </a:endParaRPr>
          </a:p>
          <a:p>
            <a:pPr marL="7239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uk" sz="1320">
                <a:solidFill>
                  <a:schemeClr val="dk1"/>
                </a:solidFill>
              </a:rPr>
              <a:t>Науковий керівник:  </a:t>
            </a:r>
            <a:endParaRPr sz="1320">
              <a:solidFill>
                <a:schemeClr val="dk1"/>
              </a:solidFill>
            </a:endParaRPr>
          </a:p>
          <a:p>
            <a:pPr marL="7239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uk" sz="1320" b="1">
                <a:solidFill>
                  <a:schemeClr val="dk1"/>
                </a:solidFill>
              </a:rPr>
              <a:t>Колдун Віктор Петрович</a:t>
            </a:r>
            <a:r>
              <a:rPr lang="uk" sz="1320">
                <a:solidFill>
                  <a:schemeClr val="dk1"/>
                </a:solidFill>
              </a:rPr>
              <a:t>, завідувач ресурсно-методичного центру науково-дослідницьких технологій Навчально-виховного комплексу "Школа комп'ютерних технологій -Львівський технологічний ліцей" </a:t>
            </a:r>
            <a:endParaRPr sz="2680"/>
          </a:p>
        </p:txBody>
      </p:sp>
      <p:sp>
        <p:nvSpPr>
          <p:cNvPr id="55" name="Google Shape;55;p13"/>
          <p:cNvSpPr txBox="1"/>
          <p:nvPr/>
        </p:nvSpPr>
        <p:spPr>
          <a:xfrm>
            <a:off x="7486900" y="2414900"/>
            <a:ext cx="1681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225" y="2313125"/>
            <a:ext cx="2770125" cy="25485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680675" y="540200"/>
            <a:ext cx="7807500" cy="18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659">
                <a:solidFill>
                  <a:schemeClr val="dk1"/>
                </a:solidFill>
              </a:rPr>
              <a:t>Мультирівнева система превентивного сповіщення про небезпеку</a:t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10628875" y="1700125"/>
            <a:ext cx="8870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18172" t="5776" b="24165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784860" y="-53340"/>
            <a:ext cx="7574992" cy="1227454"/>
          </a:xfrm>
        </p:spPr>
        <p:txBody>
          <a:bodyPr>
            <a:normAutofit/>
          </a:bodyPr>
          <a:lstStyle/>
          <a:p>
            <a:r>
              <a:rPr lang="uk-UA" sz="5400" dirty="0" smtClean="0">
                <a:solidFill>
                  <a:srgbClr val="B00000"/>
                </a:solidFill>
              </a:rPr>
              <a:t>Актуальність</a:t>
            </a:r>
            <a:endParaRPr lang="uk-UA" sz="5400" dirty="0">
              <a:solidFill>
                <a:srgbClr val="B00000"/>
              </a:solidFill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478280" y="1035804"/>
            <a:ext cx="7459980" cy="1135896"/>
          </a:xfrm>
        </p:spPr>
        <p:txBody>
          <a:bodyPr>
            <a:no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</a:rPr>
              <a:t>         </a:t>
            </a:r>
            <a:r>
              <a:rPr lang="uk-UA" sz="1900" dirty="0" smtClean="0">
                <a:solidFill>
                  <a:schemeClr val="tx1"/>
                </a:solidFill>
              </a:rPr>
              <a:t>Пожежі є страшним лихом як для людей так і для всього довкілля. При чому у випадку антропогенних пожеж  довкілля  отримує подвійний удар - спочатку під час пожежі, а потім при ліквідації її наслідків</a:t>
            </a:r>
            <a:r>
              <a:rPr lang="uk-UA" sz="2000" dirty="0" smtClean="0">
                <a:solidFill>
                  <a:schemeClr val="tx1"/>
                </a:solidFill>
              </a:rPr>
              <a:t>. 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12720" y="2491740"/>
            <a:ext cx="6210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900" dirty="0" smtClean="0">
                <a:solidFill>
                  <a:schemeClr val="tx1"/>
                </a:solidFill>
              </a:rPr>
              <a:t>Тому своєчасне виявлення пожежі є  найкращим виявом турботи про довкілля.</a:t>
            </a:r>
          </a:p>
          <a:p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3368040"/>
            <a:ext cx="550926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900" dirty="0" smtClean="0">
                <a:solidFill>
                  <a:schemeClr val="tx1"/>
                </a:solidFill>
              </a:rPr>
              <a:t>Чим раніше  розпочнеться гасіння пожежі - тим меншої шкоди вона завдасть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311700" y="227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8372"/>
              <a:buFont typeface="Arial"/>
              <a:buNone/>
            </a:pPr>
            <a:r>
              <a:rPr lang="uk" sz="2866" b="1">
                <a:solidFill>
                  <a:srgbClr val="980000"/>
                </a:solidFill>
              </a:rPr>
              <a:t>Під час антропогенних пожеж викидаються:</a:t>
            </a:r>
            <a:endParaRPr sz="2866" b="1">
              <a:solidFill>
                <a:srgbClr val="98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38850" y="1017725"/>
            <a:ext cx="8872800" cy="3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uk" b="1">
                <a:solidFill>
                  <a:srgbClr val="073763"/>
                </a:solidFill>
              </a:rPr>
              <a:t>Вуглекислий газ (</a:t>
            </a:r>
            <a:r>
              <a:rPr lang="uk" b="1">
                <a:solidFill>
                  <a:srgbClr val="1C4587"/>
                </a:solidFill>
              </a:rPr>
              <a:t>CO₂)</a:t>
            </a:r>
            <a:r>
              <a:rPr lang="uk">
                <a:solidFill>
                  <a:schemeClr val="dk1"/>
                </a:solidFill>
              </a:rPr>
              <a:t> </a:t>
            </a:r>
            <a:r>
              <a:rPr lang="uk" sz="1600" i="1">
                <a:solidFill>
                  <a:schemeClr val="dk1"/>
                </a:solidFill>
              </a:rPr>
              <a:t>– парниковий газ, сприяє потеплінню.</a:t>
            </a:r>
            <a:endParaRPr sz="309" i="1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uk" b="1">
                <a:solidFill>
                  <a:srgbClr val="073763"/>
                </a:solidFill>
              </a:rPr>
              <a:t>Чадний газ (CO)</a:t>
            </a:r>
            <a:r>
              <a:rPr lang="uk">
                <a:solidFill>
                  <a:schemeClr val="dk1"/>
                </a:solidFill>
              </a:rPr>
              <a:t> </a:t>
            </a:r>
            <a:r>
              <a:rPr lang="uk" sz="1600" i="1">
                <a:solidFill>
                  <a:schemeClr val="dk1"/>
                </a:solidFill>
              </a:rPr>
              <a:t>– токсичний, викликає отруєння.</a:t>
            </a:r>
            <a:endParaRPr sz="1600" i="1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9" i="1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uk" b="1">
                <a:solidFill>
                  <a:srgbClr val="073763"/>
                </a:solidFill>
              </a:rPr>
              <a:t>Оксиди азоту (NOx), діоксиди сірки (SO₂) </a:t>
            </a:r>
            <a:r>
              <a:rPr lang="uk" sz="1600" i="1">
                <a:solidFill>
                  <a:schemeClr val="dk1"/>
                </a:solidFill>
              </a:rPr>
              <a:t>– спричиняють смог, кислотні дощі.</a:t>
            </a:r>
            <a:endParaRPr sz="1600" i="1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47" i="1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uk" b="1">
                <a:solidFill>
                  <a:srgbClr val="073763"/>
                </a:solidFill>
              </a:rPr>
              <a:t>Леткі органічні сполуки (ЛОС)</a:t>
            </a:r>
            <a:r>
              <a:rPr lang="uk" sz="1600" i="1">
                <a:solidFill>
                  <a:schemeClr val="dk1"/>
                </a:solidFill>
              </a:rPr>
              <a:t> – токсичні канцерогени від пластику.</a:t>
            </a:r>
            <a:endParaRPr sz="1600" i="1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3" i="1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uk" b="1">
                <a:solidFill>
                  <a:srgbClr val="073763"/>
                </a:solidFill>
              </a:rPr>
              <a:t>Сажі та тверді частинки (PM10, PM2.5)</a:t>
            </a:r>
            <a:r>
              <a:rPr lang="uk">
                <a:solidFill>
                  <a:schemeClr val="dk1"/>
                </a:solidFill>
              </a:rPr>
              <a:t> </a:t>
            </a:r>
            <a:r>
              <a:rPr lang="uk" sz="1600" i="1">
                <a:solidFill>
                  <a:schemeClr val="dk1"/>
                </a:solidFill>
              </a:rPr>
              <a:t>– частинки, що шкодять легеням.</a:t>
            </a:r>
            <a:endParaRPr sz="1600" i="1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uk" b="1">
                <a:solidFill>
                  <a:srgbClr val="073763"/>
                </a:solidFill>
              </a:rPr>
              <a:t>Діоксини, фурани, поліароматичні вуглеводні (ПАВ)</a:t>
            </a:r>
            <a:r>
              <a:rPr lang="uk" sz="1600" i="1">
                <a:solidFill>
                  <a:schemeClr val="dk1"/>
                </a:solidFill>
              </a:rPr>
              <a:t> – канцерогени, забруднюють ґрунт і воду.</a:t>
            </a:r>
            <a:endParaRPr sz="16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2100" b="1" i="1">
                <a:solidFill>
                  <a:srgbClr val="980000"/>
                </a:solidFill>
              </a:rPr>
              <a:t>Ці викиди шкодять екології та здоров’ю людей!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286650" y="3960275"/>
            <a:ext cx="8570700" cy="11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8755"/>
              <a:buFont typeface="Arial"/>
              <a:buNone/>
            </a:pPr>
            <a:r>
              <a:rPr lang="uk" sz="2256" b="1" i="1" dirty="0">
                <a:solidFill>
                  <a:srgbClr val="980000"/>
                </a:solidFill>
              </a:rPr>
              <a:t>Завдання  проекту</a:t>
            </a:r>
            <a:r>
              <a:rPr lang="uk" sz="2256" b="1" i="1" dirty="0">
                <a:solidFill>
                  <a:schemeClr val="dk1"/>
                </a:solidFill>
              </a:rPr>
              <a:t>  </a:t>
            </a:r>
            <a:r>
              <a:rPr lang="uk" sz="2256" i="1" dirty="0">
                <a:solidFill>
                  <a:schemeClr val="dk1"/>
                </a:solidFill>
              </a:rPr>
              <a:t>–  </a:t>
            </a:r>
            <a:r>
              <a:rPr lang="uk" sz="2256" i="1" dirty="0" smtClean="0">
                <a:solidFill>
                  <a:schemeClr val="dk1"/>
                </a:solidFill>
              </a:rPr>
              <a:t>розробити </a:t>
            </a:r>
            <a:r>
              <a:rPr lang="uk" sz="2256" i="1" dirty="0">
                <a:solidFill>
                  <a:schemeClr val="dk1"/>
                </a:solidFill>
              </a:rPr>
              <a:t>систему раннього оповіщення про ймовірну пожежну  небезпеку</a:t>
            </a:r>
            <a:endParaRPr sz="2256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4905" y="781320"/>
            <a:ext cx="3728985" cy="279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245" y="905400"/>
            <a:ext cx="4341195" cy="305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198350" y="108400"/>
            <a:ext cx="8891700" cy="7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810" b="1" i="1" dirty="0">
                <a:solidFill>
                  <a:srgbClr val="980000"/>
                </a:solidFill>
              </a:rPr>
              <a:t>Мета проекту</a:t>
            </a:r>
            <a:r>
              <a:rPr lang="uk" sz="1810" b="1" i="1" dirty="0">
                <a:solidFill>
                  <a:schemeClr val="dk1"/>
                </a:solidFill>
              </a:rPr>
              <a:t>  </a:t>
            </a:r>
            <a:r>
              <a:rPr lang="uk" sz="1810" i="1" dirty="0">
                <a:solidFill>
                  <a:schemeClr val="dk1"/>
                </a:solidFill>
              </a:rPr>
              <a:t>– </a:t>
            </a:r>
            <a:r>
              <a:rPr lang="uk" sz="1810" i="1" dirty="0" smtClean="0">
                <a:solidFill>
                  <a:schemeClr val="dk1"/>
                </a:solidFill>
              </a:rPr>
              <a:t>підвищити </a:t>
            </a:r>
            <a:r>
              <a:rPr lang="uk" sz="1810" i="1" dirty="0">
                <a:solidFill>
                  <a:schemeClr val="dk1"/>
                </a:solidFill>
              </a:rPr>
              <a:t>безпеку життя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173620" y="2818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uk" dirty="0">
                <a:solidFill>
                  <a:srgbClr val="980000"/>
                </a:solidFill>
              </a:rPr>
              <a:t>ПРОБЛЕМА</a:t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5400" y="218060"/>
            <a:ext cx="3844485" cy="27232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14300" y="754380"/>
            <a:ext cx="47701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Широке використання датчиків диму, масове конвеєрне виробництво, та експлуатація в різних умовах призвело до того, що їх чутливість  обмежується, а це в свою чергу призводить до того, що вони починають реагувати на дим вже тоді, коли пожежа   розгорілася</a:t>
            </a:r>
          </a:p>
          <a:p>
            <a:endParaRPr lang="uk-UA" dirty="0"/>
          </a:p>
        </p:txBody>
      </p:sp>
      <p:sp>
        <p:nvSpPr>
          <p:cNvPr id="6" name="Google Shape;77;p16"/>
          <p:cNvSpPr txBox="1">
            <a:spLocks/>
          </p:cNvSpPr>
          <p:nvPr/>
        </p:nvSpPr>
        <p:spPr>
          <a:xfrm>
            <a:off x="121920" y="2895535"/>
            <a:ext cx="839868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  <a:tabLst/>
              <a:defRPr/>
            </a:pPr>
            <a:r>
              <a:rPr lang="uk-UA" sz="2800" dirty="0" smtClean="0">
                <a:solidFill>
                  <a:srgbClr val="980000"/>
                </a:solidFill>
              </a:rPr>
              <a:t>ГІПОТЕЗА</a:t>
            </a:r>
            <a:endParaRPr kumimoji="0" lang="uk-UA" sz="28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120" y="3314700"/>
            <a:ext cx="870966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Додавши до пожежного датчика систему передачі даних на незалежний експертний контроль у випадку коли рівень сигналу про імовірну небезпеку буде нижчим за критичне значення, але вищим за фонове значення, ми зможемо виявити пожежу на ранній стадії і таким чином вберегти довкілля від подвійного удару спочатку пожежею, а потім роботами по ліквідації її наслідків.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7825" y="0"/>
            <a:ext cx="6446475" cy="420624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/>
          <p:nvPr/>
        </p:nvSpPr>
        <p:spPr>
          <a:xfrm>
            <a:off x="625050" y="3922225"/>
            <a:ext cx="81075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 i="1" dirty="0">
                <a:solidFill>
                  <a:schemeClr val="dk1"/>
                </a:solidFill>
              </a:rPr>
              <a:t>Основна   сигналізації дасть сигнал тривоги лише після набуття  пожежею певного рівня, а додаткова система превентивного сповіщення дасть рекомендацію  перевірити приміщення ще на ранній стадії загоряння </a:t>
            </a:r>
            <a:endParaRPr sz="1600" i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5025"/>
            <a:ext cx="8375100" cy="5727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A40000"/>
                </a:solidFill>
              </a:rPr>
              <a:t>Приклади та аналіз проблеми</a:t>
            </a:r>
            <a:endParaRPr lang="uk-UA" dirty="0">
              <a:solidFill>
                <a:srgbClr val="A4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431" y="1145859"/>
            <a:ext cx="5076190" cy="2940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65760" y="4137660"/>
            <a:ext cx="4846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На </a:t>
            </a:r>
            <a:r>
              <a:rPr lang="ru-RU" i="1" dirty="0" err="1" smtClean="0"/>
              <a:t>кухні</a:t>
            </a:r>
            <a:r>
              <a:rPr lang="ru-RU" i="1" dirty="0" smtClean="0"/>
              <a:t> та в </a:t>
            </a:r>
            <a:r>
              <a:rPr lang="ru-RU" i="1" dirty="0" err="1" smtClean="0"/>
              <a:t>коморі</a:t>
            </a:r>
            <a:r>
              <a:rPr lang="ru-RU" i="1" dirty="0" smtClean="0"/>
              <a:t> датчики одного типу </a:t>
            </a:r>
            <a:r>
              <a:rPr lang="ru-RU" i="1" dirty="0" err="1" smtClean="0"/>
              <a:t>працюють</a:t>
            </a:r>
            <a:endParaRPr lang="ru-RU" i="1" dirty="0" smtClean="0"/>
          </a:p>
          <a:p>
            <a:pPr algn="ctr"/>
            <a:r>
              <a:rPr lang="ru-RU" i="1" dirty="0" smtClean="0"/>
              <a:t> в </a:t>
            </a:r>
            <a:r>
              <a:rPr lang="ru-RU" i="1" dirty="0" err="1" smtClean="0"/>
              <a:t>дуже</a:t>
            </a:r>
            <a:r>
              <a:rPr lang="ru-RU" i="1" dirty="0" smtClean="0"/>
              <a:t>  </a:t>
            </a:r>
            <a:r>
              <a:rPr lang="uk-UA" i="1" dirty="0" smtClean="0"/>
              <a:t>різних умовах</a:t>
            </a:r>
            <a:endParaRPr lang="uk-UA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8340" y="129541"/>
            <a:ext cx="2788414" cy="3802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440680" y="3954780"/>
            <a:ext cx="36042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i="1" dirty="0" smtClean="0"/>
              <a:t>Охоронець не має можливості </a:t>
            </a:r>
            <a:r>
              <a:rPr lang="ru-RU" i="1" dirty="0" err="1" smtClean="0"/>
              <a:t>постійно</a:t>
            </a:r>
            <a:r>
              <a:rPr lang="ru-RU" i="1" dirty="0" smtClean="0"/>
              <a:t> </a:t>
            </a:r>
            <a:r>
              <a:rPr lang="ru-RU" i="1" dirty="0" err="1" smtClean="0"/>
              <a:t>обходити</a:t>
            </a:r>
            <a:r>
              <a:rPr lang="ru-RU" i="1" dirty="0" smtClean="0"/>
              <a:t> </a:t>
            </a:r>
            <a:r>
              <a:rPr lang="ru-RU" i="1" dirty="0" err="1" smtClean="0"/>
              <a:t>всі</a:t>
            </a:r>
            <a:r>
              <a:rPr lang="ru-RU" i="1" dirty="0" smtClean="0"/>
              <a:t> </a:t>
            </a:r>
            <a:r>
              <a:rPr lang="ru-RU" i="1" dirty="0" err="1" smtClean="0"/>
              <a:t>приміщення</a:t>
            </a:r>
            <a:r>
              <a:rPr lang="ru-RU" i="1" dirty="0" smtClean="0"/>
              <a:t>, тому </a:t>
            </a:r>
            <a:r>
              <a:rPr lang="ru-RU" i="1" dirty="0" err="1" smtClean="0"/>
              <a:t>реагує</a:t>
            </a:r>
            <a:r>
              <a:rPr lang="ru-RU" i="1" dirty="0" smtClean="0"/>
              <a:t> на </a:t>
            </a:r>
            <a:r>
              <a:rPr lang="ru-RU" i="1" dirty="0" err="1" smtClean="0"/>
              <a:t>небезпеку</a:t>
            </a:r>
            <a:r>
              <a:rPr lang="ru-RU" i="1" dirty="0" smtClean="0"/>
              <a:t>, </a:t>
            </a:r>
            <a:r>
              <a:rPr lang="ru-RU" i="1" dirty="0" err="1" smtClean="0"/>
              <a:t>лише</a:t>
            </a:r>
            <a:r>
              <a:rPr lang="ru-RU" i="1" dirty="0" smtClean="0"/>
              <a:t> коли один </a:t>
            </a:r>
            <a:r>
              <a:rPr lang="ru-RU" i="1" dirty="0" err="1" smtClean="0"/>
              <a:t>з</a:t>
            </a:r>
            <a:r>
              <a:rPr lang="ru-RU" i="1" dirty="0" smtClean="0"/>
              <a:t> </a:t>
            </a:r>
            <a:r>
              <a:rPr lang="uk-UA" i="1" dirty="0" smtClean="0"/>
              <a:t>датчиків зафіксує повноцінну пожежу</a:t>
            </a:r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0"/>
          <p:cNvPicPr preferRelativeResize="0"/>
          <p:nvPr/>
        </p:nvPicPr>
        <p:blipFill rotWithShape="1">
          <a:blip r:embed="rId3">
            <a:alphaModFix/>
          </a:blip>
          <a:srcRect b="49243"/>
          <a:stretch/>
        </p:blipFill>
        <p:spPr>
          <a:xfrm>
            <a:off x="272250" y="201026"/>
            <a:ext cx="4054749" cy="4165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 rotWithShape="1">
          <a:blip r:embed="rId3">
            <a:alphaModFix/>
          </a:blip>
          <a:srcRect t="53288"/>
          <a:stretch/>
        </p:blipFill>
        <p:spPr>
          <a:xfrm>
            <a:off x="4768076" y="1231675"/>
            <a:ext cx="3866026" cy="365505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/>
          <p:nvPr/>
        </p:nvSpPr>
        <p:spPr>
          <a:xfrm>
            <a:off x="1148850" y="3217500"/>
            <a:ext cx="713400" cy="319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0"/>
          <p:cNvSpPr/>
          <p:nvPr/>
        </p:nvSpPr>
        <p:spPr>
          <a:xfrm>
            <a:off x="5090950" y="4268725"/>
            <a:ext cx="787800" cy="319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rcRect b="38263"/>
          <a:stretch>
            <a:fillRect/>
          </a:stretch>
        </p:blipFill>
        <p:spPr>
          <a:xfrm>
            <a:off x="343015" y="195860"/>
            <a:ext cx="3726065" cy="1983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1599" y="573680"/>
            <a:ext cx="3654929" cy="374686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/>
          <p:nvPr/>
        </p:nvSpPr>
        <p:spPr>
          <a:xfrm>
            <a:off x="679550" y="3292600"/>
            <a:ext cx="750900" cy="28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8"/>
          <p:cNvSpPr/>
          <p:nvPr/>
        </p:nvSpPr>
        <p:spPr>
          <a:xfrm>
            <a:off x="5372525" y="3836975"/>
            <a:ext cx="994800" cy="28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/>
          <a:srcRect l="9609" r="5914" b="9501"/>
          <a:stretch>
            <a:fillRect/>
          </a:stretch>
        </p:blipFill>
        <p:spPr bwMode="auto">
          <a:xfrm>
            <a:off x="1272540" y="3110472"/>
            <a:ext cx="3695700" cy="1857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37160" y="2194560"/>
            <a:ext cx="454152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700" i="1" dirty="0" err="1" smtClean="0">
                <a:solidFill>
                  <a:schemeClr val="dk1"/>
                </a:solidFill>
              </a:rPr>
              <a:t>Мультирівнева</a:t>
            </a:r>
            <a:r>
              <a:rPr lang="uk-UA" sz="1700" i="1" dirty="0" smtClean="0">
                <a:solidFill>
                  <a:schemeClr val="dk1"/>
                </a:solidFill>
              </a:rPr>
              <a:t> система сповіщення у процесі випробування і сигналізатор </a:t>
            </a:r>
            <a:r>
              <a:rPr lang="uk-UA" sz="1700" i="1" dirty="0" err="1" smtClean="0">
                <a:solidFill>
                  <a:schemeClr val="dk1"/>
                </a:solidFill>
              </a:rPr>
              <a:t>задимленності</a:t>
            </a:r>
            <a:r>
              <a:rPr lang="uk-UA" sz="1700" i="1" dirty="0" smtClean="0">
                <a:solidFill>
                  <a:schemeClr val="dk1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80" y="330725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uk-UA" sz="2400" i="1" dirty="0" smtClean="0"/>
              <a:t>Результат спрацювання прототипу на різні рівні задимленості у димовій камері</a:t>
            </a:r>
            <a:endParaRPr lang="uk-UA" sz="2400" i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lum contrast="-10000"/>
          </a:blip>
          <a:srcRect l="2799"/>
          <a:stretch>
            <a:fillRect/>
          </a:stretch>
        </p:blipFill>
        <p:spPr bwMode="auto">
          <a:xfrm>
            <a:off x="68581" y="1310640"/>
            <a:ext cx="3002280" cy="2217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lum bright="-10000"/>
          </a:blip>
          <a:srcRect l="2570" r="4942"/>
          <a:stretch>
            <a:fillRect/>
          </a:stretch>
        </p:blipFill>
        <p:spPr bwMode="auto">
          <a:xfrm>
            <a:off x="3185160" y="1295399"/>
            <a:ext cx="2834640" cy="2247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6149341" y="1291703"/>
            <a:ext cx="2933700" cy="222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кутник 5"/>
          <p:cNvSpPr/>
          <p:nvPr/>
        </p:nvSpPr>
        <p:spPr>
          <a:xfrm>
            <a:off x="131928" y="3652302"/>
            <a:ext cx="19848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dirty="0" smtClean="0">
                <a:solidFill>
                  <a:srgbClr val="B00000"/>
                </a:solidFill>
              </a:rPr>
              <a:t>ЗАУВАЖЕННЯ</a:t>
            </a:r>
            <a:endParaRPr lang="uk-UA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29540" y="3998893"/>
            <a:ext cx="884682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dirty="0" smtClean="0"/>
              <a:t>Запропонована система передачі даних для зовнішнього експертного оцінювання є лише доповненням до вже існуючих систем пожежного сповіщення і ніяким чином не впливає  на їх налаштування та роботу.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title"/>
          </p:nvPr>
        </p:nvSpPr>
        <p:spPr>
          <a:xfrm>
            <a:off x="311700" y="4683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rgbClr val="980000"/>
                </a:solidFill>
              </a:rPr>
              <a:t>ВИСНОВКИ:</a:t>
            </a:r>
            <a:endParaRPr>
              <a:solidFill>
                <a:srgbClr val="980000"/>
              </a:solidFill>
            </a:endParaRPr>
          </a:p>
        </p:txBody>
      </p:sp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/>
              <a:t>- Мультирівнева система превентивного сповіщення про небезпеку ефективно виявляє загрозу на ранніх етапах, що дозволяє зменшити збитки від пожеж.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/>
              <a:t>- Інтеграція системи з Інтернетом речей   дозволить дистанційно моніторити стан об'єктів і приймати рішення на відстані.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/>
              <a:t>- Ця система може бути впроваджена у практику для підвищення рівня безпеки в житлових та комерційних приміщеннях.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/>
        </p:nvSpPr>
        <p:spPr>
          <a:xfrm>
            <a:off x="622750" y="1568425"/>
            <a:ext cx="7533000" cy="14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Дякую за увагу</a:t>
            </a:r>
            <a:endParaRPr sz="34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uk" sz="3400" b="1">
                <a:solidFill>
                  <a:schemeClr val="dk1"/>
                </a:solidFill>
              </a:rPr>
              <a:t> і  запрошую до співпраці !</a:t>
            </a:r>
            <a:endParaRPr sz="34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511</Words>
  <Application>Microsoft Office PowerPoint</Application>
  <PresentationFormat>Екран (16:9)</PresentationFormat>
  <Paragraphs>45</Paragraphs>
  <Slides>12</Slides>
  <Notes>9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5" baseType="lpstr">
      <vt:lpstr>Arial</vt:lpstr>
      <vt:lpstr>Times New Roman</vt:lpstr>
      <vt:lpstr>Simple Light</vt:lpstr>
      <vt:lpstr>Презентація PowerPoint</vt:lpstr>
      <vt:lpstr>Актуальність</vt:lpstr>
      <vt:lpstr>Під час антропогенних пожеж викидаються: </vt:lpstr>
      <vt:lpstr>Презентація PowerPoint</vt:lpstr>
      <vt:lpstr>ПРОБЛЕМА</vt:lpstr>
      <vt:lpstr>Презентація PowerPoint</vt:lpstr>
      <vt:lpstr>Приклади та аналіз проблеми</vt:lpstr>
      <vt:lpstr>Презентація PowerPoint</vt:lpstr>
      <vt:lpstr>Презентація PowerPoint</vt:lpstr>
      <vt:lpstr>Результат спрацювання прототипу на різні рівні задимленості у димовій камері</vt:lpstr>
      <vt:lpstr>ВИСНОВКИ: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НВК ШКТ-ЛТЛ 8</dc:creator>
  <cp:lastModifiedBy>Natalia</cp:lastModifiedBy>
  <cp:revision>20</cp:revision>
  <dcterms:modified xsi:type="dcterms:W3CDTF">2025-04-12T20:53:16Z</dcterms:modified>
</cp:coreProperties>
</file>