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76" r:id="rId4"/>
    <p:sldId id="277" r:id="rId5"/>
    <p:sldId id="278" r:id="rId6"/>
    <p:sldId id="279" r:id="rId7"/>
    <p:sldId id="286" r:id="rId8"/>
    <p:sldId id="280" r:id="rId9"/>
    <p:sldId id="281" r:id="rId10"/>
    <p:sldId id="282" r:id="rId11"/>
    <p:sldId id="288" r:id="rId12"/>
    <p:sldId id="290" r:id="rId13"/>
    <p:sldId id="289" r:id="rId14"/>
    <p:sldId id="287" r:id="rId15"/>
    <p:sldId id="285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3" autoAdjust="0"/>
    <p:restoredTop sz="94660"/>
  </p:normalViewPr>
  <p:slideViewPr>
    <p:cSldViewPr>
      <p:cViewPr>
        <p:scale>
          <a:sx n="98" d="100"/>
          <a:sy n="98" d="100"/>
        </p:scale>
        <p:origin x="-1140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0"/>
            <a:ext cx="9437915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ubno_osvita15@ukr.ne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t.ly/xQw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t.ly/2F-qh" TargetMode="External"/><Relationship Id="rId4" Type="http://schemas.openxmlformats.org/officeDocument/2006/relationships/hyperlink" Target="https://t.ly/kQYow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uk-UA" b="1" cap="small" dirty="0">
                <a:solidFill>
                  <a:srgbClr val="FF0000"/>
                </a:solidFill>
              </a:rPr>
              <a:t>ЕКСКУРСІЙНИЙ ПОШУК УРБАНОНІМУ </a:t>
            </a:r>
            <a:r>
              <a:rPr lang="uk-UA" b="1" cap="small" dirty="0" smtClean="0">
                <a:solidFill>
                  <a:srgbClr val="FF0000"/>
                </a:solidFill>
              </a:rPr>
              <a:t>«САТИЇВ»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b="1" dirty="0"/>
              <a:t>Авторка </a:t>
            </a:r>
            <a:r>
              <a:rPr lang="uk-UA" b="1" dirty="0" err="1"/>
              <a:t>проєкту</a:t>
            </a:r>
            <a:r>
              <a:rPr lang="uk-UA" b="1" dirty="0"/>
              <a:t>: </a:t>
            </a:r>
            <a:endParaRPr lang="uk-UA" dirty="0"/>
          </a:p>
          <a:p>
            <a:r>
              <a:rPr lang="uk-UA" dirty="0" err="1" smtClean="0"/>
              <a:t>Сакварелия</a:t>
            </a:r>
            <a:r>
              <a:rPr lang="uk-UA" dirty="0" smtClean="0"/>
              <a:t> </a:t>
            </a:r>
            <a:r>
              <a:rPr lang="uk-UA" dirty="0"/>
              <a:t>Марія  </a:t>
            </a:r>
            <a:r>
              <a:rPr lang="uk-UA" dirty="0" err="1"/>
              <a:t>Датівна</a:t>
            </a:r>
            <a:r>
              <a:rPr lang="uk-UA" dirty="0"/>
              <a:t>, учениця  7 </a:t>
            </a:r>
            <a:r>
              <a:rPr lang="uk-UA" dirty="0" smtClean="0"/>
              <a:t>класу </a:t>
            </a:r>
            <a:r>
              <a:rPr lang="uk-UA" dirty="0" err="1"/>
              <a:t>Сатиївського</a:t>
            </a:r>
            <a:r>
              <a:rPr lang="uk-UA" dirty="0"/>
              <a:t> ліцею,  </a:t>
            </a:r>
            <a:r>
              <a:rPr lang="uk-UA" dirty="0" err="1"/>
              <a:t>Варковицької</a:t>
            </a:r>
            <a:r>
              <a:rPr lang="uk-UA" dirty="0"/>
              <a:t> </a:t>
            </a:r>
            <a:r>
              <a:rPr lang="uk-UA" dirty="0" err="1" smtClean="0"/>
              <a:t>сільсікої</a:t>
            </a:r>
            <a:r>
              <a:rPr lang="uk-UA" dirty="0" smtClean="0"/>
              <a:t> ради, </a:t>
            </a:r>
            <a:r>
              <a:rPr lang="uk-UA" dirty="0" err="1"/>
              <a:t>Дубенського</a:t>
            </a:r>
            <a:r>
              <a:rPr lang="uk-UA" dirty="0"/>
              <a:t> району, Рівненської </a:t>
            </a:r>
            <a:r>
              <a:rPr lang="uk-UA" dirty="0" smtClean="0"/>
              <a:t>області.</a:t>
            </a:r>
            <a:endParaRPr lang="uk-UA" dirty="0"/>
          </a:p>
          <a:p>
            <a:r>
              <a:rPr lang="uk-UA" dirty="0"/>
              <a:t> </a:t>
            </a:r>
            <a:r>
              <a:rPr lang="uk-UA" b="1" dirty="0"/>
              <a:t>Керівники </a:t>
            </a:r>
            <a:r>
              <a:rPr lang="uk-UA" b="1" dirty="0" err="1"/>
              <a:t>проєкту</a:t>
            </a:r>
            <a:r>
              <a:rPr lang="uk-UA" b="1" dirty="0"/>
              <a:t>: </a:t>
            </a:r>
            <a:endParaRPr lang="uk-UA" dirty="0"/>
          </a:p>
          <a:p>
            <a:r>
              <a:rPr lang="uk-UA" dirty="0" err="1"/>
              <a:t>Ясінський</a:t>
            </a:r>
            <a:r>
              <a:rPr lang="uk-UA" dirty="0"/>
              <a:t> М. М. керівник гуртка ”Архітектурно-історичне краєзнавство” Рівненської Малої академії наук учнівської молоді,</a:t>
            </a:r>
          </a:p>
          <a:p>
            <a:r>
              <a:rPr lang="uk-UA" dirty="0"/>
              <a:t>Вознюк Н. І. вчителька суспільних  дисциплін </a:t>
            </a:r>
            <a:r>
              <a:rPr lang="uk-UA" dirty="0" err="1"/>
              <a:t>Сатиївського</a:t>
            </a:r>
            <a:r>
              <a:rPr lang="uk-UA" dirty="0"/>
              <a:t> ліцею </a:t>
            </a:r>
            <a:r>
              <a:rPr lang="uk-UA" dirty="0" err="1"/>
              <a:t>Варковицької</a:t>
            </a:r>
            <a:r>
              <a:rPr lang="uk-UA" dirty="0"/>
              <a:t> </a:t>
            </a:r>
            <a:r>
              <a:rPr lang="uk-UA" dirty="0" smtClean="0"/>
              <a:t>сільської ради, </a:t>
            </a:r>
            <a:r>
              <a:rPr lang="uk-UA" dirty="0" err="1"/>
              <a:t>Дубенського</a:t>
            </a:r>
            <a:r>
              <a:rPr lang="uk-UA" dirty="0"/>
              <a:t> району, Рівненської </a:t>
            </a:r>
            <a:r>
              <a:rPr lang="uk-UA" dirty="0" smtClean="0"/>
              <a:t>області</a:t>
            </a:r>
          </a:p>
          <a:p>
            <a:r>
              <a:rPr lang="uk-UA" sz="4000" b="1" dirty="0">
                <a:solidFill>
                  <a:srgbClr val="FF0000"/>
                </a:solidFill>
              </a:rPr>
              <a:t>ШКІЛЬНА ЕЛЕКТРОННА АДРЕСА:</a:t>
            </a:r>
            <a:r>
              <a:rPr lang="uk-UA" dirty="0">
                <a:solidFill>
                  <a:srgbClr val="FF0000"/>
                </a:solidFill>
                <a:hlinkClick r:id="rId2"/>
              </a:rPr>
              <a:t>                    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dubno_osvita15@ukr.net</a:t>
            </a:r>
            <a:endParaRPr lang="uk-UA" dirty="0">
              <a:solidFill>
                <a:srgbClr val="FF0000"/>
              </a:solidFill>
            </a:endParaRP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4493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МЕТА ПРОЄКТУ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9"/>
            <a:ext cx="8147248" cy="2664295"/>
          </a:xfrm>
        </p:spPr>
        <p:txBody>
          <a:bodyPr>
            <a:normAutofit fontScale="92500" lnSpcReduction="10000"/>
          </a:bodyPr>
          <a:lstStyle/>
          <a:p>
            <a:r>
              <a:rPr lang="uk-UA" sz="1800" dirty="0" smtClean="0"/>
              <a:t>Село </a:t>
            </a:r>
            <a:r>
              <a:rPr lang="uk-UA" sz="1800" dirty="0" err="1" smtClean="0"/>
              <a:t>Сатиїв</a:t>
            </a:r>
            <a:r>
              <a:rPr lang="uk-UA" sz="1800" dirty="0" smtClean="0"/>
              <a:t> знаходиться на правому березі річки </a:t>
            </a:r>
            <a:r>
              <a:rPr lang="uk-UA" sz="1800" dirty="0" err="1" smtClean="0"/>
              <a:t>Стубла</a:t>
            </a:r>
            <a:r>
              <a:rPr lang="uk-UA" sz="1800" dirty="0" smtClean="0"/>
              <a:t> в </a:t>
            </a:r>
            <a:r>
              <a:rPr lang="uk-UA" sz="1800" dirty="0" err="1" smtClean="0"/>
              <a:t>Дубенському</a:t>
            </a:r>
            <a:r>
              <a:rPr lang="uk-UA" sz="1800" dirty="0" smtClean="0"/>
              <a:t> районі Рівненської області. Поруч знаходяться села </a:t>
            </a:r>
            <a:r>
              <a:rPr lang="uk-UA" sz="1800" dirty="0" err="1" smtClean="0"/>
              <a:t>Заріцьк</a:t>
            </a:r>
            <a:r>
              <a:rPr lang="uk-UA" sz="1800" dirty="0" smtClean="0"/>
              <a:t>, </a:t>
            </a:r>
            <a:r>
              <a:rPr lang="uk-UA" sz="1800" dirty="0" err="1" smtClean="0"/>
              <a:t>Жорнів</a:t>
            </a:r>
            <a:r>
              <a:rPr lang="uk-UA" sz="1800" dirty="0" smtClean="0"/>
              <a:t>, </a:t>
            </a:r>
            <a:r>
              <a:rPr lang="uk-UA" sz="1800" dirty="0" err="1" smtClean="0"/>
              <a:t>Кораблище</a:t>
            </a:r>
            <a:r>
              <a:rPr lang="uk-UA" sz="1800" dirty="0" smtClean="0"/>
              <a:t>, </a:t>
            </a:r>
            <a:r>
              <a:rPr lang="uk-UA" sz="1800" dirty="0" err="1" smtClean="0"/>
              <a:t>Олибів</a:t>
            </a:r>
            <a:r>
              <a:rPr lang="uk-UA" sz="1800" dirty="0" smtClean="0"/>
              <a:t>, Радів, </a:t>
            </a:r>
            <a:r>
              <a:rPr lang="uk-UA" sz="1800" dirty="0" err="1" smtClean="0"/>
              <a:t>Варковичі</a:t>
            </a:r>
            <a:r>
              <a:rPr lang="uk-UA" sz="1800" dirty="0" smtClean="0"/>
              <a:t>. Назви цих поселень є невід’ємною частиною історії нашого краю, адже вони, ці назви, розповідають про минуле. Фактично кожна людина сьогодні проживає у велетенському музеї географічних назв.</a:t>
            </a:r>
          </a:p>
          <a:p>
            <a:r>
              <a:rPr lang="uk-UA" sz="1800" b="1" dirty="0" smtClean="0">
                <a:solidFill>
                  <a:srgbClr val="FF0000"/>
                </a:solidFill>
              </a:rPr>
              <a:t>ОБ</a:t>
            </a:r>
            <a:r>
              <a:rPr lang="en-US" sz="1800" b="1" dirty="0" smtClean="0">
                <a:solidFill>
                  <a:srgbClr val="FF0000"/>
                </a:solidFill>
              </a:rPr>
              <a:t>’</a:t>
            </a:r>
            <a:r>
              <a:rPr lang="uk-UA" sz="1800" b="1" dirty="0" smtClean="0">
                <a:solidFill>
                  <a:srgbClr val="FF0000"/>
                </a:solidFill>
              </a:rPr>
              <a:t>ЄКТ ДОСЛІДЖЕННЯ</a:t>
            </a:r>
          </a:p>
          <a:p>
            <a:r>
              <a:rPr lang="uk-UA" sz="1800" b="1" dirty="0"/>
              <a:t>Об’єктом наукового дослідження</a:t>
            </a:r>
            <a:r>
              <a:rPr lang="uk-UA" sz="1800" dirty="0"/>
              <a:t> є </a:t>
            </a:r>
            <a:r>
              <a:rPr lang="uk-UA" sz="1800" dirty="0" err="1"/>
              <a:t>урбанонім</a:t>
            </a:r>
            <a:r>
              <a:rPr lang="uk-UA" sz="1800" dirty="0"/>
              <a:t> «</a:t>
            </a:r>
            <a:r>
              <a:rPr lang="uk-UA" sz="1800" dirty="0" err="1"/>
              <a:t>Сатиїв</a:t>
            </a:r>
            <a:r>
              <a:rPr lang="uk-UA" sz="1800" dirty="0" smtClean="0"/>
              <a:t>».</a:t>
            </a:r>
          </a:p>
          <a:p>
            <a:r>
              <a:rPr lang="uk-UA" sz="1800" b="1" dirty="0">
                <a:solidFill>
                  <a:srgbClr val="FF0000"/>
                </a:solidFill>
              </a:rPr>
              <a:t>ПРЕДМЕТ НАУКОВОГО </a:t>
            </a:r>
            <a:r>
              <a:rPr lang="uk-UA" sz="1800" b="1" dirty="0" smtClean="0">
                <a:solidFill>
                  <a:srgbClr val="FF0000"/>
                </a:solidFill>
              </a:rPr>
              <a:t>ДОСЛІДЖЕННЯ</a:t>
            </a:r>
          </a:p>
          <a:p>
            <a:r>
              <a:rPr lang="uk-UA" sz="1800" dirty="0"/>
              <a:t>обґрунтування </a:t>
            </a:r>
            <a:r>
              <a:rPr lang="uk-UA" sz="1800" dirty="0" err="1"/>
              <a:t>урбаноніму</a:t>
            </a:r>
            <a:r>
              <a:rPr lang="uk-UA" sz="1800" dirty="0"/>
              <a:t> «</a:t>
            </a:r>
            <a:r>
              <a:rPr lang="uk-UA" sz="1800" dirty="0" err="1"/>
              <a:t>Сатиїв</a:t>
            </a:r>
            <a:r>
              <a:rPr lang="uk-UA" sz="1800" dirty="0"/>
              <a:t>» на основі історичного аналізу локальної середньовічної історії та закономірності його появи на землях історичної  Волині.</a:t>
            </a:r>
          </a:p>
          <a:p>
            <a:endParaRPr lang="uk-UA" sz="1800" dirty="0"/>
          </a:p>
          <a:p>
            <a:endParaRPr lang="uk-UA" sz="1800" dirty="0"/>
          </a:p>
          <a:p>
            <a:endParaRPr lang="uk-UA" sz="1800" b="1" dirty="0" smtClean="0">
              <a:solidFill>
                <a:srgbClr val="FF0000"/>
              </a:solidFill>
            </a:endParaRPr>
          </a:p>
          <a:p>
            <a:endParaRPr lang="uk-UA" sz="1800" b="1" dirty="0" smtClean="0">
              <a:solidFill>
                <a:srgbClr val="FF0000"/>
              </a:solidFill>
            </a:endParaRPr>
          </a:p>
          <a:p>
            <a:endParaRPr lang="uk-UA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293096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МЕТОДИ </a:t>
            </a:r>
            <a:r>
              <a:rPr lang="uk-UA" b="1" dirty="0">
                <a:solidFill>
                  <a:srgbClr val="FF0000"/>
                </a:solidFill>
              </a:rPr>
              <a:t>ДОСЛІДЖЕННЯ</a:t>
            </a:r>
          </a:p>
          <a:p>
            <a:r>
              <a:rPr lang="uk-UA" dirty="0"/>
              <a:t>Аналіз топонімів, історичних документів та відомостей, інтерв'ю з місцевими старожилами.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9336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44624"/>
            <a:ext cx="8229600" cy="1084982"/>
          </a:xfrm>
        </p:spPr>
        <p:txBody>
          <a:bodyPr>
            <a:noAutofit/>
          </a:bodyPr>
          <a:lstStyle/>
          <a:p>
            <a:pPr lvl="0"/>
            <a:endParaRPr lang="uk-UA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7427168" cy="5112568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uk-UA" dirty="0" err="1" smtClean="0">
                <a:solidFill>
                  <a:srgbClr val="FF0000"/>
                </a:solidFill>
              </a:rPr>
              <a:t>Сат</a:t>
            </a:r>
            <a:r>
              <a:rPr lang="uk-UA" dirty="0" err="1">
                <a:solidFill>
                  <a:srgbClr val="FF0000"/>
                </a:solidFill>
              </a:rPr>
              <a:t>-</a:t>
            </a:r>
            <a:r>
              <a:rPr lang="uk-UA" dirty="0" err="1" smtClean="0"/>
              <a:t>з</a:t>
            </a:r>
            <a:r>
              <a:rPr lang="uk-UA" dirty="0" smtClean="0"/>
              <a:t> </a:t>
            </a:r>
            <a:r>
              <a:rPr lang="uk-UA" dirty="0"/>
              <a:t>караїмської мови слово перекладається як «продавати». Щодо караїмів, то вони не лише проживали на Волині, але й сформували тут волинський діалект караїмської мови. У 1246 р. відбулося переселення значної частини караїмів з Криму на Захід України, а 1398 р. у Литву. </a:t>
            </a:r>
            <a:endParaRPr lang="uk-UA" dirty="0" smtClean="0"/>
          </a:p>
          <a:p>
            <a:r>
              <a:rPr lang="uk-UA" dirty="0" err="1"/>
              <a:t> </a:t>
            </a:r>
            <a:r>
              <a:rPr lang="uk-UA" dirty="0" err="1">
                <a:solidFill>
                  <a:srgbClr val="FF0000"/>
                </a:solidFill>
              </a:rPr>
              <a:t>Сатарг</a:t>
            </a:r>
            <a:r>
              <a:rPr lang="uk-UA" dirty="0">
                <a:solidFill>
                  <a:srgbClr val="FF0000"/>
                </a:solidFill>
              </a:rPr>
              <a:t>а</a:t>
            </a:r>
            <a:r>
              <a:rPr lang="uk-UA" dirty="0"/>
              <a:t> – татарською мовою означає продавати. Польський історик М. </a:t>
            </a:r>
            <a:r>
              <a:rPr lang="uk-UA" dirty="0" err="1"/>
              <a:t>Стрийковський</a:t>
            </a:r>
            <a:r>
              <a:rPr lang="uk-UA" dirty="0"/>
              <a:t> пише, що перші татари у Великому князівстві Литовському появилися у 1320 році, коли прийшли на допомогу Великому князю Литовському Гедиміну в його боротьбі проти хрестоносців. Історик С. </a:t>
            </a:r>
            <a:r>
              <a:rPr lang="uk-UA" dirty="0" err="1"/>
              <a:t>Кричинський</a:t>
            </a:r>
            <a:r>
              <a:rPr lang="uk-UA" dirty="0"/>
              <a:t> робить висновок, що татарські загони,</a:t>
            </a:r>
            <a:r>
              <a:rPr lang="uk-UA" dirty="0" err="1"/>
              <a:t>ткотрі</a:t>
            </a:r>
            <a:r>
              <a:rPr lang="uk-UA" dirty="0"/>
              <a:t> були в союзі з литовськими князями, тоді могли оселитися біля литовських міст і замків. Військо хана </a:t>
            </a:r>
            <a:r>
              <a:rPr lang="uk-UA" dirty="0" err="1"/>
              <a:t>Джанібека</a:t>
            </a:r>
            <a:r>
              <a:rPr lang="uk-UA" dirty="0"/>
              <a:t> могло брати участь в походах литовських князів на польські землі у 1350 та 1352 рр. Литовські татари оселилися в Великому князівстві Литовському у 1397 році. </a:t>
            </a:r>
            <a:endParaRPr lang="uk-UA" dirty="0" smtClean="0"/>
          </a:p>
          <a:p>
            <a:pPr lvl="0"/>
            <a:r>
              <a:rPr lang="uk-UA" dirty="0" err="1" smtClean="0">
                <a:solidFill>
                  <a:srgbClr val="FF0000"/>
                </a:solidFill>
              </a:rPr>
              <a:t>Сата</a:t>
            </a:r>
            <a:r>
              <a:rPr lang="uk-UA" dirty="0" err="1" smtClean="0"/>
              <a:t>-</a:t>
            </a:r>
            <a:r>
              <a:rPr lang="uk-UA" dirty="0" err="1"/>
              <a:t>Сата</a:t>
            </a:r>
            <a:r>
              <a:rPr lang="uk-UA" dirty="0"/>
              <a:t> - з арамейської мови це слово перекладається як міра зерна. Також і розмір території визначався необхідним для засіву об’ємом зерна. </a:t>
            </a:r>
            <a:r>
              <a:rPr lang="uk-UA" dirty="0" err="1"/>
              <a:t>Сата</a:t>
            </a:r>
            <a:r>
              <a:rPr lang="uk-UA" dirty="0"/>
              <a:t> означало міру , що містила один мішок або короб зерна. Зважаючи на те, що на річці в </a:t>
            </a:r>
            <a:r>
              <a:rPr lang="uk-UA" dirty="0" err="1"/>
              <a:t>Сатиєві</a:t>
            </a:r>
            <a:r>
              <a:rPr lang="uk-UA" dirty="0"/>
              <a:t> була гребля та на ній переправа і за переправу треба було платити, версія про оплату мірою зерна цілком імовірна. Тим паче, що в певні періоди часу переправа насправді знаходилася в орендарів-євреїв.</a:t>
            </a:r>
          </a:p>
          <a:p>
            <a:endParaRPr lang="uk-UA" dirty="0" smtClean="0"/>
          </a:p>
          <a:p>
            <a:endParaRPr lang="uk-UA" dirty="0"/>
          </a:p>
          <a:p>
            <a:pPr lvl="0"/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74926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29600" cy="1143000"/>
          </a:xfrm>
        </p:spPr>
        <p:txBody>
          <a:bodyPr/>
          <a:lstStyle/>
          <a:p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uk-UA" dirty="0">
                <a:solidFill>
                  <a:srgbClr val="FF0000"/>
                </a:solidFill>
              </a:rPr>
              <a:t>Сет </a:t>
            </a:r>
            <a:r>
              <a:rPr lang="uk-UA" dirty="0"/>
              <a:t>– давньоєгипетський бог, уособлення грози, блискавки, природного лиха. </a:t>
            </a:r>
          </a:p>
          <a:p>
            <a:pPr lvl="0"/>
            <a:r>
              <a:rPr lang="uk-UA" dirty="0" err="1">
                <a:solidFill>
                  <a:srgbClr val="FF0000"/>
                </a:solidFill>
              </a:rPr>
              <a:t>Сат</a:t>
            </a:r>
            <a:r>
              <a:rPr lang="uk-UA" dirty="0"/>
              <a:t> – чорний бурштин (</a:t>
            </a:r>
            <a:r>
              <a:rPr lang="uk-UA" dirty="0" err="1"/>
              <a:t>аланською</a:t>
            </a:r>
            <a:r>
              <a:rPr lang="uk-UA" dirty="0"/>
              <a:t> мовою).</a:t>
            </a:r>
          </a:p>
          <a:p>
            <a:pPr lvl="0"/>
            <a:r>
              <a:rPr lang="uk-UA" dirty="0" err="1">
                <a:solidFill>
                  <a:srgbClr val="FF0000"/>
                </a:solidFill>
              </a:rPr>
              <a:t>Сатой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/>
              <a:t>– (? – 399) цар Кавказької Албанії у 388-399 роках. </a:t>
            </a:r>
          </a:p>
          <a:p>
            <a:pPr lvl="0"/>
            <a:r>
              <a:rPr lang="uk-UA" dirty="0">
                <a:solidFill>
                  <a:srgbClr val="FF0000"/>
                </a:solidFill>
              </a:rPr>
              <a:t>Село </a:t>
            </a:r>
            <a:r>
              <a:rPr lang="uk-UA" dirty="0" err="1">
                <a:solidFill>
                  <a:srgbClr val="FF0000"/>
                </a:solidFill>
              </a:rPr>
              <a:t>Сатиєво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/>
              <a:t>знаходиться в </a:t>
            </a:r>
            <a:r>
              <a:rPr lang="uk-UA" dirty="0" err="1"/>
              <a:t>Миякинському</a:t>
            </a:r>
            <a:r>
              <a:rPr lang="uk-UA" dirty="0"/>
              <a:t> районі Башкортостану. </a:t>
            </a:r>
          </a:p>
          <a:p>
            <a:pPr lvl="0"/>
            <a:r>
              <a:rPr lang="uk-UA" dirty="0">
                <a:solidFill>
                  <a:srgbClr val="FF0000"/>
                </a:solidFill>
              </a:rPr>
              <a:t>Острів </a:t>
            </a:r>
            <a:r>
              <a:rPr lang="uk-UA" dirty="0" err="1">
                <a:solidFill>
                  <a:srgbClr val="FF0000"/>
                </a:solidFill>
              </a:rPr>
              <a:t>Сатии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/>
              <a:t>Талах знаходиться у Якутську.</a:t>
            </a:r>
          </a:p>
          <a:p>
            <a:pPr lvl="0"/>
            <a:r>
              <a:rPr lang="uk-UA" dirty="0">
                <a:solidFill>
                  <a:srgbClr val="FF0000"/>
                </a:solidFill>
              </a:rPr>
              <a:t>Сатана</a:t>
            </a:r>
            <a:r>
              <a:rPr lang="uk-UA" dirty="0"/>
              <a:t> (наголос на другому складі) </a:t>
            </a:r>
            <a:r>
              <a:rPr lang="uk-UA" dirty="0" err="1"/>
              <a:t>аланська</a:t>
            </a:r>
            <a:r>
              <a:rPr lang="uk-UA" dirty="0"/>
              <a:t> міфологічна фігура.</a:t>
            </a:r>
          </a:p>
          <a:p>
            <a:pPr lvl="0"/>
            <a:r>
              <a:rPr lang="uk-UA" dirty="0" err="1">
                <a:solidFill>
                  <a:srgbClr val="FF0000"/>
                </a:solidFill>
              </a:rPr>
              <a:t>Сато</a:t>
            </a:r>
            <a:r>
              <a:rPr lang="uk-UA" dirty="0"/>
              <a:t> – одне з найпоширеніших японських прізвищ, в перекладі означає «цукор».</a:t>
            </a:r>
          </a:p>
          <a:p>
            <a:pPr lvl="0"/>
            <a:r>
              <a:rPr lang="uk-UA" dirty="0" err="1">
                <a:solidFill>
                  <a:srgbClr val="FF0000"/>
                </a:solidFill>
              </a:rPr>
              <a:t>Сатай</a:t>
            </a:r>
            <a:r>
              <a:rPr lang="uk-UA" dirty="0">
                <a:solidFill>
                  <a:srgbClr val="FF0000"/>
                </a:solidFill>
              </a:rPr>
              <a:t>, </a:t>
            </a:r>
            <a:r>
              <a:rPr lang="uk-UA" dirty="0" err="1">
                <a:solidFill>
                  <a:srgbClr val="FF0000"/>
                </a:solidFill>
              </a:rPr>
              <a:t>Сатий</a:t>
            </a:r>
            <a:r>
              <a:rPr lang="uk-UA" dirty="0">
                <a:solidFill>
                  <a:srgbClr val="FF0000"/>
                </a:solidFill>
              </a:rPr>
              <a:t>, </a:t>
            </a:r>
            <a:r>
              <a:rPr lang="uk-UA" dirty="0" err="1">
                <a:solidFill>
                  <a:srgbClr val="FF0000"/>
                </a:solidFill>
              </a:rPr>
              <a:t>Сатемир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/>
              <a:t>– ногайські чоловічі імена. </a:t>
            </a:r>
          </a:p>
          <a:p>
            <a:r>
              <a:rPr lang="uk-UA" dirty="0"/>
              <a:t> </a:t>
            </a:r>
          </a:p>
          <a:p>
            <a:pPr marL="0" indent="0">
              <a:buNone/>
            </a:pPr>
            <a:r>
              <a:rPr lang="uk-UA" dirty="0"/>
              <a:t>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12482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00200"/>
            <a:ext cx="7632848" cy="3701007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uk-UA" sz="6400" dirty="0" err="1" smtClean="0">
                <a:solidFill>
                  <a:srgbClr val="FF0000"/>
                </a:solidFill>
              </a:rPr>
              <a:t>Сате</a:t>
            </a:r>
            <a:r>
              <a:rPr lang="uk-UA" sz="6400" dirty="0" smtClean="0">
                <a:solidFill>
                  <a:srgbClr val="FF0000"/>
                </a:solidFill>
              </a:rPr>
              <a:t> </a:t>
            </a:r>
            <a:r>
              <a:rPr lang="uk-UA" sz="6400" dirty="0" smtClean="0"/>
              <a:t>(затул</a:t>
            </a:r>
            <a:r>
              <a:rPr lang="uk-UA" sz="6400" dirty="0"/>
              <a:t>, </a:t>
            </a:r>
            <a:r>
              <a:rPr lang="uk-UA" sz="6400" dirty="0" err="1"/>
              <a:t>сателе</a:t>
            </a:r>
            <a:r>
              <a:rPr lang="uk-UA" sz="6400" dirty="0"/>
              <a:t>) з молдавської мови перекладається як село. У Х-ХІІ ст. землі північної Молдови перебували у складі Давньої Русі, а в </a:t>
            </a:r>
            <a:r>
              <a:rPr lang="uk-UA" sz="6400" dirty="0" err="1"/>
              <a:t>ХІІ-на</a:t>
            </a:r>
            <a:r>
              <a:rPr lang="uk-UA" sz="6400" dirty="0"/>
              <a:t> поч. </a:t>
            </a:r>
            <a:r>
              <a:rPr lang="uk-UA" sz="6400" dirty="0" err="1"/>
              <a:t>ХІІІст</a:t>
            </a:r>
            <a:r>
              <a:rPr lang="uk-UA" sz="6400" dirty="0"/>
              <a:t>. У межах Галицького князівства й Галицько-Волинського князівства</a:t>
            </a:r>
            <a:r>
              <a:rPr lang="uk-UA" sz="6400" dirty="0" smtClean="0"/>
              <a:t>.</a:t>
            </a:r>
            <a:r>
              <a:rPr lang="uk-UA" sz="6400" dirty="0"/>
              <a:t> </a:t>
            </a:r>
            <a:endParaRPr lang="uk-UA" sz="6400" dirty="0" smtClean="0"/>
          </a:p>
          <a:p>
            <a:pPr lvl="0"/>
            <a:r>
              <a:rPr lang="uk-UA" sz="6400" dirty="0" smtClean="0"/>
              <a:t> </a:t>
            </a:r>
            <a:r>
              <a:rPr lang="uk-UA" sz="6400" dirty="0" err="1">
                <a:solidFill>
                  <a:srgbClr val="FF0000"/>
                </a:solidFill>
              </a:rPr>
              <a:t>Сатиєв</a:t>
            </a:r>
            <a:r>
              <a:rPr lang="uk-UA" sz="6400" dirty="0"/>
              <a:t> (прізвище) – існує версія, що прізвище утворене від тюрксько-татарського імені </a:t>
            </a:r>
            <a:r>
              <a:rPr lang="uk-UA" sz="6400" dirty="0" err="1"/>
              <a:t>Саті</a:t>
            </a:r>
            <a:r>
              <a:rPr lang="uk-UA" sz="6400" dirty="0"/>
              <a:t>, котре в перекладі означає «проданий, куплений». Однак продана/куплена людина, або фактично раб, не міг бути власником середньовічного поселення.</a:t>
            </a:r>
          </a:p>
          <a:p>
            <a:pPr lvl="0"/>
            <a:r>
              <a:rPr lang="uk-UA" sz="6400" dirty="0" err="1"/>
              <a:t> </a:t>
            </a:r>
            <a:r>
              <a:rPr lang="uk-UA" sz="6400" dirty="0" err="1" smtClean="0">
                <a:solidFill>
                  <a:srgbClr val="FF0000"/>
                </a:solidFill>
              </a:rPr>
              <a:t>Сата</a:t>
            </a:r>
            <a:r>
              <a:rPr lang="uk-UA" sz="6400" dirty="0" smtClean="0">
                <a:solidFill>
                  <a:srgbClr val="FF0000"/>
                </a:solidFill>
              </a:rPr>
              <a:t>л </a:t>
            </a:r>
            <a:r>
              <a:rPr lang="uk-UA" sz="6400" dirty="0"/>
              <a:t>– «вилка» кримсько-татарське. Річка </a:t>
            </a:r>
            <a:r>
              <a:rPr lang="uk-UA" sz="6400" dirty="0" err="1"/>
              <a:t>Стубла</a:t>
            </a:r>
            <a:r>
              <a:rPr lang="uk-UA" sz="6400" dirty="0"/>
              <a:t> на місці, де виникло поселення </a:t>
            </a:r>
            <a:r>
              <a:rPr lang="uk-UA" sz="6400" dirty="0" err="1"/>
              <a:t>Сатиїв</a:t>
            </a:r>
            <a:r>
              <a:rPr lang="uk-UA" sz="6400" dirty="0"/>
              <a:t>, з’єднується з малою річкою, що бере початок у сусідньому </a:t>
            </a:r>
            <a:r>
              <a:rPr lang="uk-UA" sz="6400" dirty="0" err="1"/>
              <a:t>Радові</a:t>
            </a:r>
            <a:r>
              <a:rPr lang="uk-UA" sz="6400" dirty="0" smtClean="0"/>
              <a:t>.</a:t>
            </a:r>
          </a:p>
          <a:p>
            <a:pPr lvl="0"/>
            <a:r>
              <a:rPr lang="uk-UA" sz="6400" dirty="0" err="1">
                <a:solidFill>
                  <a:srgbClr val="FF0000"/>
                </a:solidFill>
              </a:rPr>
              <a:t>Сатан</a:t>
            </a:r>
            <a:r>
              <a:rPr lang="uk-UA" sz="6400" dirty="0">
                <a:solidFill>
                  <a:srgbClr val="FF0000"/>
                </a:solidFill>
              </a:rPr>
              <a:t> </a:t>
            </a:r>
            <a:r>
              <a:rPr lang="uk-UA" sz="6400" dirty="0"/>
              <a:t>– єврейський термін, що означав «обвинувач», «супротивник» та походив від слова, що означало «перешкоджати, протидіяти». На наш погляд, слово (чи його основа) могло бути використовуване в значенні «перешкода». Напр. перешкодами могли бути близько тисячі років тому мілководні або заболочені долини р. </a:t>
            </a:r>
            <a:r>
              <a:rPr lang="uk-UA" sz="6400" dirty="0" err="1"/>
              <a:t>Стубли</a:t>
            </a:r>
            <a:r>
              <a:rPr lang="uk-UA" sz="6400" dirty="0" smtClean="0"/>
              <a:t>.</a:t>
            </a:r>
          </a:p>
          <a:p>
            <a:pPr lvl="0"/>
            <a:r>
              <a:rPr lang="uk-UA" sz="6400" dirty="0">
                <a:solidFill>
                  <a:srgbClr val="FF0000"/>
                </a:solidFill>
              </a:rPr>
              <a:t>Сатин</a:t>
            </a:r>
            <a:r>
              <a:rPr lang="uk-UA" sz="6400" dirty="0"/>
              <a:t> – французькою атлас, латинською </a:t>
            </a:r>
            <a:r>
              <a:rPr lang="uk-UA" sz="6400" dirty="0" err="1"/>
              <a:t>seta</a:t>
            </a:r>
            <a:r>
              <a:rPr lang="uk-UA" sz="6400" dirty="0"/>
              <a:t> – шовк. Римські монети знаходять по всій території Волині. Знайдено ці монети і в місті Острог, що було розташоване на тому ж прадавньому історичному шляху, який згодом проходив через поселення </a:t>
            </a:r>
            <a:r>
              <a:rPr lang="uk-UA" sz="6400" dirty="0" err="1"/>
              <a:t>Сатиїв</a:t>
            </a:r>
            <a:r>
              <a:rPr lang="uk-UA" sz="6400" dirty="0"/>
              <a:t> на </a:t>
            </a:r>
            <a:r>
              <a:rPr lang="uk-UA" sz="6400" dirty="0" err="1"/>
              <a:t>Олику</a:t>
            </a:r>
            <a:r>
              <a:rPr lang="uk-UA" sz="6400" dirty="0"/>
              <a:t>, Луцьк та Володимир. Але попри використання латини у Середньовіччі, немає достовірних відомостей про проходження римських доріг на території досліджуваного нами об’єкта.</a:t>
            </a:r>
          </a:p>
          <a:p>
            <a:r>
              <a:rPr lang="uk-UA" sz="6400" dirty="0"/>
              <a:t> </a:t>
            </a:r>
          </a:p>
          <a:p>
            <a:pPr lvl="0"/>
            <a:endParaRPr lang="uk-UA" dirty="0"/>
          </a:p>
          <a:p>
            <a:r>
              <a:rPr lang="uk-UA" dirty="0"/>
              <a:t> </a:t>
            </a:r>
          </a:p>
          <a:p>
            <a:pPr lvl="0"/>
            <a:endParaRPr lang="uk-UA" dirty="0"/>
          </a:p>
          <a:p>
            <a:endParaRPr lang="uk-UA" dirty="0"/>
          </a:p>
          <a:p>
            <a:pPr lvl="0"/>
            <a:endParaRPr lang="uk-UA" dirty="0" smtClean="0"/>
          </a:p>
          <a:p>
            <a:pPr lvl="0"/>
            <a:endParaRPr lang="uk-UA" dirty="0" smtClean="0"/>
          </a:p>
          <a:p>
            <a:pPr lvl="0"/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05479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uk-UA" dirty="0" err="1">
                <a:solidFill>
                  <a:srgbClr val="FF0000"/>
                </a:solidFill>
              </a:rPr>
              <a:t>Сеїт</a:t>
            </a:r>
            <a:r>
              <a:rPr lang="uk-UA" dirty="0">
                <a:solidFill>
                  <a:srgbClr val="FF0000"/>
                </a:solidFill>
              </a:rPr>
              <a:t>, Сеїд, Сайд </a:t>
            </a:r>
            <a:r>
              <a:rPr lang="uk-UA" dirty="0"/>
              <a:t>– арабське ім’я, що в переносному значенні означає «пан». Відомо, що у 1349 році, після смерті воєводи і боярина Дмитра </a:t>
            </a:r>
            <a:r>
              <a:rPr lang="uk-UA" dirty="0" err="1"/>
              <a:t>Детька</a:t>
            </a:r>
            <a:r>
              <a:rPr lang="uk-UA" dirty="0"/>
              <a:t>, котрий керував Галичем від імені </a:t>
            </a:r>
            <a:r>
              <a:rPr lang="uk-UA" dirty="0" err="1"/>
              <a:t>Любарта</a:t>
            </a:r>
            <a:r>
              <a:rPr lang="uk-UA" dirty="0"/>
              <a:t>, польський король за допомогою військ Золотої Орди, Угорщини і </a:t>
            </a:r>
            <a:r>
              <a:rPr lang="uk-UA" dirty="0" err="1"/>
              <a:t>Мазовії</a:t>
            </a:r>
            <a:r>
              <a:rPr lang="uk-UA" dirty="0"/>
              <a:t> заволодів практично всім Галицько-Волинським князівством. Втім, назва поселення, якби вона означала його належність певному пану, мала б, по-перше, звучати польською, угорською або татарською мовами, тобто однією з мов співучасників воєнного походу; по-друге, вказувати на конкретного власника цього закладеного ним поселення, котрий до того ж мав би бути щонайменше не рядовим співучасником даного воєнного походу.</a:t>
            </a:r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31673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uk-UA" dirty="0" err="1">
                <a:solidFill>
                  <a:srgbClr val="FF0000"/>
                </a:solidFill>
              </a:rPr>
              <a:t>Сат</a:t>
            </a:r>
            <a:r>
              <a:rPr lang="uk-UA" dirty="0">
                <a:solidFill>
                  <a:srgbClr val="FF0000"/>
                </a:solidFill>
              </a:rPr>
              <a:t>, </a:t>
            </a:r>
            <a:r>
              <a:rPr lang="uk-UA" dirty="0" err="1">
                <a:solidFill>
                  <a:srgbClr val="FF0000"/>
                </a:solidFill>
              </a:rPr>
              <a:t>сатка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/>
              <a:t>– одне з тлумачень башкирською мовою означає «перехрестя», «розвилка», «міжріччя». На наш погляд, у середньовічному поселенні </a:t>
            </a:r>
            <a:r>
              <a:rPr lang="uk-UA" dirty="0" err="1"/>
              <a:t>Сатиїв</a:t>
            </a:r>
            <a:r>
              <a:rPr lang="uk-UA" dirty="0"/>
              <a:t> насправді могла бути так звана розвилка, тобто шлях, котрий йшов з княжого Луцька через </a:t>
            </a:r>
            <a:r>
              <a:rPr lang="uk-UA" dirty="0" err="1"/>
              <a:t>Олику</a:t>
            </a:r>
            <a:r>
              <a:rPr lang="uk-UA" dirty="0"/>
              <a:t>, відповідно до географії регіону міг розгалужуватися, оминаючи гірські кряжі, в Острозькому та </a:t>
            </a:r>
            <a:r>
              <a:rPr lang="uk-UA" dirty="0" err="1"/>
              <a:t>Дубнівському</a:t>
            </a:r>
            <a:r>
              <a:rPr lang="uk-UA" dirty="0"/>
              <a:t> напрямках. Разом з тим, ми не знайшли відомостей про перебування на берегах </a:t>
            </a:r>
            <a:r>
              <a:rPr lang="uk-UA" dirty="0" err="1"/>
              <a:t>Стубли</a:t>
            </a:r>
            <a:r>
              <a:rPr lang="uk-UA" dirty="0"/>
              <a:t> осіб шляхетного походження, які вправі були б заснувати на цій території власне поселення та ще й дати йому назву башкирською мовою. Звісно, що прізвисько </a:t>
            </a:r>
            <a:r>
              <a:rPr lang="uk-UA" dirty="0" err="1"/>
              <a:t>Сатий</a:t>
            </a:r>
            <a:r>
              <a:rPr lang="uk-UA" dirty="0"/>
              <a:t> в даному випадку мало б означати «власник </a:t>
            </a:r>
            <a:r>
              <a:rPr lang="uk-UA" dirty="0" err="1"/>
              <a:t>сата</a:t>
            </a:r>
            <a:r>
              <a:rPr lang="uk-UA" dirty="0"/>
              <a:t> (</a:t>
            </a:r>
            <a:r>
              <a:rPr lang="uk-UA" dirty="0" err="1"/>
              <a:t>сатки</a:t>
            </a:r>
            <a:r>
              <a:rPr lang="uk-UA" dirty="0"/>
              <a:t>)».</a:t>
            </a:r>
          </a:p>
          <a:p>
            <a:r>
              <a:rPr lang="uk-UA" dirty="0"/>
              <a:t>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17595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uk-UA" dirty="0" err="1">
                <a:solidFill>
                  <a:srgbClr val="FF0000"/>
                </a:solidFill>
              </a:rPr>
              <a:t>Сатий</a:t>
            </a:r>
            <a:r>
              <a:rPr lang="uk-UA" dirty="0">
                <a:solidFill>
                  <a:srgbClr val="FF0000"/>
                </a:solidFill>
              </a:rPr>
              <a:t> (</a:t>
            </a:r>
            <a:r>
              <a:rPr lang="uk-UA" dirty="0" err="1">
                <a:solidFill>
                  <a:srgbClr val="FF0000"/>
                </a:solidFill>
              </a:rPr>
              <a:t>Шатий</a:t>
            </a:r>
            <a:r>
              <a:rPr lang="uk-UA" dirty="0">
                <a:solidFill>
                  <a:srgbClr val="FF0000"/>
                </a:solidFill>
              </a:rPr>
              <a:t>) </a:t>
            </a:r>
            <a:r>
              <a:rPr lang="uk-UA" dirty="0"/>
              <a:t>– угорською мовою слово може бути похідним від «</a:t>
            </a:r>
            <a:r>
              <a:rPr lang="uk-UA" dirty="0" err="1"/>
              <a:t>шатя</a:t>
            </a:r>
            <a:r>
              <a:rPr lang="uk-UA" dirty="0"/>
              <a:t>», що означає «розбитий», «пошкоджений». Угорці володіли окремими землями Галицько-Волинського князівства досить нетривалий час, а отже практично не могли закласти над </a:t>
            </a:r>
            <a:r>
              <a:rPr lang="uk-UA" dirty="0" err="1"/>
              <a:t>Стублою</a:t>
            </a:r>
            <a:r>
              <a:rPr lang="uk-UA" dirty="0"/>
              <a:t> окреме поселення. Як альтернативною може звучати ця назва хіба що по відношенню до зруйнованого давньоруського поселення на місці сучасного </a:t>
            </a:r>
            <a:r>
              <a:rPr lang="uk-UA" dirty="0" err="1"/>
              <a:t>Сатиєва</a:t>
            </a:r>
            <a:r>
              <a:rPr lang="uk-UA" dirty="0"/>
              <a:t>. Втім, екзотична назва місцевості, закладена угорцями, могла і залишитися.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01343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uk-UA" dirty="0" err="1">
                <a:solidFill>
                  <a:srgbClr val="FF0000"/>
                </a:solidFill>
              </a:rPr>
              <a:t>Сатіс</a:t>
            </a:r>
            <a:r>
              <a:rPr lang="uk-UA" dirty="0">
                <a:solidFill>
                  <a:srgbClr val="FF0000"/>
                </a:solidFill>
              </a:rPr>
              <a:t>, </a:t>
            </a:r>
            <a:r>
              <a:rPr lang="uk-UA" dirty="0" err="1">
                <a:solidFill>
                  <a:srgbClr val="FF0000"/>
                </a:solidFill>
              </a:rPr>
              <a:t>Сатур</a:t>
            </a:r>
            <a:r>
              <a:rPr lang="uk-UA" dirty="0">
                <a:solidFill>
                  <a:srgbClr val="FF0000"/>
                </a:solidFill>
              </a:rPr>
              <a:t>, </a:t>
            </a:r>
            <a:r>
              <a:rPr lang="uk-UA" dirty="0" err="1">
                <a:solidFill>
                  <a:srgbClr val="FF0000"/>
                </a:solidFill>
              </a:rPr>
              <a:t>Сатієта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/>
              <a:t>– латинські терміни, пов’язані з насиченістю, ситістю, мають індоєвропейське походження та могли прийти на Волинь з фракійської мови. Відомо, що однією з фракійських мов була </a:t>
            </a:r>
            <a:r>
              <a:rPr lang="uk-UA" dirty="0" err="1"/>
              <a:t>дакська</a:t>
            </a:r>
            <a:r>
              <a:rPr lang="uk-UA" dirty="0"/>
              <a:t> мова. Дакія до її знищення імператором Траяном (106 </a:t>
            </a:r>
            <a:r>
              <a:rPr lang="uk-UA" dirty="0" err="1"/>
              <a:t>р.н.е</a:t>
            </a:r>
            <a:r>
              <a:rPr lang="uk-UA" dirty="0"/>
              <a:t>.) межувала з територією, де згодом виникло Галицько-Волинське князівство. Цілком можливо, що частина даків, котрі проживали на територіях північніше Дністра, могли знайти свою нову батьківщину на </a:t>
            </a:r>
            <a:r>
              <a:rPr lang="uk-UA" dirty="0" err="1"/>
              <a:t>Погоринні</a:t>
            </a:r>
            <a:r>
              <a:rPr lang="uk-UA" dirty="0"/>
              <a:t>. Також маємо визнати, що центром римської провінції Дакія були гори Карпати, а отже на півночі від Карпат, де селилися племена уличів, даки утворили новий культурний субстрат, що поєднував римську, фракійську, східнослов’янську та інші культури. А з розпадом у 602 році Антського союзу та утворенням Волинської </a:t>
            </a:r>
            <a:r>
              <a:rPr lang="uk-UA" dirty="0" err="1"/>
              <a:t>протодержави</a:t>
            </a:r>
            <a:r>
              <a:rPr lang="uk-UA" dirty="0"/>
              <a:t> вождя </a:t>
            </a:r>
            <a:r>
              <a:rPr lang="uk-UA" dirty="0" err="1"/>
              <a:t>Маджака</a:t>
            </a:r>
            <a:r>
              <a:rPr lang="uk-UA" dirty="0"/>
              <a:t> носії цих культур влилися у добре відоме нам об’єднання </a:t>
            </a:r>
            <a:r>
              <a:rPr lang="uk-UA" dirty="0" err="1"/>
              <a:t>дулібських</a:t>
            </a:r>
            <a:r>
              <a:rPr lang="uk-UA" dirty="0"/>
              <a:t> племен.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22130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772816"/>
            <a:ext cx="7776864" cy="478539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uk-UA" dirty="0" err="1">
                <a:solidFill>
                  <a:srgbClr val="FF0000"/>
                </a:solidFill>
              </a:rPr>
              <a:t>Сатка</a:t>
            </a:r>
            <a:r>
              <a:rPr lang="uk-UA" dirty="0"/>
              <a:t> – річка в Башкирії. </a:t>
            </a:r>
            <a:endParaRPr lang="uk-UA" dirty="0" smtClean="0"/>
          </a:p>
          <a:p>
            <a:pPr lvl="0"/>
            <a:r>
              <a:rPr lang="uk-UA" dirty="0" smtClean="0"/>
              <a:t>Крім </a:t>
            </a:r>
            <a:r>
              <a:rPr lang="uk-UA" dirty="0"/>
              <a:t>тлумачення </a:t>
            </a:r>
            <a:r>
              <a:rPr lang="uk-UA" dirty="0" err="1"/>
              <a:t>оніму</a:t>
            </a:r>
            <a:r>
              <a:rPr lang="uk-UA" dirty="0"/>
              <a:t> </a:t>
            </a:r>
            <a:r>
              <a:rPr lang="uk-UA" dirty="0" err="1"/>
              <a:t>Сатка</a:t>
            </a:r>
            <a:r>
              <a:rPr lang="uk-UA" dirty="0"/>
              <a:t> як «межиріччя», а старий </a:t>
            </a:r>
            <a:r>
              <a:rPr lang="uk-UA" dirty="0" err="1"/>
              <a:t>Сатиїв</a:t>
            </a:r>
            <a:r>
              <a:rPr lang="uk-UA" dirty="0"/>
              <a:t> насправді також з трьох сторін омивався водами </a:t>
            </a:r>
            <a:r>
              <a:rPr lang="uk-UA" dirty="0" err="1"/>
              <a:t>Стубли</a:t>
            </a:r>
            <a:r>
              <a:rPr lang="uk-UA" dirty="0"/>
              <a:t>, знаходимо також тлумачення даного терміну як «продана земля» та «ріка». Відомо, що башкири займали в Золотій Орді привілейоване становище, а після її розпаду частина з них залишилася в складі Ногайської орди. Також башкири воювали в складі золотоординського хана </a:t>
            </a:r>
            <a:r>
              <a:rPr lang="uk-UA" dirty="0" err="1"/>
              <a:t>Тохтамиша</a:t>
            </a:r>
            <a:r>
              <a:rPr lang="uk-UA" dirty="0"/>
              <a:t>, котрий мав досить тісні зв’язки з Волинню. Є відомості, що </a:t>
            </a:r>
            <a:r>
              <a:rPr lang="uk-UA" dirty="0" err="1"/>
              <a:t>Тохтамиш</a:t>
            </a:r>
            <a:r>
              <a:rPr lang="uk-UA" dirty="0"/>
              <a:t> деякий час проживав у Києві та Ліді (Білорусь). 12 серпня 1399 року </a:t>
            </a:r>
            <a:r>
              <a:rPr lang="uk-UA" dirty="0" err="1"/>
              <a:t>Тохтамиш</a:t>
            </a:r>
            <a:r>
              <a:rPr lang="uk-UA" dirty="0"/>
              <a:t> в складі сил Литовсько-Руської держави, Польщі, Молдавії, Волощини та Тевтонського ордену виступив проти військ Золотої орди.</a:t>
            </a:r>
          </a:p>
          <a:p>
            <a:pPr marL="0" indent="0">
              <a:buNone/>
            </a:pPr>
            <a:r>
              <a:rPr lang="uk-UA" dirty="0"/>
              <a:t>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79195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459432"/>
            <a:ext cx="9073008" cy="1368152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КАРАЇМИ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r>
              <a:rPr lang="uk-UA" dirty="0" smtClean="0"/>
              <a:t>   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59" y="476672"/>
            <a:ext cx="3271328" cy="52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6097225"/>
            <a:ext cx="45422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i="1" dirty="0" smtClean="0">
                <a:solidFill>
                  <a:srgbClr val="002060"/>
                </a:solidFill>
                <a:ea typeface="+mj-ea"/>
                <a:cs typeface="+mj-cs"/>
              </a:rPr>
              <a:t>    </a:t>
            </a:r>
          </a:p>
          <a:p>
            <a:r>
              <a:rPr lang="uk-UA" sz="2000" i="1" dirty="0" smtClean="0">
                <a:solidFill>
                  <a:srgbClr val="002060"/>
                </a:solidFill>
                <a:ea typeface="+mj-ea"/>
                <a:cs typeface="+mj-cs"/>
              </a:rPr>
              <a:t>Одяг караїмів минулого століття</a:t>
            </a:r>
            <a:endParaRPr lang="uk-UA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476672"/>
            <a:ext cx="4788530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10258" y="2134597"/>
            <a:ext cx="22947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hlinkClick r:id="rId4"/>
              </a:rPr>
              <a:t>      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t.ly/kQYow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17016" y="5774060"/>
            <a:ext cx="18260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t.ly/2F-qh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982" y="2457761"/>
            <a:ext cx="4608511" cy="3962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673690" y="6405639"/>
            <a:ext cx="1815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t.ly/xQwg</a:t>
            </a:r>
            <a:endParaRPr lang="uk-UA" dirty="0" smtClean="0"/>
          </a:p>
          <a:p>
            <a:r>
              <a:rPr lang="en-US" dirty="0" smtClean="0"/>
              <a:t>_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51717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ІНТЕРВ</a:t>
            </a:r>
            <a:r>
              <a:rPr lang="en-US" b="1" dirty="0" smtClean="0">
                <a:solidFill>
                  <a:srgbClr val="FF0000"/>
                </a:solidFill>
              </a:rPr>
              <a:t>’</a:t>
            </a:r>
            <a:r>
              <a:rPr lang="uk-UA" b="1" dirty="0" smtClean="0">
                <a:solidFill>
                  <a:srgbClr val="FF0000"/>
                </a:solidFill>
              </a:rPr>
              <a:t>Ю СТАРОЖИЛІВ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6309317"/>
            <a:ext cx="3312368" cy="238337"/>
          </a:xfrm>
        </p:spPr>
        <p:txBody>
          <a:bodyPr>
            <a:normAutofit fontScale="25000" lnSpcReduction="20000"/>
          </a:bodyPr>
          <a:lstStyle/>
          <a:p>
            <a:endParaRPr lang="uk-UA" dirty="0" smtClean="0"/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</a:t>
            </a:r>
            <a:r>
              <a:rPr lang="uk-UA" sz="9600" dirty="0" smtClean="0"/>
              <a:t>Власні фото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pPr marL="0" indent="0">
              <a:buNone/>
            </a:pPr>
            <a:endParaRPr lang="uk-UA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uk-UA" sz="6200" i="1" dirty="0" smtClean="0">
                <a:solidFill>
                  <a:srgbClr val="002060"/>
                </a:solidFill>
              </a:rPr>
              <a:t>  </a:t>
            </a:r>
          </a:p>
          <a:p>
            <a:pPr marL="0" indent="0">
              <a:buNone/>
            </a:pPr>
            <a:endParaRPr lang="uk-UA" sz="62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6200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62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6200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62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uk-UA" sz="6200" i="1" dirty="0" smtClean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5064"/>
            <a:ext cx="3672408" cy="23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992" y="4005064"/>
            <a:ext cx="3816424" cy="2304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64" y="1052736"/>
            <a:ext cx="3706088" cy="273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993" y="1052736"/>
            <a:ext cx="3816424" cy="273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666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8928992" cy="1012974"/>
          </a:xfrm>
        </p:spPr>
        <p:txBody>
          <a:bodyPr>
            <a:normAutofit fontScale="90000"/>
          </a:bodyPr>
          <a:lstStyle/>
          <a:p>
            <a:r>
              <a:rPr lang="uk-UA" i="1" dirty="0">
                <a:solidFill>
                  <a:srgbClr val="002060"/>
                </a:solidFill>
              </a:rPr>
              <a:t>Місце давньоруського поселення. Урочище «Парк».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 smtClean="0"/>
              <a:t>                                          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40841"/>
            <a:ext cx="4044891" cy="4668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091" y="1628799"/>
            <a:ext cx="4118365" cy="468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91880" y="6474457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Власні фото</a:t>
            </a:r>
          </a:p>
        </p:txBody>
      </p:sp>
    </p:spTree>
    <p:extLst>
      <p:ext uri="{BB962C8B-B14F-4D97-AF65-F5344CB8AC3E}">
        <p14:creationId xmlns:p14="http://schemas.microsoft.com/office/powerpoint/2010/main" val="1075967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748464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1800" i="1" dirty="0" smtClean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/>
            </a:r>
            <a:br>
              <a:rPr lang="ru-RU" sz="1800" i="1" dirty="0" smtClean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</a:br>
            <a:r>
              <a:rPr lang="ru-RU" sz="1800" i="1" dirty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/>
            </a:r>
            <a:br>
              <a:rPr lang="ru-RU" sz="1800" i="1" dirty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</a:br>
            <a:r>
              <a:rPr lang="ru-RU" sz="2200" i="1" dirty="0" err="1" smtClean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Золотоординський</a:t>
            </a:r>
            <a:r>
              <a:rPr lang="ru-RU" sz="2200" i="1" dirty="0" smtClean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 </a:t>
            </a:r>
            <a:r>
              <a:rPr lang="ru-RU" sz="2200" i="1" dirty="0" err="1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експорт</a:t>
            </a:r>
            <a:r>
              <a:rPr lang="ru-RU" sz="2200" i="1" dirty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 XIII-XV ст</a:t>
            </a:r>
            <a:r>
              <a:rPr lang="ru-RU" sz="2200" i="1" dirty="0" smtClean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.(</a:t>
            </a:r>
            <a:r>
              <a:rPr lang="ru-RU" sz="2200" i="1" dirty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за </a:t>
            </a:r>
            <a:r>
              <a:rPr lang="ru-RU" sz="2200" i="1" dirty="0" err="1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матеріалами</a:t>
            </a:r>
            <a:r>
              <a:rPr lang="ru-RU" sz="2200" i="1" dirty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 </a:t>
            </a:r>
            <a:r>
              <a:rPr lang="ru-RU" sz="2200" i="1" dirty="0" err="1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археологічних</a:t>
            </a:r>
            <a:r>
              <a:rPr lang="ru-RU" sz="2200" i="1" dirty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 </a:t>
            </a:r>
            <a:r>
              <a:rPr lang="ru-RU" sz="2200" i="1" dirty="0" err="1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досліджень</a:t>
            </a:r>
            <a:r>
              <a:rPr lang="ru-RU" sz="2200" i="1" dirty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>)</a:t>
            </a:r>
            <a:r>
              <a:rPr lang="uk-UA" sz="22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uk-UA" sz="2200" dirty="0">
                <a:solidFill>
                  <a:prstClr val="black"/>
                </a:solidFill>
                <a:ea typeface="+mn-ea"/>
                <a:cs typeface="+mn-cs"/>
              </a:rPr>
            </a:br>
            <a:endParaRPr lang="uk-UA" sz="22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352928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049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315416"/>
            <a:ext cx="7560840" cy="108012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ВИСНОВКИ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9" y="764704"/>
            <a:ext cx="8352928" cy="5544616"/>
          </a:xfrm>
        </p:spPr>
        <p:txBody>
          <a:bodyPr>
            <a:noAutofit/>
          </a:bodyPr>
          <a:lstStyle/>
          <a:p>
            <a:r>
              <a:rPr lang="uk-UA" sz="1400" dirty="0"/>
              <a:t>На наш погляд, Сет (давньоєгипетський бог), </a:t>
            </a:r>
            <a:r>
              <a:rPr lang="uk-UA" sz="1400" dirty="0" err="1"/>
              <a:t>Сат</a:t>
            </a:r>
            <a:r>
              <a:rPr lang="uk-UA" sz="1400" dirty="0"/>
              <a:t> (чорний бурштин), Сатин </a:t>
            </a:r>
            <a:r>
              <a:rPr lang="uk-UA" sz="1400" dirty="0" err="1"/>
              <a:t>Салах</a:t>
            </a:r>
            <a:r>
              <a:rPr lang="uk-UA" sz="1400" dirty="0"/>
              <a:t> (Якутія), </a:t>
            </a:r>
            <a:r>
              <a:rPr lang="uk-UA" sz="1400" dirty="0" err="1"/>
              <a:t>Сатиє</a:t>
            </a:r>
            <a:r>
              <a:rPr lang="uk-UA" sz="1400" dirty="0"/>
              <a:t> </a:t>
            </a:r>
            <a:r>
              <a:rPr lang="uk-UA" sz="1400" dirty="0" err="1"/>
              <a:t>каха</a:t>
            </a:r>
            <a:r>
              <a:rPr lang="uk-UA" sz="1400" dirty="0"/>
              <a:t> (</a:t>
            </a:r>
            <a:r>
              <a:rPr lang="uk-UA" sz="1400" dirty="0" err="1"/>
              <a:t>саха</a:t>
            </a:r>
            <a:r>
              <a:rPr lang="uk-UA" sz="1400" dirty="0"/>
              <a:t>), Сатана (</a:t>
            </a:r>
            <a:r>
              <a:rPr lang="uk-UA" sz="1400" dirty="0" err="1"/>
              <a:t>аланська</a:t>
            </a:r>
            <a:r>
              <a:rPr lang="uk-UA" sz="1400" dirty="0"/>
              <a:t> міфологія), </a:t>
            </a:r>
            <a:r>
              <a:rPr lang="uk-UA" sz="1400" dirty="0" err="1"/>
              <a:t>Саті</a:t>
            </a:r>
            <a:r>
              <a:rPr lang="uk-UA" sz="1400" dirty="0"/>
              <a:t> </a:t>
            </a:r>
            <a:r>
              <a:rPr lang="uk-UA" sz="1400" dirty="0" err="1"/>
              <a:t>гов</a:t>
            </a:r>
            <a:r>
              <a:rPr lang="uk-UA" sz="1400" dirty="0"/>
              <a:t> тобто «години йдуть» (сербське), </a:t>
            </a:r>
            <a:r>
              <a:rPr lang="uk-UA" sz="1400" dirty="0" err="1"/>
              <a:t>Сатан</a:t>
            </a:r>
            <a:r>
              <a:rPr lang="uk-UA" sz="1400" dirty="0"/>
              <a:t> («обвинувач» - давньоєврейське), </a:t>
            </a:r>
            <a:r>
              <a:rPr lang="uk-UA" sz="1400" dirty="0" err="1"/>
              <a:t>Саті</a:t>
            </a:r>
            <a:r>
              <a:rPr lang="uk-UA" sz="1400" dirty="0"/>
              <a:t> (дружина бога </a:t>
            </a:r>
            <a:r>
              <a:rPr lang="uk-UA" sz="1400" dirty="0" err="1"/>
              <a:t>Шиви</a:t>
            </a:r>
            <a:r>
              <a:rPr lang="uk-UA" sz="1400" dirty="0"/>
              <a:t>), </a:t>
            </a:r>
            <a:r>
              <a:rPr lang="uk-UA" sz="1400" dirty="0" err="1"/>
              <a:t>Сато</a:t>
            </a:r>
            <a:r>
              <a:rPr lang="uk-UA" sz="1400" dirty="0"/>
              <a:t> – поширене японське прізвище  та інші подібні терміни є такими, що не мають та не можуть мати історичного підтвердження.</a:t>
            </a:r>
          </a:p>
          <a:p>
            <a:r>
              <a:rPr lang="uk-UA" sz="1400" dirty="0"/>
              <a:t> Терміни </a:t>
            </a:r>
            <a:r>
              <a:rPr lang="uk-UA" sz="1400" dirty="0" err="1"/>
              <a:t>Сатай</a:t>
            </a:r>
            <a:r>
              <a:rPr lang="uk-UA" sz="1400" dirty="0"/>
              <a:t> (правитель Кавказької Албанії IV ст.), поселення </a:t>
            </a:r>
            <a:r>
              <a:rPr lang="uk-UA" sz="1400" dirty="0" err="1"/>
              <a:t>Сатиєво</a:t>
            </a:r>
            <a:r>
              <a:rPr lang="uk-UA" sz="1400" dirty="0"/>
              <a:t> та річка </a:t>
            </a:r>
            <a:r>
              <a:rPr lang="uk-UA" sz="1400" dirty="0" err="1"/>
              <a:t>Сатка</a:t>
            </a:r>
            <a:r>
              <a:rPr lang="uk-UA" sz="1400" dirty="0"/>
              <a:t> в </a:t>
            </a:r>
            <a:r>
              <a:rPr lang="uk-UA" sz="1400" dirty="0" err="1"/>
              <a:t>Башкиртостані</a:t>
            </a:r>
            <a:r>
              <a:rPr lang="uk-UA" sz="1400" dirty="0"/>
              <a:t> можуть мати опосередкований історичний зв'язок з </a:t>
            </a:r>
            <a:r>
              <a:rPr lang="uk-UA" sz="1400" dirty="0" err="1"/>
              <a:t>онімом</a:t>
            </a:r>
            <a:r>
              <a:rPr lang="uk-UA" sz="1400" dirty="0"/>
              <a:t> </a:t>
            </a:r>
            <a:r>
              <a:rPr lang="uk-UA" sz="1400" dirty="0" err="1"/>
              <a:t>Сатиїв</a:t>
            </a:r>
            <a:r>
              <a:rPr lang="uk-UA" sz="1400" dirty="0"/>
              <a:t> в якості перенесених чи </a:t>
            </a:r>
            <a:r>
              <a:rPr lang="uk-UA" sz="1400" dirty="0" err="1"/>
              <a:t>продубльованих</a:t>
            </a:r>
            <a:r>
              <a:rPr lang="uk-UA" sz="1400" dirty="0"/>
              <a:t> назв. Наявність історичних паралелей в даному випадку може слугувати доведенням їх історичності. Назви, похідні від термінів </a:t>
            </a:r>
            <a:r>
              <a:rPr lang="uk-UA" sz="1400" dirty="0" err="1"/>
              <a:t>Сат</a:t>
            </a:r>
            <a:r>
              <a:rPr lang="uk-UA" sz="1400" dirty="0"/>
              <a:t>, що караїмською мовою означає «Продавати», </a:t>
            </a:r>
            <a:r>
              <a:rPr lang="uk-UA" sz="1400" dirty="0" err="1"/>
              <a:t>Сета</a:t>
            </a:r>
            <a:r>
              <a:rPr lang="uk-UA" sz="1400" dirty="0"/>
              <a:t> («шовк» латинською в значенні відгалуження Шовкового шляху), </a:t>
            </a:r>
            <a:r>
              <a:rPr lang="uk-UA" sz="1400" dirty="0" err="1"/>
              <a:t>Сата</a:t>
            </a:r>
            <a:r>
              <a:rPr lang="uk-UA" sz="1400" dirty="0"/>
              <a:t> – «міра зерна» єврейською (в якості  оплати за переїзд греблею), </a:t>
            </a:r>
            <a:r>
              <a:rPr lang="uk-UA" sz="1400" dirty="0" err="1"/>
              <a:t>Шатий</a:t>
            </a:r>
            <a:r>
              <a:rPr lang="uk-UA" sz="1400" dirty="0"/>
              <a:t> – «розбитий», «пошкоджений» угорською та </a:t>
            </a:r>
            <a:r>
              <a:rPr lang="uk-UA" sz="1400" dirty="0" err="1"/>
              <a:t>Сате</a:t>
            </a:r>
            <a:r>
              <a:rPr lang="uk-UA" sz="1400" dirty="0"/>
              <a:t> в значенні «село» молдавською мовою  можуть насправді стати основою до </a:t>
            </a:r>
            <a:r>
              <a:rPr lang="uk-UA" sz="1400" dirty="0" err="1"/>
              <a:t>оніму</a:t>
            </a:r>
            <a:r>
              <a:rPr lang="uk-UA" sz="1400" dirty="0"/>
              <a:t> </a:t>
            </a:r>
            <a:r>
              <a:rPr lang="uk-UA" sz="1400" dirty="0" err="1"/>
              <a:t>Сатиїв</a:t>
            </a:r>
            <a:r>
              <a:rPr lang="uk-UA" sz="1400" dirty="0"/>
              <a:t>, позаяк поява подібних назв попри недоведеність їх фактичного походження є цілком історично обґрунтованою.</a:t>
            </a:r>
          </a:p>
          <a:p>
            <a:r>
              <a:rPr lang="uk-UA" sz="1400" dirty="0"/>
              <a:t>Цілком історичне тлумачення можуть отримати терміни «</a:t>
            </a:r>
            <a:r>
              <a:rPr lang="uk-UA" sz="1400" dirty="0" err="1"/>
              <a:t>Сатіс</a:t>
            </a:r>
            <a:r>
              <a:rPr lang="uk-UA" sz="1400" dirty="0"/>
              <a:t>», «</a:t>
            </a:r>
            <a:r>
              <a:rPr lang="uk-UA" sz="1400" dirty="0" err="1"/>
              <a:t>Сатур</a:t>
            </a:r>
            <a:r>
              <a:rPr lang="uk-UA" sz="1400" dirty="0"/>
              <a:t>» чи «</a:t>
            </a:r>
            <a:r>
              <a:rPr lang="uk-UA" sz="1400" dirty="0" err="1"/>
              <a:t>Сатієта</a:t>
            </a:r>
            <a:r>
              <a:rPr lang="uk-UA" sz="1400" dirty="0"/>
              <a:t>» з огляду на наявність численних археологічних доказів римської присутності на Волині в II-IV ст. н.е. Як відомо досліджуване нами поселення знаходилось на міжнародному Шпаковому шляху, передумовою розвитку якого стала передусім наявна мережа сформованих римлянами доріг, як для Волині – передусім для забезпечення торгових можливостей Риму з населенням Волині. </a:t>
            </a:r>
          </a:p>
          <a:p>
            <a:r>
              <a:rPr lang="uk-UA" sz="1400" dirty="0" err="1"/>
              <a:t>Сат</a:t>
            </a:r>
            <a:r>
              <a:rPr lang="uk-UA" sz="1400" dirty="0"/>
              <a:t> –«перехрестя», «міжріччя» башкирською) є іншомовним терміном, що досить вдало описує географічне розташування досліджуваного нами населеного пункту. Зважаючи на переважаюче заселення </a:t>
            </a:r>
            <a:r>
              <a:rPr lang="uk-UA" sz="1400" dirty="0" err="1"/>
              <a:t>Погориння</a:t>
            </a:r>
            <a:r>
              <a:rPr lang="uk-UA" sz="1400" dirty="0"/>
              <a:t> східними слов’янами та, насамперед, волинянами, версія є лінгвістично довершеною проте не доведеною.  Натомість назва </a:t>
            </a:r>
            <a:r>
              <a:rPr lang="uk-UA" sz="1400" dirty="0" err="1"/>
              <a:t>Сат</a:t>
            </a:r>
            <a:r>
              <a:rPr lang="uk-UA" sz="1400" dirty="0"/>
              <a:t> – з караїмської мови перекладається як «продавати». В зв’язку з масовим переселенням караїмів в Крим та на Волинь цілком можна припустити, що представники даної народності приблизно у першій половині – середині ХIV ст. організували торгове поселення на </a:t>
            </a:r>
            <a:r>
              <a:rPr lang="uk-UA" sz="1400" dirty="0" err="1"/>
              <a:t>Олицькому</a:t>
            </a:r>
            <a:r>
              <a:rPr lang="uk-UA" sz="1400" dirty="0"/>
              <a:t> гостинці.   </a:t>
            </a:r>
          </a:p>
          <a:p>
            <a:r>
              <a:rPr lang="uk-UA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79497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ВИСНОВКИ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014" y="1124744"/>
            <a:ext cx="8257458" cy="583264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uk-UA" dirty="0"/>
              <a:t>У краєзнавчих дослідженнях  ономастика стає дієвим інструментом пошуку історичного матеріалу на основі збережених назв топонімів.</a:t>
            </a:r>
          </a:p>
          <a:p>
            <a:pPr lvl="0"/>
            <a:r>
              <a:rPr lang="uk-UA" dirty="0"/>
              <a:t>В процесі дослідження було відкинуто випадкову співзвучність слів, проаналізовано походження можливих назв та історичну достовірність їх появи, а також імовірність зміни лексичного поля.</a:t>
            </a:r>
          </a:p>
          <a:p>
            <a:r>
              <a:rPr lang="uk-UA" dirty="0" err="1"/>
              <a:t>онім</a:t>
            </a:r>
            <a:r>
              <a:rPr lang="uk-UA" dirty="0"/>
              <a:t> </a:t>
            </a:r>
            <a:r>
              <a:rPr lang="uk-UA" dirty="0" err="1"/>
              <a:t>Сатиїв</a:t>
            </a:r>
            <a:r>
              <a:rPr lang="uk-UA" dirty="0"/>
              <a:t> (</a:t>
            </a:r>
            <a:r>
              <a:rPr lang="uk-UA" dirty="0" err="1"/>
              <a:t>Сатиєв</a:t>
            </a:r>
            <a:r>
              <a:rPr lang="uk-UA" dirty="0"/>
              <a:t>, </a:t>
            </a:r>
            <a:r>
              <a:rPr lang="uk-UA" dirty="0" err="1"/>
              <a:t>Сатієв</a:t>
            </a:r>
            <a:r>
              <a:rPr lang="uk-UA" dirty="0"/>
              <a:t>) від його першої письмової згадки (1441р.) не зазнав змін</a:t>
            </a:r>
            <a:r>
              <a:rPr lang="uk-UA" dirty="0" smtClean="0"/>
              <a:t>;</a:t>
            </a:r>
          </a:p>
          <a:p>
            <a:r>
              <a:rPr lang="uk-UA" dirty="0"/>
              <a:t>найбільш достовірним є тюркське (половецьке, ногайське, </a:t>
            </a:r>
            <a:r>
              <a:rPr lang="uk-UA" dirty="0" err="1"/>
              <a:t>кримсько-татарське</a:t>
            </a:r>
            <a:r>
              <a:rPr lang="uk-UA" dirty="0"/>
              <a:t> чи караїмське) походження </a:t>
            </a:r>
            <a:r>
              <a:rPr lang="uk-UA" dirty="0" err="1"/>
              <a:t>оніму</a:t>
            </a:r>
            <a:r>
              <a:rPr lang="uk-UA" dirty="0"/>
              <a:t> </a:t>
            </a:r>
            <a:r>
              <a:rPr lang="uk-UA" dirty="0" err="1"/>
              <a:t>Сатиїв</a:t>
            </a:r>
            <a:r>
              <a:rPr lang="uk-UA" dirty="0"/>
              <a:t>;</a:t>
            </a:r>
          </a:p>
          <a:p>
            <a:r>
              <a:rPr lang="uk-UA" dirty="0"/>
              <a:t>історичність появи досліджуваного нами </a:t>
            </a:r>
            <a:r>
              <a:rPr lang="uk-UA" dirty="0" err="1"/>
              <a:t>оніму</a:t>
            </a:r>
            <a:r>
              <a:rPr lang="uk-UA" dirty="0"/>
              <a:t> визначена в межах першої третини ХІІІ – першої третини XV ст</a:t>
            </a:r>
            <a:r>
              <a:rPr lang="uk-UA" dirty="0" smtClean="0"/>
              <a:t>.;</a:t>
            </a:r>
          </a:p>
          <a:p>
            <a:r>
              <a:rPr lang="uk-UA" dirty="0"/>
              <a:t>лінгвістичний аналіз та математичні обґрунтування </a:t>
            </a:r>
            <a:r>
              <a:rPr lang="uk-UA" dirty="0" smtClean="0"/>
              <a:t>дають </a:t>
            </a:r>
            <a:r>
              <a:rPr lang="uk-UA" dirty="0"/>
              <a:t>підстави вважати </a:t>
            </a:r>
            <a:r>
              <a:rPr lang="uk-UA" dirty="0" err="1"/>
              <a:t>урбанонім</a:t>
            </a:r>
            <a:r>
              <a:rPr lang="uk-UA" dirty="0"/>
              <a:t> </a:t>
            </a:r>
            <a:r>
              <a:rPr lang="uk-UA" dirty="0" err="1"/>
              <a:t>Сатиїв</a:t>
            </a:r>
            <a:r>
              <a:rPr lang="uk-UA" dirty="0"/>
              <a:t> похідним від чоловічого імені </a:t>
            </a:r>
            <a:r>
              <a:rPr lang="uk-UA" dirty="0" err="1"/>
              <a:t>Сатий</a:t>
            </a:r>
            <a:r>
              <a:rPr lang="uk-UA" dirty="0"/>
              <a:t>, що належало знатній особі тюркського походження.</a:t>
            </a:r>
          </a:p>
          <a:p>
            <a:r>
              <a:rPr lang="uk-UA" dirty="0"/>
              <a:t> 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5642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1458</Words>
  <Application>Microsoft Office PowerPoint</Application>
  <PresentationFormat>Экран (4:3)</PresentationFormat>
  <Paragraphs>124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ЕКСКУРСІЙНИЙ ПОШУК УРБАНОНІМУ «САТИЇВ»</vt:lpstr>
      <vt:lpstr>МЕТА ПРОЄКТУ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КАРАЇМИ</vt:lpstr>
      <vt:lpstr>ІНТЕРВ’Ю СТАРОЖИЛІВ</vt:lpstr>
      <vt:lpstr>Місце давньоруського поселення. Урочище «Парк». </vt:lpstr>
      <vt:lpstr>  Золотоординський експорт XIII-XV ст.(за матеріалами археологічних досліджень) </vt:lpstr>
      <vt:lpstr>ВИСНОВКИ</vt:lpstr>
      <vt:lpstr>ВИСНОВКИ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22</cp:revision>
  <dcterms:created xsi:type="dcterms:W3CDTF">2025-04-04T17:21:05Z</dcterms:created>
  <dcterms:modified xsi:type="dcterms:W3CDTF">2025-04-11T16:13:36Z</dcterms:modified>
</cp:coreProperties>
</file>