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Times New Roman" panose="02020603050405020304" pitchFamily="18" charset="0"/>
      <p:regular r:id="rId21"/>
    </p:embeddedFont>
    <p:embeddedFont>
      <p:font typeface="Times New Roman Bold" panose="02020803070505020304" pitchFamily="18" charset="0"/>
      <p:regular r:id="rId22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23.jpeg"/><Relationship Id="rId4" Type="http://schemas.openxmlformats.org/officeDocument/2006/relationships/image" Target="../media/image17.svg"/><Relationship Id="rId9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11" Type="http://schemas.openxmlformats.org/officeDocument/2006/relationships/image" Target="../media/image38.jpeg"/><Relationship Id="rId5" Type="http://schemas.openxmlformats.org/officeDocument/2006/relationships/image" Target="../media/image32.png"/><Relationship Id="rId10" Type="http://schemas.openxmlformats.org/officeDocument/2006/relationships/image" Target="../media/image37.jpeg"/><Relationship Id="rId4" Type="http://schemas.openxmlformats.org/officeDocument/2006/relationships/image" Target="../media/image31.svg"/><Relationship Id="rId9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7" Type="http://schemas.openxmlformats.org/officeDocument/2006/relationships/image" Target="../media/image44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994576" y="-755081"/>
            <a:ext cx="5355572" cy="5877171"/>
            <a:chOff x="0" y="0"/>
            <a:chExt cx="7140763" cy="78362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140702" cy="7836281"/>
            </a:xfrm>
            <a:custGeom>
              <a:avLst/>
              <a:gdLst/>
              <a:ahLst/>
              <a:cxnLst/>
              <a:rect l="l" t="t" r="r" b="b"/>
              <a:pathLst>
                <a:path w="7140702" h="7836281">
                  <a:moveTo>
                    <a:pt x="0" y="0"/>
                  </a:moveTo>
                  <a:lnTo>
                    <a:pt x="7140702" y="0"/>
                  </a:lnTo>
                  <a:lnTo>
                    <a:pt x="7140702" y="7836281"/>
                  </a:lnTo>
                  <a:lnTo>
                    <a:pt x="0" y="78362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" b="-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-10800000">
            <a:off x="10429075" y="-1901362"/>
            <a:ext cx="6597249" cy="3075967"/>
            <a:chOff x="0" y="0"/>
            <a:chExt cx="8796332" cy="410128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96274" cy="4101338"/>
            </a:xfrm>
            <a:custGeom>
              <a:avLst/>
              <a:gdLst/>
              <a:ahLst/>
              <a:cxnLst/>
              <a:rect l="l" t="t" r="r" b="b"/>
              <a:pathLst>
                <a:path w="8796274" h="4101338">
                  <a:moveTo>
                    <a:pt x="0" y="0"/>
                  </a:moveTo>
                  <a:lnTo>
                    <a:pt x="8796274" y="0"/>
                  </a:lnTo>
                  <a:lnTo>
                    <a:pt x="8796274" y="4101338"/>
                  </a:lnTo>
                  <a:lnTo>
                    <a:pt x="0" y="41013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4" r="-74" b="1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6552745" y="2249600"/>
            <a:ext cx="7499556" cy="4199751"/>
            <a:chOff x="0" y="0"/>
            <a:chExt cx="9999408" cy="55996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999345" cy="5599684"/>
            </a:xfrm>
            <a:custGeom>
              <a:avLst/>
              <a:gdLst/>
              <a:ahLst/>
              <a:cxnLst/>
              <a:rect l="l" t="t" r="r" b="b"/>
              <a:pathLst>
                <a:path w="9999345" h="5599684">
                  <a:moveTo>
                    <a:pt x="0" y="0"/>
                  </a:moveTo>
                  <a:lnTo>
                    <a:pt x="9999345" y="0"/>
                  </a:lnTo>
                  <a:lnTo>
                    <a:pt x="9999345" y="5599684"/>
                  </a:lnTo>
                  <a:lnTo>
                    <a:pt x="0" y="55996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1" b="-4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-2847754" y="6928257"/>
            <a:ext cx="5059689" cy="5741491"/>
            <a:chOff x="0" y="0"/>
            <a:chExt cx="6746252" cy="765532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746240" cy="7655306"/>
            </a:xfrm>
            <a:custGeom>
              <a:avLst/>
              <a:gdLst/>
              <a:ahLst/>
              <a:cxnLst/>
              <a:rect l="l" t="t" r="r" b="b"/>
              <a:pathLst>
                <a:path w="6746240" h="7655306">
                  <a:moveTo>
                    <a:pt x="0" y="0"/>
                  </a:moveTo>
                  <a:lnTo>
                    <a:pt x="6746240" y="0"/>
                  </a:lnTo>
                  <a:lnTo>
                    <a:pt x="6746240" y="7655306"/>
                  </a:lnTo>
                  <a:lnTo>
                    <a:pt x="0" y="76553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0" r="-50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 rot="378531">
            <a:off x="15229763" y="-1990317"/>
            <a:ext cx="6150745" cy="5710280"/>
            <a:chOff x="0" y="0"/>
            <a:chExt cx="8200993" cy="761370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201025" cy="7613650"/>
            </a:xfrm>
            <a:custGeom>
              <a:avLst/>
              <a:gdLst/>
              <a:ahLst/>
              <a:cxnLst/>
              <a:rect l="l" t="t" r="r" b="b"/>
              <a:pathLst>
                <a:path w="8201025" h="7613650">
                  <a:moveTo>
                    <a:pt x="0" y="0"/>
                  </a:moveTo>
                  <a:lnTo>
                    <a:pt x="8201025" y="0"/>
                  </a:lnTo>
                  <a:lnTo>
                    <a:pt x="8201025" y="7613650"/>
                  </a:lnTo>
                  <a:lnTo>
                    <a:pt x="0" y="76136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506" b="-507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 rot="-5400000">
            <a:off x="1296673" y="-3688342"/>
            <a:ext cx="4085368" cy="5586827"/>
            <a:chOff x="0" y="0"/>
            <a:chExt cx="5447157" cy="744910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447157" cy="7449058"/>
            </a:xfrm>
            <a:custGeom>
              <a:avLst/>
              <a:gdLst/>
              <a:ahLst/>
              <a:cxnLst/>
              <a:rect l="l" t="t" r="r" b="b"/>
              <a:pathLst>
                <a:path w="5447157" h="7449058">
                  <a:moveTo>
                    <a:pt x="0" y="0"/>
                  </a:moveTo>
                  <a:lnTo>
                    <a:pt x="5447157" y="0"/>
                  </a:lnTo>
                  <a:lnTo>
                    <a:pt x="5447157" y="7449058"/>
                  </a:lnTo>
                  <a:lnTo>
                    <a:pt x="0" y="74490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52" r="-52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15893830" y="5310391"/>
            <a:ext cx="4667958" cy="6941201"/>
            <a:chOff x="0" y="0"/>
            <a:chExt cx="6223944" cy="925493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223889" cy="9254998"/>
            </a:xfrm>
            <a:custGeom>
              <a:avLst/>
              <a:gdLst/>
              <a:ahLst/>
              <a:cxnLst/>
              <a:rect l="l" t="t" r="r" b="b"/>
              <a:pathLst>
                <a:path w="6223889" h="9254998">
                  <a:moveTo>
                    <a:pt x="0" y="0"/>
                  </a:moveTo>
                  <a:lnTo>
                    <a:pt x="6223889" y="0"/>
                  </a:lnTo>
                  <a:lnTo>
                    <a:pt x="6223889" y="9254998"/>
                  </a:lnTo>
                  <a:lnTo>
                    <a:pt x="0" y="92549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4" r="-25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-2836415" y="3901001"/>
            <a:ext cx="4656793" cy="5322050"/>
            <a:chOff x="0" y="0"/>
            <a:chExt cx="6209057" cy="709606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209030" cy="7096125"/>
            </a:xfrm>
            <a:custGeom>
              <a:avLst/>
              <a:gdLst/>
              <a:ahLst/>
              <a:cxnLst/>
              <a:rect l="l" t="t" r="r" b="b"/>
              <a:pathLst>
                <a:path w="6209030" h="7096125">
                  <a:moveTo>
                    <a:pt x="0" y="0"/>
                  </a:moveTo>
                  <a:lnTo>
                    <a:pt x="6209030" y="0"/>
                  </a:lnTo>
                  <a:lnTo>
                    <a:pt x="6209030" y="7096125"/>
                  </a:lnTo>
                  <a:lnTo>
                    <a:pt x="0" y="7096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26" r="-26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13648343" y="8737549"/>
            <a:ext cx="4656793" cy="5322050"/>
            <a:chOff x="0" y="0"/>
            <a:chExt cx="6209057" cy="709606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209030" cy="7096125"/>
            </a:xfrm>
            <a:custGeom>
              <a:avLst/>
              <a:gdLst/>
              <a:ahLst/>
              <a:cxnLst/>
              <a:rect l="l" t="t" r="r" b="b"/>
              <a:pathLst>
                <a:path w="6209030" h="7096125">
                  <a:moveTo>
                    <a:pt x="0" y="0"/>
                  </a:moveTo>
                  <a:lnTo>
                    <a:pt x="6209030" y="0"/>
                  </a:lnTo>
                  <a:lnTo>
                    <a:pt x="6209030" y="7096125"/>
                  </a:lnTo>
                  <a:lnTo>
                    <a:pt x="0" y="7096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26" r="-26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5859733" y="-4304719"/>
            <a:ext cx="6591954" cy="5710280"/>
            <a:chOff x="0" y="0"/>
            <a:chExt cx="8789272" cy="761370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789289" cy="7613650"/>
            </a:xfrm>
            <a:custGeom>
              <a:avLst/>
              <a:gdLst/>
              <a:ahLst/>
              <a:cxnLst/>
              <a:rect l="l" t="t" r="r" b="b"/>
              <a:pathLst>
                <a:path w="8789289" h="7613650">
                  <a:moveTo>
                    <a:pt x="0" y="0"/>
                  </a:moveTo>
                  <a:lnTo>
                    <a:pt x="8789289" y="0"/>
                  </a:lnTo>
                  <a:lnTo>
                    <a:pt x="8789289" y="7613650"/>
                  </a:lnTo>
                  <a:lnTo>
                    <a:pt x="0" y="76136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16" b="-16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 rot="-3194310">
            <a:off x="8409323" y="7829528"/>
            <a:ext cx="6128048" cy="5913567"/>
            <a:chOff x="0" y="0"/>
            <a:chExt cx="8170731" cy="788475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70672" cy="7884795"/>
            </a:xfrm>
            <a:custGeom>
              <a:avLst/>
              <a:gdLst/>
              <a:ahLst/>
              <a:cxnLst/>
              <a:rect l="l" t="t" r="r" b="b"/>
              <a:pathLst>
                <a:path w="8170672" h="7884795">
                  <a:moveTo>
                    <a:pt x="0" y="0"/>
                  </a:moveTo>
                  <a:lnTo>
                    <a:pt x="8170672" y="0"/>
                  </a:lnTo>
                  <a:lnTo>
                    <a:pt x="8170672" y="7884795"/>
                  </a:lnTo>
                  <a:lnTo>
                    <a:pt x="0" y="7884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9" b="-8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 rot="-10800000">
            <a:off x="1202696" y="9223051"/>
            <a:ext cx="7941304" cy="4030212"/>
            <a:chOff x="0" y="0"/>
            <a:chExt cx="10588405" cy="537361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588371" cy="5373624"/>
            </a:xfrm>
            <a:custGeom>
              <a:avLst/>
              <a:gdLst/>
              <a:ahLst/>
              <a:cxnLst/>
              <a:rect l="l" t="t" r="r" b="b"/>
              <a:pathLst>
                <a:path w="10588371" h="5373624">
                  <a:moveTo>
                    <a:pt x="0" y="0"/>
                  </a:moveTo>
                  <a:lnTo>
                    <a:pt x="10588371" y="0"/>
                  </a:lnTo>
                  <a:lnTo>
                    <a:pt x="10588371" y="5373624"/>
                  </a:lnTo>
                  <a:lnTo>
                    <a:pt x="0" y="53736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92" b="-92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 rot="-10800000">
            <a:off x="5058632" y="8780991"/>
            <a:ext cx="4085368" cy="5586827"/>
            <a:chOff x="0" y="0"/>
            <a:chExt cx="5447157" cy="744910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447157" cy="7449058"/>
            </a:xfrm>
            <a:custGeom>
              <a:avLst/>
              <a:gdLst/>
              <a:ahLst/>
              <a:cxnLst/>
              <a:rect l="l" t="t" r="r" b="b"/>
              <a:pathLst>
                <a:path w="5447157" h="7449058">
                  <a:moveTo>
                    <a:pt x="0" y="0"/>
                  </a:moveTo>
                  <a:lnTo>
                    <a:pt x="5447157" y="0"/>
                  </a:lnTo>
                  <a:lnTo>
                    <a:pt x="5447157" y="7449058"/>
                  </a:lnTo>
                  <a:lnTo>
                    <a:pt x="0" y="74490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52" r="-52"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>
            <a:off x="827221" y="884435"/>
            <a:ext cx="16323304" cy="2769989"/>
            <a:chOff x="0" y="0"/>
            <a:chExt cx="21764405" cy="369331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1764405" cy="3693319"/>
            </a:xfrm>
            <a:custGeom>
              <a:avLst/>
              <a:gdLst/>
              <a:ahLst/>
              <a:cxnLst/>
              <a:rect l="l" t="t" r="r" b="b"/>
              <a:pathLst>
                <a:path w="21764405" h="3693319">
                  <a:moveTo>
                    <a:pt x="0" y="0"/>
                  </a:moveTo>
                  <a:lnTo>
                    <a:pt x="21764405" y="0"/>
                  </a:lnTo>
                  <a:lnTo>
                    <a:pt x="21764405" y="3693319"/>
                  </a:lnTo>
                  <a:lnTo>
                    <a:pt x="0" y="369331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123825"/>
              <a:ext cx="21764405" cy="3817144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7200"/>
                </a:lnSpc>
              </a:pPr>
              <a:r>
                <a:rPr lang="en-US" sz="6000" b="1" spc="-365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ВІДТВОРЕННЯ ЯЗИЧНИЦЬКИХ СИМВОЛІВ У ДЕРЕВ’ЯНОМУ ОЗДОБЛЕННІ БУДИНКІВ м.КОНОТОПА ПОЧАТКУ ХХ СТОЛІТТЯ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167955" y="4040618"/>
            <a:ext cx="14725875" cy="5601020"/>
            <a:chOff x="0" y="0"/>
            <a:chExt cx="19634500" cy="7468027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9634501" cy="7468026"/>
            </a:xfrm>
            <a:custGeom>
              <a:avLst/>
              <a:gdLst/>
              <a:ahLst/>
              <a:cxnLst/>
              <a:rect l="l" t="t" r="r" b="b"/>
              <a:pathLst>
                <a:path w="19634501" h="7468026">
                  <a:moveTo>
                    <a:pt x="0" y="0"/>
                  </a:moveTo>
                  <a:lnTo>
                    <a:pt x="19634501" y="0"/>
                  </a:lnTo>
                  <a:lnTo>
                    <a:pt x="19634501" y="7468026"/>
                  </a:lnTo>
                  <a:lnTo>
                    <a:pt x="0" y="74680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0" y="-161925"/>
              <a:ext cx="19634500" cy="762995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r">
                <a:lnSpc>
                  <a:spcPts val="4401"/>
                </a:lnSpc>
              </a:pPr>
              <a:r>
                <a:rPr lang="en-US" sz="2799" b="1" spc="-187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Роботу виконала: </a:t>
              </a:r>
            </a:p>
            <a:p>
              <a:pPr algn="r">
                <a:lnSpc>
                  <a:spcPts val="4401"/>
                </a:lnSpc>
              </a:pPr>
              <a:r>
                <a:rPr lang="en-US" sz="2799" spc="-187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Рязанцева Вікторія В’ячеславівна, </a:t>
              </a:r>
            </a:p>
            <a:p>
              <a:pPr algn="r">
                <a:lnSpc>
                  <a:spcPts val="4401"/>
                </a:lnSpc>
              </a:pPr>
              <a:r>
                <a:rPr lang="en-US" sz="2799" spc="-187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учениця 9 класу Конотопського ліцею № 10 </a:t>
              </a:r>
            </a:p>
            <a:p>
              <a:pPr algn="r">
                <a:lnSpc>
                  <a:spcPts val="4401"/>
                </a:lnSpc>
              </a:pPr>
              <a:endParaRPr lang="en-US" sz="2799" spc="-187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algn="r">
                <a:lnSpc>
                  <a:spcPts val="4401"/>
                </a:lnSpc>
              </a:pPr>
              <a:r>
                <a:rPr lang="en-US" sz="2799" b="1" spc="-187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Науковий керівник:</a:t>
              </a:r>
            </a:p>
            <a:p>
              <a:pPr algn="r">
                <a:lnSpc>
                  <a:spcPts val="4401"/>
                </a:lnSpc>
              </a:pPr>
              <a:r>
                <a:rPr lang="en-US" sz="2799" spc="-187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Бондар Світлана Михайлівна, </a:t>
              </a:r>
            </a:p>
            <a:p>
              <a:pPr algn="r">
                <a:lnSpc>
                  <a:spcPts val="4401"/>
                </a:lnSpc>
              </a:pPr>
              <a:r>
                <a:rPr lang="en-US" sz="2799" spc="-187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учитель української мови і літератури Конотопського ліцею № 10</a:t>
              </a:r>
            </a:p>
            <a:p>
              <a:pPr algn="r">
                <a:lnSpc>
                  <a:spcPts val="4401"/>
                </a:lnSpc>
              </a:pPr>
              <a:r>
                <a:rPr lang="en-US" sz="2799" spc="-187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(Сумське територіальне відділення МАН),</a:t>
              </a:r>
            </a:p>
            <a:p>
              <a:pPr algn="r">
                <a:lnSpc>
                  <a:spcPts val="4401"/>
                </a:lnSpc>
              </a:pPr>
              <a:r>
                <a:rPr lang="en-US" sz="2799" spc="-187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спеціаліст вищої кваліфікаційної категорії</a:t>
              </a:r>
            </a:p>
            <a:p>
              <a:pPr algn="l">
                <a:lnSpc>
                  <a:spcPts val="4401"/>
                </a:lnSpc>
              </a:pPr>
              <a:endParaRPr lang="en-US" sz="2799" spc="-187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171822">
            <a:off x="7853583" y="-1405179"/>
            <a:ext cx="13970515" cy="13097357"/>
            <a:chOff x="0" y="0"/>
            <a:chExt cx="18627353" cy="174631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627344" cy="17463136"/>
            </a:xfrm>
            <a:custGeom>
              <a:avLst/>
              <a:gdLst/>
              <a:ahLst/>
              <a:cxnLst/>
              <a:rect l="l" t="t" r="r" b="b"/>
              <a:pathLst>
                <a:path w="18627344" h="17463136">
                  <a:moveTo>
                    <a:pt x="0" y="0"/>
                  </a:moveTo>
                  <a:lnTo>
                    <a:pt x="18627344" y="0"/>
                  </a:lnTo>
                  <a:lnTo>
                    <a:pt x="18627344" y="17463136"/>
                  </a:lnTo>
                  <a:lnTo>
                    <a:pt x="0" y="17463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5" b="-15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697200" y="9722727"/>
            <a:ext cx="2133600" cy="365125"/>
            <a:chOff x="0" y="0"/>
            <a:chExt cx="2844800" cy="4868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844800" cy="486833"/>
            </a:xfrm>
            <a:custGeom>
              <a:avLst/>
              <a:gdLst/>
              <a:ahLst/>
              <a:cxnLst/>
              <a:rect l="l" t="t" r="r" b="b"/>
              <a:pathLst>
                <a:path w="2844800" h="486833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844800" cy="5249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2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81000" y="2400300"/>
            <a:ext cx="16916400" cy="3539430"/>
            <a:chOff x="0" y="0"/>
            <a:chExt cx="22555200" cy="47192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555200" cy="4719240"/>
            </a:xfrm>
            <a:custGeom>
              <a:avLst/>
              <a:gdLst/>
              <a:ahLst/>
              <a:cxnLst/>
              <a:rect l="l" t="t" r="r" b="b"/>
              <a:pathLst>
                <a:path w="22555200" h="4719240">
                  <a:moveTo>
                    <a:pt x="0" y="0"/>
                  </a:moveTo>
                  <a:lnTo>
                    <a:pt x="22555200" y="0"/>
                  </a:lnTo>
                  <a:lnTo>
                    <a:pt x="22555200" y="4719240"/>
                  </a:lnTo>
                  <a:lnTo>
                    <a:pt x="0" y="47192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22555200" cy="477639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359"/>
                </a:lnSpc>
              </a:pPr>
              <a:r>
                <a:rPr lang="en-US" sz="27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Мета дослідження</a:t>
              </a:r>
              <a:r>
                <a:rPr lang="en-US" sz="2799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: з’ясувати зміст дерев’яного зодчества в оздобленні будинків міста Конотопа початку ХХ століття.</a:t>
              </a:r>
            </a:p>
            <a:p>
              <a:pPr algn="l">
                <a:lnSpc>
                  <a:spcPts val="3359"/>
                </a:lnSpc>
              </a:pPr>
              <a:r>
                <a:rPr lang="en-US" sz="27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завдання дослідження: </a:t>
              </a:r>
            </a:p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-	розкрити анімістичний зміст дерев’яної орнаментики;</a:t>
              </a:r>
            </a:p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-	класифікувати види язичницьких символів;</a:t>
              </a:r>
            </a:p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-	проаналізувати язичницькі знаки, представлені в дерев’яному декорі будинків м. Конотопа та розробити пішохідний екскурсійний маршрут по території м. Конотоп «Відгомін українського язичництва в дерев’яній архітектурі міста», враховуючи атрактивність території дослідження.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280257" y="1104900"/>
            <a:ext cx="13416943" cy="1015663"/>
            <a:chOff x="0" y="0"/>
            <a:chExt cx="17889257" cy="135421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7889257" cy="1354217"/>
            </a:xfrm>
            <a:custGeom>
              <a:avLst/>
              <a:gdLst/>
              <a:ahLst/>
              <a:cxnLst/>
              <a:rect l="l" t="t" r="r" b="b"/>
              <a:pathLst>
                <a:path w="17889257" h="1354217">
                  <a:moveTo>
                    <a:pt x="0" y="0"/>
                  </a:moveTo>
                  <a:lnTo>
                    <a:pt x="17889257" y="0"/>
                  </a:lnTo>
                  <a:lnTo>
                    <a:pt x="17889257" y="1354217"/>
                  </a:lnTo>
                  <a:lnTo>
                    <a:pt x="0" y="135421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123825"/>
              <a:ext cx="17889257" cy="147804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7200"/>
                </a:lnSpc>
              </a:pPr>
              <a:r>
                <a:rPr lang="en-US" sz="60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МЕТА, ЗАВДАННЯ ДОСЛІДЖЕННЯ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81000" y="6589077"/>
            <a:ext cx="9144000" cy="2246769"/>
            <a:chOff x="0" y="0"/>
            <a:chExt cx="12192000" cy="29956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192000" cy="2995692"/>
            </a:xfrm>
            <a:custGeom>
              <a:avLst/>
              <a:gdLst/>
              <a:ahLst/>
              <a:cxnLst/>
              <a:rect l="l" t="t" r="r" b="b"/>
              <a:pathLst>
                <a:path w="12192000" h="2995692">
                  <a:moveTo>
                    <a:pt x="0" y="0"/>
                  </a:moveTo>
                  <a:lnTo>
                    <a:pt x="12192000" y="0"/>
                  </a:lnTo>
                  <a:lnTo>
                    <a:pt x="12192000" y="2995692"/>
                  </a:lnTo>
                  <a:lnTo>
                    <a:pt x="0" y="29956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2192000" cy="305284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359"/>
                </a:lnSpc>
              </a:pPr>
              <a:r>
                <a:rPr lang="en-US" sz="27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Об’єкт дослідження</a:t>
              </a:r>
              <a:r>
                <a:rPr lang="en-US" sz="2799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: язичницькі символи древніх слов’ян. </a:t>
              </a:r>
            </a:p>
            <a:p>
              <a:pPr algn="l">
                <a:lnSpc>
                  <a:spcPts val="3359"/>
                </a:lnSpc>
              </a:pPr>
              <a:r>
                <a:rPr lang="en-US" sz="27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Предмет дослідження: </a:t>
              </a:r>
              <a:r>
                <a:rPr lang="en-US" sz="2799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оздоблювальна символіка в дерев’яному декорі будинків міста Конотопа початку ХХ століття, як об’єкт туристичного маршруту.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9701376">
            <a:off x="15997322" y="-2625148"/>
            <a:ext cx="5059689" cy="5741491"/>
            <a:chOff x="0" y="0"/>
            <a:chExt cx="6746252" cy="76553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746240" cy="7655306"/>
            </a:xfrm>
            <a:custGeom>
              <a:avLst/>
              <a:gdLst/>
              <a:ahLst/>
              <a:cxnLst/>
              <a:rect l="l" t="t" r="r" b="b"/>
              <a:pathLst>
                <a:path w="6746240" h="7655306">
                  <a:moveTo>
                    <a:pt x="0" y="0"/>
                  </a:moveTo>
                  <a:lnTo>
                    <a:pt x="6746240" y="0"/>
                  </a:lnTo>
                  <a:lnTo>
                    <a:pt x="6746240" y="7655306"/>
                  </a:lnTo>
                  <a:lnTo>
                    <a:pt x="0" y="76553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50" r="-5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269566" y="4446893"/>
            <a:ext cx="6130670" cy="5342666"/>
            <a:chOff x="0" y="0"/>
            <a:chExt cx="8174227" cy="712355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74228" cy="7123557"/>
            </a:xfrm>
            <a:custGeom>
              <a:avLst/>
              <a:gdLst/>
              <a:ahLst/>
              <a:cxnLst/>
              <a:rect l="l" t="t" r="r" b="b"/>
              <a:pathLst>
                <a:path w="8174228" h="7123557">
                  <a:moveTo>
                    <a:pt x="0" y="0"/>
                  </a:moveTo>
                  <a:lnTo>
                    <a:pt x="8174228" y="0"/>
                  </a:lnTo>
                  <a:lnTo>
                    <a:pt x="8174228" y="7123557"/>
                  </a:lnTo>
                  <a:lnTo>
                    <a:pt x="0" y="7123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8" r="-2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5949566" y="2063336"/>
            <a:ext cx="6388868" cy="3404889"/>
            <a:chOff x="0" y="0"/>
            <a:chExt cx="8518491" cy="453985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518525" cy="4539869"/>
            </a:xfrm>
            <a:custGeom>
              <a:avLst/>
              <a:gdLst/>
              <a:ahLst/>
              <a:cxnLst/>
              <a:rect l="l" t="t" r="r" b="b"/>
              <a:pathLst>
                <a:path w="8518525" h="4539869">
                  <a:moveTo>
                    <a:pt x="0" y="0"/>
                  </a:moveTo>
                  <a:lnTo>
                    <a:pt x="8518525" y="0"/>
                  </a:lnTo>
                  <a:lnTo>
                    <a:pt x="8518525" y="4539869"/>
                  </a:lnTo>
                  <a:lnTo>
                    <a:pt x="0" y="45398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92" r="-191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884941" y="4710985"/>
            <a:ext cx="5956714" cy="5078575"/>
            <a:chOff x="0" y="0"/>
            <a:chExt cx="7942285" cy="67714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942326" cy="6771386"/>
            </a:xfrm>
            <a:custGeom>
              <a:avLst/>
              <a:gdLst/>
              <a:ahLst/>
              <a:cxnLst/>
              <a:rect l="l" t="t" r="r" b="b"/>
              <a:pathLst>
                <a:path w="7942326" h="6771386">
                  <a:moveTo>
                    <a:pt x="0" y="0"/>
                  </a:moveTo>
                  <a:lnTo>
                    <a:pt x="7942326" y="0"/>
                  </a:lnTo>
                  <a:lnTo>
                    <a:pt x="7942326" y="6771386"/>
                  </a:lnTo>
                  <a:lnTo>
                    <a:pt x="0" y="6771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9" r="-9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028700" y="436535"/>
            <a:ext cx="16230600" cy="1543051"/>
            <a:chOff x="0" y="0"/>
            <a:chExt cx="21640800" cy="205740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640800" cy="2057401"/>
            </a:xfrm>
            <a:custGeom>
              <a:avLst/>
              <a:gdLst/>
              <a:ahLst/>
              <a:cxnLst/>
              <a:rect l="l" t="t" r="r" b="b"/>
              <a:pathLst>
                <a:path w="21640800" h="2057401">
                  <a:moveTo>
                    <a:pt x="0" y="0"/>
                  </a:moveTo>
                  <a:lnTo>
                    <a:pt x="21640800" y="0"/>
                  </a:lnTo>
                  <a:lnTo>
                    <a:pt x="21640800" y="2057401"/>
                  </a:lnTo>
                  <a:lnTo>
                    <a:pt x="0" y="205740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133350"/>
              <a:ext cx="21640800" cy="219075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5848"/>
                </a:lnSpc>
              </a:pPr>
              <a:r>
                <a:rPr lang="en-US" sz="4498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ВІДТВОРЕННЯ АНІМІСТИЧНОГО СВІТОГЛЯДУ ДРЕВНІХ СЛОВ’ЯН У СИСТЕМІ ЯЗИЧНИЦЬКИХ СИМВОЛІВ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708055" y="9667902"/>
            <a:ext cx="2133600" cy="365125"/>
            <a:chOff x="0" y="0"/>
            <a:chExt cx="2844800" cy="48683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844800" cy="486833"/>
            </a:xfrm>
            <a:custGeom>
              <a:avLst/>
              <a:gdLst/>
              <a:ahLst/>
              <a:cxnLst/>
              <a:rect l="l" t="t" r="r" b="b"/>
              <a:pathLst>
                <a:path w="2844800" h="486833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844800" cy="5249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3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038699">
            <a:off x="-2191770" y="-2607652"/>
            <a:ext cx="5059689" cy="5741491"/>
            <a:chOff x="0" y="0"/>
            <a:chExt cx="6746252" cy="76553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746240" cy="7655306"/>
            </a:xfrm>
            <a:custGeom>
              <a:avLst/>
              <a:gdLst/>
              <a:ahLst/>
              <a:cxnLst/>
              <a:rect l="l" t="t" r="r" b="b"/>
              <a:pathLst>
                <a:path w="6746240" h="7655306">
                  <a:moveTo>
                    <a:pt x="0" y="0"/>
                  </a:moveTo>
                  <a:lnTo>
                    <a:pt x="6746240" y="0"/>
                  </a:lnTo>
                  <a:lnTo>
                    <a:pt x="6746240" y="7655306"/>
                  </a:lnTo>
                  <a:lnTo>
                    <a:pt x="0" y="76553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50" r="-5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156493" y="2257421"/>
            <a:ext cx="16102807" cy="6469620"/>
            <a:chOff x="0" y="0"/>
            <a:chExt cx="21470409" cy="8626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470365" cy="8626221"/>
            </a:xfrm>
            <a:custGeom>
              <a:avLst/>
              <a:gdLst/>
              <a:ahLst/>
              <a:cxnLst/>
              <a:rect l="l" t="t" r="r" b="b"/>
              <a:pathLst>
                <a:path w="21470365" h="8626221">
                  <a:moveTo>
                    <a:pt x="0" y="0"/>
                  </a:moveTo>
                  <a:lnTo>
                    <a:pt x="21470365" y="0"/>
                  </a:lnTo>
                  <a:lnTo>
                    <a:pt x="21470365" y="8626221"/>
                  </a:lnTo>
                  <a:lnTo>
                    <a:pt x="0" y="86262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9" r="-10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156493" y="895350"/>
            <a:ext cx="16230600" cy="809626"/>
            <a:chOff x="0" y="0"/>
            <a:chExt cx="21640800" cy="10795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640800" cy="1079501"/>
            </a:xfrm>
            <a:custGeom>
              <a:avLst/>
              <a:gdLst/>
              <a:ahLst/>
              <a:cxnLst/>
              <a:rect l="l" t="t" r="r" b="b"/>
              <a:pathLst>
                <a:path w="21640800" h="1079501">
                  <a:moveTo>
                    <a:pt x="0" y="0"/>
                  </a:moveTo>
                  <a:lnTo>
                    <a:pt x="21640800" y="0"/>
                  </a:lnTo>
                  <a:lnTo>
                    <a:pt x="21640800" y="1079501"/>
                  </a:lnTo>
                  <a:lnTo>
                    <a:pt x="0" y="107950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33350"/>
              <a:ext cx="21640800" cy="121285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5848"/>
                </a:lnSpc>
              </a:pPr>
              <a:r>
                <a:rPr lang="en-US" sz="4498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КЛАСИФІКАЦІЯ ЯЗИЧНИЦЬКИХ СИМВОЛІВ-ОБЕРЕГІВ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697200" y="9563100"/>
            <a:ext cx="2133600" cy="365125"/>
            <a:chOff x="0" y="0"/>
            <a:chExt cx="2844800" cy="4868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844800" cy="486833"/>
            </a:xfrm>
            <a:custGeom>
              <a:avLst/>
              <a:gdLst/>
              <a:ahLst/>
              <a:cxnLst/>
              <a:rect l="l" t="t" r="r" b="b"/>
              <a:pathLst>
                <a:path w="2844800" h="486833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844800" cy="5249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C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149335" y="1028700"/>
            <a:ext cx="6591954" cy="5710280"/>
            <a:chOff x="0" y="0"/>
            <a:chExt cx="8789272" cy="76137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789289" cy="7613650"/>
            </a:xfrm>
            <a:custGeom>
              <a:avLst/>
              <a:gdLst/>
              <a:ahLst/>
              <a:cxnLst/>
              <a:rect l="l" t="t" r="r" b="b"/>
              <a:pathLst>
                <a:path w="8789289" h="7613650">
                  <a:moveTo>
                    <a:pt x="0" y="0"/>
                  </a:moveTo>
                  <a:lnTo>
                    <a:pt x="8789289" y="0"/>
                  </a:lnTo>
                  <a:lnTo>
                    <a:pt x="8789289" y="7613650"/>
                  </a:lnTo>
                  <a:lnTo>
                    <a:pt x="0" y="76136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6" b="-16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509260" y="40874"/>
            <a:ext cx="17269480" cy="9777193"/>
          </a:xfrm>
          <a:custGeom>
            <a:avLst/>
            <a:gdLst/>
            <a:ahLst/>
            <a:cxnLst/>
            <a:rect l="l" t="t" r="r" b="b"/>
            <a:pathLst>
              <a:path w="17269480" h="9777193">
                <a:moveTo>
                  <a:pt x="0" y="0"/>
                </a:moveTo>
                <a:lnTo>
                  <a:pt x="17269480" y="0"/>
                </a:lnTo>
                <a:lnTo>
                  <a:pt x="17269480" y="9777193"/>
                </a:lnTo>
                <a:lnTo>
                  <a:pt x="0" y="97771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-10800000">
            <a:off x="10477884" y="811367"/>
            <a:ext cx="6322602" cy="5476954"/>
            <a:chOff x="0" y="0"/>
            <a:chExt cx="8430136" cy="730260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430133" cy="7302627"/>
            </a:xfrm>
            <a:custGeom>
              <a:avLst/>
              <a:gdLst/>
              <a:ahLst/>
              <a:cxnLst/>
              <a:rect l="l" t="t" r="r" b="b"/>
              <a:pathLst>
                <a:path w="8430133" h="7302627">
                  <a:moveTo>
                    <a:pt x="0" y="0"/>
                  </a:moveTo>
                  <a:lnTo>
                    <a:pt x="8430133" y="0"/>
                  </a:lnTo>
                  <a:lnTo>
                    <a:pt x="8430133" y="7302627"/>
                  </a:lnTo>
                  <a:lnTo>
                    <a:pt x="0" y="7302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6" b="-15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 rot="-10800000">
            <a:off x="1418688" y="811367"/>
            <a:ext cx="6322602" cy="5476954"/>
            <a:chOff x="0" y="0"/>
            <a:chExt cx="8430136" cy="730260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430133" cy="7302627"/>
            </a:xfrm>
            <a:custGeom>
              <a:avLst/>
              <a:gdLst/>
              <a:ahLst/>
              <a:cxnLst/>
              <a:rect l="l" t="t" r="r" b="b"/>
              <a:pathLst>
                <a:path w="8430133" h="7302627">
                  <a:moveTo>
                    <a:pt x="0" y="0"/>
                  </a:moveTo>
                  <a:lnTo>
                    <a:pt x="8430133" y="0"/>
                  </a:lnTo>
                  <a:lnTo>
                    <a:pt x="8430133" y="7302627"/>
                  </a:lnTo>
                  <a:lnTo>
                    <a:pt x="0" y="7302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6" b="-15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688040" y="2375041"/>
            <a:ext cx="6333391" cy="6883259"/>
          </a:xfrm>
          <a:custGeom>
            <a:avLst/>
            <a:gdLst/>
            <a:ahLst/>
            <a:cxnLst/>
            <a:rect l="l" t="t" r="r" b="b"/>
            <a:pathLst>
              <a:path w="6333391" h="6883259">
                <a:moveTo>
                  <a:pt x="0" y="0"/>
                </a:moveTo>
                <a:lnTo>
                  <a:pt x="6333391" y="0"/>
                </a:lnTo>
                <a:lnTo>
                  <a:pt x="6333391" y="6883259"/>
                </a:lnTo>
                <a:lnTo>
                  <a:pt x="0" y="68832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600503" y="2382483"/>
            <a:ext cx="6268809" cy="6883259"/>
          </a:xfrm>
          <a:custGeom>
            <a:avLst/>
            <a:gdLst/>
            <a:ahLst/>
            <a:cxnLst/>
            <a:rect l="l" t="t" r="r" b="b"/>
            <a:pathLst>
              <a:path w="6268809" h="6883259">
                <a:moveTo>
                  <a:pt x="0" y="0"/>
                </a:moveTo>
                <a:lnTo>
                  <a:pt x="6268809" y="0"/>
                </a:lnTo>
                <a:lnTo>
                  <a:pt x="6268809" y="6883259"/>
                </a:lnTo>
                <a:lnTo>
                  <a:pt x="0" y="688325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2596525" y="2760726"/>
            <a:ext cx="4435422" cy="4955459"/>
            <a:chOff x="0" y="0"/>
            <a:chExt cx="5913896" cy="660727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913882" cy="6607302"/>
            </a:xfrm>
            <a:custGeom>
              <a:avLst/>
              <a:gdLst/>
              <a:ahLst/>
              <a:cxnLst/>
              <a:rect l="l" t="t" r="r" b="b"/>
              <a:pathLst>
                <a:path w="5913882" h="6607302">
                  <a:moveTo>
                    <a:pt x="0" y="0"/>
                  </a:moveTo>
                  <a:lnTo>
                    <a:pt x="5913882" y="0"/>
                  </a:lnTo>
                  <a:lnTo>
                    <a:pt x="5913882" y="6607302"/>
                  </a:lnTo>
                  <a:lnTo>
                    <a:pt x="0" y="6607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7" b="-6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1968182" y="7885953"/>
            <a:ext cx="6053249" cy="370294"/>
            <a:chOff x="0" y="0"/>
            <a:chExt cx="8070999" cy="49372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070999" cy="493725"/>
            </a:xfrm>
            <a:custGeom>
              <a:avLst/>
              <a:gdLst/>
              <a:ahLst/>
              <a:cxnLst/>
              <a:rect l="l" t="t" r="r" b="b"/>
              <a:pathLst>
                <a:path w="8070999" h="493725">
                  <a:moveTo>
                    <a:pt x="0" y="0"/>
                  </a:moveTo>
                  <a:lnTo>
                    <a:pt x="8070999" y="0"/>
                  </a:lnTo>
                  <a:lnTo>
                    <a:pt x="8070999" y="493725"/>
                  </a:lnTo>
                  <a:lnTo>
                    <a:pt x="0" y="4937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8070999" cy="5699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119"/>
                </a:lnSpc>
              </a:pPr>
              <a:r>
                <a:rPr lang="en-US" sz="23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Рис.1. Хрест, що спирається на землю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631708" y="895350"/>
            <a:ext cx="13562234" cy="1562100"/>
            <a:chOff x="0" y="0"/>
            <a:chExt cx="18082979" cy="208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082978" cy="2082800"/>
            </a:xfrm>
            <a:custGeom>
              <a:avLst/>
              <a:gdLst/>
              <a:ahLst/>
              <a:cxnLst/>
              <a:rect l="l" t="t" r="r" b="b"/>
              <a:pathLst>
                <a:path w="18082978" h="2082800">
                  <a:moveTo>
                    <a:pt x="0" y="0"/>
                  </a:moveTo>
                  <a:lnTo>
                    <a:pt x="18082978" y="0"/>
                  </a:lnTo>
                  <a:lnTo>
                    <a:pt x="18082978" y="2082800"/>
                  </a:lnTo>
                  <a:lnTo>
                    <a:pt x="0" y="208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133350"/>
              <a:ext cx="18082979" cy="22161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5850"/>
                </a:lnSpc>
              </a:pPr>
              <a:r>
                <a:rPr lang="en-US" sz="45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СОЛЯРНІ ЗНАКИ В ДЕРЕВ’ЯНОМУ ДЕКОРІ БУДИНКІВ М. КОНОТОП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5316200" y="9203986"/>
            <a:ext cx="2133600" cy="365125"/>
            <a:chOff x="0" y="0"/>
            <a:chExt cx="2844800" cy="48683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844800" cy="486833"/>
            </a:xfrm>
            <a:custGeom>
              <a:avLst/>
              <a:gdLst/>
              <a:ahLst/>
              <a:cxnLst/>
              <a:rect l="l" t="t" r="r" b="b"/>
              <a:pathLst>
                <a:path w="2844800" h="486833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2844800" cy="5249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5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10773264" y="3050336"/>
            <a:ext cx="5736833" cy="4645555"/>
          </a:xfrm>
          <a:custGeom>
            <a:avLst/>
            <a:gdLst/>
            <a:ahLst/>
            <a:cxnLst/>
            <a:rect l="l" t="t" r="r" b="b"/>
            <a:pathLst>
              <a:path w="5736833" h="4645555">
                <a:moveTo>
                  <a:pt x="0" y="0"/>
                </a:moveTo>
                <a:lnTo>
                  <a:pt x="5736833" y="0"/>
                </a:lnTo>
                <a:lnTo>
                  <a:pt x="5736833" y="4645555"/>
                </a:lnTo>
                <a:lnTo>
                  <a:pt x="0" y="464555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31" b="-131"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10972800" y="7939284"/>
            <a:ext cx="5407827" cy="461665"/>
            <a:chOff x="0" y="0"/>
            <a:chExt cx="7210436" cy="61555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210436" cy="615553"/>
            </a:xfrm>
            <a:custGeom>
              <a:avLst/>
              <a:gdLst/>
              <a:ahLst/>
              <a:cxnLst/>
              <a:rect l="l" t="t" r="r" b="b"/>
              <a:pathLst>
                <a:path w="7210436" h="615553">
                  <a:moveTo>
                    <a:pt x="0" y="0"/>
                  </a:moveTo>
                  <a:lnTo>
                    <a:pt x="7210436" y="0"/>
                  </a:lnTo>
                  <a:lnTo>
                    <a:pt x="7210436" y="615553"/>
                  </a:lnTo>
                  <a:lnTo>
                    <a:pt x="0" y="61555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7210436" cy="66317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2879"/>
                </a:lnSpc>
              </a:pPr>
              <a:r>
                <a:rPr lang="en-US" sz="24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Рис.2.Восьмипроменевий знак Сонця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1044" y="5608472"/>
            <a:ext cx="20090088" cy="28575"/>
            <a:chOff x="0" y="0"/>
            <a:chExt cx="26786784" cy="38100"/>
          </a:xfrm>
        </p:grpSpPr>
        <p:sp>
          <p:nvSpPr>
            <p:cNvPr id="3" name="Freeform 3"/>
            <p:cNvSpPr/>
            <p:nvPr/>
          </p:nvSpPr>
          <p:spPr>
            <a:xfrm>
              <a:off x="19050" y="0"/>
              <a:ext cx="26748739" cy="38100"/>
            </a:xfrm>
            <a:custGeom>
              <a:avLst/>
              <a:gdLst/>
              <a:ahLst/>
              <a:cxnLst/>
              <a:rect l="l" t="t" r="r" b="b"/>
              <a:pathLst>
                <a:path w="26748739" h="38100">
                  <a:moveTo>
                    <a:pt x="0" y="0"/>
                  </a:moveTo>
                  <a:lnTo>
                    <a:pt x="26748739" y="0"/>
                  </a:lnTo>
                  <a:lnTo>
                    <a:pt x="26748739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494949"/>
            </a:solidFill>
          </p:spPr>
        </p:sp>
      </p:grpSp>
      <p:grpSp>
        <p:nvGrpSpPr>
          <p:cNvPr id="4" name="Group 4"/>
          <p:cNvGrpSpPr/>
          <p:nvPr/>
        </p:nvGrpSpPr>
        <p:grpSpPr>
          <a:xfrm rot="2451906">
            <a:off x="-1305279" y="-3069758"/>
            <a:ext cx="4667958" cy="6941201"/>
            <a:chOff x="0" y="0"/>
            <a:chExt cx="6223944" cy="925493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223889" cy="9254998"/>
            </a:xfrm>
            <a:custGeom>
              <a:avLst/>
              <a:gdLst/>
              <a:ahLst/>
              <a:cxnLst/>
              <a:rect l="l" t="t" r="r" b="b"/>
              <a:pathLst>
                <a:path w="6223889" h="9254998">
                  <a:moveTo>
                    <a:pt x="0" y="0"/>
                  </a:moveTo>
                  <a:lnTo>
                    <a:pt x="6223889" y="0"/>
                  </a:lnTo>
                  <a:lnTo>
                    <a:pt x="6223889" y="9254998"/>
                  </a:lnTo>
                  <a:lnTo>
                    <a:pt x="0" y="92549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4" r="-25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-5916672">
            <a:off x="15200433" y="6753364"/>
            <a:ext cx="5059689" cy="5741491"/>
            <a:chOff x="0" y="0"/>
            <a:chExt cx="6746252" cy="765532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746240" cy="7655306"/>
            </a:xfrm>
            <a:custGeom>
              <a:avLst/>
              <a:gdLst/>
              <a:ahLst/>
              <a:cxnLst/>
              <a:rect l="l" t="t" r="r" b="b"/>
              <a:pathLst>
                <a:path w="6746240" h="7655306">
                  <a:moveTo>
                    <a:pt x="0" y="0"/>
                  </a:moveTo>
                  <a:lnTo>
                    <a:pt x="6746240" y="0"/>
                  </a:lnTo>
                  <a:lnTo>
                    <a:pt x="6746240" y="7655306"/>
                  </a:lnTo>
                  <a:lnTo>
                    <a:pt x="0" y="76553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0" r="-5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410468" y="3516181"/>
            <a:ext cx="7849612" cy="3813336"/>
            <a:chOff x="0" y="0"/>
            <a:chExt cx="10466149" cy="508444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66197" cy="5084445"/>
            </a:xfrm>
            <a:custGeom>
              <a:avLst/>
              <a:gdLst/>
              <a:ahLst/>
              <a:cxnLst/>
              <a:rect l="l" t="t" r="r" b="b"/>
              <a:pathLst>
                <a:path w="10466197" h="5084445">
                  <a:moveTo>
                    <a:pt x="0" y="0"/>
                  </a:moveTo>
                  <a:lnTo>
                    <a:pt x="10466197" y="0"/>
                  </a:lnTo>
                  <a:lnTo>
                    <a:pt x="10466197" y="5084445"/>
                  </a:lnTo>
                  <a:lnTo>
                    <a:pt x="0" y="50844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9" r="-68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9429957" y="3615241"/>
            <a:ext cx="8447575" cy="3466322"/>
            <a:chOff x="0" y="0"/>
            <a:chExt cx="11263433" cy="462176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263376" cy="4621784"/>
            </a:xfrm>
            <a:custGeom>
              <a:avLst/>
              <a:gdLst/>
              <a:ahLst/>
              <a:cxnLst/>
              <a:rect l="l" t="t" r="r" b="b"/>
              <a:pathLst>
                <a:path w="11263376" h="4621784">
                  <a:moveTo>
                    <a:pt x="0" y="0"/>
                  </a:moveTo>
                  <a:lnTo>
                    <a:pt x="11263376" y="0"/>
                  </a:lnTo>
                  <a:lnTo>
                    <a:pt x="11263376" y="4621784"/>
                  </a:lnTo>
                  <a:lnTo>
                    <a:pt x="0" y="46217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69" r="-69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585286" y="7359457"/>
            <a:ext cx="4877514" cy="370294"/>
            <a:chOff x="0" y="0"/>
            <a:chExt cx="6503352" cy="49372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503352" cy="493725"/>
            </a:xfrm>
            <a:custGeom>
              <a:avLst/>
              <a:gdLst/>
              <a:ahLst/>
              <a:cxnLst/>
              <a:rect l="l" t="t" r="r" b="b"/>
              <a:pathLst>
                <a:path w="6503352" h="493725">
                  <a:moveTo>
                    <a:pt x="0" y="0"/>
                  </a:moveTo>
                  <a:lnTo>
                    <a:pt x="6503352" y="0"/>
                  </a:lnTo>
                  <a:lnTo>
                    <a:pt x="6503352" y="493725"/>
                  </a:lnTo>
                  <a:lnTo>
                    <a:pt x="0" y="4937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6503352" cy="5699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119"/>
                </a:lnSpc>
              </a:pPr>
              <a:r>
                <a:rPr lang="en-US" sz="23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Рис.1. «Око неба»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10468" y="1234670"/>
            <a:ext cx="17467064" cy="1562100"/>
            <a:chOff x="0" y="0"/>
            <a:chExt cx="23289419" cy="208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3289419" cy="2082800"/>
            </a:xfrm>
            <a:custGeom>
              <a:avLst/>
              <a:gdLst/>
              <a:ahLst/>
              <a:cxnLst/>
              <a:rect l="l" t="t" r="r" b="b"/>
              <a:pathLst>
                <a:path w="23289419" h="2082800">
                  <a:moveTo>
                    <a:pt x="0" y="0"/>
                  </a:moveTo>
                  <a:lnTo>
                    <a:pt x="23289419" y="0"/>
                  </a:lnTo>
                  <a:lnTo>
                    <a:pt x="23289419" y="2082800"/>
                  </a:lnTo>
                  <a:lnTo>
                    <a:pt x="0" y="208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133350"/>
              <a:ext cx="23289419" cy="22161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5850"/>
                </a:lnSpc>
              </a:pPr>
              <a:r>
                <a:rPr lang="en-US" sz="45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РІЗЬБЛЕНИЙ ЕЛЕМЕНТ КРУГУ З ОДНІЄЮ ЧИ ДЕКІЛЬКОМА ОТВОРАМИ ВСЕРЕДИНІ, М. КОНОТОП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09919" y="7216893"/>
            <a:ext cx="8152373" cy="370294"/>
            <a:chOff x="0" y="0"/>
            <a:chExt cx="10869831" cy="49372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869830" cy="493725"/>
            </a:xfrm>
            <a:custGeom>
              <a:avLst/>
              <a:gdLst/>
              <a:ahLst/>
              <a:cxnLst/>
              <a:rect l="l" t="t" r="r" b="b"/>
              <a:pathLst>
                <a:path w="10869830" h="493725">
                  <a:moveTo>
                    <a:pt x="0" y="0"/>
                  </a:moveTo>
                  <a:lnTo>
                    <a:pt x="10869830" y="0"/>
                  </a:lnTo>
                  <a:lnTo>
                    <a:pt x="10869830" y="493725"/>
                  </a:lnTo>
                  <a:lnTo>
                    <a:pt x="0" y="4937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76200"/>
              <a:ext cx="10869831" cy="5699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119"/>
                </a:lnSpc>
              </a:pPr>
              <a:r>
                <a:rPr lang="en-US" sz="23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Рис.2. Символ засіяної землі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5660827" y="9441546"/>
            <a:ext cx="2133600" cy="365125"/>
            <a:chOff x="0" y="0"/>
            <a:chExt cx="2844800" cy="48683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844800" cy="486833"/>
            </a:xfrm>
            <a:custGeom>
              <a:avLst/>
              <a:gdLst/>
              <a:ahLst/>
              <a:cxnLst/>
              <a:rect l="l" t="t" r="r" b="b"/>
              <a:pathLst>
                <a:path w="2844800" h="486833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844800" cy="5249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6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171822">
            <a:off x="9117805" y="-822865"/>
            <a:ext cx="13970515" cy="13097357"/>
            <a:chOff x="0" y="0"/>
            <a:chExt cx="18627353" cy="174631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627344" cy="17463136"/>
            </a:xfrm>
            <a:custGeom>
              <a:avLst/>
              <a:gdLst/>
              <a:ahLst/>
              <a:cxnLst/>
              <a:rect l="l" t="t" r="r" b="b"/>
              <a:pathLst>
                <a:path w="18627344" h="17463136">
                  <a:moveTo>
                    <a:pt x="0" y="0"/>
                  </a:moveTo>
                  <a:lnTo>
                    <a:pt x="18627344" y="0"/>
                  </a:lnTo>
                  <a:lnTo>
                    <a:pt x="18627344" y="17463136"/>
                  </a:lnTo>
                  <a:lnTo>
                    <a:pt x="0" y="17463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5" b="-15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315200" y="6040427"/>
            <a:ext cx="10134600" cy="3623369"/>
            <a:chOff x="0" y="0"/>
            <a:chExt cx="13512800" cy="483115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512800" cy="4831207"/>
            </a:xfrm>
            <a:custGeom>
              <a:avLst/>
              <a:gdLst/>
              <a:ahLst/>
              <a:cxnLst/>
              <a:rect l="l" t="t" r="r" b="b"/>
              <a:pathLst>
                <a:path w="13512800" h="4831207">
                  <a:moveTo>
                    <a:pt x="0" y="0"/>
                  </a:moveTo>
                  <a:lnTo>
                    <a:pt x="13512800" y="0"/>
                  </a:lnTo>
                  <a:lnTo>
                    <a:pt x="13512800" y="4831207"/>
                  </a:lnTo>
                  <a:lnTo>
                    <a:pt x="0" y="48312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1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280778" y="1875874"/>
            <a:ext cx="13130422" cy="3610237"/>
            <a:chOff x="0" y="0"/>
            <a:chExt cx="17507229" cy="481364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507204" cy="4813681"/>
            </a:xfrm>
            <a:custGeom>
              <a:avLst/>
              <a:gdLst/>
              <a:ahLst/>
              <a:cxnLst/>
              <a:rect l="l" t="t" r="r" b="b"/>
              <a:pathLst>
                <a:path w="17507204" h="4813681">
                  <a:moveTo>
                    <a:pt x="0" y="0"/>
                  </a:moveTo>
                  <a:lnTo>
                    <a:pt x="17507204" y="0"/>
                  </a:lnTo>
                  <a:lnTo>
                    <a:pt x="17507204" y="4813681"/>
                  </a:lnTo>
                  <a:lnTo>
                    <a:pt x="0" y="4813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480" r="-348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603562" y="895350"/>
            <a:ext cx="18288000" cy="815340"/>
            <a:chOff x="0" y="0"/>
            <a:chExt cx="24384000" cy="10871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4000" cy="1087120"/>
            </a:xfrm>
            <a:custGeom>
              <a:avLst/>
              <a:gdLst/>
              <a:ahLst/>
              <a:cxnLst/>
              <a:rect l="l" t="t" r="r" b="b"/>
              <a:pathLst>
                <a:path w="24384000" h="1087120">
                  <a:moveTo>
                    <a:pt x="0" y="0"/>
                  </a:moveTo>
                  <a:lnTo>
                    <a:pt x="24384000" y="0"/>
                  </a:lnTo>
                  <a:lnTo>
                    <a:pt x="24384000" y="1087120"/>
                  </a:lnTo>
                  <a:lnTo>
                    <a:pt x="0" y="10871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33350"/>
              <a:ext cx="24384000" cy="122047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5805"/>
                </a:lnSpc>
              </a:pPr>
              <a:r>
                <a:rPr lang="en-US" sz="4500" b="1" spc="-255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ЗОБРАЖЕННЯ НЕБА ЯК ВМІСТИЛИЩА ДОЩОВОЇ ВОДИ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639799" y="3059502"/>
            <a:ext cx="6832267" cy="370294"/>
            <a:chOff x="0" y="0"/>
            <a:chExt cx="9109689" cy="49372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09690" cy="493725"/>
            </a:xfrm>
            <a:custGeom>
              <a:avLst/>
              <a:gdLst/>
              <a:ahLst/>
              <a:cxnLst/>
              <a:rect l="l" t="t" r="r" b="b"/>
              <a:pathLst>
                <a:path w="9109690" h="493725">
                  <a:moveTo>
                    <a:pt x="0" y="0"/>
                  </a:moveTo>
                  <a:lnTo>
                    <a:pt x="9109690" y="0"/>
                  </a:lnTo>
                  <a:lnTo>
                    <a:pt x="9109690" y="493725"/>
                  </a:lnTo>
                  <a:lnTo>
                    <a:pt x="0" y="4937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9109689" cy="5699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119"/>
                </a:lnSpc>
              </a:pPr>
              <a:r>
                <a:rPr lang="en-US" sz="23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Рис.1. 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80778" y="6819900"/>
            <a:ext cx="6696398" cy="767839"/>
            <a:chOff x="0" y="0"/>
            <a:chExt cx="8928531" cy="102378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928531" cy="1023785"/>
            </a:xfrm>
            <a:custGeom>
              <a:avLst/>
              <a:gdLst/>
              <a:ahLst/>
              <a:cxnLst/>
              <a:rect l="l" t="t" r="r" b="b"/>
              <a:pathLst>
                <a:path w="8928531" h="1023785">
                  <a:moveTo>
                    <a:pt x="0" y="0"/>
                  </a:moveTo>
                  <a:lnTo>
                    <a:pt x="8928531" y="0"/>
                  </a:lnTo>
                  <a:lnTo>
                    <a:pt x="8928531" y="1023785"/>
                  </a:lnTo>
                  <a:lnTo>
                    <a:pt x="0" y="102378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76200"/>
              <a:ext cx="8928531" cy="109998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119"/>
                </a:lnSpc>
              </a:pPr>
              <a:r>
                <a:rPr lang="en-US" sz="23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Рис.2. Подвійні лінії небесних вод в оздобленні ґанку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730327" y="9781410"/>
            <a:ext cx="2133600" cy="365125"/>
            <a:chOff x="0" y="0"/>
            <a:chExt cx="2844800" cy="48683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844800" cy="486833"/>
            </a:xfrm>
            <a:custGeom>
              <a:avLst/>
              <a:gdLst/>
              <a:ahLst/>
              <a:cxnLst/>
              <a:rect l="l" t="t" r="r" b="b"/>
              <a:pathLst>
                <a:path w="2844800" h="486833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2844800" cy="5249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7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1044" y="4771642"/>
            <a:ext cx="20090088" cy="28575"/>
            <a:chOff x="0" y="0"/>
            <a:chExt cx="26786784" cy="38100"/>
          </a:xfrm>
        </p:grpSpPr>
        <p:sp>
          <p:nvSpPr>
            <p:cNvPr id="3" name="Freeform 3"/>
            <p:cNvSpPr/>
            <p:nvPr/>
          </p:nvSpPr>
          <p:spPr>
            <a:xfrm>
              <a:off x="19050" y="0"/>
              <a:ext cx="26748739" cy="38100"/>
            </a:xfrm>
            <a:custGeom>
              <a:avLst/>
              <a:gdLst/>
              <a:ahLst/>
              <a:cxnLst/>
              <a:rect l="l" t="t" r="r" b="b"/>
              <a:pathLst>
                <a:path w="26748739" h="38100">
                  <a:moveTo>
                    <a:pt x="0" y="0"/>
                  </a:moveTo>
                  <a:lnTo>
                    <a:pt x="26748739" y="0"/>
                  </a:lnTo>
                  <a:lnTo>
                    <a:pt x="26748739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494949"/>
            </a:solidFill>
          </p:spPr>
        </p:sp>
      </p:grpSp>
      <p:grpSp>
        <p:nvGrpSpPr>
          <p:cNvPr id="4" name="Group 4"/>
          <p:cNvGrpSpPr/>
          <p:nvPr/>
        </p:nvGrpSpPr>
        <p:grpSpPr>
          <a:xfrm rot="2451906">
            <a:off x="-1305279" y="-3069758"/>
            <a:ext cx="4667958" cy="6941201"/>
            <a:chOff x="0" y="0"/>
            <a:chExt cx="6223944" cy="925493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223889" cy="9254998"/>
            </a:xfrm>
            <a:custGeom>
              <a:avLst/>
              <a:gdLst/>
              <a:ahLst/>
              <a:cxnLst/>
              <a:rect l="l" t="t" r="r" b="b"/>
              <a:pathLst>
                <a:path w="6223889" h="9254998">
                  <a:moveTo>
                    <a:pt x="0" y="0"/>
                  </a:moveTo>
                  <a:lnTo>
                    <a:pt x="6223889" y="0"/>
                  </a:lnTo>
                  <a:lnTo>
                    <a:pt x="6223889" y="9254998"/>
                  </a:lnTo>
                  <a:lnTo>
                    <a:pt x="0" y="92549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4" r="-25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-5916672">
            <a:off x="15200433" y="6753364"/>
            <a:ext cx="5059689" cy="5741491"/>
            <a:chOff x="0" y="0"/>
            <a:chExt cx="6746252" cy="765532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746240" cy="7655306"/>
            </a:xfrm>
            <a:custGeom>
              <a:avLst/>
              <a:gdLst/>
              <a:ahLst/>
              <a:cxnLst/>
              <a:rect l="l" t="t" r="r" b="b"/>
              <a:pathLst>
                <a:path w="6746240" h="7655306">
                  <a:moveTo>
                    <a:pt x="0" y="0"/>
                  </a:moveTo>
                  <a:lnTo>
                    <a:pt x="6746240" y="0"/>
                  </a:lnTo>
                  <a:lnTo>
                    <a:pt x="6746240" y="7655306"/>
                  </a:lnTo>
                  <a:lnTo>
                    <a:pt x="0" y="76553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0" r="-5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9219977" y="2003176"/>
            <a:ext cx="8559341" cy="4038594"/>
            <a:chOff x="0" y="0"/>
            <a:chExt cx="11412455" cy="53847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412474" cy="5384800"/>
            </a:xfrm>
            <a:custGeom>
              <a:avLst/>
              <a:gdLst/>
              <a:ahLst/>
              <a:cxnLst/>
              <a:rect l="l" t="t" r="r" b="b"/>
              <a:pathLst>
                <a:path w="11412474" h="5384800">
                  <a:moveTo>
                    <a:pt x="0" y="0"/>
                  </a:moveTo>
                  <a:lnTo>
                    <a:pt x="11412474" y="0"/>
                  </a:lnTo>
                  <a:lnTo>
                    <a:pt x="11412474" y="5384800"/>
                  </a:lnTo>
                  <a:lnTo>
                    <a:pt x="0" y="538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4" r="-14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703315" y="846051"/>
            <a:ext cx="16942101" cy="702756"/>
            <a:chOff x="0" y="0"/>
            <a:chExt cx="22589468" cy="93700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589468" cy="937008"/>
            </a:xfrm>
            <a:custGeom>
              <a:avLst/>
              <a:gdLst/>
              <a:ahLst/>
              <a:cxnLst/>
              <a:rect l="l" t="t" r="r" b="b"/>
              <a:pathLst>
                <a:path w="22589468" h="937008">
                  <a:moveTo>
                    <a:pt x="0" y="0"/>
                  </a:moveTo>
                  <a:lnTo>
                    <a:pt x="22589468" y="0"/>
                  </a:lnTo>
                  <a:lnTo>
                    <a:pt x="22589468" y="937008"/>
                  </a:lnTo>
                  <a:lnTo>
                    <a:pt x="0" y="9370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133350"/>
              <a:ext cx="22589468" cy="107035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5850"/>
                </a:lnSpc>
              </a:pPr>
              <a:r>
                <a:rPr lang="en-US" sz="45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ОБРАЗИ ТВАРИН І ПТАХІВ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064523" y="2680394"/>
            <a:ext cx="4823560" cy="370294"/>
            <a:chOff x="0" y="0"/>
            <a:chExt cx="6431413" cy="49372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431413" cy="493725"/>
            </a:xfrm>
            <a:custGeom>
              <a:avLst/>
              <a:gdLst/>
              <a:ahLst/>
              <a:cxnLst/>
              <a:rect l="l" t="t" r="r" b="b"/>
              <a:pathLst>
                <a:path w="6431413" h="493725">
                  <a:moveTo>
                    <a:pt x="0" y="0"/>
                  </a:moveTo>
                  <a:lnTo>
                    <a:pt x="6431413" y="0"/>
                  </a:lnTo>
                  <a:lnTo>
                    <a:pt x="6431413" y="493725"/>
                  </a:lnTo>
                  <a:lnTo>
                    <a:pt x="0" y="4937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6431413" cy="5699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119"/>
                </a:lnSpc>
              </a:pPr>
              <a:r>
                <a:rPr lang="en-US" sz="23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Рис.1.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527286" y="9519667"/>
            <a:ext cx="2133600" cy="365125"/>
            <a:chOff x="0" y="0"/>
            <a:chExt cx="2844800" cy="48683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844800" cy="486833"/>
            </a:xfrm>
            <a:custGeom>
              <a:avLst/>
              <a:gdLst/>
              <a:ahLst/>
              <a:cxnLst/>
              <a:rect l="l" t="t" r="r" b="b"/>
              <a:pathLst>
                <a:path w="2844800" h="486833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2844800" cy="5249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8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672835" y="5835507"/>
            <a:ext cx="8071804" cy="3859102"/>
          </a:xfrm>
          <a:custGeom>
            <a:avLst/>
            <a:gdLst/>
            <a:ahLst/>
            <a:cxnLst/>
            <a:rect l="l" t="t" r="r" b="b"/>
            <a:pathLst>
              <a:path w="8071804" h="3859102">
                <a:moveTo>
                  <a:pt x="0" y="0"/>
                </a:moveTo>
                <a:lnTo>
                  <a:pt x="8071804" y="0"/>
                </a:lnTo>
                <a:lnTo>
                  <a:pt x="8071804" y="3859102"/>
                </a:lnTo>
                <a:lnTo>
                  <a:pt x="0" y="38591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3" r="-33"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9143999" y="6942524"/>
            <a:ext cx="7393755" cy="461665"/>
            <a:chOff x="0" y="0"/>
            <a:chExt cx="9858340" cy="6155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858340" cy="615553"/>
            </a:xfrm>
            <a:custGeom>
              <a:avLst/>
              <a:gdLst/>
              <a:ahLst/>
              <a:cxnLst/>
              <a:rect l="l" t="t" r="r" b="b"/>
              <a:pathLst>
                <a:path w="9858340" h="615553">
                  <a:moveTo>
                    <a:pt x="0" y="0"/>
                  </a:moveTo>
                  <a:lnTo>
                    <a:pt x="9858340" y="0"/>
                  </a:lnTo>
                  <a:lnTo>
                    <a:pt x="9858340" y="615553"/>
                  </a:lnTo>
                  <a:lnTo>
                    <a:pt x="0" y="61555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9858340" cy="66317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2879"/>
                </a:lnSpc>
              </a:pPr>
              <a:r>
                <a:rPr lang="en-US" sz="2400" b="1" dirty="0" err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Рис</a:t>
              </a:r>
              <a:r>
                <a:rPr lang="en-US" sz="2400" b="1" dirty="0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</a:t>
              </a:r>
              <a:r>
                <a:rPr lang="uk-UA" sz="2400" b="1" dirty="0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2</a:t>
              </a:r>
              <a:r>
                <a:rPr lang="en-US" sz="2400" b="1" dirty="0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 Зображення </a:t>
              </a:r>
              <a:r>
                <a:rPr lang="en-US" sz="2400" b="1" dirty="0" err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птахів</a:t>
              </a:r>
              <a:r>
                <a:rPr lang="en-US" sz="2400" b="1" dirty="0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2400" b="1" dirty="0" err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по</a:t>
              </a:r>
              <a:r>
                <a:rPr lang="en-US" sz="2400" b="1" dirty="0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2400" b="1" dirty="0" err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боках</a:t>
              </a:r>
              <a:r>
                <a:rPr lang="en-US" sz="2400" b="1" dirty="0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2400" b="1" dirty="0" err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середньої</a:t>
              </a:r>
              <a:r>
                <a:rPr lang="en-US" sz="2400" b="1" dirty="0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2400" b="1" dirty="0" err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фігури</a:t>
              </a:r>
              <a:endParaRPr lang="en-US" sz="24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817339">
            <a:off x="15786975" y="5565137"/>
            <a:ext cx="4667958" cy="6941201"/>
            <a:chOff x="0" y="0"/>
            <a:chExt cx="6223944" cy="925493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23889" cy="9254998"/>
            </a:xfrm>
            <a:custGeom>
              <a:avLst/>
              <a:gdLst/>
              <a:ahLst/>
              <a:cxnLst/>
              <a:rect l="l" t="t" r="r" b="b"/>
              <a:pathLst>
                <a:path w="6223889" h="9254998">
                  <a:moveTo>
                    <a:pt x="0" y="0"/>
                  </a:moveTo>
                  <a:lnTo>
                    <a:pt x="6223889" y="0"/>
                  </a:lnTo>
                  <a:lnTo>
                    <a:pt x="6223889" y="9254998"/>
                  </a:lnTo>
                  <a:lnTo>
                    <a:pt x="0" y="92549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4" r="-25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0303713" y="2898172"/>
            <a:ext cx="7667065" cy="4372253"/>
          </a:xfrm>
          <a:custGeom>
            <a:avLst/>
            <a:gdLst/>
            <a:ahLst/>
            <a:cxnLst/>
            <a:rect l="l" t="t" r="r" b="b"/>
            <a:pathLst>
              <a:path w="7667065" h="4372253">
                <a:moveTo>
                  <a:pt x="0" y="0"/>
                </a:moveTo>
                <a:lnTo>
                  <a:pt x="7667065" y="0"/>
                </a:lnTo>
                <a:lnTo>
                  <a:pt x="7667065" y="4372253"/>
                </a:lnTo>
                <a:lnTo>
                  <a:pt x="0" y="4372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18454" y="6170904"/>
            <a:ext cx="8584508" cy="3633976"/>
          </a:xfrm>
          <a:custGeom>
            <a:avLst/>
            <a:gdLst/>
            <a:ahLst/>
            <a:cxnLst/>
            <a:rect l="l" t="t" r="r" b="b"/>
            <a:pathLst>
              <a:path w="8584508" h="3633976">
                <a:moveTo>
                  <a:pt x="0" y="0"/>
                </a:moveTo>
                <a:lnTo>
                  <a:pt x="8584508" y="0"/>
                </a:lnTo>
                <a:lnTo>
                  <a:pt x="8584508" y="3633976"/>
                </a:lnTo>
                <a:lnTo>
                  <a:pt x="0" y="36339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18454" y="1607385"/>
            <a:ext cx="8643294" cy="4153944"/>
          </a:xfrm>
          <a:custGeom>
            <a:avLst/>
            <a:gdLst/>
            <a:ahLst/>
            <a:cxnLst/>
            <a:rect l="l" t="t" r="r" b="b"/>
            <a:pathLst>
              <a:path w="8643294" h="4153944">
                <a:moveTo>
                  <a:pt x="0" y="0"/>
                </a:moveTo>
                <a:lnTo>
                  <a:pt x="8643294" y="0"/>
                </a:lnTo>
                <a:lnTo>
                  <a:pt x="8643294" y="4153944"/>
                </a:lnTo>
                <a:lnTo>
                  <a:pt x="0" y="41539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1073019" y="2990788"/>
            <a:ext cx="6312026" cy="3811563"/>
            <a:chOff x="0" y="0"/>
            <a:chExt cx="8416035" cy="508208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416036" cy="5082032"/>
            </a:xfrm>
            <a:custGeom>
              <a:avLst/>
              <a:gdLst/>
              <a:ahLst/>
              <a:cxnLst/>
              <a:rect l="l" t="t" r="r" b="b"/>
              <a:pathLst>
                <a:path w="8416036" h="5082032">
                  <a:moveTo>
                    <a:pt x="0" y="0"/>
                  </a:moveTo>
                  <a:lnTo>
                    <a:pt x="8416036" y="0"/>
                  </a:lnTo>
                  <a:lnTo>
                    <a:pt x="8416036" y="5082032"/>
                  </a:lnTo>
                  <a:lnTo>
                    <a:pt x="0" y="50820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31" r="-131" b="-1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 rot="2451906">
            <a:off x="-1392821" y="-3624631"/>
            <a:ext cx="4667958" cy="6941201"/>
            <a:chOff x="0" y="0"/>
            <a:chExt cx="6223944" cy="925493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223889" cy="9254998"/>
            </a:xfrm>
            <a:custGeom>
              <a:avLst/>
              <a:gdLst/>
              <a:ahLst/>
              <a:cxnLst/>
              <a:rect l="l" t="t" r="r" b="b"/>
              <a:pathLst>
                <a:path w="6223889" h="9254998">
                  <a:moveTo>
                    <a:pt x="0" y="0"/>
                  </a:moveTo>
                  <a:lnTo>
                    <a:pt x="6223889" y="0"/>
                  </a:lnTo>
                  <a:lnTo>
                    <a:pt x="6223889" y="9254998"/>
                  </a:lnTo>
                  <a:lnTo>
                    <a:pt x="0" y="92549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4" r="-25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2117909" y="1761748"/>
            <a:ext cx="5528591" cy="2858324"/>
            <a:chOff x="0" y="0"/>
            <a:chExt cx="7371455" cy="381109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371461" cy="3811143"/>
            </a:xfrm>
            <a:custGeom>
              <a:avLst/>
              <a:gdLst/>
              <a:ahLst/>
              <a:cxnLst/>
              <a:rect l="l" t="t" r="r" b="b"/>
              <a:pathLst>
                <a:path w="7371461" h="3811143">
                  <a:moveTo>
                    <a:pt x="0" y="0"/>
                  </a:moveTo>
                  <a:lnTo>
                    <a:pt x="7371461" y="0"/>
                  </a:lnTo>
                  <a:lnTo>
                    <a:pt x="7371461" y="3811143"/>
                  </a:lnTo>
                  <a:lnTo>
                    <a:pt x="0" y="38111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74" r="-74" b="1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1865140" y="6278919"/>
            <a:ext cx="6034130" cy="3087397"/>
            <a:chOff x="0" y="0"/>
            <a:chExt cx="8045507" cy="411652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045450" cy="4116578"/>
            </a:xfrm>
            <a:custGeom>
              <a:avLst/>
              <a:gdLst/>
              <a:ahLst/>
              <a:cxnLst/>
              <a:rect l="l" t="t" r="r" b="b"/>
              <a:pathLst>
                <a:path w="8045450" h="4116578">
                  <a:moveTo>
                    <a:pt x="0" y="0"/>
                  </a:moveTo>
                  <a:lnTo>
                    <a:pt x="8045450" y="0"/>
                  </a:lnTo>
                  <a:lnTo>
                    <a:pt x="8045450" y="4116578"/>
                  </a:lnTo>
                  <a:lnTo>
                    <a:pt x="0" y="41165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24" b="-23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8208949" y="6834181"/>
            <a:ext cx="8302912" cy="370294"/>
            <a:chOff x="0" y="0"/>
            <a:chExt cx="11070549" cy="49372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070549" cy="493725"/>
            </a:xfrm>
            <a:custGeom>
              <a:avLst/>
              <a:gdLst/>
              <a:ahLst/>
              <a:cxnLst/>
              <a:rect l="l" t="t" r="r" b="b"/>
              <a:pathLst>
                <a:path w="11070549" h="493725">
                  <a:moveTo>
                    <a:pt x="0" y="0"/>
                  </a:moveTo>
                  <a:lnTo>
                    <a:pt x="11070549" y="0"/>
                  </a:lnTo>
                  <a:lnTo>
                    <a:pt x="11070549" y="493725"/>
                  </a:lnTo>
                  <a:lnTo>
                    <a:pt x="0" y="4937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76200"/>
              <a:ext cx="11070549" cy="5699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119"/>
                </a:lnSpc>
              </a:pPr>
              <a:r>
                <a:rPr lang="en-US" sz="23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Рис.2. 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34427" y="744446"/>
            <a:ext cx="16408930" cy="699743"/>
            <a:chOff x="0" y="0"/>
            <a:chExt cx="21878573" cy="93299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878573" cy="932991"/>
            </a:xfrm>
            <a:custGeom>
              <a:avLst/>
              <a:gdLst/>
              <a:ahLst/>
              <a:cxnLst/>
              <a:rect l="l" t="t" r="r" b="b"/>
              <a:pathLst>
                <a:path w="21878573" h="932991">
                  <a:moveTo>
                    <a:pt x="0" y="0"/>
                  </a:moveTo>
                  <a:lnTo>
                    <a:pt x="21878573" y="0"/>
                  </a:lnTo>
                  <a:lnTo>
                    <a:pt x="21878573" y="932991"/>
                  </a:lnTo>
                  <a:lnTo>
                    <a:pt x="0" y="93299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142875"/>
              <a:ext cx="21878573" cy="107586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5850"/>
                </a:lnSpc>
              </a:pPr>
              <a:r>
                <a:rPr lang="en-US" sz="44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ГРУПИ ОРНАМЕНТАЛЬНИХ КОМПОЗИЦІЙ НАЛИЧНИКІВ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999162" y="9368634"/>
            <a:ext cx="5869154" cy="370294"/>
            <a:chOff x="0" y="0"/>
            <a:chExt cx="7825539" cy="49372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825539" cy="493725"/>
            </a:xfrm>
            <a:custGeom>
              <a:avLst/>
              <a:gdLst/>
              <a:ahLst/>
              <a:cxnLst/>
              <a:rect l="l" t="t" r="r" b="b"/>
              <a:pathLst>
                <a:path w="7825539" h="493725">
                  <a:moveTo>
                    <a:pt x="0" y="0"/>
                  </a:moveTo>
                  <a:lnTo>
                    <a:pt x="7825539" y="0"/>
                  </a:lnTo>
                  <a:lnTo>
                    <a:pt x="7825539" y="493725"/>
                  </a:lnTo>
                  <a:lnTo>
                    <a:pt x="0" y="4937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76200"/>
              <a:ext cx="7825539" cy="5699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119"/>
                </a:lnSpc>
              </a:pPr>
              <a:r>
                <a:rPr lang="en-US" sz="23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Рис.3. 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41158" y="4913055"/>
            <a:ext cx="8613163" cy="370294"/>
            <a:chOff x="0" y="0"/>
            <a:chExt cx="11484217" cy="49372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1484218" cy="493725"/>
            </a:xfrm>
            <a:custGeom>
              <a:avLst/>
              <a:gdLst/>
              <a:ahLst/>
              <a:cxnLst/>
              <a:rect l="l" t="t" r="r" b="b"/>
              <a:pathLst>
                <a:path w="11484218" h="493725">
                  <a:moveTo>
                    <a:pt x="0" y="0"/>
                  </a:moveTo>
                  <a:lnTo>
                    <a:pt x="11484218" y="0"/>
                  </a:lnTo>
                  <a:lnTo>
                    <a:pt x="11484218" y="493725"/>
                  </a:lnTo>
                  <a:lnTo>
                    <a:pt x="0" y="4937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76200"/>
              <a:ext cx="11484217" cy="5699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119"/>
                </a:lnSpc>
              </a:pPr>
              <a:r>
                <a:rPr lang="en-US" sz="23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Рис.1. Символ сонця – «око побутового різьблення»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621000" y="9366316"/>
            <a:ext cx="2133600" cy="365125"/>
            <a:chOff x="0" y="0"/>
            <a:chExt cx="2844800" cy="48683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844800" cy="486833"/>
            </a:xfrm>
            <a:custGeom>
              <a:avLst/>
              <a:gdLst/>
              <a:ahLst/>
              <a:cxnLst/>
              <a:rect l="l" t="t" r="r" b="b"/>
              <a:pathLst>
                <a:path w="2844800" h="486833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2844800" cy="5249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9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6791" y="2628901"/>
            <a:ext cx="7962934" cy="5673014"/>
          </a:xfrm>
          <a:custGeom>
            <a:avLst/>
            <a:gdLst/>
            <a:ahLst/>
            <a:cxnLst/>
            <a:rect l="l" t="t" r="r" b="b"/>
            <a:pathLst>
              <a:path w="7962934" h="5673014">
                <a:moveTo>
                  <a:pt x="0" y="0"/>
                </a:moveTo>
                <a:lnTo>
                  <a:pt x="7962934" y="0"/>
                </a:lnTo>
                <a:lnTo>
                  <a:pt x="7962934" y="5673014"/>
                </a:lnTo>
                <a:lnTo>
                  <a:pt x="0" y="56730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58326" y="2594856"/>
            <a:ext cx="7911410" cy="5673014"/>
          </a:xfrm>
          <a:custGeom>
            <a:avLst/>
            <a:gdLst/>
            <a:ahLst/>
            <a:cxnLst/>
            <a:rect l="l" t="t" r="r" b="b"/>
            <a:pathLst>
              <a:path w="7911410" h="5673014">
                <a:moveTo>
                  <a:pt x="0" y="0"/>
                </a:moveTo>
                <a:lnTo>
                  <a:pt x="7911410" y="0"/>
                </a:lnTo>
                <a:lnTo>
                  <a:pt x="7911410" y="5673014"/>
                </a:lnTo>
                <a:lnTo>
                  <a:pt x="0" y="56730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9753600" y="2865649"/>
            <a:ext cx="7520518" cy="3911694"/>
            <a:chOff x="0" y="0"/>
            <a:chExt cx="10027357" cy="52155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027412" cy="5215636"/>
            </a:xfrm>
            <a:custGeom>
              <a:avLst/>
              <a:gdLst/>
              <a:ahLst/>
              <a:cxnLst/>
              <a:rect l="l" t="t" r="r" b="b"/>
              <a:pathLst>
                <a:path w="10027412" h="5215636">
                  <a:moveTo>
                    <a:pt x="0" y="0"/>
                  </a:moveTo>
                  <a:lnTo>
                    <a:pt x="10027412" y="0"/>
                  </a:lnTo>
                  <a:lnTo>
                    <a:pt x="10027412" y="5215636"/>
                  </a:lnTo>
                  <a:lnTo>
                    <a:pt x="0" y="52156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0617" b="-10617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37766" y="2944107"/>
            <a:ext cx="7162800" cy="4008767"/>
            <a:chOff x="0" y="0"/>
            <a:chExt cx="9550400" cy="53450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550400" cy="5345049"/>
            </a:xfrm>
            <a:custGeom>
              <a:avLst/>
              <a:gdLst/>
              <a:ahLst/>
              <a:cxnLst/>
              <a:rect l="l" t="t" r="r" b="b"/>
              <a:pathLst>
                <a:path w="9550400" h="5345049">
                  <a:moveTo>
                    <a:pt x="0" y="0"/>
                  </a:moveTo>
                  <a:lnTo>
                    <a:pt x="9550400" y="0"/>
                  </a:lnTo>
                  <a:lnTo>
                    <a:pt x="9550400" y="5345049"/>
                  </a:lnTo>
                  <a:lnTo>
                    <a:pt x="0" y="5345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68" r="-68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3831938" y="895350"/>
            <a:ext cx="10624123" cy="1548765"/>
            <a:chOff x="0" y="0"/>
            <a:chExt cx="14165497" cy="20650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165498" cy="2065020"/>
            </a:xfrm>
            <a:custGeom>
              <a:avLst/>
              <a:gdLst/>
              <a:ahLst/>
              <a:cxnLst/>
              <a:rect l="l" t="t" r="r" b="b"/>
              <a:pathLst>
                <a:path w="14165498" h="2065020">
                  <a:moveTo>
                    <a:pt x="0" y="0"/>
                  </a:moveTo>
                  <a:lnTo>
                    <a:pt x="14165498" y="0"/>
                  </a:lnTo>
                  <a:lnTo>
                    <a:pt x="14165498" y="2065020"/>
                  </a:lnTo>
                  <a:lnTo>
                    <a:pt x="0" y="20650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33350"/>
              <a:ext cx="14165497" cy="219837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5805"/>
                </a:lnSpc>
              </a:pPr>
              <a:r>
                <a:rPr lang="en-US" sz="4500" b="1" spc="-255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ЗОБРАЖЕННЯ ЖІНОЧИХ ФІГУР - ПОРОДІЛЬ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982200" y="7048136"/>
            <a:ext cx="6424821" cy="767839"/>
            <a:chOff x="0" y="0"/>
            <a:chExt cx="8566428" cy="102378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566428" cy="1023785"/>
            </a:xfrm>
            <a:custGeom>
              <a:avLst/>
              <a:gdLst/>
              <a:ahLst/>
              <a:cxnLst/>
              <a:rect l="l" t="t" r="r" b="b"/>
              <a:pathLst>
                <a:path w="8566428" h="1023785">
                  <a:moveTo>
                    <a:pt x="0" y="0"/>
                  </a:moveTo>
                  <a:lnTo>
                    <a:pt x="8566428" y="0"/>
                  </a:lnTo>
                  <a:lnTo>
                    <a:pt x="8566428" y="1023785"/>
                  </a:lnTo>
                  <a:lnTo>
                    <a:pt x="0" y="102378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8566428" cy="109998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119"/>
                </a:lnSpc>
              </a:pPr>
              <a:r>
                <a:rPr lang="en-US" sz="23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Рис.2. Зображення жіночої фігури з піднятими догори руками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37838" y="7198877"/>
            <a:ext cx="5999673" cy="370294"/>
            <a:chOff x="0" y="0"/>
            <a:chExt cx="7999564" cy="49372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999564" cy="493725"/>
            </a:xfrm>
            <a:custGeom>
              <a:avLst/>
              <a:gdLst/>
              <a:ahLst/>
              <a:cxnLst/>
              <a:rect l="l" t="t" r="r" b="b"/>
              <a:pathLst>
                <a:path w="7999564" h="493725">
                  <a:moveTo>
                    <a:pt x="0" y="0"/>
                  </a:moveTo>
                  <a:lnTo>
                    <a:pt x="7999564" y="0"/>
                  </a:lnTo>
                  <a:lnTo>
                    <a:pt x="7999564" y="493725"/>
                  </a:lnTo>
                  <a:lnTo>
                    <a:pt x="0" y="4937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76200"/>
              <a:ext cx="7999564" cy="5699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119"/>
                </a:lnSpc>
              </a:pPr>
              <a:r>
                <a:rPr lang="en-US" sz="23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Рис.1. Оздоблення кокошника вікна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644846" y="9410700"/>
            <a:ext cx="2133600" cy="365125"/>
            <a:chOff x="0" y="0"/>
            <a:chExt cx="2844800" cy="48683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844800" cy="486833"/>
            </a:xfrm>
            <a:custGeom>
              <a:avLst/>
              <a:gdLst/>
              <a:ahLst/>
              <a:cxnLst/>
              <a:rect l="l" t="t" r="r" b="b"/>
              <a:pathLst>
                <a:path w="2844800" h="486833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2844800" cy="5249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10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171822">
            <a:off x="7853583" y="-1405179"/>
            <a:ext cx="13970515" cy="13097357"/>
            <a:chOff x="0" y="0"/>
            <a:chExt cx="18627353" cy="174631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627344" cy="17463136"/>
            </a:xfrm>
            <a:custGeom>
              <a:avLst/>
              <a:gdLst/>
              <a:ahLst/>
              <a:cxnLst/>
              <a:rect l="l" t="t" r="r" b="b"/>
              <a:pathLst>
                <a:path w="18627344" h="17463136">
                  <a:moveTo>
                    <a:pt x="0" y="0"/>
                  </a:moveTo>
                  <a:lnTo>
                    <a:pt x="18627344" y="0"/>
                  </a:lnTo>
                  <a:lnTo>
                    <a:pt x="18627344" y="17463136"/>
                  </a:lnTo>
                  <a:lnTo>
                    <a:pt x="0" y="17463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5" b="-15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5906669" y="2390775"/>
            <a:ext cx="6781800" cy="7067550"/>
            <a:chOff x="0" y="0"/>
            <a:chExt cx="9042400" cy="9423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042400" cy="9423400"/>
            </a:xfrm>
            <a:custGeom>
              <a:avLst/>
              <a:gdLst/>
              <a:ahLst/>
              <a:cxnLst/>
              <a:rect l="l" t="t" r="r" b="b"/>
              <a:pathLst>
                <a:path w="9042400" h="9423400">
                  <a:moveTo>
                    <a:pt x="0" y="0"/>
                  </a:moveTo>
                  <a:lnTo>
                    <a:pt x="9042400" y="0"/>
                  </a:lnTo>
                  <a:lnTo>
                    <a:pt x="9042400" y="9423400"/>
                  </a:lnTo>
                  <a:lnTo>
                    <a:pt x="0" y="9423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" b="-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524473" y="895350"/>
            <a:ext cx="17546194" cy="1459374"/>
            <a:chOff x="0" y="0"/>
            <a:chExt cx="23394925" cy="19458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394925" cy="1945832"/>
            </a:xfrm>
            <a:custGeom>
              <a:avLst/>
              <a:gdLst/>
              <a:ahLst/>
              <a:cxnLst/>
              <a:rect l="l" t="t" r="r" b="b"/>
              <a:pathLst>
                <a:path w="23394925" h="1945832">
                  <a:moveTo>
                    <a:pt x="0" y="0"/>
                  </a:moveTo>
                  <a:lnTo>
                    <a:pt x="23394925" y="0"/>
                  </a:lnTo>
                  <a:lnTo>
                    <a:pt x="23394925" y="1945832"/>
                  </a:lnTo>
                  <a:lnTo>
                    <a:pt x="0" y="19458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33350"/>
              <a:ext cx="23394925" cy="207918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5850"/>
                </a:lnSpc>
              </a:pPr>
              <a:r>
                <a:rPr lang="en-US" sz="45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ВІДТВОРЕННЯ ТРЬОХ СВІТІВ У МІСЬКИХ ЛИШТВАХ, </a:t>
              </a:r>
            </a:p>
            <a:p>
              <a:pPr algn="ctr">
                <a:lnSpc>
                  <a:spcPts val="5850"/>
                </a:lnSpc>
              </a:pPr>
              <a:r>
                <a:rPr lang="en-US" sz="45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М. КОНОТОП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80659" y="9550348"/>
            <a:ext cx="3411379" cy="370294"/>
            <a:chOff x="0" y="0"/>
            <a:chExt cx="4548505" cy="49372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548505" cy="493725"/>
            </a:xfrm>
            <a:custGeom>
              <a:avLst/>
              <a:gdLst/>
              <a:ahLst/>
              <a:cxnLst/>
              <a:rect l="l" t="t" r="r" b="b"/>
              <a:pathLst>
                <a:path w="4548505" h="493725">
                  <a:moveTo>
                    <a:pt x="0" y="0"/>
                  </a:moveTo>
                  <a:lnTo>
                    <a:pt x="4548505" y="0"/>
                  </a:lnTo>
                  <a:lnTo>
                    <a:pt x="4548505" y="493725"/>
                  </a:lnTo>
                  <a:lnTo>
                    <a:pt x="0" y="4937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4548505" cy="5699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119"/>
                </a:lnSpc>
              </a:pPr>
              <a:r>
                <a:rPr lang="en-US" sz="23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Рис.1. 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468600" y="9486900"/>
            <a:ext cx="2133600" cy="365125"/>
            <a:chOff x="0" y="0"/>
            <a:chExt cx="2844800" cy="48683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844800" cy="486833"/>
            </a:xfrm>
            <a:custGeom>
              <a:avLst/>
              <a:gdLst/>
              <a:ahLst/>
              <a:cxnLst/>
              <a:rect l="l" t="t" r="r" b="b"/>
              <a:pathLst>
                <a:path w="2844800" h="486833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844800" cy="5249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11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1044" y="5346798"/>
            <a:ext cx="20090088" cy="28575"/>
            <a:chOff x="0" y="0"/>
            <a:chExt cx="26786784" cy="38100"/>
          </a:xfrm>
        </p:grpSpPr>
        <p:sp>
          <p:nvSpPr>
            <p:cNvPr id="3" name="Freeform 3"/>
            <p:cNvSpPr/>
            <p:nvPr/>
          </p:nvSpPr>
          <p:spPr>
            <a:xfrm>
              <a:off x="19050" y="0"/>
              <a:ext cx="26748739" cy="38100"/>
            </a:xfrm>
            <a:custGeom>
              <a:avLst/>
              <a:gdLst/>
              <a:ahLst/>
              <a:cxnLst/>
              <a:rect l="l" t="t" r="r" b="b"/>
              <a:pathLst>
                <a:path w="26748739" h="38100">
                  <a:moveTo>
                    <a:pt x="0" y="0"/>
                  </a:moveTo>
                  <a:lnTo>
                    <a:pt x="26748739" y="0"/>
                  </a:lnTo>
                  <a:lnTo>
                    <a:pt x="26748739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494949"/>
            </a:solidFill>
          </p:spPr>
        </p:sp>
      </p:grpSp>
      <p:grpSp>
        <p:nvGrpSpPr>
          <p:cNvPr id="4" name="Group 4"/>
          <p:cNvGrpSpPr/>
          <p:nvPr/>
        </p:nvGrpSpPr>
        <p:grpSpPr>
          <a:xfrm rot="2451906">
            <a:off x="-1305279" y="-3093906"/>
            <a:ext cx="4667958" cy="6941201"/>
            <a:chOff x="0" y="0"/>
            <a:chExt cx="6223944" cy="925493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223889" cy="9254998"/>
            </a:xfrm>
            <a:custGeom>
              <a:avLst/>
              <a:gdLst/>
              <a:ahLst/>
              <a:cxnLst/>
              <a:rect l="l" t="t" r="r" b="b"/>
              <a:pathLst>
                <a:path w="6223889" h="9254998">
                  <a:moveTo>
                    <a:pt x="0" y="0"/>
                  </a:moveTo>
                  <a:lnTo>
                    <a:pt x="6223889" y="0"/>
                  </a:lnTo>
                  <a:lnTo>
                    <a:pt x="6223889" y="9254998"/>
                  </a:lnTo>
                  <a:lnTo>
                    <a:pt x="0" y="92549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4" r="-25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-5916672">
            <a:off x="15165329" y="6697937"/>
            <a:ext cx="5059689" cy="5741491"/>
            <a:chOff x="0" y="0"/>
            <a:chExt cx="6746252" cy="765532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746240" cy="7655306"/>
            </a:xfrm>
            <a:custGeom>
              <a:avLst/>
              <a:gdLst/>
              <a:ahLst/>
              <a:cxnLst/>
              <a:rect l="l" t="t" r="r" b="b"/>
              <a:pathLst>
                <a:path w="6746240" h="7655306">
                  <a:moveTo>
                    <a:pt x="0" y="0"/>
                  </a:moveTo>
                  <a:lnTo>
                    <a:pt x="6746240" y="0"/>
                  </a:lnTo>
                  <a:lnTo>
                    <a:pt x="6746240" y="7655306"/>
                  </a:lnTo>
                  <a:lnTo>
                    <a:pt x="0" y="76553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0" r="-5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447800" y="535754"/>
            <a:ext cx="16306799" cy="1338123"/>
            <a:chOff x="0" y="0"/>
            <a:chExt cx="21742399" cy="178416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742398" cy="1784164"/>
            </a:xfrm>
            <a:custGeom>
              <a:avLst/>
              <a:gdLst/>
              <a:ahLst/>
              <a:cxnLst/>
              <a:rect l="l" t="t" r="r" b="b"/>
              <a:pathLst>
                <a:path w="21742398" h="1784164">
                  <a:moveTo>
                    <a:pt x="0" y="0"/>
                  </a:moveTo>
                  <a:lnTo>
                    <a:pt x="21742398" y="0"/>
                  </a:lnTo>
                  <a:lnTo>
                    <a:pt x="21742398" y="1784164"/>
                  </a:lnTo>
                  <a:lnTo>
                    <a:pt x="0" y="17841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23825"/>
              <a:ext cx="21742399" cy="190798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5420"/>
                </a:lnSpc>
              </a:pPr>
              <a:r>
                <a:rPr lang="en-US" sz="4201" b="1" spc="-239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КАРТА ЕКСКУРСІЙНО-ТУРИСТИЧНОГО </a:t>
              </a:r>
            </a:p>
            <a:p>
              <a:pPr algn="ctr">
                <a:lnSpc>
                  <a:spcPts val="5420"/>
                </a:lnSpc>
              </a:pPr>
              <a:r>
                <a:rPr lang="en-US" sz="4201" b="1" spc="-239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МАРШРУТУ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773400" y="9687577"/>
            <a:ext cx="2133600" cy="365125"/>
            <a:chOff x="0" y="0"/>
            <a:chExt cx="2844800" cy="48683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844800" cy="486833"/>
            </a:xfrm>
            <a:custGeom>
              <a:avLst/>
              <a:gdLst/>
              <a:ahLst/>
              <a:cxnLst/>
              <a:rect l="l" t="t" r="r" b="b"/>
              <a:pathLst>
                <a:path w="2844800" h="486833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844800" cy="5249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12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1582891" y="2427371"/>
            <a:ext cx="8305800" cy="7393432"/>
          </a:xfrm>
          <a:custGeom>
            <a:avLst/>
            <a:gdLst/>
            <a:ahLst/>
            <a:cxnLst/>
            <a:rect l="l" t="t" r="r" b="b"/>
            <a:pathLst>
              <a:path w="8305800" h="7393432">
                <a:moveTo>
                  <a:pt x="0" y="0"/>
                </a:moveTo>
                <a:lnTo>
                  <a:pt x="8305800" y="0"/>
                </a:lnTo>
                <a:lnTo>
                  <a:pt x="8305800" y="7393432"/>
                </a:lnTo>
                <a:lnTo>
                  <a:pt x="0" y="73934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1" r="-65"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10744200" y="3730373"/>
            <a:ext cx="9677400" cy="1077218"/>
            <a:chOff x="0" y="0"/>
            <a:chExt cx="12903200" cy="143629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903200" cy="1436291"/>
            </a:xfrm>
            <a:custGeom>
              <a:avLst/>
              <a:gdLst/>
              <a:ahLst/>
              <a:cxnLst/>
              <a:rect l="l" t="t" r="r" b="b"/>
              <a:pathLst>
                <a:path w="12903200" h="1436291">
                  <a:moveTo>
                    <a:pt x="0" y="0"/>
                  </a:moveTo>
                  <a:lnTo>
                    <a:pt x="12903200" y="0"/>
                  </a:lnTo>
                  <a:lnTo>
                    <a:pt x="12903200" y="1436291"/>
                  </a:lnTo>
                  <a:lnTo>
                    <a:pt x="0" y="143629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12903200" cy="150296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840"/>
                </a:lnSpc>
              </a:pPr>
              <a:r>
                <a:rPr lang="en-US" sz="32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А - проспект Миру </a:t>
              </a:r>
            </a:p>
            <a:p>
              <a:pPr algn="l">
                <a:lnSpc>
                  <a:spcPts val="3840"/>
                </a:lnSpc>
              </a:pPr>
              <a:r>
                <a:rPr lang="en-US" sz="32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 - вул.Ніжинська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27459" y="402906"/>
            <a:ext cx="13562234" cy="815340"/>
            <a:chOff x="0" y="0"/>
            <a:chExt cx="18082979" cy="10871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082978" cy="1087120"/>
            </a:xfrm>
            <a:custGeom>
              <a:avLst/>
              <a:gdLst/>
              <a:ahLst/>
              <a:cxnLst/>
              <a:rect l="l" t="t" r="r" b="b"/>
              <a:pathLst>
                <a:path w="18082978" h="1087120">
                  <a:moveTo>
                    <a:pt x="0" y="0"/>
                  </a:moveTo>
                  <a:lnTo>
                    <a:pt x="18082978" y="0"/>
                  </a:lnTo>
                  <a:lnTo>
                    <a:pt x="18082978" y="1087120"/>
                  </a:lnTo>
                  <a:lnTo>
                    <a:pt x="0" y="10871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33350"/>
              <a:ext cx="18082979" cy="122047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5805"/>
                </a:lnSpc>
              </a:pPr>
              <a:r>
                <a:rPr lang="en-US" sz="4500" b="1" spc="-255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ВИСНОВКИ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178595" y="6934254"/>
            <a:ext cx="19050" cy="709421"/>
            <a:chOff x="0" y="0"/>
            <a:chExt cx="25400" cy="945895"/>
          </a:xfrm>
        </p:grpSpPr>
        <p:sp>
          <p:nvSpPr>
            <p:cNvPr id="6" name="Freeform 6"/>
            <p:cNvSpPr/>
            <p:nvPr/>
          </p:nvSpPr>
          <p:spPr>
            <a:xfrm>
              <a:off x="0" y="12700"/>
              <a:ext cx="25400" cy="920496"/>
            </a:xfrm>
            <a:custGeom>
              <a:avLst/>
              <a:gdLst/>
              <a:ahLst/>
              <a:cxnLst/>
              <a:rect l="l" t="t" r="r" b="b"/>
              <a:pathLst>
                <a:path w="25400" h="920496">
                  <a:moveTo>
                    <a:pt x="0" y="920496"/>
                  </a:moveTo>
                  <a:lnTo>
                    <a:pt x="0" y="0"/>
                  </a:lnTo>
                  <a:lnTo>
                    <a:pt x="25400" y="0"/>
                  </a:lnTo>
                  <a:lnTo>
                    <a:pt x="25400" y="920496"/>
                  </a:lnTo>
                  <a:close/>
                </a:path>
              </a:pathLst>
            </a:custGeom>
            <a:solidFill>
              <a:srgbClr val="494949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207787" y="1694256"/>
            <a:ext cx="17872425" cy="6874364"/>
          </a:xfrm>
          <a:custGeom>
            <a:avLst/>
            <a:gdLst/>
            <a:ahLst/>
            <a:cxnLst/>
            <a:rect l="l" t="t" r="r" b="b"/>
            <a:pathLst>
              <a:path w="17872425" h="6874364">
                <a:moveTo>
                  <a:pt x="0" y="0"/>
                </a:moveTo>
                <a:lnTo>
                  <a:pt x="17872425" y="0"/>
                </a:lnTo>
                <a:lnTo>
                  <a:pt x="17872425" y="6874365"/>
                </a:lnTo>
                <a:lnTo>
                  <a:pt x="0" y="68743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278973" y="1957941"/>
            <a:ext cx="17726966" cy="6584448"/>
            <a:chOff x="0" y="0"/>
            <a:chExt cx="23635954" cy="877926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3635954" cy="8779265"/>
            </a:xfrm>
            <a:custGeom>
              <a:avLst/>
              <a:gdLst/>
              <a:ahLst/>
              <a:cxnLst/>
              <a:rect l="l" t="t" r="r" b="b"/>
              <a:pathLst>
                <a:path w="23635954" h="8779265">
                  <a:moveTo>
                    <a:pt x="0" y="0"/>
                  </a:moveTo>
                  <a:lnTo>
                    <a:pt x="23635954" y="0"/>
                  </a:lnTo>
                  <a:lnTo>
                    <a:pt x="23635954" y="8779265"/>
                  </a:lnTo>
                  <a:lnTo>
                    <a:pt x="0" y="877926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04775"/>
              <a:ext cx="23635954" cy="88840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150"/>
                </a:lnSpc>
              </a:pPr>
              <a:r>
                <a:rPr lang="en-US" sz="21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-	Зміст язичницької символіки древніх слов’ян розкриває їхні погляди на загальний світоустрій, для якого характерним було уявлення про анімістичну повсюдність розсіяного в природі зла. Найбільш древніми символами-оберегами були візерунки, пов'язані із трьома стихіями: земля– ромб, розділений чотирма частини з точками всередині кожної, вода –хвилясті лінії,  вогонь, сонце – хрест,  шести-, восьмипроменева  зірка. Зооморфні й рослинні символи в відображають відгомін найдавніших тотемних вірувань, уявлення про обернення божеств.</a:t>
              </a:r>
            </a:p>
            <a:p>
              <a:pPr algn="l">
                <a:lnSpc>
                  <a:spcPts val="3150"/>
                </a:lnSpc>
              </a:pPr>
              <a:r>
                <a:rPr lang="en-US" sz="21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– Розмаїття знаків класифіковано за групами:</a:t>
              </a:r>
            </a:p>
            <a:p>
              <a:pPr algn="l">
                <a:lnSpc>
                  <a:spcPts val="3150"/>
                </a:lnSpc>
              </a:pPr>
              <a:r>
                <a:rPr lang="en-US" sz="21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1.Космологічна система захисту житла від духів зла: символи сонця, солярні знаки; небо як вмістилище води; символи землі.</a:t>
              </a:r>
            </a:p>
            <a:p>
              <a:pPr algn="l">
                <a:lnSpc>
                  <a:spcPts val="3150"/>
                </a:lnSpc>
              </a:pPr>
              <a:r>
                <a:rPr lang="en-US" sz="21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2. Заклинальний декор наличників: знаки-божества; зооморфні знаки; рослинні знаки.</a:t>
              </a:r>
            </a:p>
            <a:p>
              <a:pPr algn="l">
                <a:lnSpc>
                  <a:spcPts val="3150"/>
                </a:lnSpc>
              </a:pPr>
              <a:r>
                <a:rPr lang="en-US" sz="21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- Для складання туристичного маршруту «Відгомін українського язичництва в дерев’яній архітектурі міста» було оглянуто й проаналізовано орнаментацію 44 будинків, що відображено у картосхемі. Найбільшого поширення серед досліджуваних об’єктів в оздобленні віконних наличників у місті набули знаки землі, рослинні елементи. Найстаріші будинки центру міста мають зображення жіночих фігур, одиничних, парних, трьох. Велика кількість будинків оздоблені зооморфними знаками. У найстаріших будинках вони більш виразні, у новіших – значною мірою стилізовані.</a:t>
              </a:r>
            </a:p>
            <a:p>
              <a:pPr algn="l">
                <a:lnSpc>
                  <a:spcPts val="3150"/>
                </a:lnSpc>
              </a:pPr>
              <a:r>
                <a:rPr lang="en-US" sz="21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  - Отже, дерев’яний декор ґанків, вікон, піддашшя будинків м. Конотопа, побудованих на початку ХХ століття, зберіг у значному обсязі давню символіку язичницьких оберегів, хоча й набув певних змін художніх форм.</a:t>
              </a:r>
            </a:p>
            <a:p>
              <a:pPr algn="l">
                <a:lnSpc>
                  <a:spcPts val="3150"/>
                </a:lnSpc>
              </a:pPr>
              <a:r>
                <a:rPr lang="en-US" sz="21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-  Перспективи розробленого маршруту можуть забезпечити  ребрендинг міста: від стереотипного сприйняття «Конотоп -відьомське містечко» до  «Місто, що зберігає відгомін давньослов’янських часів».</a:t>
              </a:r>
            </a:p>
            <a:p>
              <a:pPr algn="l">
                <a:lnSpc>
                  <a:spcPts val="3150"/>
                </a:lnSpc>
              </a:pPr>
              <a:endParaRPr lang="en-US" sz="2100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789693" y="9465416"/>
            <a:ext cx="2133600" cy="365125"/>
            <a:chOff x="0" y="0"/>
            <a:chExt cx="2844800" cy="48683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844800" cy="486833"/>
            </a:xfrm>
            <a:custGeom>
              <a:avLst/>
              <a:gdLst/>
              <a:ahLst/>
              <a:cxnLst/>
              <a:rect l="l" t="t" r="r" b="b"/>
              <a:pathLst>
                <a:path w="2844800" h="486833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844800" cy="5249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13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62883" y="1110695"/>
            <a:ext cx="13562234" cy="693138"/>
            <a:chOff x="0" y="0"/>
            <a:chExt cx="18082979" cy="9241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082978" cy="924184"/>
            </a:xfrm>
            <a:custGeom>
              <a:avLst/>
              <a:gdLst/>
              <a:ahLst/>
              <a:cxnLst/>
              <a:rect l="l" t="t" r="r" b="b"/>
              <a:pathLst>
                <a:path w="18082978" h="924184">
                  <a:moveTo>
                    <a:pt x="0" y="0"/>
                  </a:moveTo>
                  <a:lnTo>
                    <a:pt x="18082978" y="0"/>
                  </a:lnTo>
                  <a:lnTo>
                    <a:pt x="18082978" y="924184"/>
                  </a:lnTo>
                  <a:lnTo>
                    <a:pt x="0" y="92418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33350"/>
              <a:ext cx="18082979" cy="1057534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5805"/>
                </a:lnSpc>
              </a:pPr>
              <a:r>
                <a:rPr lang="en-US" sz="4500" b="1" spc="-255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Список використаних джерел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90675" y="3021126"/>
            <a:ext cx="15596779" cy="4244747"/>
            <a:chOff x="0" y="0"/>
            <a:chExt cx="20795705" cy="5659663"/>
          </a:xfrm>
        </p:grpSpPr>
        <p:sp>
          <p:nvSpPr>
            <p:cNvPr id="6" name="Freeform 6"/>
            <p:cNvSpPr/>
            <p:nvPr/>
          </p:nvSpPr>
          <p:spPr>
            <a:xfrm>
              <a:off x="12700" y="12700"/>
              <a:ext cx="20770214" cy="5634355"/>
            </a:xfrm>
            <a:custGeom>
              <a:avLst/>
              <a:gdLst/>
              <a:ahLst/>
              <a:cxnLst/>
              <a:rect l="l" t="t" r="r" b="b"/>
              <a:pathLst>
                <a:path w="20770214" h="5634355">
                  <a:moveTo>
                    <a:pt x="57404" y="0"/>
                  </a:moveTo>
                  <a:lnTo>
                    <a:pt x="20712937" y="0"/>
                  </a:lnTo>
                  <a:cubicBezTo>
                    <a:pt x="20728177" y="0"/>
                    <a:pt x="20742782" y="3429"/>
                    <a:pt x="20753451" y="9525"/>
                  </a:cubicBezTo>
                  <a:cubicBezTo>
                    <a:pt x="20764119" y="15621"/>
                    <a:pt x="20770214" y="23876"/>
                    <a:pt x="20770214" y="32385"/>
                  </a:cubicBezTo>
                  <a:lnTo>
                    <a:pt x="20770214" y="5601970"/>
                  </a:lnTo>
                  <a:cubicBezTo>
                    <a:pt x="20770214" y="5619877"/>
                    <a:pt x="20744560" y="5634355"/>
                    <a:pt x="20712810" y="5634355"/>
                  </a:cubicBezTo>
                  <a:lnTo>
                    <a:pt x="57404" y="5634355"/>
                  </a:lnTo>
                  <a:cubicBezTo>
                    <a:pt x="42164" y="5634355"/>
                    <a:pt x="27559" y="5630926"/>
                    <a:pt x="16891" y="5624830"/>
                  </a:cubicBezTo>
                  <a:cubicBezTo>
                    <a:pt x="6223" y="5618734"/>
                    <a:pt x="0" y="5610479"/>
                    <a:pt x="0" y="5601970"/>
                  </a:cubicBezTo>
                  <a:lnTo>
                    <a:pt x="0" y="32385"/>
                  </a:lnTo>
                  <a:cubicBezTo>
                    <a:pt x="0" y="23749"/>
                    <a:pt x="6096" y="15621"/>
                    <a:pt x="16764" y="9525"/>
                  </a:cubicBezTo>
                  <a:cubicBezTo>
                    <a:pt x="27432" y="3429"/>
                    <a:pt x="42164" y="0"/>
                    <a:pt x="57404" y="0"/>
                  </a:cubicBezTo>
                  <a:close/>
                </a:path>
              </a:pathLst>
            </a:custGeom>
            <a:solidFill>
              <a:srgbClr val="F7CEB5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20795742" cy="5659755"/>
            </a:xfrm>
            <a:custGeom>
              <a:avLst/>
              <a:gdLst/>
              <a:ahLst/>
              <a:cxnLst/>
              <a:rect l="l" t="t" r="r" b="b"/>
              <a:pathLst>
                <a:path w="20795742" h="5659755">
                  <a:moveTo>
                    <a:pt x="70104" y="0"/>
                  </a:moveTo>
                  <a:lnTo>
                    <a:pt x="20725637" y="0"/>
                  </a:lnTo>
                  <a:lnTo>
                    <a:pt x="20725637" y="12700"/>
                  </a:lnTo>
                  <a:lnTo>
                    <a:pt x="20725637" y="0"/>
                  </a:lnTo>
                  <a:cubicBezTo>
                    <a:pt x="20742528" y="0"/>
                    <a:pt x="20759420" y="3810"/>
                    <a:pt x="20772501" y="11176"/>
                  </a:cubicBezTo>
                  <a:lnTo>
                    <a:pt x="20766277" y="22225"/>
                  </a:lnTo>
                  <a:lnTo>
                    <a:pt x="20772501" y="11176"/>
                  </a:lnTo>
                  <a:cubicBezTo>
                    <a:pt x="20785327" y="18415"/>
                    <a:pt x="20795742" y="30099"/>
                    <a:pt x="20795742" y="45085"/>
                  </a:cubicBezTo>
                  <a:lnTo>
                    <a:pt x="20783042" y="45085"/>
                  </a:lnTo>
                  <a:lnTo>
                    <a:pt x="20795742" y="45085"/>
                  </a:lnTo>
                  <a:lnTo>
                    <a:pt x="20795742" y="5614670"/>
                  </a:lnTo>
                  <a:lnTo>
                    <a:pt x="20783042" y="5614670"/>
                  </a:lnTo>
                  <a:lnTo>
                    <a:pt x="20795742" y="5614670"/>
                  </a:lnTo>
                  <a:cubicBezTo>
                    <a:pt x="20795742" y="5645150"/>
                    <a:pt x="20757006" y="5659755"/>
                    <a:pt x="20725637" y="5659755"/>
                  </a:cubicBezTo>
                  <a:lnTo>
                    <a:pt x="20725637" y="5647055"/>
                  </a:lnTo>
                  <a:lnTo>
                    <a:pt x="20725637" y="5659755"/>
                  </a:lnTo>
                  <a:lnTo>
                    <a:pt x="70104" y="5659755"/>
                  </a:lnTo>
                  <a:lnTo>
                    <a:pt x="70104" y="5647055"/>
                  </a:lnTo>
                  <a:lnTo>
                    <a:pt x="70104" y="5659755"/>
                  </a:lnTo>
                  <a:cubicBezTo>
                    <a:pt x="53213" y="5659755"/>
                    <a:pt x="36322" y="5655945"/>
                    <a:pt x="23241" y="5648579"/>
                  </a:cubicBezTo>
                  <a:lnTo>
                    <a:pt x="29464" y="5637530"/>
                  </a:lnTo>
                  <a:lnTo>
                    <a:pt x="23241" y="5648579"/>
                  </a:lnTo>
                  <a:cubicBezTo>
                    <a:pt x="10414" y="5641340"/>
                    <a:pt x="0" y="5629656"/>
                    <a:pt x="0" y="5614670"/>
                  </a:cubicBezTo>
                  <a:lnTo>
                    <a:pt x="12700" y="5614670"/>
                  </a:lnTo>
                  <a:lnTo>
                    <a:pt x="0" y="5614670"/>
                  </a:lnTo>
                  <a:lnTo>
                    <a:pt x="0" y="45085"/>
                  </a:lnTo>
                  <a:lnTo>
                    <a:pt x="12700" y="45085"/>
                  </a:lnTo>
                  <a:lnTo>
                    <a:pt x="0" y="45085"/>
                  </a:lnTo>
                  <a:cubicBezTo>
                    <a:pt x="0" y="29972"/>
                    <a:pt x="10414" y="18288"/>
                    <a:pt x="23241" y="11176"/>
                  </a:cubicBezTo>
                  <a:lnTo>
                    <a:pt x="29464" y="22225"/>
                  </a:lnTo>
                  <a:lnTo>
                    <a:pt x="23241" y="11176"/>
                  </a:lnTo>
                  <a:cubicBezTo>
                    <a:pt x="36322" y="3810"/>
                    <a:pt x="53213" y="0"/>
                    <a:pt x="70104" y="0"/>
                  </a:cubicBezTo>
                  <a:lnTo>
                    <a:pt x="70104" y="12700"/>
                  </a:lnTo>
                  <a:lnTo>
                    <a:pt x="70104" y="0"/>
                  </a:lnTo>
                  <a:moveTo>
                    <a:pt x="70104" y="25400"/>
                  </a:moveTo>
                  <a:cubicBezTo>
                    <a:pt x="56515" y="25400"/>
                    <a:pt x="44196" y="28448"/>
                    <a:pt x="35814" y="33274"/>
                  </a:cubicBezTo>
                  <a:cubicBezTo>
                    <a:pt x="27051" y="38100"/>
                    <a:pt x="25400" y="42926"/>
                    <a:pt x="25400" y="45085"/>
                  </a:cubicBezTo>
                  <a:lnTo>
                    <a:pt x="25400" y="5614670"/>
                  </a:lnTo>
                  <a:cubicBezTo>
                    <a:pt x="25400" y="5616829"/>
                    <a:pt x="27051" y="5621528"/>
                    <a:pt x="35687" y="5626481"/>
                  </a:cubicBezTo>
                  <a:cubicBezTo>
                    <a:pt x="44196" y="5631307"/>
                    <a:pt x="56515" y="5634355"/>
                    <a:pt x="69977" y="5634355"/>
                  </a:cubicBezTo>
                  <a:lnTo>
                    <a:pt x="20725637" y="5634355"/>
                  </a:lnTo>
                  <a:cubicBezTo>
                    <a:pt x="20757642" y="5634355"/>
                    <a:pt x="20770342" y="5620004"/>
                    <a:pt x="20770342" y="5614670"/>
                  </a:cubicBezTo>
                  <a:lnTo>
                    <a:pt x="20770342" y="45085"/>
                  </a:lnTo>
                  <a:cubicBezTo>
                    <a:pt x="20770342" y="42926"/>
                    <a:pt x="20768690" y="38227"/>
                    <a:pt x="20760054" y="33274"/>
                  </a:cubicBezTo>
                  <a:cubicBezTo>
                    <a:pt x="20751546" y="28448"/>
                    <a:pt x="20739227" y="25400"/>
                    <a:pt x="20725764" y="25400"/>
                  </a:cubicBezTo>
                  <a:lnTo>
                    <a:pt x="70104" y="25400"/>
                  </a:lnTo>
                  <a:close/>
                </a:path>
              </a:pathLst>
            </a:custGeom>
            <a:solidFill>
              <a:srgbClr val="494949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0795705" cy="5716813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3359"/>
                </a:lnSpc>
              </a:pPr>
              <a:r>
                <a:rPr lang="en-US" sz="27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1.	Вовк Хв. Студії з української етнографії та антропології / Київ: Мистецтво, 1995. 336 с.</a:t>
              </a:r>
            </a:p>
            <a:p>
              <a:pPr algn="l">
                <a:lnSpc>
                  <a:spcPts val="3359"/>
                </a:lnSpc>
              </a:pPr>
              <a:r>
                <a:rPr lang="en-US" sz="27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2.	Даниленко В. Космогонія первісного суспільства / Фастів: Славутич, 1997. 196 с.</a:t>
              </a:r>
            </a:p>
            <a:p>
              <a:pPr algn="l">
                <a:lnSpc>
                  <a:spcPts val="3359"/>
                </a:lnSpc>
              </a:pPr>
              <a:r>
                <a:rPr lang="en-US" sz="27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3.	Лозко Г. Українське народознавство: навч. Посіб. 5-те вид., зі зімін. та допов./ Тернопіль: Мандрівець, 2011. 512 с. </a:t>
              </a:r>
            </a:p>
            <a:p>
              <a:pPr algn="l">
                <a:lnSpc>
                  <a:spcPts val="3359"/>
                </a:lnSpc>
              </a:pPr>
              <a:r>
                <a:rPr lang="en-US" sz="27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4.	Лозко Г. Українське язичництво / Київ: Український центр духовної культури, 2009. 90 с.</a:t>
              </a:r>
            </a:p>
            <a:p>
              <a:pPr algn="l">
                <a:lnSpc>
                  <a:spcPts val="3359"/>
                </a:lnSpc>
              </a:pPr>
              <a:r>
                <a:rPr lang="en-US" sz="27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5.	Рибаков Б. Язичництво древньої Русі / Москва: Наука, 1987. 790 с.</a:t>
              </a:r>
            </a:p>
            <a:p>
              <a:pPr algn="l">
                <a:lnSpc>
                  <a:spcPts val="3359"/>
                </a:lnSpc>
              </a:pPr>
              <a:r>
                <a:rPr lang="en-US" sz="27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6.	Бурдо Н. Сакральний світ трипільської цивілізації. URL: file:///H:/%D0%9D%D0%BE%D0%B2%D0%B0%20%D0%BF%D0%B0%D0%BF%D0%BA%D0%B0/Sakralnyi_svit_trypilskoi_tsyvilizatsii.pdf (дата звернення 25.12.2024).</a:t>
              </a:r>
            </a:p>
            <a:p>
              <a:pPr algn="l">
                <a:lnSpc>
                  <a:spcPts val="3359"/>
                </a:lnSpc>
              </a:pPr>
              <a:endParaRPr lang="en-US" sz="2799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789693" y="9465416"/>
            <a:ext cx="2133600" cy="365125"/>
            <a:chOff x="0" y="0"/>
            <a:chExt cx="2844800" cy="4868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844800" cy="486833"/>
            </a:xfrm>
            <a:custGeom>
              <a:avLst/>
              <a:gdLst/>
              <a:ahLst/>
              <a:cxnLst/>
              <a:rect l="l" t="t" r="r" b="b"/>
              <a:pathLst>
                <a:path w="2844800" h="486833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844800" cy="5249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14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994576" y="-755081"/>
            <a:ext cx="5355572" cy="5877171"/>
            <a:chOff x="0" y="0"/>
            <a:chExt cx="7140763" cy="78362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140702" cy="7836281"/>
            </a:xfrm>
            <a:custGeom>
              <a:avLst/>
              <a:gdLst/>
              <a:ahLst/>
              <a:cxnLst/>
              <a:rect l="l" t="t" r="r" b="b"/>
              <a:pathLst>
                <a:path w="7140702" h="7836281">
                  <a:moveTo>
                    <a:pt x="0" y="0"/>
                  </a:moveTo>
                  <a:lnTo>
                    <a:pt x="7140702" y="0"/>
                  </a:lnTo>
                  <a:lnTo>
                    <a:pt x="7140702" y="7836281"/>
                  </a:lnTo>
                  <a:lnTo>
                    <a:pt x="0" y="78362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" b="-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-10800000">
            <a:off x="10429075" y="-1901362"/>
            <a:ext cx="6597249" cy="3075967"/>
            <a:chOff x="0" y="0"/>
            <a:chExt cx="8796332" cy="410128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96274" cy="4101338"/>
            </a:xfrm>
            <a:custGeom>
              <a:avLst/>
              <a:gdLst/>
              <a:ahLst/>
              <a:cxnLst/>
              <a:rect l="l" t="t" r="r" b="b"/>
              <a:pathLst>
                <a:path w="8796274" h="4101338">
                  <a:moveTo>
                    <a:pt x="0" y="0"/>
                  </a:moveTo>
                  <a:lnTo>
                    <a:pt x="8796274" y="0"/>
                  </a:lnTo>
                  <a:lnTo>
                    <a:pt x="8796274" y="4101338"/>
                  </a:lnTo>
                  <a:lnTo>
                    <a:pt x="0" y="41013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4" r="-74" b="1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6552745" y="2249600"/>
            <a:ext cx="7499556" cy="4199751"/>
            <a:chOff x="0" y="0"/>
            <a:chExt cx="9999408" cy="55996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999345" cy="5599684"/>
            </a:xfrm>
            <a:custGeom>
              <a:avLst/>
              <a:gdLst/>
              <a:ahLst/>
              <a:cxnLst/>
              <a:rect l="l" t="t" r="r" b="b"/>
              <a:pathLst>
                <a:path w="9999345" h="5599684">
                  <a:moveTo>
                    <a:pt x="0" y="0"/>
                  </a:moveTo>
                  <a:lnTo>
                    <a:pt x="9999345" y="0"/>
                  </a:lnTo>
                  <a:lnTo>
                    <a:pt x="9999345" y="5599684"/>
                  </a:lnTo>
                  <a:lnTo>
                    <a:pt x="0" y="55996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1" b="-4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-2847754" y="6928257"/>
            <a:ext cx="5059689" cy="5741491"/>
            <a:chOff x="0" y="0"/>
            <a:chExt cx="6746252" cy="765532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746240" cy="7655306"/>
            </a:xfrm>
            <a:custGeom>
              <a:avLst/>
              <a:gdLst/>
              <a:ahLst/>
              <a:cxnLst/>
              <a:rect l="l" t="t" r="r" b="b"/>
              <a:pathLst>
                <a:path w="6746240" h="7655306">
                  <a:moveTo>
                    <a:pt x="0" y="0"/>
                  </a:moveTo>
                  <a:lnTo>
                    <a:pt x="6746240" y="0"/>
                  </a:lnTo>
                  <a:lnTo>
                    <a:pt x="6746240" y="7655306"/>
                  </a:lnTo>
                  <a:lnTo>
                    <a:pt x="0" y="76553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0" r="-50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 rot="378531">
            <a:off x="15229763" y="-1990317"/>
            <a:ext cx="6150745" cy="5710280"/>
            <a:chOff x="0" y="0"/>
            <a:chExt cx="8200993" cy="761370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201025" cy="7613650"/>
            </a:xfrm>
            <a:custGeom>
              <a:avLst/>
              <a:gdLst/>
              <a:ahLst/>
              <a:cxnLst/>
              <a:rect l="l" t="t" r="r" b="b"/>
              <a:pathLst>
                <a:path w="8201025" h="7613650">
                  <a:moveTo>
                    <a:pt x="0" y="0"/>
                  </a:moveTo>
                  <a:lnTo>
                    <a:pt x="8201025" y="0"/>
                  </a:lnTo>
                  <a:lnTo>
                    <a:pt x="8201025" y="7613650"/>
                  </a:lnTo>
                  <a:lnTo>
                    <a:pt x="0" y="76136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506" b="-507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 rot="-5400000">
            <a:off x="1296673" y="-3688342"/>
            <a:ext cx="4085368" cy="5586827"/>
            <a:chOff x="0" y="0"/>
            <a:chExt cx="5447157" cy="744910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447157" cy="7449058"/>
            </a:xfrm>
            <a:custGeom>
              <a:avLst/>
              <a:gdLst/>
              <a:ahLst/>
              <a:cxnLst/>
              <a:rect l="l" t="t" r="r" b="b"/>
              <a:pathLst>
                <a:path w="5447157" h="7449058">
                  <a:moveTo>
                    <a:pt x="0" y="0"/>
                  </a:moveTo>
                  <a:lnTo>
                    <a:pt x="5447157" y="0"/>
                  </a:lnTo>
                  <a:lnTo>
                    <a:pt x="5447157" y="7449058"/>
                  </a:lnTo>
                  <a:lnTo>
                    <a:pt x="0" y="74490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52" r="-52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15893830" y="5310391"/>
            <a:ext cx="4667958" cy="6941201"/>
            <a:chOff x="0" y="0"/>
            <a:chExt cx="6223944" cy="925493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223889" cy="9254998"/>
            </a:xfrm>
            <a:custGeom>
              <a:avLst/>
              <a:gdLst/>
              <a:ahLst/>
              <a:cxnLst/>
              <a:rect l="l" t="t" r="r" b="b"/>
              <a:pathLst>
                <a:path w="6223889" h="9254998">
                  <a:moveTo>
                    <a:pt x="0" y="0"/>
                  </a:moveTo>
                  <a:lnTo>
                    <a:pt x="6223889" y="0"/>
                  </a:lnTo>
                  <a:lnTo>
                    <a:pt x="6223889" y="9254998"/>
                  </a:lnTo>
                  <a:lnTo>
                    <a:pt x="0" y="92549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4" r="-25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-2836415" y="3901001"/>
            <a:ext cx="4656793" cy="5322050"/>
            <a:chOff x="0" y="0"/>
            <a:chExt cx="6209057" cy="709606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209030" cy="7096125"/>
            </a:xfrm>
            <a:custGeom>
              <a:avLst/>
              <a:gdLst/>
              <a:ahLst/>
              <a:cxnLst/>
              <a:rect l="l" t="t" r="r" b="b"/>
              <a:pathLst>
                <a:path w="6209030" h="7096125">
                  <a:moveTo>
                    <a:pt x="0" y="0"/>
                  </a:moveTo>
                  <a:lnTo>
                    <a:pt x="6209030" y="0"/>
                  </a:lnTo>
                  <a:lnTo>
                    <a:pt x="6209030" y="7096125"/>
                  </a:lnTo>
                  <a:lnTo>
                    <a:pt x="0" y="7096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26" r="-26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13648343" y="8737549"/>
            <a:ext cx="4656793" cy="5322050"/>
            <a:chOff x="0" y="0"/>
            <a:chExt cx="6209057" cy="709606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209030" cy="7096125"/>
            </a:xfrm>
            <a:custGeom>
              <a:avLst/>
              <a:gdLst/>
              <a:ahLst/>
              <a:cxnLst/>
              <a:rect l="l" t="t" r="r" b="b"/>
              <a:pathLst>
                <a:path w="6209030" h="7096125">
                  <a:moveTo>
                    <a:pt x="0" y="0"/>
                  </a:moveTo>
                  <a:lnTo>
                    <a:pt x="6209030" y="0"/>
                  </a:lnTo>
                  <a:lnTo>
                    <a:pt x="6209030" y="7096125"/>
                  </a:lnTo>
                  <a:lnTo>
                    <a:pt x="0" y="7096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26" r="-26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5859733" y="-4304719"/>
            <a:ext cx="6591954" cy="5710280"/>
            <a:chOff x="0" y="0"/>
            <a:chExt cx="8789272" cy="761370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789289" cy="7613650"/>
            </a:xfrm>
            <a:custGeom>
              <a:avLst/>
              <a:gdLst/>
              <a:ahLst/>
              <a:cxnLst/>
              <a:rect l="l" t="t" r="r" b="b"/>
              <a:pathLst>
                <a:path w="8789289" h="7613650">
                  <a:moveTo>
                    <a:pt x="0" y="0"/>
                  </a:moveTo>
                  <a:lnTo>
                    <a:pt x="8789289" y="0"/>
                  </a:lnTo>
                  <a:lnTo>
                    <a:pt x="8789289" y="7613650"/>
                  </a:lnTo>
                  <a:lnTo>
                    <a:pt x="0" y="76136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16" b="-16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 rot="-3194310">
            <a:off x="8409323" y="7829528"/>
            <a:ext cx="6128048" cy="5913567"/>
            <a:chOff x="0" y="0"/>
            <a:chExt cx="8170731" cy="788475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70672" cy="7884795"/>
            </a:xfrm>
            <a:custGeom>
              <a:avLst/>
              <a:gdLst/>
              <a:ahLst/>
              <a:cxnLst/>
              <a:rect l="l" t="t" r="r" b="b"/>
              <a:pathLst>
                <a:path w="8170672" h="7884795">
                  <a:moveTo>
                    <a:pt x="0" y="0"/>
                  </a:moveTo>
                  <a:lnTo>
                    <a:pt x="8170672" y="0"/>
                  </a:lnTo>
                  <a:lnTo>
                    <a:pt x="8170672" y="7884795"/>
                  </a:lnTo>
                  <a:lnTo>
                    <a:pt x="0" y="7884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9" b="-8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 rot="-10800000">
            <a:off x="1202696" y="9223051"/>
            <a:ext cx="7941304" cy="4030212"/>
            <a:chOff x="0" y="0"/>
            <a:chExt cx="10588405" cy="537361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588371" cy="5373624"/>
            </a:xfrm>
            <a:custGeom>
              <a:avLst/>
              <a:gdLst/>
              <a:ahLst/>
              <a:cxnLst/>
              <a:rect l="l" t="t" r="r" b="b"/>
              <a:pathLst>
                <a:path w="10588371" h="5373624">
                  <a:moveTo>
                    <a:pt x="0" y="0"/>
                  </a:moveTo>
                  <a:lnTo>
                    <a:pt x="10588371" y="0"/>
                  </a:lnTo>
                  <a:lnTo>
                    <a:pt x="10588371" y="5373624"/>
                  </a:lnTo>
                  <a:lnTo>
                    <a:pt x="0" y="53736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92" b="-92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 rot="-10800000">
            <a:off x="5058632" y="8780991"/>
            <a:ext cx="4085368" cy="5586827"/>
            <a:chOff x="0" y="0"/>
            <a:chExt cx="5447157" cy="744910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447157" cy="7449058"/>
            </a:xfrm>
            <a:custGeom>
              <a:avLst/>
              <a:gdLst/>
              <a:ahLst/>
              <a:cxnLst/>
              <a:rect l="l" t="t" r="r" b="b"/>
              <a:pathLst>
                <a:path w="5447157" h="7449058">
                  <a:moveTo>
                    <a:pt x="0" y="0"/>
                  </a:moveTo>
                  <a:lnTo>
                    <a:pt x="5447157" y="0"/>
                  </a:lnTo>
                  <a:lnTo>
                    <a:pt x="5447157" y="7449058"/>
                  </a:lnTo>
                  <a:lnTo>
                    <a:pt x="0" y="74490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52" r="-52"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>
            <a:off x="664972" y="4094676"/>
            <a:ext cx="16323304" cy="1090042"/>
            <a:chOff x="0" y="0"/>
            <a:chExt cx="21764405" cy="145338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1764405" cy="1453389"/>
            </a:xfrm>
            <a:custGeom>
              <a:avLst/>
              <a:gdLst/>
              <a:ahLst/>
              <a:cxnLst/>
              <a:rect l="l" t="t" r="r" b="b"/>
              <a:pathLst>
                <a:path w="21764405" h="1453389">
                  <a:moveTo>
                    <a:pt x="0" y="0"/>
                  </a:moveTo>
                  <a:lnTo>
                    <a:pt x="21764405" y="0"/>
                  </a:lnTo>
                  <a:lnTo>
                    <a:pt x="21764405" y="1453389"/>
                  </a:lnTo>
                  <a:lnTo>
                    <a:pt x="0" y="145338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21764405" cy="151053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8525"/>
                </a:lnSpc>
              </a:pPr>
              <a:r>
                <a:rPr lang="en-US" sz="8000" b="1" spc="-365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ДЯКУЮ ЗА УВАГУ!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808</Words>
  <Application>Microsoft Office PowerPoint</Application>
  <PresentationFormat>Довільний</PresentationFormat>
  <Paragraphs>75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0" baseType="lpstr">
      <vt:lpstr>Calibri</vt:lpstr>
      <vt:lpstr>Arial</vt:lpstr>
      <vt:lpstr>Times New Roman Bold</vt:lpstr>
      <vt:lpstr>Times New Roman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Рязанцева В.В..pptx</dc:title>
  <cp:lastModifiedBy>Рязанцева Вікторія</cp:lastModifiedBy>
  <cp:revision>2</cp:revision>
  <dcterms:created xsi:type="dcterms:W3CDTF">2006-08-16T00:00:00Z</dcterms:created>
  <dcterms:modified xsi:type="dcterms:W3CDTF">2025-04-15T17:53:27Z</dcterms:modified>
  <dc:identifier>DAGkuAUPUxg</dc:identifier>
</cp:coreProperties>
</file>