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59" r:id="rId5"/>
    <p:sldId id="261" r:id="rId6"/>
    <p:sldId id="272" r:id="rId7"/>
    <p:sldId id="263" r:id="rId8"/>
    <p:sldId id="265" r:id="rId9"/>
    <p:sldId id="264" r:id="rId10"/>
    <p:sldId id="273" r:id="rId11"/>
    <p:sldId id="266" r:id="rId12"/>
    <p:sldId id="274" r:id="rId13"/>
    <p:sldId id="268" r:id="rId14"/>
    <p:sldId id="269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</c:v>
                </c:pt>
              </c:strCache>
            </c:strRef>
          </c:tx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0.5</c:v>
                </c:pt>
                <c:pt idx="1">
                  <c:v>2</c:v>
                </c:pt>
                <c:pt idx="2">
                  <c:v>2.5</c:v>
                </c:pt>
                <c:pt idx="3">
                  <c:v>3.9</c:v>
                </c:pt>
                <c:pt idx="4">
                  <c:v>6.7</c:v>
                </c:pt>
                <c:pt idx="5">
                  <c:v>8.6999999999999993</c:v>
                </c:pt>
                <c:pt idx="6">
                  <c:v>9.6999999999999993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Дослід</c:v>
                </c:pt>
              </c:strCache>
            </c:strRef>
          </c:tx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0.5</c:v>
                </c:pt>
                <c:pt idx="1">
                  <c:v>1.5</c:v>
                </c:pt>
                <c:pt idx="2">
                  <c:v>2.2999999999999998</c:v>
                </c:pt>
                <c:pt idx="3">
                  <c:v>3.4</c:v>
                </c:pt>
                <c:pt idx="4">
                  <c:v>5.6</c:v>
                </c:pt>
                <c:pt idx="5">
                  <c:v>7.7</c:v>
                </c:pt>
                <c:pt idx="6">
                  <c:v>8.1999999999999993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662976"/>
        <c:axId val="133976064"/>
      </c:lineChart>
      <c:catAx>
        <c:axId val="133662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Номер</a:t>
                </a:r>
                <a:r>
                  <a:rPr lang="ru-RU" sz="24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заміру коренів</a:t>
                </a:r>
                <a:endParaRPr lang="ru-RU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3976064"/>
        <c:crosses val="autoZero"/>
        <c:auto val="1"/>
        <c:lblAlgn val="ctr"/>
        <c:lblOffset val="100"/>
        <c:noMultiLvlLbl val="0"/>
      </c:catAx>
      <c:valAx>
        <c:axId val="1339760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ru-RU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Довжина</a:t>
                </a:r>
                <a:r>
                  <a:rPr lang="ru-RU" sz="24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коренів,см</a:t>
                </a:r>
                <a:endParaRPr lang="ru-RU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36629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egt.rshu.edu.ua/images/dustan/INDL8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644525"/>
            <a:ext cx="11430000" cy="80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84584" y="476671"/>
            <a:ext cx="10513168" cy="2615559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>
                <a:latin typeface="Times New Roman"/>
                <a:ea typeface="Calibri"/>
                <a:cs typeface="Times New Roman"/>
              </a:rPr>
              <a:t>Вплив відходів з важкими металами (</a:t>
            </a:r>
            <a:r>
              <a:rPr lang="uk-UA" sz="3600" b="1" dirty="0" err="1">
                <a:latin typeface="Times New Roman"/>
                <a:ea typeface="Calibri"/>
                <a:cs typeface="Times New Roman"/>
              </a:rPr>
              <a:t>Zn</a:t>
            </a:r>
            <a:r>
              <a:rPr lang="uk-UA" sz="3600" b="1" dirty="0">
                <a:latin typeface="Times New Roman"/>
                <a:ea typeface="Calibri"/>
                <a:cs typeface="Times New Roman"/>
              </a:rPr>
              <a:t>, </a:t>
            </a:r>
            <a:r>
              <a:rPr lang="uk-UA" sz="3600" b="1" dirty="0" err="1">
                <a:latin typeface="Times New Roman"/>
                <a:ea typeface="Calibri"/>
                <a:cs typeface="Times New Roman"/>
              </a:rPr>
              <a:t>Cu</a:t>
            </a:r>
            <a:r>
              <a:rPr lang="uk-UA" sz="3600" b="1" dirty="0">
                <a:latin typeface="Times New Roman"/>
                <a:ea typeface="Calibri"/>
                <a:cs typeface="Times New Roman"/>
              </a:rPr>
              <a:t>, </a:t>
            </a:r>
            <a:r>
              <a:rPr lang="uk-UA" sz="3600" b="1" dirty="0" err="1">
                <a:latin typeface="Times New Roman"/>
                <a:ea typeface="Calibri"/>
                <a:cs typeface="Times New Roman"/>
              </a:rPr>
              <a:t>Co</a:t>
            </a:r>
            <a:r>
              <a:rPr lang="uk-UA" sz="3600" b="1" dirty="0">
                <a:latin typeface="Times New Roman"/>
                <a:ea typeface="Calibri"/>
                <a:cs typeface="Times New Roman"/>
              </a:rPr>
              <a:t>) на проростання та початковий ріст цибулі та квасолі: передумови для </a:t>
            </a:r>
            <a:r>
              <a:rPr lang="uk-UA" sz="3600" b="1" dirty="0" err="1">
                <a:latin typeface="Times New Roman"/>
                <a:ea typeface="Calibri"/>
                <a:cs typeface="Times New Roman"/>
              </a:rPr>
              <a:t>фіторемедіаційних</a:t>
            </a:r>
            <a:r>
              <a:rPr lang="uk-UA" sz="3600" b="1" dirty="0">
                <a:latin typeface="Times New Roman"/>
                <a:ea typeface="Calibri"/>
                <a:cs typeface="Times New Roman"/>
              </a:rPr>
              <a:t> досліджень</a:t>
            </a:r>
            <a:r>
              <a:rPr lang="uk-UA" sz="3200" b="1" dirty="0">
                <a:latin typeface="Times New Roman"/>
                <a:ea typeface="Calibri"/>
                <a:cs typeface="Times New Roman"/>
              </a:rPr>
              <a:t>.</a:t>
            </a:r>
            <a:r>
              <a:rPr lang="ru-RU" sz="2400" b="1" dirty="0">
                <a:ea typeface="Calibri"/>
                <a:cs typeface="Times New Roman"/>
              </a:rPr>
              <a:t/>
            </a:r>
            <a:br>
              <a:rPr lang="ru-RU" sz="2400" b="1" dirty="0">
                <a:ea typeface="Calibri"/>
                <a:cs typeface="Times New Roman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3740" y="3356992"/>
            <a:ext cx="7410868" cy="350100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Рябікова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Вікторія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Ігорівна,учениця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Обухівської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Онопрієнко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Петрівна,вчитель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№4,Обухівської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C:\Users\Валентина Петрівна\Desktop\Рябікова\зображення_viber_2025-04-13_19-00-28-7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3092231"/>
            <a:ext cx="3215636" cy="428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175" y="3175"/>
            <a:ext cx="11436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178698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Проблема забруднення ґрунтів промисловими відходами є однією з найактуальніших екологічних проблем сучасності. Пошук екологічно безпечних та економічно доцільних методів очищення забруднених територій, зокрема методів </a:t>
            </a:r>
            <a:r>
              <a:rPr lang="uk-UA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фіторемедіації</a:t>
            </a:r>
            <a:r>
              <a:rPr lang="uk-UA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набуває </a:t>
            </a:r>
            <a:r>
              <a:rPr lang="uk-UA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особливого значення.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відходів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картонно-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паперового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актуальним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877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1484784"/>
            <a:ext cx="10513168" cy="5112568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Оцінити здатність цибулі та квасолі проростати й утворювати вегетативні органи у відходах з важкими металами (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Zn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Cu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Co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 для оцінки потенційної підтримки росту рослин на забруднених територіях як передумови </a:t>
            </a:r>
            <a:r>
              <a:rPr lang="uk-UA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фіторемедіації</a:t>
            </a:r>
            <a: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</a:t>
            </a:r>
            <a:r>
              <a:rPr lang="uk-UA" sz="2800" b="1" dirty="0" smtClean="0">
                <a:latin typeface="Times New Roman"/>
                <a:ea typeface="Calibri"/>
                <a:cs typeface="Times New Roman"/>
              </a:rPr>
              <a:t>Об’єкт </a:t>
            </a:r>
            <a:r>
              <a:rPr lang="uk-UA" sz="2800" b="1" dirty="0">
                <a:latin typeface="Times New Roman"/>
                <a:ea typeface="Calibri"/>
                <a:cs typeface="Times New Roman"/>
              </a:rPr>
              <a:t>дослідження.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 Процеси росту і розвитку вегетативних органів рослин цибулі ріпчастої та квасолі </a:t>
            </a:r>
            <a:r>
              <a:rPr lang="uk-UA" sz="2800" dirty="0" smtClean="0">
                <a:latin typeface="Times New Roman"/>
                <a:ea typeface="Calibri"/>
                <a:cs typeface="Times New Roman"/>
              </a:rPr>
              <a:t>звичайної.</a:t>
            </a:r>
            <a:br>
              <a:rPr lang="uk-UA" sz="2800" dirty="0" smtClean="0">
                <a:latin typeface="Times New Roman"/>
                <a:ea typeface="Calibri"/>
                <a:cs typeface="Times New Roman"/>
              </a:rPr>
            </a:br>
            <a:r>
              <a:rPr lang="uk-UA" sz="2800" dirty="0" smtClean="0">
                <a:latin typeface="Times New Roman"/>
                <a:ea typeface="Calibri"/>
                <a:cs typeface="Times New Roman"/>
              </a:rPr>
              <a:t>.</a:t>
            </a:r>
            <a:r>
              <a:rPr lang="ru-RU" sz="2000" dirty="0">
                <a:ea typeface="Calibri"/>
                <a:cs typeface="Times New Roman"/>
              </a:rPr>
              <a:t/>
            </a:r>
            <a:br>
              <a:rPr lang="ru-RU" sz="2000" dirty="0">
                <a:ea typeface="Calibri"/>
                <a:cs typeface="Times New Roman"/>
              </a:rPr>
            </a:br>
            <a:r>
              <a:rPr lang="ru-RU" sz="2000" dirty="0" smtClean="0">
                <a:ea typeface="Calibri"/>
                <a:cs typeface="Times New Roman"/>
              </a:rPr>
              <a:t>     </a:t>
            </a:r>
            <a:r>
              <a:rPr lang="uk-UA" sz="2800" b="1" dirty="0" smtClean="0">
                <a:latin typeface="Times New Roman"/>
                <a:ea typeface="Calibri"/>
                <a:cs typeface="Times New Roman"/>
              </a:rPr>
              <a:t>Предмет </a:t>
            </a:r>
            <a:r>
              <a:rPr lang="uk-UA" sz="2800" b="1" dirty="0">
                <a:latin typeface="Times New Roman"/>
                <a:ea typeface="Calibri"/>
                <a:cs typeface="Times New Roman"/>
              </a:rPr>
              <a:t>дослідження.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 Ріст і розвиток вегетативних органів цибулі ріпчастої та квасолі звичайної у відходах, що містять важкі метали: Цинк (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Zn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), </a:t>
            </a:r>
            <a:r>
              <a:rPr lang="uk-UA" sz="2800" dirty="0" err="1">
                <a:latin typeface="Times New Roman"/>
                <a:ea typeface="Calibri"/>
                <a:cs typeface="Times New Roman"/>
              </a:rPr>
              <a:t>Купрум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 (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Cu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), Кобальт (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Co</a:t>
            </a:r>
            <a:r>
              <a:rPr lang="uk-UA" sz="2800" dirty="0">
                <a:latin typeface="Times New Roman"/>
                <a:ea typeface="Calibri"/>
                <a:cs typeface="Times New Roman"/>
              </a:rPr>
              <a:t>).</a:t>
            </a:r>
            <a:r>
              <a:rPr lang="ru-RU" sz="2000" dirty="0">
                <a:ea typeface="Calibri"/>
                <a:cs typeface="Times New Roman"/>
              </a:rPr>
              <a:t/>
            </a:r>
            <a:br>
              <a:rPr lang="ru-RU" sz="2000" dirty="0">
                <a:ea typeface="Calibri"/>
                <a:cs typeface="Times New Roman"/>
              </a:rPr>
            </a:br>
            <a: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4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243408"/>
            <a:ext cx="11430000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106690"/>
          </a:xfrm>
        </p:spPr>
        <p:txBody>
          <a:bodyPr>
            <a:normAutofit fontScale="90000"/>
          </a:bodyPr>
          <a:lstStyle/>
          <a:p>
            <a:pPr indent="457200" algn="l"/>
            <a:r>
              <a:rPr lang="ru-RU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1.Проаналізувати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фіторемедіації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2.Підготувати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відходів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грунт,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метали для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досліду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3.Виростити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цибулю та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квасолю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субстрату.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4.Оцінити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проростання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відходами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5.Зробити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фіторемедіації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8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росту коренів цибулі.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559825"/>
              </p:ext>
            </p:extLst>
          </p:nvPr>
        </p:nvGraphicFramePr>
        <p:xfrm>
          <a:off x="107504" y="1268760"/>
          <a:ext cx="9433048" cy="4857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536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175" y="3175"/>
            <a:ext cx="11436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7498"/>
            <a:ext cx="6091237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46291"/>
            <a:ext cx="6091237" cy="407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45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1"/>
            <a:ext cx="11430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Валентина Петрівна\Documents\ViberDownloads\0-02-0a-5d6b2189febf8acb69bb747adb83393e6a45f35de28935e941e5afdc444046c9_9598b8c3d89c9e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83218" y="2713527"/>
            <a:ext cx="3428744" cy="45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47" y="332656"/>
            <a:ext cx="8654085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10039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756592" y="2126849"/>
            <a:ext cx="9900592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-612576" y="-440777"/>
                <a:ext cx="10585176" cy="58791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endParaRPr lang="uk-UA" sz="2800" b="1" u="sng" dirty="0" smtClean="0">
                  <a:latin typeface="Times New Roman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800" b="1" u="sng" dirty="0">
                    <a:latin typeface="Times New Roman"/>
                    <a:ea typeface="Calibri"/>
                    <a:cs typeface="Times New Roman"/>
                  </a:rPr>
                  <a:t>Середнє квадратичне відхилення</a:t>
                </a:r>
                <a:r>
                  <a:rPr lang="uk-UA" sz="2800" b="1" u="sng" dirty="0" smtClean="0">
                    <a:latin typeface="Times New Roman"/>
                    <a:ea typeface="Calibri"/>
                    <a:cs typeface="Times New Roman"/>
                  </a:rPr>
                  <a:t>.</a:t>
                </a: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800" b="1" u="sng" dirty="0" smtClean="0">
                    <a:latin typeface="Times New Roman"/>
                    <a:ea typeface="Calibri"/>
                    <a:cs typeface="Times New Roman"/>
                  </a:rPr>
                  <a:t>У дослідних рослин:</a:t>
                </a:r>
                <a:endParaRPr lang="ru-RU" sz="28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2000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𝜎</m:t>
                      </m:r>
                      <m:r>
                        <a:rPr lang="uk-UA" sz="2000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(29−29,2)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(31−29,2)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(41−29,2)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ru-RU" sz="20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uk-UA" sz="2000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29−29,2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(16−29,2)</m:t>
                                  </m:r>
                                </m:e>
                                <m:sup>
                                  <m:r>
                                    <a:rPr lang="uk-UA" sz="2000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uk-UA" sz="2000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uk-UA" sz="2000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=8</m:t>
                      </m:r>
                    </m:oMath>
                  </m:oMathPara>
                </a14:m>
                <a:endParaRPr lang="ru-RU" sz="20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800" i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Дисперсія: 8</a:t>
                </a:r>
                <a:r>
                  <a:rPr lang="uk-UA" sz="2800" i="1" baseline="30000" dirty="0" smtClean="0"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uk-UA" sz="2800" i="1" dirty="0" smtClean="0">
                    <a:effectLst/>
                    <a:latin typeface="Times New Roman"/>
                    <a:ea typeface="Times New Roman"/>
                    <a:cs typeface="Times New Roman"/>
                  </a:rPr>
                  <a:t>=64</a:t>
                </a:r>
                <a:endParaRPr lang="ru-RU" sz="2800" dirty="0">
                  <a:ea typeface="Times New Roman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400" b="1" u="sng" dirty="0" smtClean="0">
                    <a:effectLst/>
                    <a:latin typeface="Times New Roman"/>
                    <a:ea typeface="Times New Roman"/>
                    <a:cs typeface="Times New Roman"/>
                  </a:rPr>
                  <a:t>У контрольних рослин: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𝜎</m:t>
                      </m:r>
                      <m:r>
                        <a:rPr lang="uk-UA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fPr>
                            <m:num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(42−25,4)</m:t>
                                  </m:r>
                                </m:e>
                                <m:sup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uk-UA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40−25,4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(18−25,4)</m:t>
                                  </m:r>
                                </m:e>
                                <m:sup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(12−25,4)</m:t>
                                  </m:r>
                                </m:e>
                                <m:sup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ru-RU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uk-UA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15−25,4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uk-UA" i="1"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uk-UA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uk-UA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=12,9</m:t>
                      </m:r>
                    </m:oMath>
                  </m:oMathPara>
                </a14:m>
                <a:endParaRPr lang="ru-RU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2800" i="1" dirty="0" smtClean="0">
                    <a:effectLst/>
                    <a:latin typeface="Times New Roman"/>
                    <a:ea typeface="Calibri"/>
                    <a:cs typeface="Times New Roman"/>
                  </a:rPr>
                  <a:t>Дисперсія: </a:t>
                </a:r>
                <a:r>
                  <a:rPr lang="uk-UA" sz="2800" i="1" dirty="0">
                    <a:effectLst/>
                    <a:latin typeface="Times New Roman"/>
                    <a:ea typeface="Calibri"/>
                    <a:cs typeface="Times New Roman"/>
                  </a:rPr>
                  <a:t>12,9</a:t>
                </a:r>
                <a:r>
                  <a:rPr lang="uk-UA" sz="2800" i="1" baseline="30000" dirty="0">
                    <a:effectLst/>
                    <a:latin typeface="Times New Roman"/>
                    <a:ea typeface="Calibri"/>
                    <a:cs typeface="Times New Roman"/>
                  </a:rPr>
                  <a:t>2</a:t>
                </a:r>
                <a:r>
                  <a:rPr lang="uk-UA" sz="2800" i="1" dirty="0">
                    <a:effectLst/>
                    <a:latin typeface="Times New Roman"/>
                    <a:ea typeface="Calibri"/>
                    <a:cs typeface="Times New Roman"/>
                  </a:rPr>
                  <a:t>=166,41</a:t>
                </a:r>
                <a:endParaRPr lang="ru-RU" sz="1400" i="1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12576" y="-440777"/>
                <a:ext cx="10585176" cy="5879174"/>
              </a:xfrm>
              <a:prstGeom prst="rect">
                <a:avLst/>
              </a:prstGeom>
              <a:blipFill rotWithShape="1">
                <a:blip r:embed="rId3"/>
                <a:stretch>
                  <a:fillRect l="-1210" b="-13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4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-108520" y="260648"/>
                <a:ext cx="9793088" cy="619268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2800" b="1" u="sng" dirty="0" err="1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Помилка</a:t>
                </a:r>
                <a:r>
                  <a:rPr lang="ru-RU" sz="2800" b="1" u="sng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ru-RU" sz="2800" b="1" u="sng" dirty="0" err="1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репрезентативності</a:t>
                </a:r>
                <a:r>
                  <a:rPr lang="ru-RU" sz="2800" b="1" u="sng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ru-RU" sz="2800" b="1" u="sng" dirty="0" err="1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середньої</a:t>
                </a:r>
                <a:r>
                  <a:rPr lang="ru-RU" sz="2800" b="1" u="sng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ru-RU" sz="2800" b="1" u="sng" dirty="0" err="1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арифметичної</a:t>
                </a:r>
                <a:r>
                  <a:rPr lang="uk-UA" sz="2800" b="1" u="sng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:b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</a:br>
                <a:r>
                  <a:rPr lang="ru-RU" sz="2800" b="1" dirty="0" smtClean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У</a:t>
                </a:r>
                <a:r>
                  <a:rPr lang="ru-RU" sz="2800" dirty="0" smtClean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uk-UA" sz="2800" b="1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д</a:t>
                </a:r>
                <a:r>
                  <a:rPr lang="uk-UA" sz="2800" b="1" dirty="0" smtClean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ослідних </a:t>
                </a:r>
                <a:r>
                  <a:rPr lang="uk-UA" sz="2800" b="1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рослин:</a:t>
                </a:r>
                <a:r>
                  <a:rPr lang="uk-UA" sz="2800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∆=</m:t>
                    </m:r>
                    <m:rad>
                      <m:radPr>
                        <m:degHide m:val="on"/>
                        <m:ctrlPr>
                          <a:rPr lang="ru-RU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uk-UA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5</m:t>
                                </m:r>
                              </m:e>
                            </m:rad>
                          </m:den>
                        </m:f>
                      </m:e>
                    </m:rad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=1,9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:b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</a:br>
                <a:r>
                  <a:rPr lang="ru-RU" sz="2800" b="1" dirty="0" smtClean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У</a:t>
                </a:r>
                <a:r>
                  <a:rPr lang="ru-RU" sz="2800" dirty="0" smtClean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:r>
                  <a:rPr lang="uk-UA" sz="2800" b="1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к</a:t>
                </a:r>
                <a:r>
                  <a:rPr lang="uk-UA" sz="2800" b="1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онтрольних </a:t>
                </a:r>
                <a:r>
                  <a:rPr lang="uk-UA" sz="2800" b="1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 ∆=</m:t>
                    </m:r>
                    <m:rad>
                      <m:radPr>
                        <m:degHide m:val="on"/>
                        <m:ctrlPr>
                          <a:rPr lang="ru-RU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uk-UA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12,9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ru-RU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5</m:t>
                                </m:r>
                              </m:e>
                            </m:rad>
                          </m:den>
                        </m:f>
                      </m:e>
                    </m:rad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=2,4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:b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</a:br>
                <a:r>
                  <a:rPr lang="uk-UA" sz="2800" b="1" u="sng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Критерій </a:t>
                </a:r>
                <a:r>
                  <a:rPr lang="uk-UA" sz="2800" b="1" u="sng" dirty="0" err="1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достовірностіі</a:t>
                </a:r>
                <a:r>
                  <a:rPr lang="uk-UA" sz="2800" b="1" u="sng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різниці дорівнює:</a:t>
                </a:r>
                <a:r>
                  <a:rPr lang="uk-UA" sz="2800" dirty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 </a:t>
                </a:r>
                <a:r>
                  <a:rPr lang="uk-UA" sz="2800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:br>
                  <a:rPr lang="uk-UA" sz="2800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</a:br>
                <a:r>
                  <a:rPr lang="uk-UA" sz="2800" dirty="0" smtClean="0">
                    <a:effectLst/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𝑡</m:t>
                    </m:r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29,2−25,4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ru-RU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1,9</m:t>
                                </m:r>
                              </m:e>
                              <m:sup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uk-UA" sz="2800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ru-RU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sSupPr>
                              <m:e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2,4</m:t>
                                </m:r>
                              </m:e>
                              <m:sup>
                                <m:r>
                                  <a:rPr lang="uk-UA" sz="2800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uk-UA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3,8</m:t>
                        </m:r>
                      </m:num>
                      <m:den>
                        <m:r>
                          <a:rPr lang="uk-UA" sz="28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3,06</m:t>
                        </m:r>
                      </m:den>
                    </m:f>
                    <m:r>
                      <a:rPr lang="uk-UA" sz="2800" i="1">
                        <a:effectLst/>
                        <a:latin typeface="Cambria Math"/>
                        <a:ea typeface="Calibri"/>
                        <a:cs typeface="Times New Roman"/>
                      </a:rPr>
                      <m:t>=1,2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  <a:t/>
                </a:r>
                <a:br>
                  <a:rPr lang="ru-RU" sz="2800" dirty="0"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rPr>
                </a:b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108520" y="260648"/>
                <a:ext cx="9793088" cy="6192688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175" y="3175"/>
            <a:ext cx="11436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цибулі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Валентина Петрівна\Documents\ViberDownloads\0-02-05-65a2418fb42ff14b6bf710b5a69595569677535e796b774d3ed81405e2acc233_84a93e3f5940f4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01" y="1600200"/>
            <a:ext cx="339519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966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8" y="476672"/>
            <a:ext cx="8131206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93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175" y="3175"/>
            <a:ext cx="11436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620688"/>
            <a:ext cx="6120680" cy="6048672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1,39+0,86+1,62+0,59+0,39+0,57=5,42г</a:t>
            </a:r>
            <a:b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5,42:6=0,9г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0,94+0,78+1,01+1,12+1,25+0,67=5,77г</a:t>
            </a:r>
            <a:b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5,77:6=0,96г</a:t>
            </a:r>
            <a:b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Валентина Петрівна\Documents\ViberDownloads\0-02-05-d6db39f986d1080ff3ed690fd2ac3ee46de960cb121dfea95a231570bb391078_4f79d9f180f0e07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648"/>
            <a:ext cx="4389834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194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171399"/>
            <a:ext cx="11430000" cy="712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-498475"/>
            <a:ext cx="6091237" cy="786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95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143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40568" y="116633"/>
            <a:ext cx="9937104" cy="936103"/>
          </a:xfrm>
        </p:spPr>
        <p:txBody>
          <a:bodyPr>
            <a:normAutofit/>
          </a:bodyPr>
          <a:lstStyle/>
          <a:p>
            <a:r>
              <a:rPr lang="uk-UA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24544" y="1052736"/>
            <a:ext cx="9721080" cy="5472608"/>
          </a:xfrm>
        </p:spPr>
        <p:txBody>
          <a:bodyPr>
            <a:normAutofit/>
          </a:bodyPr>
          <a:lstStyle/>
          <a:p>
            <a:pPr indent="457200" algn="just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свідчать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цибуля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квасоля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витримувати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продовжувати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фіторемедіації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метою є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фіторемедіація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пропонуємо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вербу (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Salix spp.).</a:t>
            </a:r>
            <a:endParaRPr 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130175"/>
            <a:ext cx="11436350" cy="712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9432"/>
            <a:ext cx="9227368" cy="6984776"/>
          </a:xfrm>
        </p:spPr>
        <p:txBody>
          <a:bodyPr>
            <a:normAutofit/>
          </a:bodyPr>
          <a:lstStyle/>
          <a:p>
            <a:pPr algn="l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ЛІТЕРАТУРНІ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Бреславець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А.І.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Техногенно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шляхи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природного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наук. пр./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ред. Г.Д. Коваленко.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Райдер, 2009; 31: 189–202;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/М.О. Клименко,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О.О.Бєдункова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В.С.Троцюк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НУВГП, 2016. – 24с.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О.П. Мельниченко, І.Л. Якименко, Р.Л. Шевченко −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Церква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2006.− с.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200" dirty="0" smtClean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Біоіндикація</a:t>
            </a:r>
            <a:r>
              <a:rPr lang="ru-RU" sz="2200" dirty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200" dirty="0" err="1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ґрунтів</a:t>
            </a:r>
            <a:r>
              <a:rPr lang="ru-RU" sz="2200" dirty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  <a:r>
              <a:rPr lang="ru-RU" sz="2200" dirty="0" smtClean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 smtClean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200" dirty="0">
                <a:solidFill>
                  <a:srgbClr val="4670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https://kegt.rshu.edu.ua/images/dustan/INDL8.pdf</a:t>
            </a:r>
            <a:r>
              <a:rPr lang="en-US" sz="2800" dirty="0">
                <a:solidFill>
                  <a:srgbClr val="46707F"/>
                </a:solidFill>
                <a:latin typeface="Open Sans"/>
              </a:rPr>
              <a:t/>
            </a:r>
            <a:br>
              <a:rPr lang="en-US" sz="2800" dirty="0">
                <a:solidFill>
                  <a:srgbClr val="46707F"/>
                </a:solidFill>
                <a:latin typeface="Open Sans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570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371</Words>
  <Application>Microsoft Office PowerPoint</Application>
  <PresentationFormat>Экран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Вплив відходів з важкими металами (Zn, Cu, Co) на проростання та початковий ріст цибулі та квасолі: передумови для фіторемедіаційних досліджень. </vt:lpstr>
      <vt:lpstr>Проблема забруднення ґрунтів промисловими відходами є однією з найактуальніших екологічних проблем сучасності. Пошук екологічно безпечних та економічно доцільних методів очищення забруднених територій, зокрема методів фіторемедіації, набуває особливого значення.У зв’язку з цим наше дослідження, спрямоване на визначення впливу відходів картонно-паперового виробництва на ріст і розвиток рослин, є надзвичайно актуальним. </vt:lpstr>
      <vt:lpstr>Мета роботи. Оцінити здатність цибулі та квасолі проростати й утворювати вегетативні органи у відходах з важкими металами (Zn, Cu, Co) для оцінки потенційної підтримки росту рослин на забруднених територіях як передумови фіторемедіації.      Об’єкт дослідження. Процеси росту і розвитку вегетативних органів рослин цибулі ріпчастої та квасолі звичайної. .      Предмет дослідження. Ріст і розвиток вегетативних органів цибулі ріпчастої та квасолі звичайної у відходах, що містять важкі метали: Цинк (Zn), Купрум (Cu), Кобальт (Co).   </vt:lpstr>
      <vt:lpstr>Завдання дослідження:     1.Проаналізувати наукову літературу щодо впливу важких металів на ріст рослин і їх здатність до фіторемедіації.       2.Підготувати розчин відходів та грунт, що містить важкі метали для досліду.       3.Виростити цибулю та квасолю в лабораторних умовах, використовуючи відходи картонно – паперового виробництва в якості елемента субстрату.       4.Оцінити результати проростання та розвитку рослин у середовищах з відходами.       5.Зробити висновки щодо можливості використання рослин для фіторемедіації на забруднених територіях . </vt:lpstr>
      <vt:lpstr>Динаміка росту коренів цибулі.</vt:lpstr>
      <vt:lpstr>Презентация PowerPoint</vt:lpstr>
      <vt:lpstr>Презентация PowerPoint</vt:lpstr>
      <vt:lpstr>Презентация PowerPoint</vt:lpstr>
      <vt:lpstr>Помилка репрезентативності середньої арифметичної  У дослідних рослин: ∆=√(8/√5)=1,9 У контрольних : ∆=√(12,9/√5)=2,4 Критерій достовірностіі різниці дорівнює:    t=(29,2-25,4)/√(〖1,9〗^2+〖2,4〗^2 )=3,8/3,06=1,2 </vt:lpstr>
      <vt:lpstr>Посадка цибулі та квасолі у звичайний та забруднений ґрунт</vt:lpstr>
      <vt:lpstr>Презентация PowerPoint</vt:lpstr>
      <vt:lpstr>Загальна маса коренів дослідних рослин :  1,39+0,86+1,62+0,59+0,39+0,57=5,42г      Середнє арифметичне маси коренів дослідних рослин : 5,42:6=0,9г      Загальна маса коренів контрольних рослин: 0,94+0,78+1,01+1,12+1,25+0,67=5,77г      Середнє арифметичне маси коренів контрольних рослин:  5,77:6=0,96г </vt:lpstr>
      <vt:lpstr>Презентация PowerPoint</vt:lpstr>
      <vt:lpstr>Висновок </vt:lpstr>
      <vt:lpstr>ВИКОРИСТАНІ ЛІТЕРАТУРНІ ДЖЕРЕЛА  1. Бреславець А.І. Техногенно забруднені ґрунти та шляхи їх поліпшення. Проблеми охорони навколишнього природного середовища та екологічної безпеки: зб. наук. пр./ під ред. Г.Д. Коваленко. Харків: Райдер, 2009; 31: 189–202; 2. Методичні рекомендації до проведення оцінки якості середовища за морфологічними ознаками живих організмів /М.О. Клименко, О.О.Бєдункова В.С.Троцюк – Рівне : НУВГП, 2016. – 24с. 3.Статистична обробка експериментальних даних: Навчальний посібник / О.П. Мельниченко, І.Л. Якименко, Р.Л. Шевченко − Біла Церква, 2006.− с. 4. Біоіндикація стану ґрунтів. Лекція. Посилання: https://kegt.rshu.edu.ua/images/dustan/INDL8.pdf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впливу техногенних відходів із вмістом важких металів (Цинк, Купрум, Кобальт) на проростання і розвиток рослин як передумова для подальшого застосування фіторемедіаційних методів на забруднених територіях.</dc:title>
  <cp:lastModifiedBy>Валентина Петрівна</cp:lastModifiedBy>
  <cp:revision>48</cp:revision>
  <dcterms:modified xsi:type="dcterms:W3CDTF">2025-04-18T23:00:41Z</dcterms:modified>
</cp:coreProperties>
</file>