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8" y="-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ED3945-05E9-4CFF-ACEE-6BE901E61776}" type="datetimeFigureOut">
              <a:rPr lang="uk-UA" smtClean="0"/>
              <a:t>20.04.2025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AC41345-9B1D-4C90-AE62-6C5DCA1A2872}" type="slidenum">
              <a:rPr lang="uk-UA" smtClean="0"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k.wikipedia.org/wiki/%D0%9B%D0%B0%D1%82%D0%B8%D0%BD%D1%81%D1%8C%D0%BA%D0%B0_%D0%BC%D0%BE%D0%B2%D0%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75729"/>
            <a:ext cx="71597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Міністерство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освіти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і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науки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України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</a:t>
            </a:r>
            <a:br>
              <a:rPr lang="uk-UA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</a:b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Всеукраїнський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інтерактивний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конкурс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«МАН-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Юніор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Дослідник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»</a:t>
            </a:r>
            <a:b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</a:b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Номінація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 «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Еколог-Юніор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Noto Sans" panose="020B0502040504020204"/>
                <a:cs typeface="Times New Roman" pitchFamily="18" charset="0"/>
                <a:sym typeface="Noto Sans" panose="020B0502040504020204"/>
              </a:rPr>
              <a:t>»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36096" y="3429000"/>
            <a:ext cx="30963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Роботу виконала:                                         </a:t>
            </a:r>
          </a:p>
          <a:p>
            <a:r>
              <a:rPr lang="uk-UA" sz="2000" b="1" i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Рябоконь</a:t>
            </a:r>
            <a:r>
              <a:rPr lang="uk-UA" sz="20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Олександра </a:t>
            </a:r>
            <a:r>
              <a:rPr lang="ru-RU" sz="2000" b="1" i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Петрівна</a:t>
            </a:r>
            <a:r>
              <a:rPr lang="ru-RU" sz="20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,    </a:t>
            </a:r>
            <a:endParaRPr lang="en-US" sz="2000" b="1" i="1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ru-RU" sz="20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uk-UA" sz="20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учениця 8 класу</a:t>
            </a:r>
            <a:endParaRPr lang="uk-UA" sz="2000" b="1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ru-RU" b="1" i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Тетіївського</a:t>
            </a:r>
            <a:r>
              <a:rPr lang="ru-RU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Book Antiqua" panose="02040602050305030304" pitchFamily="18" charset="0"/>
              </a:rPr>
              <a:t>ліцею</a:t>
            </a:r>
            <a:r>
              <a:rPr lang="ru-RU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№3                                                  </a:t>
            </a:r>
          </a:p>
          <a:p>
            <a:r>
              <a:rPr lang="ru-RU" b="1" i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Тетіївської</a:t>
            </a:r>
            <a:r>
              <a:rPr lang="ru-RU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міської</a:t>
            </a:r>
            <a:r>
              <a:rPr lang="ru-RU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 ради                                                </a:t>
            </a:r>
            <a:r>
              <a:rPr lang="ru-RU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                                                        </a:t>
            </a:r>
            <a:r>
              <a:rPr lang="ru-RU" b="1" i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Київської</a:t>
            </a:r>
            <a:r>
              <a:rPr lang="ru-RU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області</a:t>
            </a:r>
            <a:endParaRPr lang="ru-RU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endParaRPr lang="uk-UA" i="1" dirty="0"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851" y="1785590"/>
            <a:ext cx="903612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8A3E"/>
                </a:solidFill>
              </a:rPr>
              <a:t>Визначення якості </a:t>
            </a:r>
            <a:r>
              <a:rPr lang="uk-UA" sz="3200" b="1" dirty="0" smtClean="0">
                <a:solidFill>
                  <a:srgbClr val="008A3E"/>
                </a:solidFill>
              </a:rPr>
              <a:t>орних </a:t>
            </a:r>
            <a:r>
              <a:rPr lang="uk-UA" sz="3200" b="1" dirty="0">
                <a:solidFill>
                  <a:srgbClr val="008A3E"/>
                </a:solidFill>
              </a:rPr>
              <a:t>земель за допомогою </a:t>
            </a:r>
            <a:endParaRPr lang="uk-UA" sz="3200" b="1" dirty="0" smtClean="0">
              <a:solidFill>
                <a:srgbClr val="008A3E"/>
              </a:solidFill>
            </a:endParaRPr>
          </a:p>
          <a:p>
            <a:pPr algn="ctr"/>
            <a:r>
              <a:rPr lang="uk-UA" sz="3200" b="1" dirty="0" smtClean="0">
                <a:solidFill>
                  <a:srgbClr val="008A3E"/>
                </a:solidFill>
              </a:rPr>
              <a:t>флористичного складу </a:t>
            </a:r>
            <a:r>
              <a:rPr lang="uk-UA" sz="3200" b="1" dirty="0">
                <a:solidFill>
                  <a:srgbClr val="008A3E"/>
                </a:solidFill>
              </a:rPr>
              <a:t>пожнивних культур </a:t>
            </a:r>
            <a:endParaRPr lang="uk-UA" sz="3200" b="1" dirty="0" smtClean="0">
              <a:solidFill>
                <a:srgbClr val="008A3E"/>
              </a:solidFill>
            </a:endParaRPr>
          </a:p>
          <a:p>
            <a:pPr algn="ctr"/>
            <a:r>
              <a:rPr lang="uk-UA" sz="3200" b="1" dirty="0" smtClean="0">
                <a:solidFill>
                  <a:srgbClr val="008A3E"/>
                </a:solidFill>
              </a:rPr>
              <a:t>та </a:t>
            </a:r>
            <a:r>
              <a:rPr lang="uk-UA" sz="3200" b="1" dirty="0">
                <a:solidFill>
                  <a:srgbClr val="008A3E"/>
                </a:solidFill>
              </a:rPr>
              <a:t>тесту на трофічну активність</a:t>
            </a:r>
            <a:endParaRPr lang="uk-UA" sz="3200" dirty="0">
              <a:solidFill>
                <a:srgbClr val="008A3E"/>
              </a:solidFill>
            </a:endParaRPr>
          </a:p>
          <a:p>
            <a:endParaRPr lang="uk-UA" dirty="0"/>
          </a:p>
        </p:txBody>
      </p:sp>
      <p:pic>
        <p:nvPicPr>
          <p:cNvPr id="1026" name="Picture 2" descr="C:\Users\User\Desktop\photo_2025-04-20_09-50-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47583"/>
            <a:ext cx="2007963" cy="27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87031" y="6124654"/>
            <a:ext cx="1395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Тетіїв -2025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645367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4931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Мета роботи: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дослідити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якість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ґрунту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на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обраних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ділянках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методом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фітоіндикації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та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тестування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на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трофічну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активність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біоти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. </a:t>
            </a:r>
          </a:p>
          <a:p>
            <a:pPr algn="ctr">
              <a:lnSpc>
                <a:spcPct val="90000"/>
              </a:lnSpc>
            </a:pP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ea typeface="Noto Sans Bold"/>
                <a:cs typeface="Times New Roman" pitchFamily="18" charset="0"/>
                <a:sym typeface="Noto Sans Bold"/>
              </a:rPr>
              <a:t>Завдання:</a:t>
            </a:r>
            <a:endParaRPr lang="uk-UA" dirty="0" smtClean="0">
              <a:solidFill>
                <a:schemeClr val="bg1"/>
              </a:solidFill>
              <a:latin typeface="Times New Roman" pitchFamily="18" charset="0"/>
              <a:ea typeface="Noto Sans" panose="020B0502040504020204"/>
              <a:cs typeface="Times New Roman" pitchFamily="18" charset="0"/>
              <a:sym typeface="Noto Sans Bold"/>
            </a:endParaRPr>
          </a:p>
          <a:p>
            <a:pPr marL="342900" indent="-342900">
              <a:lnSpc>
                <a:spcPct val="90000"/>
              </a:lnSpc>
              <a:buAutoNum type="arabicPeriod"/>
            </a:pP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Встановити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видовий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склад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пожнивних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обстежуваних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полів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90000"/>
              </a:lnSpc>
              <a:buAutoNum type="arabicPeriod" startAt="2"/>
            </a:pP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властивості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перевагу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виявлені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рослин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uk-UA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Провести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тестування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мікробіоти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ґрунтів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90000"/>
              </a:lnSpc>
              <a:buAutoNum type="arabicPeriod" startAt="4"/>
            </a:pP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надати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рекомендації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покращенню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en-US" alt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3284984"/>
            <a:ext cx="8399694" cy="337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34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04910"/>
            <a:ext cx="8640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err="1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Фотофіксація</a:t>
            </a:r>
            <a:r>
              <a:rPr lang="uk-UA" sz="24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флористичного складу пожнивних культур  досліджуваних ділянок</a:t>
            </a:r>
            <a:endParaRPr lang="ru-RU" sz="2400" b="1" i="1" dirty="0" smtClean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1692134"/>
            <a:ext cx="360330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4221088"/>
            <a:ext cx="362358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667590"/>
            <a:ext cx="364807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21088"/>
            <a:ext cx="364807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1051296"/>
            <a:ext cx="1783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Ділянка 1</a:t>
            </a:r>
            <a:endParaRPr lang="uk-UA" sz="28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40355" y="1080116"/>
            <a:ext cx="178382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Ділянка 2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76504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11250"/>
            <a:ext cx="7805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Розташування досліджуваних  ділянок</a:t>
            </a:r>
            <a:endParaRPr lang="uk-UA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90" y="1124744"/>
            <a:ext cx="779780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66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0717" y="280203"/>
            <a:ext cx="76152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Пожнивні культури на ділянці 1</a:t>
            </a:r>
          </a:p>
          <a:p>
            <a:pPr algn="ctr"/>
            <a:r>
              <a:rPr lang="uk-U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Попередник-овес, падалиці-злакові культури </a:t>
            </a:r>
            <a:endParaRPr lang="uk-UA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User\Downloads\Telegram Desktop\photo_2025-04-19_19-05-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3928810" cy="245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Telegram Desktop\photo_2025-04-19_18-56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928810" cy="25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8065" y="2060848"/>
            <a:ext cx="399593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</a:rPr>
              <a:t>полин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гіркий</a:t>
            </a:r>
            <a:r>
              <a:rPr lang="en-US" sz="2000" b="1" dirty="0" smtClean="0">
                <a:solidFill>
                  <a:schemeClr val="bg1"/>
                </a:solidFill>
              </a:rPr>
              <a:t>-</a:t>
            </a:r>
            <a:r>
              <a:rPr lang="ru-RU" sz="2000" dirty="0">
                <a:solidFill>
                  <a:schemeClr val="bg1"/>
                </a:solidFill>
              </a:rPr>
              <a:t> (</a:t>
            </a:r>
            <a:r>
              <a:rPr lang="ru-RU" sz="2000" i="1" dirty="0">
                <a:solidFill>
                  <a:schemeClr val="bg1"/>
                </a:solidFill>
                <a:hlinkClick r:id="rId4" tooltip="Латинська мова"/>
              </a:rPr>
              <a:t>лат.</a:t>
            </a:r>
            <a:r>
              <a:rPr lang="ru-RU" sz="2000" i="1" dirty="0">
                <a:solidFill>
                  <a:schemeClr val="bg1"/>
                </a:solidFill>
              </a:rPr>
              <a:t> </a:t>
            </a:r>
            <a:r>
              <a:rPr lang="en-US" sz="2000" i="1" dirty="0">
                <a:solidFill>
                  <a:schemeClr val="bg1"/>
                </a:solidFill>
              </a:rPr>
              <a:t>Artemisia </a:t>
            </a:r>
            <a:r>
              <a:rPr lang="en-US" sz="2000" i="1" dirty="0" err="1">
                <a:solidFill>
                  <a:schemeClr val="bg1"/>
                </a:solidFill>
              </a:rPr>
              <a:t>absinthium</a:t>
            </a:r>
            <a:r>
              <a:rPr lang="en-US" sz="2000" i="1" dirty="0">
                <a:solidFill>
                  <a:schemeClr val="bg1"/>
                </a:solidFill>
              </a:rPr>
              <a:t> L.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метлюг</a:t>
            </a:r>
            <a:r>
              <a:rPr lang="en-US" sz="2000" b="1" dirty="0" smtClean="0">
                <a:solidFill>
                  <a:schemeClr val="bg1"/>
                </a:solidFill>
              </a:rPr>
              <a:t>-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i="1" dirty="0" err="1">
                <a:solidFill>
                  <a:schemeClr val="bg1"/>
                </a:solidFill>
              </a:rPr>
              <a:t>Apera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spica-venti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лисохвіст</a:t>
            </a:r>
            <a:r>
              <a:rPr lang="en-US" sz="2000" b="1" dirty="0" smtClean="0">
                <a:solidFill>
                  <a:schemeClr val="bg1"/>
                </a:solidFill>
              </a:rPr>
              <a:t>-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i="1" dirty="0" err="1">
                <a:solidFill>
                  <a:schemeClr val="bg1"/>
                </a:solidFill>
              </a:rPr>
              <a:t>Alopecurus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костриця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червона</a:t>
            </a:r>
            <a:r>
              <a:rPr lang="en-US" sz="2000" b="1" dirty="0" smtClean="0">
                <a:solidFill>
                  <a:schemeClr val="bg1"/>
                </a:solidFill>
              </a:rPr>
              <a:t>-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 err="1">
                <a:solidFill>
                  <a:schemeClr val="bg1"/>
                </a:solidFill>
              </a:rPr>
              <a:t>Festuca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rubra</a:t>
            </a:r>
            <a:r>
              <a:rPr lang="en-US" sz="2000" dirty="0">
                <a:solidFill>
                  <a:schemeClr val="bg1"/>
                </a:solidFill>
              </a:rPr>
              <a:t> L.)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400" b="1" dirty="0" err="1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ближче</a:t>
            </a:r>
            <a:r>
              <a:rPr lang="ru-RU" sz="2400" b="1" dirty="0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 err="1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межі</a:t>
            </a:r>
            <a:r>
              <a:rPr lang="ru-RU" sz="2400" b="1" dirty="0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щириця</a:t>
            </a:r>
            <a:r>
              <a:rPr lang="en-US" sz="2000" b="1" dirty="0" smtClean="0">
                <a:solidFill>
                  <a:schemeClr val="bg1"/>
                </a:solidFill>
              </a:rPr>
              <a:t>-</a:t>
            </a:r>
            <a:r>
              <a:rPr lang="uk-UA" sz="2000" b="1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(</a:t>
            </a:r>
            <a:r>
              <a:rPr lang="en-US" sz="2000" dirty="0" err="1">
                <a:solidFill>
                  <a:schemeClr val="bg1"/>
                </a:solidFill>
              </a:rPr>
              <a:t>Amaranthus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r>
              <a:rPr lang="uk-UA" sz="2000" b="1" dirty="0" smtClean="0">
                <a:solidFill>
                  <a:schemeClr val="bg1"/>
                </a:solidFill>
              </a:rPr>
              <a:t>,</a:t>
            </a:r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 err="1" smtClean="0">
                <a:solidFill>
                  <a:schemeClr val="bg1"/>
                </a:solidFill>
              </a:rPr>
              <a:t>підмаренник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чіпкий</a:t>
            </a:r>
            <a:r>
              <a:rPr lang="ru-RU" sz="2000" b="1" dirty="0" smtClean="0">
                <a:solidFill>
                  <a:schemeClr val="bg1"/>
                </a:solidFill>
              </a:rPr>
              <a:t>-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 err="1">
                <a:solidFill>
                  <a:schemeClr val="bg1"/>
                </a:solidFill>
              </a:rPr>
              <a:t>Galium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aparine</a:t>
            </a:r>
            <a:r>
              <a:rPr lang="en-US" sz="2000" dirty="0">
                <a:solidFill>
                  <a:schemeClr val="bg1"/>
                </a:solidFill>
              </a:rPr>
              <a:t>) </a:t>
            </a:r>
            <a:endParaRPr lang="uk-U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1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81642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76990"/>
            <a:ext cx="3816424" cy="216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88640"/>
            <a:ext cx="77768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Пожнивні культури на ділянці 2</a:t>
            </a:r>
          </a:p>
          <a:p>
            <a:pPr algn="ctr"/>
            <a:r>
              <a:rPr lang="uk-UA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Попередник-кукурудза, падалиці-соя </a:t>
            </a:r>
          </a:p>
          <a:p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5364089" y="2492896"/>
            <a:ext cx="377991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злинка </a:t>
            </a:r>
            <a:r>
              <a:rPr lang="uk-UA" sz="2400" b="1" dirty="0" err="1" smtClean="0">
                <a:solidFill>
                  <a:schemeClr val="bg1"/>
                </a:solidFill>
              </a:rPr>
              <a:t>однорічна-</a:t>
            </a:r>
            <a:r>
              <a:rPr lang="en-US" sz="2400" dirty="0" smtClean="0">
                <a:solidFill>
                  <a:schemeClr val="bg1"/>
                </a:solidFill>
              </a:rPr>
              <a:t>(Erigeron </a:t>
            </a:r>
            <a:r>
              <a:rPr lang="en-US" sz="2400" dirty="0" err="1">
                <a:solidFill>
                  <a:schemeClr val="bg1"/>
                </a:solidFill>
              </a:rPr>
              <a:t>annuus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r>
              <a:rPr lang="uk-UA" sz="2400" b="1" dirty="0" smtClean="0">
                <a:solidFill>
                  <a:schemeClr val="bg1"/>
                </a:solidFill>
              </a:rPr>
              <a:t>,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r>
              <a:rPr lang="uk-UA" sz="2400" b="1" dirty="0" smtClean="0">
                <a:solidFill>
                  <a:schemeClr val="bg1"/>
                </a:solidFill>
              </a:rPr>
              <a:t>полин </a:t>
            </a:r>
            <a:r>
              <a:rPr lang="uk-UA" sz="2400" b="1" dirty="0" err="1" smtClean="0">
                <a:solidFill>
                  <a:schemeClr val="bg1"/>
                </a:solidFill>
              </a:rPr>
              <a:t>звичайний-</a:t>
            </a:r>
            <a:r>
              <a:rPr lang="en-US" sz="2400" dirty="0" smtClean="0">
                <a:solidFill>
                  <a:schemeClr val="bg1"/>
                </a:solidFill>
              </a:rPr>
              <a:t>(Artemisia </a:t>
            </a:r>
            <a:r>
              <a:rPr lang="en-US" sz="2400" dirty="0">
                <a:solidFill>
                  <a:schemeClr val="bg1"/>
                </a:solidFill>
              </a:rPr>
              <a:t>vulgaris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  <a:r>
              <a:rPr lang="uk-UA" sz="2400" b="1" dirty="0" smtClean="0">
                <a:solidFill>
                  <a:schemeClr val="bg1"/>
                </a:solidFill>
              </a:rPr>
              <a:t>,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r>
              <a:rPr lang="uk-UA" sz="2400" b="1" dirty="0" smtClean="0">
                <a:solidFill>
                  <a:schemeClr val="bg1"/>
                </a:solidFill>
              </a:rPr>
              <a:t>щавель </a:t>
            </a:r>
            <a:r>
              <a:rPr lang="uk-UA" sz="2400" b="1" dirty="0" err="1" smtClean="0">
                <a:solidFill>
                  <a:schemeClr val="bg1"/>
                </a:solidFill>
              </a:rPr>
              <a:t>малий-</a:t>
            </a:r>
            <a:r>
              <a:rPr lang="uk-UA" sz="2400" b="1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(лат. </a:t>
            </a:r>
            <a:r>
              <a:rPr lang="en-US" sz="2400" dirty="0" err="1">
                <a:solidFill>
                  <a:schemeClr val="bg1"/>
                </a:solidFill>
              </a:rPr>
              <a:t>Rúmex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acetosélla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r>
              <a:rPr lang="uk-UA" sz="2400" b="1" dirty="0" smtClean="0">
                <a:solidFill>
                  <a:schemeClr val="bg1"/>
                </a:solidFill>
              </a:rPr>
              <a:t>,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r>
              <a:rPr lang="uk-UA" sz="2800" b="1" dirty="0" smtClean="0">
                <a:solidFill>
                  <a:srgbClr val="008A3E"/>
                </a:solidFill>
              </a:rPr>
              <a:t>ближче до межі: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 </a:t>
            </a:r>
            <a:r>
              <a:rPr lang="uk-UA" sz="2400" b="1" dirty="0" err="1" smtClean="0">
                <a:solidFill>
                  <a:schemeClr val="bg1"/>
                </a:solidFill>
              </a:rPr>
              <a:t>мишій-</a:t>
            </a: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err="1">
                <a:solidFill>
                  <a:schemeClr val="bg1"/>
                </a:solidFill>
              </a:rPr>
              <a:t>Setaria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r>
              <a:rPr lang="uk-UA" sz="2400" b="1" dirty="0" smtClean="0">
                <a:solidFill>
                  <a:schemeClr val="bg1"/>
                </a:solidFill>
              </a:rPr>
              <a:t>,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r>
              <a:rPr lang="uk-UA" sz="2400" b="1" dirty="0" smtClean="0">
                <a:solidFill>
                  <a:schemeClr val="bg1"/>
                </a:solidFill>
              </a:rPr>
              <a:t> </a:t>
            </a:r>
            <a:r>
              <a:rPr lang="uk-UA" sz="2400" b="1" dirty="0">
                <a:solidFill>
                  <a:schemeClr val="bg1"/>
                </a:solidFill>
              </a:rPr>
              <a:t>глуха </a:t>
            </a:r>
            <a:r>
              <a:rPr lang="uk-UA" sz="2400" b="1" dirty="0" err="1" smtClean="0">
                <a:solidFill>
                  <a:schemeClr val="bg1"/>
                </a:solidFill>
              </a:rPr>
              <a:t>кропива-</a:t>
            </a:r>
            <a:r>
              <a:rPr lang="en-US" sz="2400" dirty="0" smtClean="0">
                <a:solidFill>
                  <a:schemeClr val="bg1"/>
                </a:solidFill>
              </a:rPr>
              <a:t>(</a:t>
            </a:r>
            <a:r>
              <a:rPr lang="en-US" sz="2400" dirty="0" err="1" smtClean="0">
                <a:solidFill>
                  <a:schemeClr val="bg1"/>
                </a:solidFill>
              </a:rPr>
              <a:t>Lamiaceae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  <a:r>
              <a:rPr lang="uk-UA" sz="2400" dirty="0" smtClean="0">
                <a:solidFill>
                  <a:schemeClr val="bg1"/>
                </a:solidFill>
              </a:rPr>
              <a:t>.</a:t>
            </a:r>
            <a:endParaRPr lang="uk-U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87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133" y="184864"/>
            <a:ext cx="8113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Процес відбору проб </a:t>
            </a:r>
            <a:r>
              <a:rPr lang="uk-UA" sz="3600" b="1" i="1" dirty="0" err="1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грунту</a:t>
            </a:r>
            <a:r>
              <a:rPr lang="uk-UA" sz="36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/>
            </a:r>
            <a:br>
              <a:rPr lang="uk-UA" sz="36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uk-UA" sz="2400" b="1" i="1" dirty="0">
                <a:solidFill>
                  <a:schemeClr val="bg1"/>
                </a:solidFill>
                <a:latin typeface="Book Antiqua" panose="02040602050305030304" pitchFamily="18" charset="0"/>
              </a:rPr>
              <a:t>б</a:t>
            </a:r>
            <a:r>
              <a:rPr lang="uk-UA" sz="24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ерезень 2025 р.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48" y="1844824"/>
            <a:ext cx="375891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5365" y="1200527"/>
            <a:ext cx="3171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b="1" dirty="0">
                <a:solidFill>
                  <a:prstClr val="black"/>
                </a:solidFill>
              </a:rPr>
              <a:t>Ділянка поля №1</a:t>
            </a:r>
          </a:p>
        </p:txBody>
      </p:sp>
      <p:pic>
        <p:nvPicPr>
          <p:cNvPr id="7171" name="Picture 3" descr="C:\Users\User\Desktop\photo_2025-04-20_10-39-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46" y="1845433"/>
            <a:ext cx="3780420" cy="475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16576" y="1203532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sz="2400" b="1" dirty="0" smtClean="0">
                <a:solidFill>
                  <a:prstClr val="black"/>
                </a:solidFill>
              </a:rPr>
              <a:t>Ділянка поля №2</a:t>
            </a:r>
            <a:endParaRPr lang="uk-UA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16632"/>
            <a:ext cx="61863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uk-UA" sz="2800" b="1" i="1" dirty="0">
                <a:solidFill>
                  <a:prstClr val="black"/>
                </a:solidFill>
                <a:latin typeface="Book Antiqua" panose="02040602050305030304" pitchFamily="18" charset="0"/>
                <a:ea typeface="+mj-ea"/>
                <a:cs typeface="+mj-cs"/>
              </a:rPr>
              <a:t>Підготовка тесту на трофічну </a:t>
            </a:r>
            <a:br>
              <a:rPr lang="uk-UA" sz="2800" b="1" i="1" dirty="0">
                <a:solidFill>
                  <a:prstClr val="black"/>
                </a:solidFill>
                <a:latin typeface="Book Antiqua" panose="02040602050305030304" pitchFamily="18" charset="0"/>
                <a:ea typeface="+mj-ea"/>
                <a:cs typeface="+mj-cs"/>
              </a:rPr>
            </a:br>
            <a:r>
              <a:rPr lang="uk-UA" sz="2800" b="1" i="1" dirty="0">
                <a:solidFill>
                  <a:prstClr val="black"/>
                </a:solidFill>
                <a:latin typeface="Book Antiqua" panose="02040602050305030304" pitchFamily="18" charset="0"/>
                <a:ea typeface="+mj-ea"/>
                <a:cs typeface="+mj-cs"/>
              </a:rPr>
              <a:t>активність </a:t>
            </a:r>
            <a:r>
              <a:rPr lang="uk-UA" sz="2800" b="1" i="1" dirty="0" err="1">
                <a:solidFill>
                  <a:prstClr val="black"/>
                </a:solidFill>
                <a:latin typeface="Book Antiqua" panose="02040602050305030304" pitchFamily="18" charset="0"/>
                <a:ea typeface="+mj-ea"/>
                <a:cs typeface="+mj-cs"/>
              </a:rPr>
              <a:t>грунтової</a:t>
            </a:r>
            <a:r>
              <a:rPr lang="uk-UA" sz="2800" b="1" i="1" dirty="0">
                <a:solidFill>
                  <a:prstClr val="black"/>
                </a:solidFill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lang="uk-UA" sz="2800" b="1" i="1" dirty="0" err="1">
                <a:solidFill>
                  <a:prstClr val="black"/>
                </a:solidFill>
                <a:latin typeface="Book Antiqua" panose="02040602050305030304" pitchFamily="18" charset="0"/>
                <a:ea typeface="+mj-ea"/>
                <a:cs typeface="+mj-cs"/>
              </a:rPr>
              <a:t>мікробіоти</a:t>
            </a:r>
            <a:endParaRPr lang="ru-RU" sz="2800" b="1" i="1" dirty="0">
              <a:solidFill>
                <a:prstClr val="black"/>
              </a:solidFill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74441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84" y="4077072"/>
            <a:ext cx="3744416" cy="2466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24946"/>
            <a:ext cx="3888432" cy="256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02021"/>
            <a:ext cx="3816424" cy="247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57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82659"/>
            <a:ext cx="6410730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Оцінка трофічної </a:t>
            </a:r>
            <a:br>
              <a:rPr lang="uk-UA" sz="32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</a:br>
            <a:r>
              <a:rPr lang="uk-UA" sz="32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(ферментативної активності</a:t>
            </a:r>
            <a:r>
              <a:rPr lang="uk-UA" sz="2800" b="1" i="1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) </a:t>
            </a:r>
            <a:endParaRPr lang="ru-RU" sz="2800" b="1" i="1" dirty="0" smtClean="0">
              <a:solidFill>
                <a:schemeClr val="bg1"/>
              </a:solidFill>
              <a:effectLst/>
              <a:latin typeface="Book Antiqua" panose="02040602050305030304" pitchFamily="18" charset="0"/>
            </a:endParaRPr>
          </a:p>
          <a:p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980728"/>
            <a:ext cx="1873250" cy="233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09" y="4005064"/>
            <a:ext cx="18732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511" y="2503196"/>
            <a:ext cx="2094086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20838" y="1041576"/>
            <a:ext cx="1536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Контроль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8632" y="2564904"/>
            <a:ext cx="1556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Ділянка 1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3887" y="4149080"/>
            <a:ext cx="1556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400" b="1" dirty="0">
                <a:solidFill>
                  <a:prstClr val="black"/>
                </a:solidFill>
              </a:rPr>
              <a:t>Ділянка </a:t>
            </a:r>
            <a:r>
              <a:rPr lang="uk-UA" sz="2400" b="1" dirty="0" smtClean="0">
                <a:solidFill>
                  <a:prstClr val="black"/>
                </a:solidFill>
              </a:rPr>
              <a:t>2</a:t>
            </a:r>
            <a:endParaRPr lang="uk-UA" sz="2400" b="1" dirty="0">
              <a:solidFill>
                <a:prstClr val="black"/>
              </a:solidFill>
            </a:endParaRPr>
          </a:p>
        </p:txBody>
      </p:sp>
      <p:pic>
        <p:nvPicPr>
          <p:cNvPr id="8197" name="Picture 5" descr="C:\Users\User\Downloads\Telegram Desktop\photo_2025-04-20_10-54-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139" y="2503196"/>
            <a:ext cx="2265858" cy="260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User\Downloads\Telegram Desktop\photo_2025-04-20_10-54-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83" y="1224071"/>
            <a:ext cx="1848036" cy="21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User\Desktop\photo_2025-04-20_10-36-3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" y="4031951"/>
            <a:ext cx="2056570" cy="230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24530" y="1175265"/>
            <a:ext cx="21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доба </a:t>
            </a:r>
          </a:p>
          <a:p>
            <a:r>
              <a:rPr lang="uk-UA" sz="2400" b="1" dirty="0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експерименту</a:t>
            </a:r>
            <a:endParaRPr lang="uk-UA" sz="2400" b="1" dirty="0">
              <a:solidFill>
                <a:srgbClr val="008A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40668" y="1175265"/>
            <a:ext cx="21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400" b="1" dirty="0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</a:t>
            </a:r>
            <a:r>
              <a:rPr lang="uk-UA" sz="2400" b="1" dirty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 </a:t>
            </a:r>
          </a:p>
          <a:p>
            <a:pPr lvl="0"/>
            <a:r>
              <a:rPr lang="uk-UA" sz="2400" b="1" dirty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3933" y="2572209"/>
            <a:ext cx="1556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400" b="1" dirty="0">
                <a:solidFill>
                  <a:prstClr val="black"/>
                </a:solidFill>
              </a:rPr>
              <a:t>Ділянка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178" y="1320677"/>
            <a:ext cx="1536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400" b="1" dirty="0">
                <a:solidFill>
                  <a:prstClr val="black"/>
                </a:solidFill>
              </a:rPr>
              <a:t>Контроль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132" y="4149080"/>
            <a:ext cx="1556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uk-UA" sz="2400" b="1" dirty="0">
                <a:solidFill>
                  <a:prstClr val="black"/>
                </a:solidFill>
              </a:rPr>
              <a:t>Ділянка </a:t>
            </a:r>
            <a:r>
              <a:rPr lang="uk-UA" sz="2400" b="1" dirty="0" smtClean="0">
                <a:solidFill>
                  <a:prstClr val="black"/>
                </a:solidFill>
              </a:rPr>
              <a:t>2</a:t>
            </a:r>
            <a:endParaRPr lang="uk-UA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069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44904"/>
            <a:ext cx="8856984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altLang="en-US" sz="2600" dirty="0">
                <a:solidFill>
                  <a:srgbClr val="4F271C">
                    <a:shade val="30000"/>
                    <a:satMod val="150000"/>
                  </a:srgbClr>
                </a:solidFill>
                <a:latin typeface="Gill Sans MT"/>
              </a:rPr>
              <a:t>1</a:t>
            </a:r>
            <a:r>
              <a:rPr lang="en-US" altLang="en-US" sz="2600" b="1" dirty="0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.</a:t>
            </a:r>
            <a:r>
              <a:rPr lang="uk-UA" altLang="en-US" sz="2600" b="1" dirty="0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 </a:t>
            </a:r>
            <a:r>
              <a:rPr lang="en-US" altLang="en-US" sz="2600" b="1" dirty="0" err="1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Обстежена</a:t>
            </a:r>
            <a:r>
              <a:rPr lang="en-US" altLang="en-US" sz="2600" b="1" dirty="0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ділянка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поля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№1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має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грунт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із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нейтральною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кислотністю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добре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дренований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із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високим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трофічним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потенціалом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що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свідчить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про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раціональну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сівозміну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та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хімізацію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а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отже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і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про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високу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культуру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землеробства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.</a:t>
            </a:r>
          </a:p>
          <a:p>
            <a:pPr marL="27305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2. </a:t>
            </a:r>
            <a:r>
              <a:rPr lang="uk-UA" altLang="en-US" sz="2600" b="1" dirty="0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Ділянка</a:t>
            </a:r>
            <a:r>
              <a:rPr lang="en-US" altLang="en-US" sz="2600" b="1" dirty="0" smtClean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поля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№2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має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слабко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кислий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грунт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ущільнену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суглинкову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структуру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і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дещо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нижчу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трофічну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активність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.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Дана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ділянка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потребує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меліоративних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заходів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зокрема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сидерації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,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внесення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золи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та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 </a:t>
            </a:r>
            <a:r>
              <a:rPr lang="en-US" altLang="en-US" sz="2600" b="1" dirty="0" err="1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біопрепаратів</a:t>
            </a:r>
            <a:r>
              <a:rPr lang="en-US" altLang="en-US" sz="2600" b="1" dirty="0">
                <a:solidFill>
                  <a:srgbClr val="4F271C">
                    <a:shade val="30000"/>
                    <a:satMod val="150000"/>
                  </a:srgbClr>
                </a:solidFill>
                <a:latin typeface="Bodoni MT Black" panose="02070A03080606020203" charset="0"/>
                <a:cs typeface="Bodoni MT Black" panose="02070A03080606020203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0707" y="188640"/>
            <a:ext cx="2231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Висновки</a:t>
            </a:r>
            <a:endParaRPr lang="uk-UA" sz="3600" b="1" dirty="0">
              <a:solidFill>
                <a:srgbClr val="008A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C:\Users\User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89" y="4941168"/>
            <a:ext cx="8614259" cy="182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583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Поле_пшениці_в_центральній_Україні,_2020_рік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12" y="-315912"/>
            <a:ext cx="9609856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17112" y="2060848"/>
            <a:ext cx="55342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000" b="1" dirty="0" smtClean="0">
                <a:solidFill>
                  <a:srgbClr val="002060"/>
                </a:solidFill>
              </a:rPr>
              <a:t>Дякую за увагу</a:t>
            </a:r>
            <a:endParaRPr lang="uk-UA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51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683</TotalTime>
  <Words>296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Користувач</cp:lastModifiedBy>
  <cp:revision>14</cp:revision>
  <dcterms:created xsi:type="dcterms:W3CDTF">2025-04-20T06:21:40Z</dcterms:created>
  <dcterms:modified xsi:type="dcterms:W3CDTF">2025-04-20T19:42:41Z</dcterms:modified>
</cp:coreProperties>
</file>