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259" r:id="rId5"/>
    <p:sldId id="273" r:id="rId6"/>
    <p:sldId id="274" r:id="rId7"/>
    <p:sldId id="272" r:id="rId8"/>
    <p:sldId id="261" r:id="rId9"/>
    <p:sldId id="262" r:id="rId10"/>
    <p:sldId id="276" r:id="rId11"/>
    <p:sldId id="275" r:id="rId12"/>
    <p:sldId id="263" r:id="rId13"/>
    <p:sldId id="270" r:id="rId14"/>
    <p:sldId id="271" r:id="rId15"/>
    <p:sldId id="264" r:id="rId16"/>
    <p:sldId id="266" r:id="rId17"/>
  </p:sldIdLst>
  <p:sldSz cx="10080625" cy="5670550"/>
  <p:notesSz cx="7559675" cy="10691813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0A6AF3B2-38B6-20E1-400B-F2851DEB57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6ABB3AED-A45C-3DAE-E312-6894DC0CF11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FF8405A7-FB9E-32B6-3862-A06C8249887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A178025A-30A5-33C0-2C56-4E30ACDF629C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B2F5E17-6FB3-4DEC-87F3-9F2E41B6CC68}" type="slidenum">
              <a:t>‹№›</a:t>
            </a:fld>
            <a:endParaRPr lang="ru-RU" sz="14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73201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9734E0AC-F5BC-DF38-E9A6-9F8C5BFDC9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E80282F9-0A99-75F7-214E-4D96182086D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4" name="Місце для верхнього колонтитула 3">
            <a:extLst>
              <a:ext uri="{FF2B5EF4-FFF2-40B4-BE49-F238E27FC236}">
                <a16:creationId xmlns:a16="http://schemas.microsoft.com/office/drawing/2014/main" id="{BB2FFD9C-0A07-8E9C-40CE-149A613C660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94AA46-6D05-5D3A-778E-7D0EBC069636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8269F62-E862-C307-4506-CEFC641A89A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743D665-0A69-08C2-6FBA-D54FB039661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fld id="{4A077474-8A88-4AA1-8A8F-1D52874D6AD0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2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Source Sans Pro" pitchFamily="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5E722847-26B0-37FF-E5B9-CB1E54FD6BE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E6734F-22E0-46A3-AE71-A24D072FB615}" type="slidenum">
              <a:t>1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236C0316-45F0-09D4-0126-FE378947C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463E5002-9020-0D7D-59F4-33E46D6411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997" cy="4811042"/>
          </a:xfrm>
        </p:spPr>
        <p:txBody>
          <a:bodyPr>
            <a:spAutoFit/>
          </a:bodyPr>
          <a:lstStyle/>
          <a:p>
            <a:endParaRPr lang="ru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24AED896-6141-2CDC-B8BD-9E72739B8F9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840EB0-AA69-4848-BC39-D6802D59D5FF}" type="slidenum">
              <a:t>2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B260ED5F-7AA9-0CBE-E634-BC80CE51C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784FC71F-638D-23EE-889A-7C22877CFEB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89161944-1CCE-6896-FB7F-A099EC64F633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6F2A865-05E9-48A7-804F-CBA58CA3A5B9}" type="slidenum">
              <a:t>3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A5D63634-1465-4F29-083C-8F8F1FD30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1DF6C60B-10A2-A16B-D97B-A337256439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ED55793C-1717-39DE-6C55-B175216BF83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ADC26A1-4BDD-4C48-BFD7-62A74E175D33}" type="slidenum">
              <a:t>4</a:t>
            </a:fld>
            <a:endParaRPr lang="ru-UA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F25337C8-3F3B-067D-2B08-6CFE4ADEC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AC13FDA9-3D3E-B88F-52C4-C19F4E0F5A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A988DA0D-72AE-0EE7-2D3C-D658B68C18C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60796F-B4B6-4B16-9600-7B1698A24954}" type="slidenum">
              <a:t>5</a:t>
            </a:fld>
            <a:endParaRPr lang="ru-UA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557839FA-88AB-3F93-C6F3-FA8415A57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AD95E34A-669C-984D-600D-10B22F2781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5CE140EA-2E9A-260A-D292-E10AB858415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6503C5-4ED5-4A22-932E-F2B7E6D717B3}" type="slidenum">
              <a:t>6</a:t>
            </a:fld>
            <a:endParaRPr lang="ru-UA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B7FC40A7-7230-3D8C-0B8E-45A9AC59A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DDE00124-4F50-A0B9-1B4D-EB92079D14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FAEA3921-AE5F-0617-EF39-0F26F6EB9A7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860214-C130-4F27-86FB-2936389FFC63}" type="slidenum">
              <a:t>7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906925A1-7846-101D-8D72-9F465D4D2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3111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CE81B61C-EEDD-71B6-53ED-70B5763BFC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93E8F0C3-460C-85F2-A2C0-5EE1FBA34F7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AA9D12B-5CD9-4329-864A-D82C334D86C2}" type="slidenum">
              <a:t>8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4DB6152C-8305-B965-9C19-99C63E8F0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4DD195D9-DD6D-1FA8-B164-4C5CA4E51E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93E8F0C3-460C-85F2-A2C0-5EE1FBA34F7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AA9D12B-5CD9-4329-864A-D82C334D86C2}" type="slidenum">
              <a:t>9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4DB6152C-8305-B965-9C19-99C63E8F0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4DD195D9-DD6D-1FA8-B164-4C5CA4E51E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66767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22B6FE99-A327-77E1-CA67-29D2F32C7E84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A64A876-F4DD-462B-8DA8-B317CE84DF24}" type="slidenum">
              <a:t>11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4180A248-816C-F614-581D-BFF53B14D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1E159EB7-0453-9445-4B0B-D1B015D30B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3CEE0C53-C410-C814-C764-6B137BD0444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EDE5F33-43B9-4147-A683-8CAFB64D7928}" type="slidenum">
              <a:t>12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04D08FB3-5771-3739-AB3F-4C3A3B72D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4F509727-0F4F-D98F-0873-4699A6759E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304B5CA3-369B-C7E7-404F-DE4A0AD7A8C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B3BDAE-0404-4696-AEF7-6D5D953EE268}" type="slidenum">
              <a:t>13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C3ABA8E8-9B37-A317-044A-AFEBB19D8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FAC4BDEA-C43C-E814-EAE3-C70DD4EA58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C451D095-6274-6C2A-7E1D-4D99A3F5033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9B9AFA-0BA6-4A48-8649-F8CEB8217C20}" type="slidenum">
              <a:t>14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5F4633F2-9638-9679-6310-CA8548113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58C32A1D-D3EF-80FA-B0CC-AA577D492E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6">
            <a:extLst>
              <a:ext uri="{FF2B5EF4-FFF2-40B4-BE49-F238E27FC236}">
                <a16:creationId xmlns:a16="http://schemas.microsoft.com/office/drawing/2014/main" id="{00FD4A30-A8FB-D0E3-7A40-A7AF94D9AC0C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7195C9C-75DF-4E98-9B2B-D1AF79A6C3D0}" type="slidenum">
              <a:t>15</a:t>
            </a:fld>
            <a:endParaRPr lang="ru-RU" sz="14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  <p:sp>
        <p:nvSpPr>
          <p:cNvPr id="3" name="Місце для зображення 1">
            <a:extLst>
              <a:ext uri="{FF2B5EF4-FFF2-40B4-BE49-F238E27FC236}">
                <a16:creationId xmlns:a16="http://schemas.microsoft.com/office/drawing/2014/main" id="{C4701A38-47B6-2F72-DC9C-FB8D883E9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Місце для нотаток 2">
            <a:extLst>
              <a:ext uri="{FF2B5EF4-FFF2-40B4-BE49-F238E27FC236}">
                <a16:creationId xmlns:a16="http://schemas.microsoft.com/office/drawing/2014/main" id="{BF1DE7B0-06D4-D03E-A432-2221A0FFEC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11140-B7B8-69BF-1F76-D3B466B1ED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 anchorCtr="1"/>
          <a:lstStyle>
            <a:lvl1pPr algn="ctr">
              <a:defRPr lang="uk-UA" sz="60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0247BD5-7957-6020-6B8A-1FDF7F1655D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1150485-45B0-0056-528B-263308F05A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B9CFD60-03BE-43A5-CBEB-BE3BCD9434D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2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1BC5D-8265-C418-1E70-81B813EE633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87C1AF7-DC00-5E7C-8347-6F44EBC8A82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1C55988-113E-58F8-75D4-3AE4290217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7A0E4E6-70D4-91B2-7F1E-BEFC1F6CB6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704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D4CE4-14A8-1A4E-ECA7-060F0AEA54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lang="uk-UA" sz="60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E6DFF2D-57DE-C0AB-6731-2E8E55A1B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7173151-38BF-4BBA-8739-B1F0600138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62DC430-823B-4457-3C46-98D4835717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06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D4640-C061-6C2E-7E19-FA1613DDD80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137DDB8-C321-285A-D95A-A28C5B996B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365" y="1484308"/>
            <a:ext cx="4603747" cy="37814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B85BC5E-FCB7-85B8-C301-E2518B44638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6516" y="1484308"/>
            <a:ext cx="4603747" cy="37814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4821EE5-3A9F-2E9F-1B75-8D2F2B6FFE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040234F-8EEA-FD9A-D4DE-8CE9E7C220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8978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AFF83-85F0-1605-4A12-783F903DC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5362A5D-D7EB-AE90-12F4-B888C7525F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CED7C09-9B5F-0EAA-BCEA-86A5F9AD6E1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AC4D2433-1643-144A-1F78-FE16FD1A2CD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6B9E8FC-557B-29D8-013E-D963CB39B0A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E8DC955-CC81-C846-1F19-E9F57A770B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4D2A982-BB65-6CA1-A477-ECBE5FA7C59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15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8AA0E-FFE3-F8EC-26DD-EB83066CE7E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FD60881-CE0C-FA6F-A88C-C3C50EBD29C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7F819DAC-16BE-1E58-A150-86B07737074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7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BF23156-BEF7-8CCD-CF25-0AFC285A10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F44B9A0-6169-E7B7-A1ED-3A296EA8324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5168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733EB-CC05-08DE-F7AE-093734724D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uk-UA" sz="32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9B66D9B-06AE-C424-F5DE-75A5951B01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0623C29-2FF0-75DA-07D2-B801DDB9B72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D0CBA2C-566B-8C46-8D8A-EA98078D863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4EBD28E-4C4E-3A78-E081-26050F13C15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45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F9D53-D10C-BD34-E4BF-1A5F1E2653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uk-UA" sz="32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D1CB828-3FFD-1B1D-22D8-7F71C7B2F22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FCCBF17-4588-4F55-12C6-698654A845C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041FA7A-A312-FBEC-9706-5A1C1F43AF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FB89A2E-6967-8BA6-937B-000498D4D1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343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338080-24C4-DC64-D01E-2909D2F330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CE45C11-A852-4E0D-3959-A56017BF19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597800E-945D-EF97-C252-C05CAC33C6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3C719C8-0DC5-2A79-7DDE-70D8D9CF07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2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B16BD1D-0F8A-74ED-6E87-F0E3C39522B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80286" y="225427"/>
            <a:ext cx="2339977" cy="5040309"/>
          </a:xfrm>
        </p:spPr>
        <p:txBody>
          <a:bodyPr vert="eaVert"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3C01A2D-63B0-5A94-7A29-3AAACA9AAE9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360365" y="225427"/>
            <a:ext cx="6867528" cy="504030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008BED0-F635-F58E-9472-B301F87371F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504F5A7-F01F-233A-E1FE-BAEB711C98E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31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1551E-E81B-A78C-CA60-5ED7325E48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/>
          <a:lstStyle>
            <a:lvl1pPr>
              <a:defRPr lang="uk-UA" sz="60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E60DA72-5439-560F-0078-ED324F637C9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A0D8DE0-B8DC-73C1-8B2A-F709DEC76F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C74081C-F139-E344-3A53-93E1A4E3C3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1DB2C16-9557-F1AD-C70D-38F321833B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58DF84-5E97-4373-849F-D3D8C6D33D38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20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D1D64-BE05-D4C8-15F3-0A642CDDE6E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7F41C3-087C-D492-10B0-A43BA77A604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01C0853-F1BE-5053-90A1-E3809272A9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A757BAD-B8CD-A30B-4574-883F5E5419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2B87E52-3AA3-CECF-EDF3-9C687459DB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9727DD-8F2F-4100-BFC2-408A2EA08C2F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663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4BE7A-6210-ED32-6083-5FA1D4C298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lang="uk-UA" sz="60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8BBB45D-7419-5D26-A12D-E4367C4089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FD19D34-800B-633D-D198-452B4DA03FB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7679278-BFC5-2224-F2E6-0906BFCF5F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FF39E87-AD8D-A769-6DB0-5356E5BF06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8C2B5C-B674-4446-906D-D9889D4551EF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759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AC9BB-3414-3AE8-32B4-ACC3D431589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28FD8CA-73D9-3D80-F2C1-60DC7F1321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365" y="3914775"/>
            <a:ext cx="4603747" cy="14859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2BF0E51-4677-A7CC-EB85-463FA954E38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6516" y="3914775"/>
            <a:ext cx="4603747" cy="14859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BD606D7-84B2-409A-81F3-B0D21C5A91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1857E0C-0709-7EC2-011D-644BE09365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5EE3193-B50C-DE3B-0BF4-77154C391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66D772-CCEB-4812-A367-6146EFB2605F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043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9795D-61C9-F146-3802-23C547730E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63478A1-DB73-A0C9-C17A-DBD1310A03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C2475F7-7992-59E4-8DA0-BE067623607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0ABF867-65D5-9E29-7846-4A497CE2711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DD61EFC-13AD-55B0-A05C-6193A953BF3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8219A97-CB66-CCB6-5507-FA05C53888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62996AA-6BC2-1D17-44BB-0B0DE1A11A1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F7D7631-F381-6D87-6BC8-28FA6938B2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549870-4E5C-47E8-9C65-2B710F9DFD36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166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BBC9F-C71D-1E41-BD78-63565CDC254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A06F14A-14E0-F6A7-8811-0CD753E9CE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B42F6E7-090A-DA5E-3EBF-D4A5AC03C00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7FD4CAA-DA42-CAE2-09BC-4C136D8E59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B7641B-727B-492F-A140-20CD22B78393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08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208B946-9A40-9A02-F40F-61CEE2EF711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BD6C5CC-E055-F4DD-E182-4B84AE6E109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A5FD518-8AA9-A2FE-D2E8-C9D7252C03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0F2157-00AB-424F-B50F-C1A557858C9A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878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17819-6FBA-6E5B-4773-1ADE27A47E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uk-UA" sz="32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2076DAF-1F64-9127-863C-F79E6217541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8FFBE18-0BA6-FF20-1DFB-5AD495D89D8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A983E41-C971-C438-1B92-813F9A54D7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3CB0CF9-A29F-D835-05A8-DBD4CECFC7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9110059-F7FA-AA36-E041-308A29789D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4B1798-5A07-4DCA-8FFA-FD2F47ABD286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109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A78FA-589F-876F-2890-ED998A6E98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uk-UA" sz="3200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60B57AA-58B9-13A8-229B-EB5C540F89B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F859078-3499-9940-79F1-06821BA6340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2F044A4-24CA-203C-0C30-F9F3719A65E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F96AAB0-E1F2-5A21-13AC-9B2DFFF5F1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70103D1-51A3-B5C9-85AC-2F1BC6498D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DD7A15-5604-4CCF-AE67-FD6114604B7A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41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EE656-1ACA-6698-AA4B-41195424DA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0CAEC79-23A5-2A66-22E7-437807AC763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4A0C90-DCCF-B05F-D18A-38CBE4ED6A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AEED762-ADF1-62EF-C0E3-B65C37916C9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0F70D76-0F92-B4EE-835A-E5972F89DC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EAF0A2-E690-48FB-9F4A-62F263E383A1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94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F603228-461A-5591-120F-437548CF7FE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80286" y="2835270"/>
            <a:ext cx="2339977" cy="2565404"/>
          </a:xfrm>
        </p:spPr>
        <p:txBody>
          <a:bodyPr vert="eaVert"/>
          <a:lstStyle>
            <a:lvl1pPr>
              <a:defRPr lang="uk-UA"/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EF713DE-7ECA-BD0B-1A6E-E06B1AE96E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360365" y="2835270"/>
            <a:ext cx="6867528" cy="256540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3C7F251-CA7A-922E-B6FB-951C71DA08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680C6C2-8DDC-474B-82E2-00D7C504A0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0C1C471-5EE9-97CA-2B68-44A8DFD178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A6AA34-0207-4091-8AA1-5B3EDD56F16B}" type="slidenum"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3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ілінія: фігура 1">
            <a:extLst>
              <a:ext uri="{FF2B5EF4-FFF2-40B4-BE49-F238E27FC236}">
                <a16:creationId xmlns:a16="http://schemas.microsoft.com/office/drawing/2014/main" id="{2C6B576A-D561-40AC-EE74-0595F1B50CE8}"/>
              </a:ext>
            </a:extLst>
          </p:cNvPr>
          <p:cNvSpPr>
            <a:spLocks noMove="1" noResize="1"/>
          </p:cNvSpPr>
          <p:nvPr/>
        </p:nvSpPr>
        <p:spPr>
          <a:xfrm>
            <a:off x="0" y="5399998"/>
            <a:ext cx="10079998" cy="270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2C3E50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3" name="Полілінія: фігура 2">
            <a:extLst>
              <a:ext uri="{FF2B5EF4-FFF2-40B4-BE49-F238E27FC236}">
                <a16:creationId xmlns:a16="http://schemas.microsoft.com/office/drawing/2014/main" id="{27B7619C-B7B8-2E3F-10CD-6DC20F6401D9}"/>
              </a:ext>
            </a:extLst>
          </p:cNvPr>
          <p:cNvSpPr/>
          <p:nvPr/>
        </p:nvSpPr>
        <p:spPr>
          <a:xfrm>
            <a:off x="0" y="0"/>
            <a:ext cx="10079998" cy="1214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2C3E50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4" name="Місце для заголовка 3">
            <a:extLst>
              <a:ext uri="{FF2B5EF4-FFF2-40B4-BE49-F238E27FC236}">
                <a16:creationId xmlns:a16="http://schemas.microsoft.com/office/drawing/2014/main" id="{DB4B811B-018F-1A61-61CD-A5065C8B10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225719"/>
            <a:ext cx="9359999" cy="7189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B9BCA85-3470-D2A1-AEBA-F76DDE1D8F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9999" y="1484994"/>
            <a:ext cx="9359999" cy="37800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дати 5">
            <a:extLst>
              <a:ext uri="{FF2B5EF4-FFF2-40B4-BE49-F238E27FC236}">
                <a16:creationId xmlns:a16="http://schemas.microsoft.com/office/drawing/2014/main" id="{AF936B14-B079-0307-5658-DCC2DE9AAC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359999" y="5399998"/>
            <a:ext cx="2880003" cy="270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Місце для нижнього колонтитула 6">
            <a:extLst>
              <a:ext uri="{FF2B5EF4-FFF2-40B4-BE49-F238E27FC236}">
                <a16:creationId xmlns:a16="http://schemas.microsoft.com/office/drawing/2014/main" id="{0154E71F-9F5C-569C-A6B3-6FBEBDDB137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20002" y="5399998"/>
            <a:ext cx="3240002" cy="270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8" name="Полілінія: фігура 7">
            <a:extLst>
              <a:ext uri="{FF2B5EF4-FFF2-40B4-BE49-F238E27FC236}">
                <a16:creationId xmlns:a16="http://schemas.microsoft.com/office/drawing/2014/main" id="{7D3CB374-C910-632E-EB8E-28469414FC01}"/>
              </a:ext>
            </a:extLst>
          </p:cNvPr>
          <p:cNvSpPr/>
          <p:nvPr/>
        </p:nvSpPr>
        <p:spPr>
          <a:xfrm>
            <a:off x="9315001" y="5175001"/>
            <a:ext cx="450003" cy="450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*/ 0 f7 1"/>
              <a:gd name="f15" fmla="*/ f5 f0 1"/>
              <a:gd name="f16" fmla="*/ f9 f0 1"/>
              <a:gd name="f17" fmla="+- f6 0 f5"/>
              <a:gd name="f18" fmla="*/ f11 f0 1"/>
              <a:gd name="f19" fmla="*/ f14 1 f2"/>
              <a:gd name="f20" fmla="*/ f15 1 f2"/>
              <a:gd name="f21" fmla="*/ f16 1 f2"/>
              <a:gd name="f22" fmla="*/ f17 1 21600"/>
              <a:gd name="f23" fmla="*/ f18 1 f2"/>
              <a:gd name="f24" fmla="+- 0 0 f19"/>
              <a:gd name="f25" fmla="+- f20 0 f1"/>
              <a:gd name="f26" fmla="+- f21 0 f1"/>
              <a:gd name="f27" fmla="*/ 3163 f22 1"/>
              <a:gd name="f28" fmla="*/ 18437 f22 1"/>
              <a:gd name="f29" fmla="*/ 10800 f22 1"/>
              <a:gd name="f30" fmla="*/ 0 f22 1"/>
              <a:gd name="f31" fmla="*/ 21600 f22 1"/>
              <a:gd name="f32" fmla="+- f23 0 f1"/>
              <a:gd name="f33" fmla="*/ f24 f0 1"/>
              <a:gd name="f34" fmla="+- f26 0 f25"/>
              <a:gd name="f35" fmla="*/ f29 1 f22"/>
              <a:gd name="f36" fmla="*/ f30 1 f22"/>
              <a:gd name="f37" fmla="*/ f27 1 f22"/>
              <a:gd name="f38" fmla="*/ f28 1 f22"/>
              <a:gd name="f39" fmla="*/ f31 1 f22"/>
              <a:gd name="f40" fmla="*/ f33 1 f7"/>
              <a:gd name="f41" fmla="*/ f37 f12 1"/>
              <a:gd name="f42" fmla="*/ f38 f12 1"/>
              <a:gd name="f43" fmla="*/ f38 f13 1"/>
              <a:gd name="f44" fmla="*/ f37 f13 1"/>
              <a:gd name="f45" fmla="*/ f35 f12 1"/>
              <a:gd name="f46" fmla="*/ f36 f13 1"/>
              <a:gd name="f47" fmla="*/ f36 f12 1"/>
              <a:gd name="f48" fmla="*/ f35 f13 1"/>
              <a:gd name="f49" fmla="*/ f39 f13 1"/>
              <a:gd name="f50" fmla="*/ f39 f12 1"/>
              <a:gd name="f51" fmla="+- f40 0 f1"/>
              <a:gd name="f52" fmla="+- f51 f1 0"/>
              <a:gd name="f53" fmla="*/ f52 f7 1"/>
              <a:gd name="f54" fmla="*/ f53 1 f0"/>
              <a:gd name="f55" fmla="+- 0 0 f54"/>
              <a:gd name="f56" fmla="+- 0 0 f55"/>
              <a:gd name="f57" fmla="*/ f56 f0 1"/>
              <a:gd name="f58" fmla="*/ f57 1 f7"/>
              <a:gd name="f59" fmla="+- f58 0 f1"/>
              <a:gd name="f60" fmla="cos 1 f59"/>
              <a:gd name="f61" fmla="sin 1 f59"/>
              <a:gd name="f62" fmla="+- 0 0 f60"/>
              <a:gd name="f63" fmla="+- 0 0 f61"/>
              <a:gd name="f64" fmla="+- 0 0 f62"/>
              <a:gd name="f65" fmla="+- 0 0 f63"/>
              <a:gd name="f66" fmla="val f64"/>
              <a:gd name="f67" fmla="val f65"/>
              <a:gd name="f68" fmla="+- 0 0 f66"/>
              <a:gd name="f69" fmla="+- 0 0 f67"/>
              <a:gd name="f70" fmla="*/ 10800 f68 1"/>
              <a:gd name="f71" fmla="*/ 10800 f69 1"/>
              <a:gd name="f72" fmla="*/ f70 f70 1"/>
              <a:gd name="f73" fmla="*/ f71 f71 1"/>
              <a:gd name="f74" fmla="+- f72 f73 0"/>
              <a:gd name="f75" fmla="sqrt f74"/>
              <a:gd name="f76" fmla="*/ f8 1 f75"/>
              <a:gd name="f77" fmla="*/ f68 f76 1"/>
              <a:gd name="f78" fmla="*/ f69 f76 1"/>
              <a:gd name="f79" fmla="+- 10800 0 f77"/>
              <a:gd name="f80" fmla="+- 10800 0 f78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5" y="f46"/>
              </a:cxn>
              <a:cxn ang="f32">
                <a:pos x="f41" y="f44"/>
              </a:cxn>
              <a:cxn ang="f32">
                <a:pos x="f47" y="f48"/>
              </a:cxn>
              <a:cxn ang="f32">
                <a:pos x="f41" y="f43"/>
              </a:cxn>
              <a:cxn ang="f32">
                <a:pos x="f45" y="f49"/>
              </a:cxn>
              <a:cxn ang="f32">
                <a:pos x="f42" y="f43"/>
              </a:cxn>
              <a:cxn ang="f32">
                <a:pos x="f50" y="f48"/>
              </a:cxn>
              <a:cxn ang="f32">
                <a:pos x="f42" y="f44"/>
              </a:cxn>
            </a:cxnLst>
            <a:rect l="f41" t="f44" r="f42" b="f43"/>
            <a:pathLst>
              <a:path w="21600" h="21600">
                <a:moveTo>
                  <a:pt x="f79" y="f80"/>
                </a:moveTo>
                <a:arcTo wR="f10" hR="f10" stAng="f25" swAng="f34"/>
                <a:close/>
              </a:path>
            </a:pathLst>
          </a:custGeom>
          <a:solidFill>
            <a:srgbClr val="1ABC9C"/>
          </a:solidFill>
          <a:ln w="10799" cap="flat">
            <a:solidFill>
              <a:srgbClr val="1ABC9C"/>
            </a:solidFill>
            <a:prstDash val="solid"/>
            <a:miter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C2261A-26E7-D76E-4A16-4177DBADC47F}"/>
              </a:ext>
            </a:extLst>
          </p:cNvPr>
          <p:cNvSpPr txBox="1"/>
          <p:nvPr/>
        </p:nvSpPr>
        <p:spPr>
          <a:xfrm>
            <a:off x="9179999" y="5130003"/>
            <a:ext cx="719998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47EF0AD-1735-4EA4-955E-23068BBBD84E}" type="slidenum">
              <a:t>‹№›</a:t>
            </a:fld>
            <a:endParaRPr lang="ru-RU" sz="1800" b="1" i="0" u="none" strike="noStrike" kern="1200" cap="none" spc="0" baseline="0">
              <a:solidFill>
                <a:srgbClr val="FFFFFF"/>
              </a:solidFill>
              <a:uFillTx/>
              <a:latin typeface="Source Sans Pro Black" pitchFamily="34"/>
              <a:ea typeface="Segoe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2700" b="1" i="0" u="none" strike="noStrike" kern="1200" cap="none" spc="0" baseline="0">
          <a:solidFill>
            <a:srgbClr val="FFFFFF"/>
          </a:solidFill>
          <a:uFillTx/>
          <a:latin typeface="Source Sans Pro Black" pitchFamily="34"/>
        </a:defRPr>
      </a:lvl1pPr>
    </p:titleStyle>
    <p:bodyStyle>
      <a:lvl1pPr marL="0" marR="0" lvl="0" indent="0" defTabSz="914400" rtl="0" fontAlgn="auto" hangingPunct="1">
        <a:lnSpc>
          <a:spcPct val="100000"/>
        </a:lnSpc>
        <a:spcBef>
          <a:spcPts val="0"/>
        </a:spcBef>
        <a:spcAft>
          <a:spcPts val="1055"/>
        </a:spcAft>
        <a:buNone/>
        <a:tabLst/>
        <a:defRPr lang="uk-UA" sz="2400" b="1" i="0" u="none" strike="noStrike" kern="1200" cap="none" spc="0" baseline="0">
          <a:solidFill>
            <a:srgbClr val="2C3E50"/>
          </a:solidFill>
          <a:uFillTx/>
          <a:latin typeface="Source Sans Pro Semibold" pitchFamily="34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ілінія: фігура 1">
            <a:extLst>
              <a:ext uri="{FF2B5EF4-FFF2-40B4-BE49-F238E27FC236}">
                <a16:creationId xmlns:a16="http://schemas.microsoft.com/office/drawing/2014/main" id="{0B3983DB-E9CA-54F3-3F0F-0C504BAD7F58}"/>
              </a:ext>
            </a:extLst>
          </p:cNvPr>
          <p:cNvSpPr/>
          <p:nvPr/>
        </p:nvSpPr>
        <p:spPr>
          <a:xfrm>
            <a:off x="0" y="0"/>
            <a:ext cx="10079998" cy="5670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2C3E50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3" name="Полілінія: фігура 2">
            <a:extLst>
              <a:ext uri="{FF2B5EF4-FFF2-40B4-BE49-F238E27FC236}">
                <a16:creationId xmlns:a16="http://schemas.microsoft.com/office/drawing/2014/main" id="{C286F258-7CA7-745D-46AF-F9AAE0F4645B}"/>
              </a:ext>
            </a:extLst>
          </p:cNvPr>
          <p:cNvSpPr/>
          <p:nvPr/>
        </p:nvSpPr>
        <p:spPr>
          <a:xfrm>
            <a:off x="0" y="0"/>
            <a:ext cx="10079998" cy="378000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1ABC9C"/>
          </a:solidFill>
          <a:ln w="10799" cap="flat">
            <a:solidFill>
              <a:srgbClr val="1ABC9C"/>
            </a:solidFill>
            <a:prstDash val="solid"/>
            <a:miter/>
          </a:ln>
        </p:spPr>
        <p:txBody>
          <a:bodyPr vert="horz" wrap="none" lIns="90004" tIns="44997" rIns="90004" bIns="44997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2C3E50"/>
              </a:solidFill>
              <a:uFillTx/>
              <a:latin typeface="Source Sans Pro" pitchFamily="34"/>
              <a:ea typeface="Segoe UI" pitchFamily="2"/>
              <a:cs typeface="Tahoma" pitchFamily="2"/>
            </a:endParaRPr>
          </a:p>
        </p:txBody>
      </p:sp>
      <p:sp>
        <p:nvSpPr>
          <p:cNvPr id="4" name="Місце для заголовка 3">
            <a:extLst>
              <a:ext uri="{FF2B5EF4-FFF2-40B4-BE49-F238E27FC236}">
                <a16:creationId xmlns:a16="http://schemas.microsoft.com/office/drawing/2014/main" id="{DB1473A5-6D6F-5847-3D85-6CFB4680E2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2834996"/>
            <a:ext cx="9359999" cy="7189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297C12B-1349-5262-2BC0-A851960A47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9999" y="3915003"/>
            <a:ext cx="9359999" cy="14849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дати 5">
            <a:extLst>
              <a:ext uri="{FF2B5EF4-FFF2-40B4-BE49-F238E27FC236}">
                <a16:creationId xmlns:a16="http://schemas.microsoft.com/office/drawing/2014/main" id="{AFE642D4-2318-5640-3CB0-4A588D332DF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359999" y="5399998"/>
            <a:ext cx="2880003" cy="270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Місце для нижнього колонтитула 6">
            <a:extLst>
              <a:ext uri="{FF2B5EF4-FFF2-40B4-BE49-F238E27FC236}">
                <a16:creationId xmlns:a16="http://schemas.microsoft.com/office/drawing/2014/main" id="{4C17FE97-CDC6-D663-85EF-099613BE2E6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20002" y="5399998"/>
            <a:ext cx="3240002" cy="270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8" name="Місце для номера слайда 7">
            <a:extLst>
              <a:ext uri="{FF2B5EF4-FFF2-40B4-BE49-F238E27FC236}">
                <a16:creationId xmlns:a16="http://schemas.microsoft.com/office/drawing/2014/main" id="{AFBAF309-CB0A-2F9E-094A-476BB165D47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9179999" y="5130003"/>
            <a:ext cx="719998" cy="539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Source Sans Pro Black" pitchFamily="34"/>
                <a:ea typeface="Segoe UI" pitchFamily="2"/>
                <a:cs typeface="Tahoma" pitchFamily="2"/>
              </a:defRPr>
            </a:lvl1pPr>
          </a:lstStyle>
          <a:p>
            <a:pPr lvl="0"/>
            <a:fld id="{B910A492-AAC0-499D-A463-C47C15DB88E2}" type="slidenum"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1">
        <a:lnSpc>
          <a:spcPct val="150000"/>
        </a:lnSpc>
        <a:spcBef>
          <a:spcPts val="0"/>
        </a:spcBef>
        <a:spcAft>
          <a:spcPts val="0"/>
        </a:spcAft>
        <a:buNone/>
        <a:tabLst/>
        <a:defRPr lang="ru-RU" sz="2700" b="1" i="0" u="none" strike="noStrike" kern="1200" cap="none" spc="0" baseline="0">
          <a:solidFill>
            <a:srgbClr val="FFFFFF"/>
          </a:solidFill>
          <a:uFillTx/>
          <a:latin typeface="Source Sans Pro Black" pitchFamily="34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655"/>
        </a:spcAft>
        <a:buNone/>
        <a:tabLst/>
        <a:defRPr lang="uk-UA" sz="1500" b="0" i="0" u="none" strike="noStrike" kern="1200" cap="none" spc="0" baseline="0">
          <a:solidFill>
            <a:srgbClr val="FFFFFF"/>
          </a:solidFill>
          <a:uFillTx/>
          <a:latin typeface="Source Sans Pro" pitchFamily="34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uk-UA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69D71-79DE-45DA-53FF-D61ED40195F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225719"/>
            <a:ext cx="9359999" cy="719998"/>
          </a:xfrm>
        </p:spPr>
        <p:txBody>
          <a:bodyPr anchorCtr="1"/>
          <a:lstStyle/>
          <a:p>
            <a:pPr lvl="0" algn="ctr"/>
            <a:r>
              <a:rPr lang="en-US" sz="2800" i="1" dirty="0">
                <a:latin typeface="Times New Roman" pitchFamily="18"/>
                <a:cs typeface="Times New Roman" pitchFamily="18"/>
              </a:rPr>
              <a:t>Chlorella vulgar</a:t>
            </a:r>
            <a:r>
              <a:rPr lang="uk-UA" sz="2800" i="1" dirty="0">
                <a:latin typeface="Times New Roman" pitchFamily="18"/>
                <a:cs typeface="Times New Roman" pitchFamily="18"/>
              </a:rPr>
              <a:t>і</a:t>
            </a:r>
            <a:r>
              <a:rPr lang="en-US" sz="2800" i="1" dirty="0">
                <a:latin typeface="Times New Roman" pitchFamily="18"/>
                <a:cs typeface="Times New Roman" pitchFamily="18"/>
              </a:rPr>
              <a:t>s </a:t>
            </a:r>
            <a:r>
              <a:rPr lang="uk-UA" sz="2800" dirty="0">
                <a:latin typeface="Times New Roman" pitchFamily="18"/>
                <a:cs typeface="Times New Roman" pitchFamily="18"/>
              </a:rPr>
              <a:t>як індикатор стану ґрунтів</a:t>
            </a:r>
            <a:br>
              <a:rPr lang="uk-UA" sz="2800" dirty="0">
                <a:latin typeface="Times New Roman" pitchFamily="18"/>
                <a:cs typeface="Times New Roman" pitchFamily="18"/>
              </a:rPr>
            </a:br>
            <a:r>
              <a:rPr lang="uk-UA" sz="2800" dirty="0">
                <a:latin typeface="Times New Roman" pitchFamily="18"/>
                <a:cs typeface="Times New Roman" pitchFamily="18"/>
              </a:rPr>
              <a:t>с. Софіївська Борщагівка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D0B78B-D915-478B-C861-8FDBCCDE3F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51883" y="1799996"/>
            <a:ext cx="7288115" cy="3780001"/>
          </a:xfrm>
        </p:spPr>
        <p:txBody>
          <a:bodyPr anchorCtr="1"/>
          <a:lstStyle/>
          <a:p>
            <a:pPr lvl="0" algn="ctr">
              <a:lnSpc>
                <a:spcPct val="105000"/>
              </a:lnSpc>
              <a:spcAft>
                <a:spcPts val="800"/>
              </a:spcAft>
              <a:buClr>
                <a:srgbClr val="2C3E50"/>
              </a:buClr>
              <a:buSzPct val="45000"/>
            </a:pPr>
            <a:r>
              <a:rPr lang="uk-UA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latin typeface="Times New Roman" pitchFamily="18"/>
                <a:cs typeface="Times New Roman" pitchFamily="18"/>
              </a:rPr>
              <a:t>Автор:</a:t>
            </a:r>
            <a:r>
              <a:rPr lang="uk-UA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uk-UA" dirty="0" err="1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Рощупкіна</a:t>
            </a:r>
            <a:r>
              <a:rPr lang="uk-UA" dirty="0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 Аліса Анатоліївна, учениця  </a:t>
            </a:r>
            <a:r>
              <a:rPr lang="en-US" dirty="0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10</a:t>
            </a:r>
            <a:r>
              <a:rPr lang="uk-UA" dirty="0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  класу  опорного закладу освіти «</a:t>
            </a:r>
            <a:r>
              <a:rPr lang="uk-UA" dirty="0" err="1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Софіївсько</a:t>
            </a:r>
            <a:r>
              <a:rPr lang="uk-UA" dirty="0">
                <a:solidFill>
                  <a:srgbClr val="333F50"/>
                </a:solidFill>
                <a:latin typeface="Times New Roman" pitchFamily="18"/>
                <a:cs typeface="Times New Roman" pitchFamily="18"/>
              </a:rPr>
              <a:t>-Борщагівський ліцей» Борщагівської сільської ради Бучанського району Київської області.</a:t>
            </a:r>
          </a:p>
          <a:p>
            <a:pPr lvl="0" algn="ctr">
              <a:lnSpc>
                <a:spcPct val="105000"/>
              </a:lnSpc>
              <a:spcAft>
                <a:spcPts val="800"/>
              </a:spcAft>
              <a:buClr>
                <a:srgbClr val="2C3E50"/>
              </a:buClr>
              <a:buSzPct val="45000"/>
            </a:pPr>
            <a:r>
              <a:rPr lang="uk-UA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Науковий керівник: </a:t>
            </a:r>
            <a:r>
              <a:rPr lang="uk-UA" dirty="0">
                <a:latin typeface="Times New Roman" pitchFamily="18"/>
                <a:cs typeface="Times New Roman" pitchFamily="18"/>
              </a:rPr>
              <a:t>Денисюк Тетяна Олександрівна, учитель біології опорного закладу освіти «</a:t>
            </a:r>
            <a:r>
              <a:rPr lang="uk-UA" dirty="0" err="1">
                <a:latin typeface="Times New Roman" pitchFamily="18"/>
                <a:cs typeface="Times New Roman" pitchFamily="18"/>
              </a:rPr>
              <a:t>Софіївсько</a:t>
            </a:r>
            <a:r>
              <a:rPr lang="uk-UA" dirty="0">
                <a:latin typeface="Times New Roman" pitchFamily="18"/>
                <a:cs typeface="Times New Roman" pitchFamily="18"/>
              </a:rPr>
              <a:t>-Борщагівський ліцей» Борщагівської сільської ради Бучанського району Київської області.</a:t>
            </a:r>
            <a:r>
              <a:rPr lang="uk-UA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  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8491C5-AEB2-5EE9-9E25-50C1B3935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5" y="1440417"/>
            <a:ext cx="2020833" cy="253107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89B3A-B1BE-CA22-D882-34F39C3E2E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4000" dirty="0">
                <a:latin typeface="Times New Roman" pitchFamily="18"/>
                <a:cs typeface="Times New Roman" pitchFamily="18"/>
              </a:rPr>
              <a:t>АКТУАЛЬНІСТЬ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2C0FDA4-6430-DC1C-896B-7FEA9B1F5B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5029" y="1304014"/>
            <a:ext cx="5470153" cy="436653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85000"/>
              </a:lnSpc>
              <a:spcAft>
                <a:spcPts val="800"/>
              </a:spcAft>
            </a:pPr>
            <a:r>
              <a:rPr lang="uk-UA" sz="2000" dirty="0">
                <a:latin typeface="Times New Roman" pitchFamily="18"/>
                <a:cs typeface="Times New Roman" pitchFamily="18"/>
              </a:rPr>
              <a:t>Техногенне навантаження, що створюють автомобільні дороги впливає на всі природні середовища, але найбільш вагомим і довготривалим є вплив на ґрунтові екосистеми.</a:t>
            </a:r>
          </a:p>
          <a:p>
            <a:pPr lvl="0">
              <a:lnSpc>
                <a:spcPct val="85000"/>
              </a:lnSpc>
              <a:spcAft>
                <a:spcPts val="800"/>
              </a:spcAft>
            </a:pPr>
            <a:r>
              <a:rPr lang="uk-UA" sz="2000" dirty="0">
                <a:latin typeface="Times New Roman" pitchFamily="18"/>
                <a:cs typeface="Times New Roman" pitchFamily="18"/>
              </a:rPr>
              <a:t>Висока щільність забудови села Софіївська Борщагівка призводить до зменшення кількості зелених насаджень поблизу доріг, які можуть поглинати продукти згоряння пального автомобілів.</a:t>
            </a:r>
          </a:p>
          <a:p>
            <a:pPr lvl="0">
              <a:lnSpc>
                <a:spcPct val="85000"/>
              </a:lnSpc>
              <a:spcAft>
                <a:spcPts val="800"/>
              </a:spcAft>
            </a:pPr>
            <a:r>
              <a:rPr lang="uk-UA" sz="2000" dirty="0">
                <a:latin typeface="Times New Roman" pitchFamily="18"/>
                <a:cs typeface="Times New Roman" pitchFamily="18"/>
              </a:rPr>
              <a:t>Активність </a:t>
            </a:r>
            <a:r>
              <a:rPr lang="uk-UA" sz="2000" dirty="0" err="1">
                <a:latin typeface="Times New Roman" pitchFamily="18"/>
                <a:cs typeface="Times New Roman" pitchFamily="18"/>
              </a:rPr>
              <a:t>самовідновлювання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 (самоочищення) ґрунтів є важливою характеристикою стійкості й пружності цих екосистем.</a:t>
            </a:r>
          </a:p>
          <a:p>
            <a:pPr lvl="0">
              <a:lnSpc>
                <a:spcPct val="85000"/>
              </a:lnSpc>
              <a:spcAft>
                <a:spcPts val="800"/>
              </a:spcAft>
            </a:pPr>
            <a:r>
              <a:rPr lang="ru-RU" sz="2000" dirty="0" err="1">
                <a:latin typeface="Times New Roman" pitchFamily="18"/>
                <a:cs typeface="Times New Roman" pitchFamily="18"/>
              </a:rPr>
              <a:t>Чи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можна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використовувати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мікроводорості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 як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індикатори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 стану </a:t>
            </a:r>
            <a:r>
              <a:rPr lang="ru-RU" sz="2000" dirty="0" err="1">
                <a:latin typeface="Times New Roman" pitchFamily="18"/>
                <a:cs typeface="Times New Roman" pitchFamily="18"/>
              </a:rPr>
              <a:t>ґрунтів</a:t>
            </a:r>
            <a:r>
              <a:rPr lang="ru-RU" sz="2000" dirty="0">
                <a:latin typeface="Times New Roman" pitchFamily="18"/>
                <a:cs typeface="Times New Roman" pitchFamily="18"/>
              </a:rPr>
              <a:t>?</a:t>
            </a:r>
            <a:endParaRPr lang="uk-UA" sz="2000" dirty="0"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5000"/>
              </a:lnSpc>
            </a:pPr>
            <a:endParaRPr lang="uk-UA" sz="17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DC78C5-5446-C445-85FB-C79D16D2B83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813960" y="1709530"/>
            <a:ext cx="4081740" cy="27209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5762A-7974-0AFC-364A-368379B38D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400" dirty="0">
                <a:solidFill>
                  <a:schemeClr val="bg1"/>
                </a:solidFill>
                <a:latin typeface="Times New Roman" pitchFamily="18"/>
                <a:cs typeface="Times New Roman" pitchFamily="18"/>
              </a:rPr>
              <a:t>МЕТА</a:t>
            </a:r>
            <a:br>
              <a:rPr lang="uk-UA" sz="1800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</a:br>
            <a:r>
              <a:rPr lang="uk-UA" sz="2400" dirty="0">
                <a:latin typeface="Times New Roman" pitchFamily="18"/>
                <a:cs typeface="Times New Roman" pitchFamily="18"/>
              </a:rPr>
              <a:t>Визначення стану </a:t>
            </a:r>
            <a:r>
              <a:rPr lang="uk-UA" sz="2400" dirty="0" err="1">
                <a:latin typeface="Times New Roman" pitchFamily="18"/>
                <a:cs typeface="Times New Roman" pitchFamily="18"/>
              </a:rPr>
              <a:t>грунтів</a:t>
            </a:r>
            <a:r>
              <a:rPr lang="uk-UA" sz="2400" dirty="0">
                <a:latin typeface="Times New Roman" pitchFamily="18"/>
                <a:cs typeface="Times New Roman" pitchFamily="18"/>
              </a:rPr>
              <a:t> села Софіївська Борщагівка за наявністю у них водорості </a:t>
            </a:r>
            <a:r>
              <a:rPr lang="uk-UA" sz="2400" i="1" dirty="0" err="1">
                <a:latin typeface="Times New Roman" pitchFamily="18"/>
                <a:cs typeface="Times New Roman" pitchFamily="18"/>
              </a:rPr>
              <a:t>Chlorella</a:t>
            </a:r>
            <a:r>
              <a:rPr lang="uk-UA" sz="2400" i="1" dirty="0">
                <a:latin typeface="Times New Roman" pitchFamily="18"/>
                <a:cs typeface="Times New Roman" pitchFamily="18"/>
              </a:rPr>
              <a:t> </a:t>
            </a:r>
            <a:r>
              <a:rPr lang="uk-UA" sz="2400" i="1" dirty="0" err="1">
                <a:latin typeface="Times New Roman" pitchFamily="18"/>
                <a:cs typeface="Times New Roman" pitchFamily="18"/>
              </a:rPr>
              <a:t>vulgarіs</a:t>
            </a:r>
            <a:r>
              <a:rPr lang="uk-UA" sz="2400" dirty="0">
                <a:latin typeface="Times New Roman" pitchFamily="18"/>
                <a:cs typeface="Times New Roman" pitchFamily="18"/>
              </a:rPr>
              <a:t>.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8012964-9A0C-1791-4EE3-FE82D2FF4E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355" y="1403300"/>
            <a:ext cx="6714621" cy="3780001"/>
          </a:xfrm>
        </p:spPr>
        <p:txBody>
          <a:bodyPr>
            <a:normAutofit fontScale="92500"/>
          </a:bodyPr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Завдання:</a:t>
            </a:r>
            <a:endParaRPr lang="en-US" dirty="0">
              <a:solidFill>
                <a:srgbClr val="FF0000"/>
              </a:solidFill>
              <a:latin typeface="Times New Roman" pitchFamily="18"/>
              <a:cs typeface="Times New Roman" pitchFamily="18"/>
            </a:endParaRPr>
          </a:p>
          <a:p>
            <a:pPr marL="285750" lvl="0" indent="-285750">
              <a:lnSpc>
                <a:spcPct val="105000"/>
              </a:lnSpc>
              <a:spcAft>
                <a:spcPts val="800"/>
              </a:spcAft>
              <a:buSzPct val="100000"/>
              <a:buFont typeface="Arial" pitchFamily="34"/>
              <a:buChar char="•"/>
            </a:pP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дослідження рівня транспортного навантаження на вулицях с. Софіївська Борщагівка та вмісту </a:t>
            </a:r>
            <a:r>
              <a:rPr lang="uk-UA" sz="2100" i="1" dirty="0" err="1">
                <a:solidFill>
                  <a:srgbClr val="000000"/>
                </a:solidFill>
                <a:latin typeface="Times New Roman" pitchFamily="18"/>
              </a:rPr>
              <a:t>Chlorella</a:t>
            </a:r>
            <a:r>
              <a:rPr lang="uk-UA" sz="2100" i="1" dirty="0">
                <a:solidFill>
                  <a:srgbClr val="000000"/>
                </a:solidFill>
                <a:latin typeface="Times New Roman" pitchFamily="18"/>
              </a:rPr>
              <a:t> </a:t>
            </a:r>
            <a:r>
              <a:rPr lang="uk-UA" sz="2100" i="1" dirty="0" err="1">
                <a:solidFill>
                  <a:srgbClr val="000000"/>
                </a:solidFill>
                <a:latin typeface="Times New Roman" pitchFamily="18"/>
              </a:rPr>
              <a:t>vulgarіs</a:t>
            </a:r>
            <a:r>
              <a:rPr lang="uk-UA" sz="2100" i="1" dirty="0">
                <a:solidFill>
                  <a:srgbClr val="000000"/>
                </a:solidFill>
                <a:latin typeface="Times New Roman" pitchFamily="18"/>
              </a:rPr>
              <a:t> </a:t>
            </a: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у зразках ґрунту поблизу цих вулиць;</a:t>
            </a:r>
            <a:endParaRPr lang="en-US" sz="2100" dirty="0">
              <a:solidFill>
                <a:srgbClr val="000000"/>
              </a:solidFill>
              <a:latin typeface="Times New Roman" pitchFamily="18"/>
            </a:endParaRPr>
          </a:p>
          <a:p>
            <a:pPr marL="285750" lvl="0" indent="-285750">
              <a:lnSpc>
                <a:spcPct val="105000"/>
              </a:lnSpc>
              <a:spcAft>
                <a:spcPts val="800"/>
              </a:spcAft>
              <a:buSzPct val="100000"/>
              <a:buFont typeface="Arial" pitchFamily="34"/>
              <a:buChar char="•"/>
            </a:pP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визначення вмісту </a:t>
            </a:r>
            <a:r>
              <a:rPr lang="uk-UA" sz="2100" dirty="0" err="1">
                <a:solidFill>
                  <a:srgbClr val="000000"/>
                </a:solidFill>
                <a:latin typeface="Times New Roman" pitchFamily="18"/>
              </a:rPr>
              <a:t>сполук</a:t>
            </a: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 </a:t>
            </a:r>
            <a:r>
              <a:rPr lang="uk-UA" sz="2100" dirty="0" err="1">
                <a:solidFill>
                  <a:srgbClr val="000000"/>
                </a:solidFill>
                <a:latin typeface="Times New Roman" pitchFamily="18"/>
              </a:rPr>
              <a:t>Сульфуру</a:t>
            </a: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 та Нітрогену у зразках ґрунту; </a:t>
            </a:r>
            <a:endParaRPr lang="en-US" sz="2100" dirty="0">
              <a:solidFill>
                <a:srgbClr val="000000"/>
              </a:solidFill>
              <a:latin typeface="Times New Roman" pitchFamily="18"/>
            </a:endParaRPr>
          </a:p>
          <a:p>
            <a:pPr marL="285750" lvl="0" indent="-285750">
              <a:lnSpc>
                <a:spcPct val="105000"/>
              </a:lnSpc>
              <a:spcAft>
                <a:spcPts val="800"/>
              </a:spcAft>
              <a:buSzPct val="100000"/>
              <a:buFont typeface="Arial" pitchFamily="34"/>
              <a:buChar char="•"/>
            </a:pP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дослідити вплив </a:t>
            </a:r>
            <a:r>
              <a:rPr lang="uk-UA" sz="2100" dirty="0" err="1">
                <a:solidFill>
                  <a:srgbClr val="000000"/>
                </a:solidFill>
                <a:latin typeface="Times New Roman" pitchFamily="18"/>
              </a:rPr>
              <a:t>сполук</a:t>
            </a: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 </a:t>
            </a:r>
            <a:r>
              <a:rPr lang="uk-UA" sz="2100" dirty="0" err="1">
                <a:solidFill>
                  <a:srgbClr val="000000"/>
                </a:solidFill>
                <a:latin typeface="Times New Roman" pitchFamily="18"/>
              </a:rPr>
              <a:t>Сульфуру</a:t>
            </a:r>
            <a:r>
              <a:rPr lang="uk-UA" sz="2100" dirty="0">
                <a:solidFill>
                  <a:srgbClr val="000000"/>
                </a:solidFill>
                <a:latin typeface="Times New Roman" pitchFamily="18"/>
              </a:rPr>
              <a:t> на життєдіяльність </a:t>
            </a:r>
            <a:r>
              <a:rPr lang="uk-UA" sz="2100" i="1" dirty="0" err="1">
                <a:solidFill>
                  <a:srgbClr val="000000"/>
                </a:solidFill>
                <a:latin typeface="Times New Roman" pitchFamily="18"/>
              </a:rPr>
              <a:t>Chlorella</a:t>
            </a:r>
            <a:r>
              <a:rPr lang="uk-UA" sz="2100" i="1" dirty="0">
                <a:solidFill>
                  <a:srgbClr val="000000"/>
                </a:solidFill>
                <a:latin typeface="Times New Roman" pitchFamily="18"/>
              </a:rPr>
              <a:t> </a:t>
            </a:r>
            <a:r>
              <a:rPr lang="uk-UA" sz="2100" i="1" dirty="0" err="1">
                <a:solidFill>
                  <a:srgbClr val="000000"/>
                </a:solidFill>
                <a:latin typeface="Times New Roman" pitchFamily="18"/>
              </a:rPr>
              <a:t>vulgarіs</a:t>
            </a:r>
            <a:r>
              <a:rPr lang="uk-UA" sz="2100" dirty="0">
                <a:latin typeface="Times New Roman" pitchFamily="18"/>
              </a:rPr>
              <a:t>; </a:t>
            </a:r>
            <a:endParaRPr lang="en-US" sz="2100" dirty="0">
              <a:latin typeface="Times New Roman" pitchFamily="18"/>
            </a:endParaRPr>
          </a:p>
          <a:p>
            <a:pPr marL="285750" lvl="0" indent="-285750">
              <a:lnSpc>
                <a:spcPct val="105000"/>
              </a:lnSpc>
              <a:spcAft>
                <a:spcPts val="800"/>
              </a:spcAft>
              <a:buSzPct val="100000"/>
              <a:buFont typeface="Arial" pitchFamily="34"/>
              <a:buChar char="•"/>
            </a:pPr>
            <a:r>
              <a:rPr lang="uk-UA" sz="2100" dirty="0">
                <a:solidFill>
                  <a:srgbClr val="0D0D0D"/>
                </a:solidFill>
                <a:latin typeface="Times New Roman" pitchFamily="18"/>
              </a:rPr>
              <a:t>розробити заходи збереження родючості ґрунтів села Софіївська Борщагівка.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6B3680-9A05-4586-ACC3-4C81854A2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623" y="1269254"/>
            <a:ext cx="3158002" cy="40480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592EF-E977-1F97-6B2A-58D47B6310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 dirty="0">
                <a:cs typeface="Tahoma" pitchFamily="2"/>
              </a:rPr>
              <a:t>Рівень транспортного </a:t>
            </a:r>
            <a:r>
              <a:rPr lang="ru-RU" dirty="0" err="1">
                <a:cs typeface="Tahoma" pitchFamily="2"/>
              </a:rPr>
              <a:t>навантаження</a:t>
            </a:r>
            <a:r>
              <a:rPr lang="ru-RU" dirty="0">
                <a:cs typeface="Tahoma" pitchFamily="2"/>
              </a:rPr>
              <a:t> на вулицях с. </a:t>
            </a:r>
            <a:r>
              <a:rPr lang="ru-RU" dirty="0" err="1">
                <a:cs typeface="Tahoma" pitchFamily="2"/>
              </a:rPr>
              <a:t>Софіївська</a:t>
            </a:r>
            <a:r>
              <a:rPr lang="ru-RU" dirty="0">
                <a:cs typeface="Tahoma" pitchFamily="2"/>
              </a:rPr>
              <a:t> </a:t>
            </a:r>
            <a:r>
              <a:rPr lang="ru-RU" dirty="0" err="1">
                <a:cs typeface="Tahoma" pitchFamily="2"/>
              </a:rPr>
              <a:t>Борщагівка</a:t>
            </a:r>
            <a:endParaRPr lang="ru-RU" dirty="0">
              <a:cs typeface="Tahoma" pitchFamily="2"/>
            </a:endParaRPr>
          </a:p>
        </p:txBody>
      </p:sp>
      <p:graphicFrame>
        <p:nvGraphicFramePr>
          <p:cNvPr id="3" name="Таблиця 4">
            <a:extLst>
              <a:ext uri="{FF2B5EF4-FFF2-40B4-BE49-F238E27FC236}">
                <a16:creationId xmlns:a16="http://schemas.microsoft.com/office/drawing/2014/main" id="{B650E5DF-36C3-753E-7BC1-F23A38737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19274"/>
              </p:ext>
            </p:extLst>
          </p:nvPr>
        </p:nvGraphicFramePr>
        <p:xfrm>
          <a:off x="3431358" y="1366887"/>
          <a:ext cx="6580084" cy="3940410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1414775">
                  <a:extLst>
                    <a:ext uri="{9D8B030D-6E8A-4147-A177-3AD203B41FA5}">
                      <a16:colId xmlns:a16="http://schemas.microsoft.com/office/drawing/2014/main" val="1651510191"/>
                    </a:ext>
                  </a:extLst>
                </a:gridCol>
                <a:gridCol w="1414775">
                  <a:extLst>
                    <a:ext uri="{9D8B030D-6E8A-4147-A177-3AD203B41FA5}">
                      <a16:colId xmlns:a16="http://schemas.microsoft.com/office/drawing/2014/main" val="919140548"/>
                    </a:ext>
                  </a:extLst>
                </a:gridCol>
                <a:gridCol w="1396436">
                  <a:extLst>
                    <a:ext uri="{9D8B030D-6E8A-4147-A177-3AD203B41FA5}">
                      <a16:colId xmlns:a16="http://schemas.microsoft.com/office/drawing/2014/main" val="727260651"/>
                    </a:ext>
                  </a:extLst>
                </a:gridCol>
                <a:gridCol w="1177049">
                  <a:extLst>
                    <a:ext uri="{9D8B030D-6E8A-4147-A177-3AD203B41FA5}">
                      <a16:colId xmlns:a16="http://schemas.microsoft.com/office/drawing/2014/main" val="3309214028"/>
                    </a:ext>
                  </a:extLst>
                </a:gridCol>
                <a:gridCol w="1177049">
                  <a:extLst>
                    <a:ext uri="{9D8B030D-6E8A-4147-A177-3AD203B41FA5}">
                      <a16:colId xmlns:a16="http://schemas.microsoft.com/office/drawing/2014/main" val="3610488566"/>
                    </a:ext>
                  </a:extLst>
                </a:gridCol>
              </a:tblGrid>
              <a:tr h="829560"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Вулиця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Тип транспорту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Число одиниць за год. (з 07:00 до 08:00)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Число одиниць за год. (з 15:00 до 16:00)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Середнє число одиниць за год.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095915"/>
                  </a:ext>
                </a:extLst>
              </a:tr>
              <a:tr h="207390">
                <a:tc rowSpan="3">
                  <a:txBody>
                    <a:bodyPr/>
                    <a:lstStyle/>
                    <a:p>
                      <a:pPr lvl="0"/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Соборна 21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Легковий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1326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1488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1407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818144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Автобус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192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162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177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238326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Вантажівка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192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165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67187"/>
                  </a:ext>
                </a:extLst>
              </a:tr>
              <a:tr h="207390">
                <a:tc rowSpan="3">
                  <a:txBody>
                    <a:bodyPr/>
                    <a:lstStyle/>
                    <a:p>
                      <a:pPr lvl="0"/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Соборна 53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Легковий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1338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1410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1374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466413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Автобус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102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96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99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074702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Вантажівка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66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159909"/>
                  </a:ext>
                </a:extLst>
              </a:tr>
              <a:tr h="207390">
                <a:tc rowSpan="3">
                  <a:txBody>
                    <a:bodyPr/>
                    <a:lstStyle/>
                    <a:p>
                      <a:pPr lvl="0"/>
                      <a:r>
                        <a:rPr lang="uk-UA" sz="1200" dirty="0" err="1">
                          <a:latin typeface="Times New Roman" pitchFamily="18"/>
                          <a:ea typeface="Times New Roman" pitchFamily="18"/>
                        </a:rPr>
                        <a:t>Жулянська</a:t>
                      </a:r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 51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Легковий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931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834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882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245043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Автобус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50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42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46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528876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Вантажівка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64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71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362778"/>
                  </a:ext>
                </a:extLst>
              </a:tr>
              <a:tr h="207390">
                <a:tc rowSpan="3">
                  <a:txBody>
                    <a:bodyPr/>
                    <a:lstStyle/>
                    <a:p>
                      <a:pPr lvl="0"/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Проспект Героїв небесної сотні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Легковий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546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588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567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158187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Автобус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9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094524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Вантажівка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23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126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639158"/>
                  </a:ext>
                </a:extLst>
              </a:tr>
              <a:tr h="207390">
                <a:tc rowSpan="3">
                  <a:txBody>
                    <a:bodyPr/>
                    <a:lstStyle/>
                    <a:p>
                      <a:pPr lvl="0"/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Академіка </a:t>
                      </a:r>
                      <a:r>
                        <a:rPr lang="uk-UA" sz="1200" dirty="0" err="1">
                          <a:latin typeface="Times New Roman" pitchFamily="18"/>
                          <a:ea typeface="Times New Roman" pitchFamily="18"/>
                        </a:rPr>
                        <a:t>Шалімова</a:t>
                      </a:r>
                      <a:endParaRPr lang="uk-UA" sz="1200" dirty="0">
                        <a:latin typeface="Times New Roman" pitchFamily="18"/>
                        <a:ea typeface="Times New Roman" pitchFamily="18"/>
                      </a:endParaRP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Легковий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1314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1698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1506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570000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Автобус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132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502011"/>
                  </a:ext>
                </a:extLst>
              </a:tr>
              <a:tr h="20739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Вантажівка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78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>
                          <a:latin typeface="Times New Roman" pitchFamily="18"/>
                          <a:ea typeface="Times New Roman" pitchFamily="18"/>
                        </a:rPr>
                        <a:t>126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uk-UA" sz="1200" dirty="0">
                          <a:latin typeface="Times New Roman" pitchFamily="18"/>
                          <a:ea typeface="Times New Roman" pitchFamily="18"/>
                        </a:rPr>
                        <a:t>168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425190"/>
                  </a:ext>
                </a:extLst>
              </a:tr>
            </a:tbl>
          </a:graphicData>
        </a:graphic>
      </p:graphicFrame>
      <p:sp>
        <p:nvSpPr>
          <p:cNvPr id="4" name="TextBox 6">
            <a:extLst>
              <a:ext uri="{FF2B5EF4-FFF2-40B4-BE49-F238E27FC236}">
                <a16:creationId xmlns:a16="http://schemas.microsoft.com/office/drawing/2014/main" id="{D119C011-C195-4809-89E0-19BA2CF67EC7}"/>
              </a:ext>
            </a:extLst>
          </p:cNvPr>
          <p:cNvSpPr txBox="1"/>
          <p:nvPr/>
        </p:nvSpPr>
        <p:spPr>
          <a:xfrm>
            <a:off x="145892" y="1496260"/>
            <a:ext cx="3370306" cy="3693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В середньому за одну годину по дорогах села Софіївська Борщагівка проїздить орієнтовно 6749  автомобілів. Але якщо з даної кількості транспорту 50% як пальне використовують бензин, то 3374 автомобілі  проїхавши однокілометровий відрізок дороги, спалюють близько 400 л бензину, а це  майже 15655 мг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^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NO2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, 52364 мг/м</a:t>
            </a:r>
            <a:r>
              <a:rPr lang="en-US" dirty="0">
                <a:solidFill>
                  <a:srgbClr val="000000"/>
                </a:solidFill>
                <a:latin typeface="Times New Roman" pitchFamily="18"/>
                <a:ea typeface="Times New Roman" pitchFamily="18"/>
              </a:rPr>
              <a:t>^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3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NO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і до 1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619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мг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^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SO2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.</a:t>
            </a: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69A5F-6A26-A032-EBFD-23A4E1EF5F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0048221-403E-7F7A-C6AD-4486AA4C1E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999" y="1451728"/>
            <a:ext cx="3919767" cy="3306927"/>
          </a:xfrm>
        </p:spPr>
        <p:txBody>
          <a:bodyPr/>
          <a:lstStyle/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ru-RU" sz="2000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Рівень транспортного </a:t>
            </a:r>
            <a:r>
              <a:rPr lang="ru-RU" sz="2000" dirty="0" err="1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навантаження</a:t>
            </a:r>
            <a:r>
              <a:rPr lang="ru-RU" sz="2000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 на вулицях с. </a:t>
            </a:r>
            <a:r>
              <a:rPr lang="ru-RU" sz="2000" dirty="0" err="1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Софіївська</a:t>
            </a:r>
            <a:r>
              <a:rPr lang="ru-RU" sz="2000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Борщагівка</a:t>
            </a:r>
            <a:endParaRPr lang="ru-RU" sz="2000" dirty="0">
              <a:solidFill>
                <a:srgbClr val="C00000"/>
              </a:solidFill>
              <a:latin typeface="Times New Roman" pitchFamily="18"/>
              <a:cs typeface="Times New Roman" pitchFamily="18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EE2747C-318B-9508-3C00-59AAB153CC2D}"/>
              </a:ext>
            </a:extLst>
          </p:cNvPr>
          <p:cNvSpPr txBox="1"/>
          <p:nvPr/>
        </p:nvSpPr>
        <p:spPr>
          <a:xfrm>
            <a:off x="190315" y="2481324"/>
            <a:ext cx="3542700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Найбільше транспортне навантаження спостерігається на вулицях Академіка 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Шалімова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, Соборна 21 та Соборна 53. А тому і рівень забруднення ґрунтів поблизу цих доріг буде мати вищі концентрації </a:t>
            </a:r>
            <a:r>
              <a:rPr lang="uk-UA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сполук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NO2,  SO2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та їх похідних.</a:t>
            </a:r>
            <a:endParaRPr lang="uk-UA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6B45DD3A-F2B6-4E42-A657-3DCAF8540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968" y="1311657"/>
            <a:ext cx="15239530" cy="8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2" name="Об'єкт 11">
            <a:extLst>
              <a:ext uri="{FF2B5EF4-FFF2-40B4-BE49-F238E27FC236}">
                <a16:creationId xmlns:a16="http://schemas.microsoft.com/office/drawing/2014/main" id="{C0FF0F90-8DA7-4A1B-B50E-8EA1D017DC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397242"/>
              </p:ext>
            </p:extLst>
          </p:nvPr>
        </p:nvGraphicFramePr>
        <p:xfrm>
          <a:off x="3838838" y="1311658"/>
          <a:ext cx="7592839" cy="4133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Chart" r:id="rId4" imgW="4738931" imgH="2583476" progId="MSGraph.Chart.8">
                  <p:embed/>
                </p:oleObj>
              </mc:Choice>
              <mc:Fallback>
                <p:oleObj name="Chart" r:id="rId4" imgW="4738931" imgH="2583476" progId="MSGraph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8838" y="1311658"/>
                        <a:ext cx="7592839" cy="41331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CF5FC-5A90-A29E-56CE-B668DE84C5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E26ED4D-F69F-8400-5E7D-8437ED3957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999" y="1467623"/>
            <a:ext cx="4859999" cy="3780001"/>
          </a:xfrm>
        </p:spPr>
        <p:txBody>
          <a:bodyPr/>
          <a:lstStyle/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uk-UA" sz="2000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Дослідження вмісту </a:t>
            </a:r>
            <a:r>
              <a:rPr lang="uk-UA" sz="2000" i="1" dirty="0" err="1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Chlorella</a:t>
            </a:r>
            <a:r>
              <a:rPr lang="uk-UA" sz="2000" i="1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uk-UA" sz="2000" i="1" dirty="0" err="1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vulgarіs</a:t>
            </a:r>
            <a:r>
              <a:rPr lang="uk-UA" sz="2000" i="1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uk-UA" sz="2000" dirty="0">
                <a:solidFill>
                  <a:srgbClr val="C00000"/>
                </a:solidFill>
                <a:latin typeface="Times New Roman" pitchFamily="18"/>
                <a:cs typeface="Times New Roman" pitchFamily="18"/>
              </a:rPr>
              <a:t>у зразках ґрунту с. Софіївська Борщагівка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uk-UA" sz="1900" dirty="0">
                <a:latin typeface="Times New Roman" pitchFamily="18"/>
                <a:cs typeface="Times New Roman" pitchFamily="18"/>
              </a:rPr>
              <a:t>З метою дослідження вмісту </a:t>
            </a:r>
            <a:r>
              <a:rPr lang="uk-UA" sz="1900" i="1" dirty="0" err="1">
                <a:latin typeface="Times New Roman" pitchFamily="18"/>
                <a:cs typeface="Times New Roman" pitchFamily="18"/>
              </a:rPr>
              <a:t>Chlorella</a:t>
            </a:r>
            <a:r>
              <a:rPr lang="uk-UA" sz="1900" i="1" dirty="0">
                <a:latin typeface="Times New Roman" pitchFamily="18"/>
                <a:cs typeface="Times New Roman" pitchFamily="18"/>
              </a:rPr>
              <a:t> </a:t>
            </a:r>
            <a:r>
              <a:rPr lang="uk-UA" sz="1900" i="1" dirty="0" err="1">
                <a:latin typeface="Times New Roman" pitchFamily="18"/>
                <a:cs typeface="Times New Roman" pitchFamily="18"/>
              </a:rPr>
              <a:t>vulgarіs</a:t>
            </a:r>
            <a:r>
              <a:rPr lang="uk-UA" sz="1900" i="1" dirty="0">
                <a:latin typeface="Times New Roman" pitchFamily="18"/>
                <a:cs typeface="Times New Roman" pitchFamily="18"/>
              </a:rPr>
              <a:t> </a:t>
            </a:r>
            <a:r>
              <a:rPr lang="uk-UA" sz="1900" dirty="0">
                <a:latin typeface="Times New Roman" pitchFamily="18"/>
                <a:cs typeface="Times New Roman" pitchFamily="18"/>
              </a:rPr>
              <a:t>у ґрунтах с. Софіївська Борщагівка, було взято зразки ґрунту поблизу досліджуваних доріг. Так взяли зразки ґрунту на таких вулицях: Соборна 53(ємкість №1), Проспект Героїв небесної сотні(ємкість №2), </a:t>
            </a:r>
            <a:r>
              <a:rPr lang="uk-UA" sz="1900" dirty="0" err="1">
                <a:latin typeface="Times New Roman" pitchFamily="18"/>
                <a:cs typeface="Times New Roman" pitchFamily="18"/>
              </a:rPr>
              <a:t>Жулянська</a:t>
            </a:r>
            <a:r>
              <a:rPr lang="uk-UA" sz="1900" dirty="0">
                <a:latin typeface="Times New Roman" pitchFamily="18"/>
                <a:cs typeface="Times New Roman" pitchFamily="18"/>
              </a:rPr>
              <a:t> 51 (ємкість №3), Соборна 21 (ємкість №4) Академіка </a:t>
            </a:r>
            <a:r>
              <a:rPr lang="uk-UA" sz="1900" dirty="0" err="1">
                <a:latin typeface="Times New Roman" pitchFamily="18"/>
                <a:cs typeface="Times New Roman" pitchFamily="18"/>
              </a:rPr>
              <a:t>Шалімова</a:t>
            </a:r>
            <a:r>
              <a:rPr lang="uk-UA" sz="1900" dirty="0">
                <a:latin typeface="Times New Roman" pitchFamily="18"/>
                <a:cs typeface="Times New Roman" pitchFamily="18"/>
              </a:rPr>
              <a:t> (ємкість №5).</a:t>
            </a:r>
          </a:p>
        </p:txBody>
      </p:sp>
      <p:pic>
        <p:nvPicPr>
          <p:cNvPr id="4" name="Рисунок 4" descr="C:\Users\ROZUMNIKI\AppData\Local\Packages\Microsoft.Windows.Photos_8wekyb3d8bbwe\TempState\ShareServiceTempFolder\image_2023-12-22_23-16-17.jpeg">
            <a:extLst>
              <a:ext uri="{FF2B5EF4-FFF2-40B4-BE49-F238E27FC236}">
                <a16:creationId xmlns:a16="http://schemas.microsoft.com/office/drawing/2014/main" id="{FDCF0900-14A2-20D3-2EB3-4B5CBA632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65409" y="1673013"/>
            <a:ext cx="4859999" cy="277490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1509D-CC44-3EE0-DD58-403F8B2D58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E2C1E76-9219-4A5C-1208-3385F1701A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8736" y="1535378"/>
            <a:ext cx="5399376" cy="3766779"/>
          </a:xfrm>
        </p:spPr>
        <p:txBody>
          <a:bodyPr>
            <a:noAutofit/>
          </a:bodyPr>
          <a:lstStyle/>
          <a:p>
            <a:pPr marL="342900" lvl="0" indent="-342900">
              <a:spcAft>
                <a:spcPts val="800"/>
              </a:spcAft>
              <a:buSzPct val="100000"/>
              <a:buFont typeface="Wingdings" pitchFamily="2"/>
              <a:buChar char="ü"/>
            </a:pPr>
            <a:r>
              <a:rPr lang="uk-UA" sz="1600" dirty="0">
                <a:latin typeface="Times New Roman" pitchFamily="18"/>
                <a:cs typeface="Times New Roman" pitchFamily="18"/>
              </a:rPr>
              <a:t>З кожного зразка взяли 10 грам </a:t>
            </a:r>
            <a:r>
              <a:rPr lang="uk-UA" sz="1600" dirty="0" err="1">
                <a:latin typeface="Times New Roman" pitchFamily="18"/>
                <a:cs typeface="Times New Roman" pitchFamily="18"/>
              </a:rPr>
              <a:t>грунту</a:t>
            </a:r>
            <a:r>
              <a:rPr lang="uk-UA" sz="1600" dirty="0">
                <a:latin typeface="Times New Roman" pitchFamily="18"/>
                <a:cs typeface="Times New Roman" pitchFamily="18"/>
              </a:rPr>
              <a:t> та додали 100 грам води.</a:t>
            </a:r>
          </a:p>
          <a:p>
            <a:pPr marL="342900" lvl="0" indent="-342900">
              <a:spcAft>
                <a:spcPts val="800"/>
              </a:spcAft>
              <a:buSzPct val="100000"/>
              <a:buFont typeface="Wingdings" pitchFamily="2"/>
              <a:buChar char="ü"/>
            </a:pPr>
            <a:r>
              <a:rPr lang="uk-UA" sz="1600" dirty="0">
                <a:latin typeface="Times New Roman" pitchFamily="18"/>
                <a:cs typeface="Times New Roman" pitchFamily="18"/>
              </a:rPr>
              <a:t> Ємкості із сумішами пронумерували і розмістили у добре освітлюваному середовищі.</a:t>
            </a:r>
          </a:p>
          <a:p>
            <a:pPr marL="342900" lvl="0" indent="-342900">
              <a:spcAft>
                <a:spcPts val="800"/>
              </a:spcAft>
              <a:buSzPct val="100000"/>
              <a:buFont typeface="Wingdings" pitchFamily="2"/>
              <a:buChar char="ü"/>
            </a:pPr>
            <a:r>
              <a:rPr lang="uk-UA" sz="1600" dirty="0">
                <a:latin typeface="Times New Roman" pitchFamily="18"/>
                <a:cs typeface="Times New Roman" pitchFamily="18"/>
              </a:rPr>
              <a:t>Через 15 днів дослідили наявність хлорели у зразках суміші під мікроскопом XSP-45LCD при збільшенні у 800 разів. </a:t>
            </a:r>
          </a:p>
          <a:p>
            <a:pPr marL="342900" lvl="0" indent="-342900">
              <a:spcAft>
                <a:spcPts val="800"/>
              </a:spcAft>
              <a:buSzPct val="100000"/>
              <a:buFont typeface="Wingdings" pitchFamily="2"/>
              <a:buChar char="ü"/>
            </a:pPr>
            <a:r>
              <a:rPr lang="uk-UA" sz="1600" dirty="0">
                <a:latin typeface="Times New Roman" pitchFamily="18"/>
                <a:cs typeface="Times New Roman" pitchFamily="18"/>
              </a:rPr>
              <a:t>В результаті досліджень з’ясували, що у зразках 2 і 3 спостерігалася найбільша кількість хлорели, дещо менше виявили у зразках 1 і 5. У зразку 4 кількість хлорел була найменша.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FBE28E-516D-F8CE-331D-1A4BA302365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780471" y="1621660"/>
            <a:ext cx="4140000" cy="310463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FB788-D1EA-8D3D-9139-971F9E717C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DD85CFF-8A9F-3282-4444-A49D2C0DC3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999" y="1259997"/>
            <a:ext cx="5039999" cy="3780001"/>
          </a:xfrm>
        </p:spPr>
        <p:txBody>
          <a:bodyPr/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200" dirty="0">
                <a:latin typeface="Times New Roman" pitchFamily="18"/>
                <a:cs typeface="Times New Roman" pitchFamily="18"/>
              </a:rPr>
              <a:t>Дослід повторили ще через 20 днів. Результати були наступними: найбільше хлорел спостерігалося у 1 і 2 зразках, дещо менше у 3 і найменше 4 і 5 зразках.</a:t>
            </a:r>
          </a:p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200" dirty="0">
                <a:latin typeface="Times New Roman" pitchFamily="18"/>
                <a:cs typeface="Times New Roman" pitchFamily="18"/>
              </a:rPr>
              <a:t> Наступне дослідження провели ще через 14 днів, в результаті чого спостерігали  найбільшу кількість хлорел у зразках 1,3 і 5, а найменшу у 4 і 2.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5F2A27-1F78-1076-070D-04575DE5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12926" t="9477" r="5187" b="5754"/>
          <a:stretch>
            <a:fillRect/>
          </a:stretch>
        </p:blipFill>
        <p:spPr>
          <a:xfrm>
            <a:off x="5826487" y="1732316"/>
            <a:ext cx="3651839" cy="283536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FB788-D1EA-8D3D-9139-971F9E717C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DD85CFF-8A9F-3282-4444-A49D2C0DC3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999" y="1259997"/>
            <a:ext cx="5039999" cy="378000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200" dirty="0">
                <a:latin typeface="Times New Roman" pitchFamily="18"/>
                <a:cs typeface="Times New Roman" pitchFamily="18"/>
              </a:rPr>
              <a:t>За результатами  досліджень з’ясували, що найменша кількість хлорел спостерігалася у зразках ґрунтів, взятих поблизу вулиць Соборна 21 та Академіка </a:t>
            </a:r>
            <a:r>
              <a:rPr lang="uk-UA" sz="2200" dirty="0" err="1">
                <a:latin typeface="Times New Roman" pitchFamily="18"/>
                <a:cs typeface="Times New Roman" pitchFamily="18"/>
              </a:rPr>
              <a:t>Шалімова</a:t>
            </a:r>
            <a:r>
              <a:rPr lang="uk-UA" sz="2200" dirty="0">
                <a:latin typeface="Times New Roman" pitchFamily="18"/>
                <a:cs typeface="Times New Roman" pitchFamily="18"/>
              </a:rPr>
              <a:t>. Саме ці вулиці згідно наших досліджень мають найбільше транспортне навантаження.</a:t>
            </a:r>
          </a:p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200" dirty="0">
                <a:latin typeface="Times New Roman" pitchFamily="18"/>
                <a:cs typeface="Times New Roman" pitchFamily="18"/>
              </a:rPr>
              <a:t>А Проспект Героїв небесної сотні в перших двох дослідах мав найбільше хлорел і відповідно найменше транспортне навантаження.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71BABA-E77E-2627-23EE-513339C46B7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29368" y="1946129"/>
            <a:ext cx="3862800" cy="289727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71816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147A9-1B48-BE88-99C2-AA584A329B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4113" y="648657"/>
            <a:ext cx="9359999" cy="718919"/>
          </a:xfrm>
        </p:spPr>
        <p:txBody>
          <a:bodyPr/>
          <a:lstStyle/>
          <a:p>
            <a:pPr lvl="0"/>
            <a:r>
              <a:rPr lang="uk-UA" sz="2800" dirty="0">
                <a:latin typeface="Times New Roman" pitchFamily="18"/>
                <a:cs typeface="Times New Roman" pitchFamily="18"/>
              </a:rPr>
              <a:t>Визначення вмісту </a:t>
            </a:r>
            <a:r>
              <a:rPr lang="uk-UA" sz="2800" dirty="0" err="1">
                <a:latin typeface="Times New Roman" pitchFamily="18"/>
                <a:cs typeface="Times New Roman" pitchFamily="18"/>
              </a:rPr>
              <a:t>сполук</a:t>
            </a:r>
            <a:r>
              <a:rPr lang="uk-UA" sz="2800" dirty="0">
                <a:latin typeface="Times New Roman" pitchFamily="18"/>
                <a:cs typeface="Times New Roman" pitchFamily="18"/>
              </a:rPr>
              <a:t> Нітрогену у зразках ґрунту</a:t>
            </a:r>
            <a:br>
              <a:rPr lang="uk-UA" sz="2800" dirty="0">
                <a:latin typeface="Times New Roman" pitchFamily="18"/>
                <a:cs typeface="Times New Roman" pitchFamily="18"/>
              </a:rPr>
            </a:br>
            <a:br>
              <a:rPr lang="uk-UA" sz="2800" dirty="0">
                <a:solidFill>
                  <a:srgbClr val="E2F0D9"/>
                </a:solidFill>
                <a:latin typeface="Times New Roman" pitchFamily="18"/>
                <a:cs typeface="Times New Roman" pitchFamily="18"/>
              </a:rPr>
            </a:br>
            <a:endParaRPr lang="ru-UA" dirty="0">
              <a:solidFill>
                <a:srgbClr val="E2F0D9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F0751D7-6EF3-48AD-9EC8-7DA2FFD886E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365" y="1484308"/>
            <a:ext cx="6016047" cy="3781428"/>
          </a:xfrm>
        </p:spPr>
        <p:txBody>
          <a:bodyPr/>
          <a:lstStyle/>
          <a:p>
            <a:pPr lvl="0"/>
            <a:r>
              <a:rPr lang="uk-UA" sz="1800" dirty="0">
                <a:latin typeface="Times New Roman" pitchFamily="18"/>
              </a:rPr>
              <a:t>Наявність </a:t>
            </a:r>
            <a:r>
              <a:rPr lang="uk-UA" sz="1800" dirty="0" err="1">
                <a:latin typeface="Times New Roman" pitchFamily="18"/>
              </a:rPr>
              <a:t>сполук</a:t>
            </a:r>
            <a:r>
              <a:rPr lang="uk-UA" sz="1800" dirty="0">
                <a:latin typeface="Times New Roman" pitchFamily="18"/>
              </a:rPr>
              <a:t> Нітрогену визначали за допомогою тесту фірми </a:t>
            </a:r>
            <a:r>
              <a:rPr lang="en-US" sz="1800" dirty="0" err="1">
                <a:latin typeface="Times New Roman" pitchFamily="18"/>
              </a:rPr>
              <a:t>rikka</a:t>
            </a:r>
            <a:r>
              <a:rPr lang="ru-RU" sz="1800" dirty="0">
                <a:latin typeface="Times New Roman" pitchFamily="18"/>
              </a:rPr>
              <a:t> ( </a:t>
            </a:r>
            <a:r>
              <a:rPr lang="uk-UA" sz="1800" dirty="0">
                <a:latin typeface="Times New Roman" pitchFamily="18"/>
              </a:rPr>
              <a:t>Тест </a:t>
            </a:r>
            <a:r>
              <a:rPr lang="en-US" sz="1800" dirty="0">
                <a:latin typeface="Times New Roman" pitchFamily="18"/>
              </a:rPr>
              <a:t>NO</a:t>
            </a:r>
            <a:r>
              <a:rPr lang="ru-RU" sz="1800" dirty="0">
                <a:latin typeface="Times New Roman" pitchFamily="18"/>
              </a:rPr>
              <a:t>2</a:t>
            </a:r>
            <a:r>
              <a:rPr lang="uk-UA" sz="1800" dirty="0">
                <a:latin typeface="Times New Roman" pitchFamily="18"/>
              </a:rPr>
              <a:t> на нітрити)</a:t>
            </a:r>
            <a:endParaRPr lang="ru-UA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F3A0E89-D13E-C2D1-AF74-EF4BE1681B16}"/>
              </a:ext>
            </a:extLst>
          </p:cNvPr>
          <p:cNvSpPr txBox="1"/>
          <p:nvPr/>
        </p:nvSpPr>
        <p:spPr>
          <a:xfrm>
            <a:off x="284113" y="2220860"/>
            <a:ext cx="5041388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Приготували суспензії зразків ґрунту та дистильованої води у пропорції 1:2. Визначили вміст нітритів відповідно до інструкції.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</a:rPr>
              <a:t> Зміну забарвлення розчину більшою мірою спостерігали у пробірках 1,3,4,5, де кількість нітритів може становити до 1 мг/л, а у пробірці № 2 до 0,05 мг/л. Перша пробірка зліва на фото 0- контроль (містить дистильовану воду).</a:t>
            </a:r>
            <a:endParaRPr lang="ru-UA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026" name="Рисунок 1">
            <a:extLst>
              <a:ext uri="{FF2B5EF4-FFF2-40B4-BE49-F238E27FC236}">
                <a16:creationId xmlns:a16="http://schemas.microsoft.com/office/drawing/2014/main" id="{92D5B81C-D1CA-411F-94E1-1C2FC4F36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096" y="1845834"/>
            <a:ext cx="4224016" cy="317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C5EEB-9CF4-286E-6E74-CD00EF0846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6F414DD-2963-1C0C-D310-DAEC4974A1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259997"/>
            <a:ext cx="8427494" cy="719998"/>
          </a:xfrm>
        </p:spPr>
        <p:txBody>
          <a:bodyPr anchorCtr="1">
            <a:noAutofit/>
          </a:bodyPr>
          <a:lstStyle/>
          <a:p>
            <a:pPr lvl="0" algn="ctr">
              <a:lnSpc>
                <a:spcPct val="105000"/>
              </a:lnSpc>
              <a:spcAft>
                <a:spcPts val="800"/>
              </a:spcAft>
            </a:pPr>
            <a:r>
              <a:rPr lang="uk-UA">
                <a:latin typeface="Times New Roman" pitchFamily="18"/>
                <a:cs typeface="Times New Roman" pitchFamily="18"/>
              </a:rPr>
              <a:t>Визначення вмісту сполук Сульфуру у зразках ґрунту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880DE-84DD-A098-EFC8-7D05B35780F1}"/>
              </a:ext>
            </a:extLst>
          </p:cNvPr>
          <p:cNvSpPr txBox="1"/>
          <p:nvPr/>
        </p:nvSpPr>
        <p:spPr>
          <a:xfrm>
            <a:off x="4063117" y="1659701"/>
            <a:ext cx="5788549" cy="3601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ctr" anchorCtr="1" compatLnSpc="0">
            <a:spAutoFit/>
          </a:bodyPr>
          <a:lstStyle/>
          <a:p>
            <a:pPr marL="0" marR="0" lvl="0" indent="0" algn="just" defTabSz="914400" rtl="0" fontAlgn="auto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00206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Наявність </a:t>
            </a:r>
            <a:r>
              <a:rPr lang="uk-UA" sz="1600" b="1" i="0" u="none" strike="noStrike" kern="1200" cap="none" spc="0" baseline="0" dirty="0" err="1">
                <a:solidFill>
                  <a:srgbClr val="00206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сполук</a:t>
            </a:r>
            <a:r>
              <a:rPr lang="uk-UA" sz="1600" b="1" i="0" u="none" strike="noStrike" kern="1200" cap="none" spc="0" baseline="0" dirty="0">
                <a:solidFill>
                  <a:srgbClr val="00206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 </a:t>
            </a:r>
            <a:r>
              <a:rPr lang="uk-UA" sz="1600" b="1" i="0" u="none" strike="noStrike" kern="1200" cap="none" spc="0" baseline="0" dirty="0" err="1">
                <a:solidFill>
                  <a:srgbClr val="00206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Сульфуру</a:t>
            </a:r>
            <a:r>
              <a:rPr lang="uk-UA" sz="1600" b="1" i="0" u="none" strike="noStrike" kern="1200" cap="none" spc="0" baseline="0" dirty="0">
                <a:solidFill>
                  <a:srgbClr val="00206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 у зразках ґрунту визначали якісною реакцією розчину Барій хлориду.</a:t>
            </a:r>
          </a:p>
          <a:p>
            <a:pPr marL="0" marR="0" lvl="0" indent="0" algn="just" defTabSz="914400" rtl="0" fontAlgn="auto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Приготували суспензії зразків ґрунту та дистильованої води у пропорції 1:2.</a:t>
            </a:r>
          </a:p>
          <a:p>
            <a:pPr marL="0" marR="0" lvl="0" indent="0" algn="just" defTabSz="914400" rtl="0" fontAlgn="auto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Суспензії профільтрувати та залишили відстоятися. У пронумеровані пробірки налили по 2 мл розчину з кожного зразка і додали по 1 мл розчину Барій хлориду. Помутніння розчину спостерігали у пробірці № 4 (вул. Соборна 21). Також незначне помутніння спостерігали у пробірці № 3 (вул. </a:t>
            </a:r>
            <a:r>
              <a:rPr lang="uk-UA" sz="1600" b="1" i="0" u="none" strike="noStrike" kern="1200" cap="none" spc="0" baseline="0" dirty="0" err="1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Жулянська</a:t>
            </a: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 51)</a:t>
            </a:r>
          </a:p>
          <a:p>
            <a:pPr marL="0" marR="0" lvl="0" indent="0" algn="just" defTabSz="914400" rtl="0" fontAlgn="auto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В результаті визначення </a:t>
            </a:r>
            <a:r>
              <a:rPr lang="uk-UA" sz="1600" b="1" i="0" u="none" strike="noStrike" kern="1200" cap="none" spc="0" baseline="0" dirty="0" err="1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рН</a:t>
            </a: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 середовища всіх зразків ґрунту, з</a:t>
            </a:r>
            <a:r>
              <a:rPr lang="en-US" sz="1600" b="1" i="0" u="none" strike="noStrike" kern="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’</a:t>
            </a:r>
            <a:r>
              <a:rPr lang="uk-UA" sz="1600" b="1" i="0" u="none" strike="noStrike" kern="1200" cap="none" spc="0" baseline="0" dirty="0">
                <a:solidFill>
                  <a:srgbClr val="2C3E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ясували, що показники коливаються у межах від 5 до 7 (слабко-кисле у зразках 3 і 5).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595E8E-26D9-484A-AA69-D325E6418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2678"/>
            <a:ext cx="4029097" cy="32960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F72C9-3A88-45BC-EABE-817C475D52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BAF5599-7C51-4168-A4A1-4482D74CB2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259997"/>
            <a:ext cx="8427494" cy="719998"/>
          </a:xfrm>
        </p:spPr>
        <p:txBody>
          <a:bodyPr anchorCtr="1">
            <a:noAutofit/>
          </a:bodyPr>
          <a:lstStyle/>
          <a:p>
            <a:pPr lvl="0" algn="ctr">
              <a:lnSpc>
                <a:spcPct val="105000"/>
              </a:lnSpc>
              <a:spcAft>
                <a:spcPts val="800"/>
              </a:spcAft>
            </a:pPr>
            <a:r>
              <a:rPr lang="uk-UA" dirty="0">
                <a:latin typeface="Times New Roman" pitchFamily="18"/>
                <a:cs typeface="Times New Roman" pitchFamily="18"/>
              </a:rPr>
              <a:t>Вплив сульфатів на життєдіяльність </a:t>
            </a:r>
            <a:r>
              <a:rPr lang="en-US" i="1" dirty="0">
                <a:latin typeface="Times New Roman" pitchFamily="18"/>
                <a:cs typeface="Times New Roman" pitchFamily="18"/>
              </a:rPr>
              <a:t>Chlorella vulgar</a:t>
            </a:r>
            <a:r>
              <a:rPr lang="uk-UA" i="1" dirty="0">
                <a:latin typeface="Times New Roman" pitchFamily="18"/>
                <a:cs typeface="Times New Roman" pitchFamily="18"/>
              </a:rPr>
              <a:t>і</a:t>
            </a:r>
            <a:r>
              <a:rPr lang="en-US" i="1" dirty="0">
                <a:latin typeface="Times New Roman" pitchFamily="18"/>
                <a:cs typeface="Times New Roman" pitchFamily="18"/>
              </a:rPr>
              <a:t>s</a:t>
            </a:r>
          </a:p>
          <a:p>
            <a:pPr lvl="0" algn="ctr">
              <a:lnSpc>
                <a:spcPct val="105000"/>
              </a:lnSpc>
              <a:spcAft>
                <a:spcPts val="800"/>
              </a:spcAft>
            </a:pPr>
            <a:endParaRPr lang="en-US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E8970727-28B7-5119-8C81-923E4C514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" y="1858627"/>
            <a:ext cx="4841610" cy="282874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Прямокутник 6">
            <a:extLst>
              <a:ext uri="{FF2B5EF4-FFF2-40B4-BE49-F238E27FC236}">
                <a16:creationId xmlns:a16="http://schemas.microsoft.com/office/drawing/2014/main" id="{C937EC9C-B479-3494-EADE-12C2662BC9F4}"/>
              </a:ext>
            </a:extLst>
          </p:cNvPr>
          <p:cNvSpPr/>
          <p:nvPr/>
        </p:nvSpPr>
        <p:spPr>
          <a:xfrm>
            <a:off x="5039999" y="1729642"/>
            <a:ext cx="5040629" cy="341631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Щоб дослідити, як різні концентрації </a:t>
            </a:r>
            <a:r>
              <a:rPr lang="uk-UA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1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Сульфуру</a:t>
            </a:r>
            <a:r>
              <a:rPr lang="uk-UA" sz="1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впливають на життєдіяльність </a:t>
            </a:r>
            <a:r>
              <a:rPr lang="en-US" sz="1800" b="1" i="1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Chlorella vulgaris </a:t>
            </a:r>
            <a:r>
              <a:rPr lang="uk-UA" sz="1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наступний </a:t>
            </a:r>
            <a:r>
              <a:rPr lang="uk-UA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експеремент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1 розмістили контрольний зразок, що містив суспензію хлорели.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2 – 0,5% розчин сульфатної кислоти.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3 - 5% розчин сульфатної кислоти.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4 – 10% розчин сульфатної кислоти.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5 – 1% розчин натрій сульфату.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6 – 5% розчин натрій сульфату.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пробірці 7 – 10% розчин натрій сульфату.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87709D-BF92-DE83-CB86-039D3C4E8F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>
                <a:cs typeface="Tahoma" pitchFamily="2"/>
              </a:rPr>
              <a:t>Хід роботи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E853F48-805A-778E-13E8-66C3860C09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322161" y="1273420"/>
            <a:ext cx="8427494" cy="719998"/>
          </a:xfrm>
        </p:spPr>
        <p:txBody>
          <a:bodyPr anchorCtr="1">
            <a:noAutofit/>
          </a:bodyPr>
          <a:lstStyle/>
          <a:p>
            <a:pPr lvl="0" algn="ctr">
              <a:lnSpc>
                <a:spcPct val="105000"/>
              </a:lnSpc>
              <a:spcAft>
                <a:spcPts val="800"/>
              </a:spcAft>
            </a:pPr>
            <a:r>
              <a:rPr lang="ru-RU">
                <a:latin typeface="Times New Roman" pitchFamily="18"/>
                <a:cs typeface="Times New Roman" pitchFamily="18"/>
              </a:rPr>
              <a:t>Кількість хлорел у 1 краплині відповідних розчинів</a:t>
            </a:r>
            <a:endParaRPr lang="en-US"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2FDD2E-D58F-712C-9E74-3CA60C7D3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72" y="1703042"/>
            <a:ext cx="7063163" cy="19740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63C616-CEA1-EF77-8932-8F237DDAB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673" y="2237856"/>
            <a:ext cx="2567982" cy="30238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Прямокутник 7">
            <a:extLst>
              <a:ext uri="{FF2B5EF4-FFF2-40B4-BE49-F238E27FC236}">
                <a16:creationId xmlns:a16="http://schemas.microsoft.com/office/drawing/2014/main" id="{0924A823-FF7B-C859-9CF3-C1F7EF2CEC82}"/>
              </a:ext>
            </a:extLst>
          </p:cNvPr>
          <p:cNvSpPr/>
          <p:nvPr/>
        </p:nvSpPr>
        <p:spPr>
          <a:xfrm>
            <a:off x="272509" y="3677131"/>
            <a:ext cx="7063163" cy="1477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натрій сульфату в середовищі </a:t>
            </a:r>
            <a:r>
              <a:rPr lang="en-US" sz="18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Chlorella vulgaris 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 концентраціях 1%-5% певний час сприяє збільшенню її маси у розчині, але за тривалого часу кількість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Chlorella vulgaris </a:t>
            </a:r>
            <a:r>
              <a:rPr lang="uk-UA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 зменшуватися. Причиною може бути накопичення продуктів життєдіяльності.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4DAED-BA0E-2382-7D61-EE2020961B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 sz="3600" dirty="0" err="1">
                <a:cs typeface="Tahoma" pitchFamily="2"/>
              </a:rPr>
              <a:t>Результати</a:t>
            </a:r>
            <a:r>
              <a:rPr lang="ru-RU" sz="3600" dirty="0">
                <a:cs typeface="Tahoma" pitchFamily="2"/>
              </a:rPr>
              <a:t> </a:t>
            </a:r>
            <a:r>
              <a:rPr lang="ru-RU" sz="3600" dirty="0" err="1">
                <a:cs typeface="Tahoma" pitchFamily="2"/>
              </a:rPr>
              <a:t>роботи</a:t>
            </a:r>
            <a:endParaRPr lang="ru-RU" sz="3600" dirty="0">
              <a:cs typeface="Tahoma" pitchFamily="2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7E0EFE1-4348-CD6F-55CB-E1E90F0B60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1402" y="1259997"/>
            <a:ext cx="6532775" cy="4103855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95000"/>
              </a:lnSpc>
              <a:spcAft>
                <a:spcPts val="800"/>
              </a:spcAft>
            </a:pPr>
            <a:endParaRPr lang="uk-UA" sz="1100" dirty="0">
              <a:solidFill>
                <a:srgbClr val="FF0000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uk-UA" sz="11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    </a:t>
            </a: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В результаті досліджень виявилося, що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найбільше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транспортне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навантаження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спостерігається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на вулицях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Академіка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Шалімова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, Соборна 21 та Соборна 53.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У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ґрунті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на вулиці Соборна 21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виявили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найвищий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серед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всіх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зразків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рівень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сполук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Сульфуру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які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можуть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засолювати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або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закислювати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дані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ґрунти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.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Зразок ґрунту з 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Соборна 21 та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Академіка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Шалімова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мав найменшу кількість хлорел, відповідно 5 та 19 на 1 краплину суспензії.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А на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Проспекті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Героїв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небесної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сотні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та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Жулянській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51,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мали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найменше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транспортне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навантаження</a:t>
            </a:r>
            <a:r>
              <a:rPr lang="ru-RU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, </a:t>
            </a: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кількість хлорел була більшою, відповідно 32 і 27 на 1 краплину суспензії. 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Наявність натрій сульфату в середовищі </a:t>
            </a:r>
            <a:r>
              <a:rPr lang="en-US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Chlorella vulgaris  </a:t>
            </a:r>
            <a:r>
              <a:rPr lang="uk-UA" sz="2000" dirty="0">
                <a:solidFill>
                  <a:srgbClr val="002060"/>
                </a:solidFill>
                <a:latin typeface="Times New Roman" pitchFamily="18"/>
                <a:cs typeface="Times New Roman" pitchFamily="18"/>
              </a:rPr>
              <a:t>у концентраціях 1%-5% певний час сприяє збільшенню її маси у розчині</a:t>
            </a:r>
          </a:p>
          <a:p>
            <a:pPr lvl="0">
              <a:lnSpc>
                <a:spcPct val="95000"/>
              </a:lnSpc>
              <a:spcAft>
                <a:spcPts val="800"/>
              </a:spcAft>
            </a:pPr>
            <a:endParaRPr lang="uk-UA" sz="2000" dirty="0">
              <a:solidFill>
                <a:srgbClr val="002060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95000"/>
              </a:lnSpc>
              <a:spcAft>
                <a:spcPts val="800"/>
              </a:spcAft>
            </a:pPr>
            <a:endParaRPr lang="uk-UA" sz="1100" dirty="0">
              <a:solidFill>
                <a:srgbClr val="FF0000"/>
              </a:solidFill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DAF6CB-55EE-5C20-940A-70A5852132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927421" y="71922"/>
            <a:ext cx="2429643" cy="3240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37F4927-94D5-25E8-272B-FB33A2992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342" y="3072254"/>
            <a:ext cx="1952993" cy="210158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92AA2A-0764-A2A1-9CB7-0D7F2EE072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334899"/>
            <a:ext cx="9359999" cy="718919"/>
          </a:xfrm>
        </p:spPr>
        <p:txBody>
          <a:bodyPr/>
          <a:lstStyle/>
          <a:p>
            <a:pPr lvl="0"/>
            <a:r>
              <a:rPr lang="uk-UA" sz="4000" dirty="0">
                <a:latin typeface="Times New Roman" pitchFamily="18"/>
                <a:cs typeface="Times New Roman" pitchFamily="18"/>
              </a:rPr>
              <a:t>Висновки</a:t>
            </a:r>
            <a:br>
              <a:rPr lang="uk-UA" sz="2800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</a:b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5D20A64-DFC0-5F31-AA87-2512EB027A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4579" y="1368299"/>
            <a:ext cx="5428064" cy="3780001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000" dirty="0">
                <a:latin typeface="Times New Roman" pitchFamily="18"/>
                <a:cs typeface="Times New Roman" pitchFamily="18"/>
              </a:rPr>
              <a:t>Отже </a:t>
            </a:r>
            <a:r>
              <a:rPr lang="en-US" sz="2000" dirty="0">
                <a:latin typeface="Times New Roman" pitchFamily="18"/>
                <a:cs typeface="Times New Roman" pitchFamily="18"/>
              </a:rPr>
              <a:t>Chlorella vulgar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і</a:t>
            </a:r>
            <a:r>
              <a:rPr lang="en-US" sz="2000" dirty="0">
                <a:latin typeface="Times New Roman" pitchFamily="18"/>
                <a:cs typeface="Times New Roman" pitchFamily="18"/>
              </a:rPr>
              <a:t>s 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можна використовувати як індикатор стану ґрунтів, а також як компонент покрашення їх якості. </a:t>
            </a:r>
          </a:p>
          <a:p>
            <a:pPr lvl="0">
              <a:lnSpc>
                <a:spcPct val="105000"/>
              </a:lnSpc>
              <a:spcAft>
                <a:spcPts val="800"/>
              </a:spcAft>
            </a:pPr>
            <a:r>
              <a:rPr lang="uk-UA" sz="2000" dirty="0">
                <a:latin typeface="Times New Roman" pitchFamily="18"/>
                <a:cs typeface="Times New Roman" pitchFamily="18"/>
              </a:rPr>
              <a:t>На основі досліджень можна привернути увагу населення щодо рівня транспортного навантаження та використання </a:t>
            </a:r>
            <a:r>
              <a:rPr lang="uk-UA" sz="2000" i="1" dirty="0" err="1">
                <a:latin typeface="Times New Roman" pitchFamily="18"/>
                <a:cs typeface="Times New Roman" pitchFamily="18"/>
              </a:rPr>
              <a:t>Chlorella</a:t>
            </a:r>
            <a:r>
              <a:rPr lang="uk-UA" sz="2000" i="1" dirty="0">
                <a:latin typeface="Times New Roman" pitchFamily="18"/>
                <a:cs typeface="Times New Roman" pitchFamily="18"/>
              </a:rPr>
              <a:t> </a:t>
            </a:r>
            <a:r>
              <a:rPr lang="uk-UA" sz="2000" i="1" dirty="0" err="1">
                <a:latin typeface="Times New Roman" pitchFamily="18"/>
                <a:cs typeface="Times New Roman" pitchFamily="18"/>
              </a:rPr>
              <a:t>vulgarіs</a:t>
            </a:r>
            <a:r>
              <a:rPr lang="uk-UA" sz="2000" i="1" dirty="0">
                <a:latin typeface="Times New Roman" pitchFamily="18"/>
                <a:cs typeface="Times New Roman" pitchFamily="18"/>
              </a:rPr>
              <a:t> 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з метою очищення ґрунтів. Суспензію </a:t>
            </a:r>
            <a:r>
              <a:rPr lang="en-US" sz="2000" i="1" dirty="0">
                <a:latin typeface="Times New Roman" pitchFamily="18"/>
                <a:cs typeface="Times New Roman" pitchFamily="18"/>
              </a:rPr>
              <a:t>Chlorella vulgar</a:t>
            </a:r>
            <a:r>
              <a:rPr lang="uk-UA" sz="2000" i="1" dirty="0">
                <a:latin typeface="Times New Roman" pitchFamily="18"/>
                <a:cs typeface="Times New Roman" pitchFamily="18"/>
              </a:rPr>
              <a:t>і</a:t>
            </a:r>
            <a:r>
              <a:rPr lang="en-US" sz="2000" i="1" dirty="0">
                <a:latin typeface="Times New Roman" pitchFamily="18"/>
                <a:cs typeface="Times New Roman" pitchFamily="18"/>
              </a:rPr>
              <a:t>s 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можна використовувати під час миття доріг і тротуарів за наявності системи водовідведення. В результаті чого дана </a:t>
            </a:r>
            <a:r>
              <a:rPr lang="uk-UA" sz="2000" dirty="0" err="1">
                <a:latin typeface="Times New Roman" pitchFamily="18"/>
                <a:cs typeface="Times New Roman" pitchFamily="18"/>
              </a:rPr>
              <a:t>мікроводорість</a:t>
            </a:r>
            <a:r>
              <a:rPr lang="uk-UA" sz="2000" dirty="0">
                <a:latin typeface="Times New Roman" pitchFamily="18"/>
                <a:cs typeface="Times New Roman" pitchFamily="18"/>
              </a:rPr>
              <a:t> потрапляючи у ґрунт перетворювала б продукти викидів автотранспорту в органічний компонент.</a:t>
            </a:r>
          </a:p>
          <a:p>
            <a:pPr lvl="0">
              <a:lnSpc>
                <a:spcPct val="105000"/>
              </a:lnSpc>
              <a:spcAft>
                <a:spcPts val="800"/>
              </a:spcAft>
            </a:pPr>
            <a:endParaRPr lang="uk-UA" sz="20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C66D96D-DE08-2329-B941-7C73FD46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678" b="10314"/>
          <a:stretch>
            <a:fillRect/>
          </a:stretch>
        </p:blipFill>
        <p:spPr>
          <a:xfrm>
            <a:off x="5785463" y="1885364"/>
            <a:ext cx="4010576" cy="291288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dnightblu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dnightblue1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1267</Words>
  <Application>Microsoft Office PowerPoint</Application>
  <PresentationFormat>Довільний</PresentationFormat>
  <Paragraphs>150</Paragraphs>
  <Slides>15</Slides>
  <Notes>14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2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5" baseType="lpstr">
      <vt:lpstr>Arial</vt:lpstr>
      <vt:lpstr>Calibri</vt:lpstr>
      <vt:lpstr>Source Sans Pro</vt:lpstr>
      <vt:lpstr>Source Sans Pro Black</vt:lpstr>
      <vt:lpstr>Source Sans Pro Semibold</vt:lpstr>
      <vt:lpstr>Times New Roman</vt:lpstr>
      <vt:lpstr>Wingdings</vt:lpstr>
      <vt:lpstr>Midnightblue</vt:lpstr>
      <vt:lpstr>Midnightblue1</vt:lpstr>
      <vt:lpstr>Chart</vt:lpstr>
      <vt:lpstr>Chlorella vulgarіs як індикатор стану ґрунтів с. Софіївська Борщагівка</vt:lpstr>
      <vt:lpstr>АКТУАЛЬНІСТЬ</vt:lpstr>
      <vt:lpstr>МЕТА Визначення стану грунтів села Софіївська Борщагівка за наявністю у них водорості Chlorella vulgarіs.</vt:lpstr>
      <vt:lpstr>Рівень транспортного навантаження на вулицях с. Софіївська Борщагівка</vt:lpstr>
      <vt:lpstr>Хід роботи</vt:lpstr>
      <vt:lpstr>Хід роботи</vt:lpstr>
      <vt:lpstr>Хід роботи</vt:lpstr>
      <vt:lpstr>Хід роботи</vt:lpstr>
      <vt:lpstr>Хід роботи</vt:lpstr>
      <vt:lpstr>Визначення вмісту сполук Нітрогену у зразках ґрунту  </vt:lpstr>
      <vt:lpstr>Хід роботи</vt:lpstr>
      <vt:lpstr>Хід роботи</vt:lpstr>
      <vt:lpstr>Хід роботи</vt:lpstr>
      <vt:lpstr>Результати роботи</vt:lpstr>
      <vt:lpstr>Висновки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Midnightblue</dc:title>
  <dc:creator>ROZUMNIKI</dc:creator>
  <cp:lastModifiedBy>Тетяна Денисюк</cp:lastModifiedBy>
  <cp:revision>37</cp:revision>
  <dcterms:created xsi:type="dcterms:W3CDTF">2023-05-16T10:03:59Z</dcterms:created>
  <dcterms:modified xsi:type="dcterms:W3CDTF">2025-04-15T11:26:14Z</dcterms:modified>
</cp:coreProperties>
</file>