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Raleway Heavy" charset="1" panose="020B0003030101060003"/>
      <p:regular r:id="rId19"/>
    </p:embeddedFont>
    <p:embeddedFont>
      <p:font typeface="Now" charset="1" panose="00000500000000000000"/>
      <p:regular r:id="rId20"/>
    </p:embeddedFont>
    <p:embeddedFont>
      <p:font typeface="Now Bold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47122" y="3563688"/>
            <a:ext cx="8628398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2290119"/>
            <a:ext cx="6987274" cy="7996881"/>
          </a:xfrm>
          <a:custGeom>
            <a:avLst/>
            <a:gdLst/>
            <a:ahLst/>
            <a:cxnLst/>
            <a:rect r="r" b="b" t="t" l="l"/>
            <a:pathLst>
              <a:path h="7996881" w="6987274">
                <a:moveTo>
                  <a:pt x="0" y="0"/>
                </a:moveTo>
                <a:lnTo>
                  <a:pt x="6987274" y="0"/>
                </a:lnTo>
                <a:lnTo>
                  <a:pt x="6987274" y="7996881"/>
                </a:lnTo>
                <a:lnTo>
                  <a:pt x="0" y="79968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699759" y="923925"/>
            <a:ext cx="10042682" cy="185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49"/>
              </a:lnSpc>
            </a:pPr>
            <a:r>
              <a:rPr lang="en-US" b="true" sz="532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СПОСІБ ЗАХИСТУ ШКОЛЯРІВ ВІД ПЕРЕВТОМИ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88467" y="3955920"/>
            <a:ext cx="7087054" cy="426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6"/>
              </a:lnSpc>
            </a:pPr>
            <a:r>
              <a:rPr lang="en-US" sz="2257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Роботу виконав/ла: </a:t>
            </a:r>
          </a:p>
          <a:p>
            <a:pPr algn="ctr">
              <a:lnSpc>
                <a:spcPts val="3386"/>
              </a:lnSpc>
            </a:pPr>
            <a:r>
              <a:rPr lang="en-US" sz="2257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Романів Анна Романівна</a:t>
            </a:r>
          </a:p>
          <a:p>
            <a:pPr algn="ctr">
              <a:lnSpc>
                <a:spcPts val="3386"/>
              </a:lnSpc>
            </a:pPr>
            <a:r>
              <a:rPr lang="en-US" sz="2257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учениця 7 класу Тернопільської загальноосвітньої школи І-ІІІ ступенів </a:t>
            </a:r>
          </a:p>
          <a:p>
            <a:pPr algn="ctr">
              <a:lnSpc>
                <a:spcPts val="3386"/>
              </a:lnSpc>
            </a:pPr>
            <a:r>
              <a:rPr lang="en-US" sz="2257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Тернопільське обласне комунальне територіальне відділення Малої академії наук України</a:t>
            </a:r>
          </a:p>
          <a:p>
            <a:pPr algn="ctr">
              <a:lnSpc>
                <a:spcPts val="3386"/>
              </a:lnSpc>
            </a:pPr>
          </a:p>
          <a:p>
            <a:pPr algn="ctr">
              <a:lnSpc>
                <a:spcPts val="3386"/>
              </a:lnSpc>
            </a:pPr>
          </a:p>
          <a:p>
            <a:pPr algn="ctr">
              <a:lnSpc>
                <a:spcPts val="338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175987" y="7091303"/>
            <a:ext cx="10112013" cy="284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Науковий керівник: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Колдун Віктор Петрович, Завідувач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Ресурсно-методичного центру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науково-дослідницьких технологій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Навчально-виховного комплексу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"Школа компʼютерних технологій -</a:t>
            </a:r>
          </a:p>
          <a:p>
            <a:pPr algn="ctr">
              <a:lnSpc>
                <a:spcPts val="3297"/>
              </a:lnSpc>
            </a:pPr>
            <a:r>
              <a:rPr lang="en-US" sz="219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Львівський технологічний ліцей"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038787" y="3838472"/>
            <a:ext cx="8210426" cy="5921770"/>
          </a:xfrm>
          <a:custGeom>
            <a:avLst/>
            <a:gdLst/>
            <a:ahLst/>
            <a:cxnLst/>
            <a:rect r="r" b="b" t="t" l="l"/>
            <a:pathLst>
              <a:path h="5921770" w="8210426">
                <a:moveTo>
                  <a:pt x="0" y="0"/>
                </a:moveTo>
                <a:lnTo>
                  <a:pt x="8210426" y="0"/>
                </a:lnTo>
                <a:lnTo>
                  <a:pt x="8210426" y="5921770"/>
                </a:lnTo>
                <a:lnTo>
                  <a:pt x="0" y="5921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51313" y="207645"/>
            <a:ext cx="830574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МЕТА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43243" y="1606657"/>
            <a:ext cx="14613811" cy="1726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5"/>
              </a:lnSpc>
            </a:pP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Метою дослiдження є розробка та реалiзацiя точного за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со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бу 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в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из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на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ч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ення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b="true" sz="3083">
                <a:solidFill>
                  <a:srgbClr val="22150B"/>
                </a:solidFill>
                <a:latin typeface="Now Bold"/>
                <a:ea typeface="Now Bold"/>
                <a:cs typeface="Now Bold"/>
                <a:sym typeface="Now Bold"/>
              </a:rPr>
              <a:t>часу перерв у навчальному процесi</a:t>
            </a:r>
            <a:r>
              <a:rPr lang="en-US" sz="3083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з метою зниження перевтоми школярiв через перенавантаження i нестачу вiдпочинку.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6755950" y="207645"/>
            <a:ext cx="830574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 ЗАВДАННЯ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09233" y="2791583"/>
            <a:ext cx="14369221" cy="528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74248" indent="-337124" lvl="1">
              <a:lnSpc>
                <a:spcPts val="4684"/>
              </a:lnSpc>
              <a:buFont typeface="Arial"/>
              <a:buChar char="•"/>
            </a:pP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Проаналiзувати чинники, якi впливають на перевтому школярiв.</a:t>
            </a:r>
          </a:p>
          <a:p>
            <a:pPr algn="just">
              <a:lnSpc>
                <a:spcPts val="4684"/>
              </a:lnSpc>
            </a:pPr>
          </a:p>
          <a:p>
            <a:pPr algn="just" marL="674248" indent="-337124" lvl="1">
              <a:lnSpc>
                <a:spcPts val="4684"/>
              </a:lnSpc>
              <a:buFont typeface="Arial"/>
              <a:buChar char="•"/>
            </a:pP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Виявити недолiки iснуючих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с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ис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т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ем 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в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из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на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ч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ення</a:t>
            </a: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часу.</a:t>
            </a:r>
          </a:p>
          <a:p>
            <a:pPr algn="just">
              <a:lnSpc>
                <a:spcPts val="4684"/>
              </a:lnSpc>
            </a:pPr>
          </a:p>
          <a:p>
            <a:pPr algn="just" marL="674248" indent="-337124" lvl="1">
              <a:lnSpc>
                <a:spcPts val="4684"/>
              </a:lnSpc>
              <a:buFont typeface="Arial"/>
              <a:buChar char="•"/>
            </a:pP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Розробити концепцiю точного, некоригованого пристрою.</a:t>
            </a:r>
          </a:p>
          <a:p>
            <a:pPr algn="just">
              <a:lnSpc>
                <a:spcPts val="4684"/>
              </a:lnSpc>
            </a:pPr>
          </a:p>
          <a:p>
            <a:pPr algn="just" marL="674248" indent="-337124" lvl="1">
              <a:lnSpc>
                <a:spcPts val="4684"/>
              </a:lnSpc>
              <a:buFont typeface="Arial"/>
              <a:buChar char="•"/>
            </a:pP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Створити дiючий макет сонячного електронного таймера.</a:t>
            </a:r>
          </a:p>
          <a:p>
            <a:pPr algn="just">
              <a:lnSpc>
                <a:spcPts val="4684"/>
              </a:lnSpc>
            </a:pPr>
          </a:p>
          <a:p>
            <a:pPr algn="just" marL="674248" indent="-337124" lvl="1">
              <a:lnSpc>
                <a:spcPts val="4684"/>
              </a:lnSpc>
              <a:buFont typeface="Arial"/>
              <a:buChar char="•"/>
            </a:pPr>
            <a:r>
              <a:rPr lang="en-US" sz="312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Провести серiю тестiв для пiдтвердження ефективностi.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4991130" y="5463629"/>
            <a:ext cx="7626614" cy="4289971"/>
          </a:xfrm>
          <a:custGeom>
            <a:avLst/>
            <a:gdLst/>
            <a:ahLst/>
            <a:cxnLst/>
            <a:rect r="r" b="b" t="t" l="l"/>
            <a:pathLst>
              <a:path h="4289971" w="7626614">
                <a:moveTo>
                  <a:pt x="0" y="0"/>
                </a:moveTo>
                <a:lnTo>
                  <a:pt x="7626614" y="0"/>
                </a:lnTo>
                <a:lnTo>
                  <a:pt x="7626614" y="4289971"/>
                </a:lnTo>
                <a:lnTo>
                  <a:pt x="0" y="4289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991130" y="207645"/>
            <a:ext cx="830574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АКТУАЛЬНIСТЬ ТЕМИ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96227"/>
            <a:ext cx="15720906" cy="315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2"/>
              </a:lnSpc>
            </a:pPr>
            <a:r>
              <a:rPr lang="en-US" sz="336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Школярi страждають вiд перевтоми через перенавантаження i скороченi перерви. Це знижує якiсть засвоєння матерiалу, провокує стрес i може призводити до проблем iз нервовою системою. Вiдсутнiсть єдиного, точного орiєнтиру часу спричиняє втрату хвилин, якi мають бути вiдведенi на вiдпочинок.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2123063" y="4940885"/>
            <a:ext cx="6164937" cy="4956610"/>
          </a:xfrm>
          <a:custGeom>
            <a:avLst/>
            <a:gdLst/>
            <a:ahLst/>
            <a:cxnLst/>
            <a:rect r="r" b="b" t="t" l="l"/>
            <a:pathLst>
              <a:path h="4956610" w="6164937">
                <a:moveTo>
                  <a:pt x="0" y="0"/>
                </a:moveTo>
                <a:lnTo>
                  <a:pt x="6164937" y="0"/>
                </a:lnTo>
                <a:lnTo>
                  <a:pt x="6164937" y="4956609"/>
                </a:lnTo>
                <a:lnTo>
                  <a:pt x="0" y="4956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77756" y="207645"/>
            <a:ext cx="10932489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 ТЕОРЕТИЧНЕ ОБГРУНТУВАННЯ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64897" y="2337528"/>
            <a:ext cx="15958207" cy="2972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8"/>
              </a:lnSpc>
            </a:pPr>
            <a:r>
              <a:rPr lang="en-US" sz="397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Тiльки автоматизований сонячний таймер, який не пiдлягає зовнiшнiй корекцiї, може забезпечити точне визначення часу початку перерви, запобiгаючи перевтомi учнiв.</a:t>
            </a:r>
          </a:p>
          <a:p>
            <a:pPr algn="ctr">
              <a:lnSpc>
                <a:spcPts val="595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4176975" y="5026514"/>
            <a:ext cx="9509803" cy="5260486"/>
          </a:xfrm>
          <a:custGeom>
            <a:avLst/>
            <a:gdLst/>
            <a:ahLst/>
            <a:cxnLst/>
            <a:rect r="r" b="b" t="t" l="l"/>
            <a:pathLst>
              <a:path h="5260486" w="9509803">
                <a:moveTo>
                  <a:pt x="0" y="0"/>
                </a:moveTo>
                <a:lnTo>
                  <a:pt x="9509803" y="0"/>
                </a:lnTo>
                <a:lnTo>
                  <a:pt x="9509803" y="5260486"/>
                </a:lnTo>
                <a:lnTo>
                  <a:pt x="0" y="5260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77756" y="207645"/>
            <a:ext cx="10932489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 ТЕОРЕТИЧНЕ ОБГРУНТУВАННЯ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454" y="1840778"/>
            <a:ext cx="16654846" cy="3725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8"/>
              </a:lnSpc>
            </a:pPr>
            <a:r>
              <a:rPr lang="en-US" sz="3972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Сучаснi таймери допускають корекцiю часу, що знижує точнiсть. Навiть ручне вмикання дзвiнка створює до хвилини втрати. Сонячний годинник не залежить вiд людського фактора. Принцип його дiї — вiдстеження руху сонячної плями через вiкно.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9442341" y="2221912"/>
            <a:ext cx="7816959" cy="5843177"/>
          </a:xfrm>
          <a:custGeom>
            <a:avLst/>
            <a:gdLst/>
            <a:ahLst/>
            <a:cxnLst/>
            <a:rect r="r" b="b" t="t" l="l"/>
            <a:pathLst>
              <a:path h="5843177" w="7816959">
                <a:moveTo>
                  <a:pt x="0" y="0"/>
                </a:moveTo>
                <a:lnTo>
                  <a:pt x="7816959" y="0"/>
                </a:lnTo>
                <a:lnTo>
                  <a:pt x="7816959" y="5843176"/>
                </a:lnTo>
                <a:lnTo>
                  <a:pt x="0" y="58431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44293" y="207645"/>
            <a:ext cx="1099941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ОПИС КОНСТРУКЦIЇ 1-ГО МАКЕТУ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8841" y="2443319"/>
            <a:ext cx="8635159" cy="5834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3871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Перший макет складався з фотод</a:t>
            </a:r>
            <a:r>
              <a:rPr lang="en-US" sz="3871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атчика та базової плати Ардуїно. Основною функцiєю було визначення моменту, коли тiнi на стiнi перетинають певну лiнiю. Це дало перше експериментальне пiдтвердження працездатностi гiпотези.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55238" y="1162279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9809656" y="2414027"/>
            <a:ext cx="6281160" cy="6294300"/>
          </a:xfrm>
          <a:custGeom>
            <a:avLst/>
            <a:gdLst/>
            <a:ahLst/>
            <a:cxnLst/>
            <a:rect r="r" b="b" t="t" l="l"/>
            <a:pathLst>
              <a:path h="6294300" w="6281160">
                <a:moveTo>
                  <a:pt x="0" y="0"/>
                </a:moveTo>
                <a:lnTo>
                  <a:pt x="6281160" y="0"/>
                </a:lnTo>
                <a:lnTo>
                  <a:pt x="6281160" y="6294300"/>
                </a:lnTo>
                <a:lnTo>
                  <a:pt x="0" y="6294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56786" y="207645"/>
            <a:ext cx="830574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ВДОСКОНАЛЕНИЙ МАКЕТ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140706"/>
            <a:ext cx="7427651" cy="6567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3871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Другий макет мав розширену систему фоторезисторiв i мiкропроцесорну обробку сигналiв. Вiн вiдстежував момент змiни освiтлення з високою точнiстю i подавав сигнал на вiзуальний iнформатор (свiтлодiоди) про настання перерви.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787451" y="1301607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4352820" y="207645"/>
            <a:ext cx="958236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ПРИНЦИП РОБОТИ СИСТЕМИ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78531" y="2202050"/>
            <a:ext cx="15330938" cy="1800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8"/>
              </a:lnSpc>
            </a:pPr>
            <a:r>
              <a:rPr lang="en-US" sz="323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Система працює на вiдрiзнi освiтленостi двох фоторезисторiв. Тiльки коли один </a:t>
            </a:r>
            <a:r>
              <a:rPr lang="en-US" sz="3238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в тiнi, а другий на свiтлi — система фiксує змiну та подає сигнал. Це виключає хибнi спрацювання при ввiмкненнi або вимкненнi ламп.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99100" y="4974579"/>
            <a:ext cx="18486199" cy="3504294"/>
          </a:xfrm>
          <a:custGeom>
            <a:avLst/>
            <a:gdLst/>
            <a:ahLst/>
            <a:cxnLst/>
            <a:rect r="r" b="b" t="t" l="l"/>
            <a:pathLst>
              <a:path h="3504294" w="18486199">
                <a:moveTo>
                  <a:pt x="0" y="0"/>
                </a:moveTo>
                <a:lnTo>
                  <a:pt x="18486200" y="0"/>
                </a:lnTo>
                <a:lnTo>
                  <a:pt x="18486200" y="3504295"/>
                </a:lnTo>
                <a:lnTo>
                  <a:pt x="0" y="350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586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508795" y="1348050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121247" y="4156702"/>
            <a:ext cx="5766850" cy="5642565"/>
          </a:xfrm>
          <a:custGeom>
            <a:avLst/>
            <a:gdLst/>
            <a:ahLst/>
            <a:cxnLst/>
            <a:rect r="r" b="b" t="t" l="l"/>
            <a:pathLst>
              <a:path h="5642565" w="5766850">
                <a:moveTo>
                  <a:pt x="0" y="0"/>
                </a:moveTo>
                <a:lnTo>
                  <a:pt x="5766850" y="0"/>
                </a:lnTo>
                <a:lnTo>
                  <a:pt x="5766850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29946" y="207645"/>
            <a:ext cx="1322810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 ЕЛЕМЕНТИ ТОЧНОГО НАЛАШТУВАННЯ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731557"/>
            <a:ext cx="16272027" cy="1827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1"/>
              </a:lnSpc>
            </a:pPr>
            <a:r>
              <a:rPr lang="en-US" sz="3294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Фоторезистори розташовано на регульованiй платформi з мiкрометричним гвинтом. Це дозволяє точно налаштувати систему на певний</a:t>
            </a:r>
            <a:r>
              <a:rPr lang="en-US" sz="3294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 час дня. Блок фоторезисторiв захищено блендою вiд стороннiх джерел свiтла.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969266" y="1301607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462683" y="4210627"/>
            <a:ext cx="5780618" cy="5746003"/>
          </a:xfrm>
          <a:custGeom>
            <a:avLst/>
            <a:gdLst/>
            <a:ahLst/>
            <a:cxnLst/>
            <a:rect r="r" b="b" t="t" l="l"/>
            <a:pathLst>
              <a:path h="5746003" w="5780618">
                <a:moveTo>
                  <a:pt x="0" y="0"/>
                </a:moveTo>
                <a:lnTo>
                  <a:pt x="5780618" y="0"/>
                </a:lnTo>
                <a:lnTo>
                  <a:pt x="5780618" y="5746003"/>
                </a:lnTo>
                <a:lnTo>
                  <a:pt x="0" y="5746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06015" y="207645"/>
            <a:ext cx="13253285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БАГАТОСТУПIНЧАСТА СИГНАЛIЗАЦIЯ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33650" y="1832876"/>
            <a:ext cx="16325650" cy="213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62"/>
              </a:lnSpc>
            </a:pPr>
            <a:r>
              <a:rPr lang="en-US" sz="3841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Для попередження вчителя i учнiв за декiлька хвилин до перерви використовуються рiзнокольоровi свiтлодiоди. Це дозволяє поступово готуватися до змiни дiяльностi без стресу.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41159" y="1892421"/>
            <a:ext cx="398388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ВИСНОВОК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28003" y="3410280"/>
            <a:ext cx="15610201" cy="3361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7"/>
              </a:lnSpc>
            </a:pPr>
            <a:r>
              <a:rPr lang="en-US" sz="3571">
                <a:solidFill>
                  <a:srgbClr val="22150B"/>
                </a:solidFill>
                <a:latin typeface="Now"/>
                <a:ea typeface="Now"/>
                <a:cs typeface="Now"/>
                <a:sym typeface="Now"/>
              </a:rPr>
              <a:t>Було створено дiючий макет електронного сонячного таймера. Вiн довiв правильнiсть гiпотези про те, що точне i некориговане визначення часу допомагає уникнути перевтоми учнiв. Автор отримав новi знання i самостiйно розробив працездатну модель, яка може бути застосована в навчальних закладах.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16791" y="5403483"/>
            <a:ext cx="2254419" cy="0"/>
          </a:xfrm>
          <a:prstGeom prst="line">
            <a:avLst/>
          </a:prstGeom>
          <a:ln cap="flat" w="47625">
            <a:solidFill>
              <a:srgbClr val="296D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6157065" y="4322445"/>
            <a:ext cx="7227822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>
                <a:solidFill>
                  <a:srgbClr val="1D1D1F"/>
                </a:solidFill>
                <a:latin typeface="Raleway Heavy"/>
                <a:ea typeface="Raleway Heavy"/>
                <a:cs typeface="Raleway Heavy"/>
                <a:sym typeface="Raleway Heavy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DAGlTXKwaz4</dc:identifier>
  <dcterms:modified xsi:type="dcterms:W3CDTF">2011-08-01T06:04:30Z</dcterms:modified>
  <cp:revision>1</cp:revision>
  <dc:title>Спосіб захисту школярів від перевтоми</dc:title>
</cp:coreProperties>
</file>