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8" r:id="rId12"/>
    <p:sldId id="266" r:id="rId13"/>
    <p:sldId id="269" r:id="rId14"/>
    <p:sldId id="271"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0" d="100"/>
          <a:sy n="80" d="100"/>
        </p:scale>
        <p:origin x="-1086" y="1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523483-E365-4AD2-A366-522747062B3B}" type="datetimeFigureOut">
              <a:rPr lang="uk-UA" smtClean="0"/>
              <a:pPr/>
              <a:t>13.04.2025</a:t>
            </a:fld>
            <a:endParaRPr lang="uk-UA"/>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3932E6-708F-4A1F-B6AE-69E2A34B0B66}" type="slidenum">
              <a:rPr lang="uk-UA" smtClean="0"/>
              <a:pPr/>
              <a:t>‹#›</a:t>
            </a:fld>
            <a:endParaRPr lang="uk-UA"/>
          </a:p>
        </p:txBody>
      </p:sp>
    </p:spTree>
    <p:extLst>
      <p:ext uri="{BB962C8B-B14F-4D97-AF65-F5344CB8AC3E}">
        <p14:creationId xmlns="" xmlns:p14="http://schemas.microsoft.com/office/powerpoint/2010/main" val="515282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CD3932E6-708F-4A1F-B6AE-69E2A34B0B66}" type="slidenum">
              <a:rPr lang="uk-UA" smtClean="0"/>
              <a:pPr/>
              <a:t>8</a:t>
            </a:fld>
            <a:endParaRPr lang="uk-UA"/>
          </a:p>
        </p:txBody>
      </p:sp>
    </p:spTree>
    <p:extLst>
      <p:ext uri="{BB962C8B-B14F-4D97-AF65-F5344CB8AC3E}">
        <p14:creationId xmlns="" xmlns:p14="http://schemas.microsoft.com/office/powerpoint/2010/main" val="1214159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CD3932E6-708F-4A1F-B6AE-69E2A34B0B66}" type="slidenum">
              <a:rPr lang="uk-UA" smtClean="0"/>
              <a:pPr/>
              <a:t>12</a:t>
            </a:fld>
            <a:endParaRPr lang="uk-UA"/>
          </a:p>
        </p:txBody>
      </p:sp>
    </p:spTree>
    <p:extLst>
      <p:ext uri="{BB962C8B-B14F-4D97-AF65-F5344CB8AC3E}">
        <p14:creationId xmlns="" xmlns:p14="http://schemas.microsoft.com/office/powerpoint/2010/main" val="3635252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06D9D32-CE5C-402F-A2DC-F86011F78AA6}" type="datetimeFigureOut">
              <a:rPr lang="ru-RU" smtClean="0"/>
              <a:pPr/>
              <a:t>13.04.2025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D3FF91-0846-4B63-80CE-50384088D6C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6D9D32-CE5C-402F-A2DC-F86011F78AA6}" type="datetimeFigureOut">
              <a:rPr lang="ru-RU" smtClean="0"/>
              <a:pPr/>
              <a:t>13.04.2025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3FF91-0846-4B63-80CE-50384088D6C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xhere.com/ru/photo/1090932"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cdn.eso.org/images/screen/eso1313b.jp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pxhere.com/ru/photo/398992"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zh/photos/%E7%B9%81%E6%98%9F%E7%82%B9%E7%82%B9%E7%9A%84%E5%A4%A9%E7%A9%BA-%E6%98%8E%E6%98%9F-%E5%A4%9C%E6%99%9A%E7%9A%84%E5%A4%A9%E7%A9%BA-1775745/" TargetMode="External"/><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hyperlink" Target="https://pxhere.com/ru/photo/853218" TargetMode="External"/><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pxhere.com/ru/photo/398992" TargetMode="Externa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pxhere.com/ru/photo/1090932"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hyperlink" Target="https://pxhere.com/ru/photo/1090932"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pxhere.com/ru/photo/1090932"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pxhere.com/ru/photo/398992" TargetMode="Externa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hyperlink" Target="https://pxhere.com/ru/photo/1090932"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hyperlink" Target="https://www.fizykaua.com/post/hravitatsiine-linzyvannya-kosmichni-linzy-u-diyi" TargetMode="External"/><Relationship Id="rId13" Type="http://schemas.openxmlformats.org/officeDocument/2006/relationships/hyperlink" Target="https://ned.ipac.caltech.edu/level5/Tyson2/Tyson7.html" TargetMode="External"/><Relationship Id="rId3" Type="http://schemas.openxmlformats.org/officeDocument/2006/relationships/image" Target="../media/image12.png"/><Relationship Id="rId7" Type="http://schemas.openxmlformats.org/officeDocument/2006/relationships/hyperlink" Target="https://www.einstein-online.info/en/spotlight/grav_lensing_history/" TargetMode="External"/><Relationship Id="rId12" Type="http://schemas.openxmlformats.org/officeDocument/2006/relationships/hyperlink" Target="https://www.britannica.com/science/gravity-physics" TargetMode="External"/><Relationship Id="rId2" Type="http://schemas.openxmlformats.org/officeDocument/2006/relationships/image" Target="../media/image5.jpeg"/><Relationship Id="rId16" Type="http://schemas.openxmlformats.org/officeDocument/2006/relationships/hyperlink" Target="https://chandra.cfa.harvard.edu/photo/2024/chandrawebb3/" TargetMode="External"/><Relationship Id="rId1" Type="http://schemas.openxmlformats.org/officeDocument/2006/relationships/slideLayout" Target="../slideLayouts/slideLayout2.xml"/><Relationship Id="rId6" Type="http://schemas.openxmlformats.org/officeDocument/2006/relationships/hyperlink" Target="https://www.astro.rug.nl/~karina/Teaching_files/caminha_lecture.pdf" TargetMode="External"/><Relationship Id="rId11" Type="http://schemas.openxmlformats.org/officeDocument/2006/relationships/hyperlink" Target="https://science.nasa.gov/missions/hubble/natural-lenses-in-space-stretch-hubbles-view-of-the-universe/" TargetMode="External"/><Relationship Id="rId5" Type="http://schemas.openxmlformats.org/officeDocument/2006/relationships/hyperlink" Target="https://www.science.org/doi/10.1126/science.275.5297.184" TargetMode="External"/><Relationship Id="rId15" Type="http://schemas.openxmlformats.org/officeDocument/2006/relationships/hyperlink" Target="https://pyautolens.readthedocs.io/en/latest/" TargetMode="External"/><Relationship Id="rId10" Type="http://schemas.openxmlformats.org/officeDocument/2006/relationships/hyperlink" Target="https://www.cfa.harvard.edu/research/topic/gravitational-lensing" TargetMode="External"/><Relationship Id="rId4" Type="http://schemas.openxmlformats.org/officeDocument/2006/relationships/hyperlink" Target="https://archive.org/details/arxiv-astro-ph9812021/mode/2up?view=theater" TargetMode="External"/><Relationship Id="rId9" Type="http://schemas.openxmlformats.org/officeDocument/2006/relationships/hyperlink" Target="https://kamion.pha.jhu.edu/Ay127/week7.pdf" TargetMode="External"/><Relationship Id="rId14" Type="http://schemas.openxmlformats.org/officeDocument/2006/relationships/hyperlink" Target="https://www.euclid-ec.org/mapping-the-dark-universe-with-gravitational-weak-lens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837473B0-CC2E-450A-ABE3-18F120FF3D39}">
                <a1611:picAttrSrcUrl xmlns="" xmlns:a1611="http://schemas.microsoft.com/office/drawing/2016/11/main" r:id="rId3"/>
              </a:ext>
            </a:extLst>
          </a:blip>
          <a:srcRect/>
          <a:stretch>
            <a:fillRect l="-7000" r="-7000"/>
          </a:stretch>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214282" y="500042"/>
            <a:ext cx="8501122" cy="33575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2" name="Заголовок 1"/>
          <p:cNvSpPr>
            <a:spLocks noGrp="1"/>
          </p:cNvSpPr>
          <p:nvPr>
            <p:ph type="ctrTitle"/>
          </p:nvPr>
        </p:nvSpPr>
        <p:spPr>
          <a:xfrm>
            <a:off x="714348" y="1214422"/>
            <a:ext cx="7286676" cy="327017"/>
          </a:xfrm>
        </p:spPr>
        <p:txBody>
          <a:bodyPr>
            <a:noAutofit/>
          </a:bodyPr>
          <a:lstStyle/>
          <a:p>
            <a:r>
              <a:rPr lang="uk-UA" sz="3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itchFamily="18" charset="0"/>
              </a:rPr>
              <a:t>Гравітаційне </a:t>
            </a:r>
            <a:r>
              <a:rPr lang="uk-UA" sz="3200" b="1"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itchFamily="18" charset="0"/>
              </a:rPr>
              <a:t>лінзування</a:t>
            </a:r>
            <a:r>
              <a:rPr lang="uk-UA" sz="3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itchFamily="18" charset="0"/>
              </a:rPr>
              <a:t>: викривлення простору-часу та методи корекції космічних міражів</a:t>
            </a:r>
          </a:p>
        </p:txBody>
      </p:sp>
      <p:sp>
        <p:nvSpPr>
          <p:cNvPr id="3" name="Подзаголовок 2"/>
          <p:cNvSpPr>
            <a:spLocks noGrp="1"/>
          </p:cNvSpPr>
          <p:nvPr>
            <p:ph type="subTitle" idx="1"/>
          </p:nvPr>
        </p:nvSpPr>
        <p:spPr>
          <a:xfrm>
            <a:off x="571472" y="2214554"/>
            <a:ext cx="7715304" cy="1500198"/>
          </a:xfrm>
        </p:spPr>
        <p:txBody>
          <a:bodyPr>
            <a:normAutofit fontScale="55000" lnSpcReduction="20000"/>
          </a:bodyPr>
          <a:lstStyle/>
          <a:p>
            <a:pPr algn="just"/>
            <a:r>
              <a:rPr lang="uk-UA" dirty="0">
                <a:solidFill>
                  <a:schemeClr val="tx1"/>
                </a:solidFill>
                <a:latin typeface="Cambria" panose="02040503050406030204" pitchFamily="18" charset="0"/>
                <a:ea typeface="Cambria" panose="02040503050406030204" pitchFamily="18" charset="0"/>
                <a:cs typeface="Times New Roman" pitchFamily="18" charset="0"/>
              </a:rPr>
              <a:t>Роботу виконала:  Романюк Ольга Олександрівна, учениця 9 класу комунального закладу середньої освіти «Ліцей №1 імені Володимира </a:t>
            </a:r>
            <a:r>
              <a:rPr lang="uk-UA" dirty="0" err="1">
                <a:solidFill>
                  <a:schemeClr val="tx1"/>
                </a:solidFill>
                <a:latin typeface="Cambria" panose="02040503050406030204" pitchFamily="18" charset="0"/>
                <a:ea typeface="Cambria" panose="02040503050406030204" pitchFamily="18" charset="0"/>
                <a:cs typeface="Times New Roman" pitchFamily="18" charset="0"/>
              </a:rPr>
              <a:t>Красицького</a:t>
            </a:r>
            <a:r>
              <a:rPr lang="uk-UA" dirty="0">
                <a:solidFill>
                  <a:schemeClr val="tx1"/>
                </a:solidFill>
                <a:latin typeface="Cambria" panose="02040503050406030204" pitchFamily="18" charset="0"/>
                <a:ea typeface="Cambria" panose="02040503050406030204" pitchFamily="18" charset="0"/>
                <a:cs typeface="Times New Roman" pitchFamily="18" charset="0"/>
              </a:rPr>
              <a:t> Хмельницької міської ради»</a:t>
            </a:r>
            <a:endParaRPr lang="ru-RU" dirty="0">
              <a:solidFill>
                <a:schemeClr val="tx1"/>
              </a:solidFill>
              <a:latin typeface="Cambria" panose="02040503050406030204" pitchFamily="18" charset="0"/>
              <a:ea typeface="Cambria" panose="02040503050406030204" pitchFamily="18" charset="0"/>
              <a:cs typeface="Times New Roman" pitchFamily="18" charset="0"/>
            </a:endParaRPr>
          </a:p>
          <a:p>
            <a:pPr algn="just"/>
            <a:r>
              <a:rPr lang="uk-UA" dirty="0">
                <a:solidFill>
                  <a:schemeClr val="tx1"/>
                </a:solidFill>
                <a:latin typeface="Cambria" panose="02040503050406030204" pitchFamily="18" charset="0"/>
                <a:ea typeface="Cambria" panose="02040503050406030204" pitchFamily="18" charset="0"/>
                <a:cs typeface="Times New Roman" pitchFamily="18" charset="0"/>
              </a:rPr>
              <a:t>Науковий керівник: Марущак Олена Анатоліївна, вчитель фізики комунального закладу середньої освіти «Ліцей №1 імені Володимира Красицького Хмельницької міської ради»</a:t>
            </a:r>
            <a:endParaRPr lang="ru-RU" dirty="0">
              <a:solidFill>
                <a:schemeClr val="tx1"/>
              </a:solidFill>
              <a:latin typeface="Cambria" panose="02040503050406030204" pitchFamily="18" charset="0"/>
              <a:ea typeface="Cambria" panose="02040503050406030204" pitchFamily="18" charset="0"/>
              <a:cs typeface="Times New Roman" pitchFamily="18" charset="0"/>
            </a:endParaRPr>
          </a:p>
          <a:p>
            <a:pPr algn="l"/>
            <a:endParaRPr lang="ru-RU" dirty="0">
              <a:latin typeface="Times New Roman" pitchFamily="18" charset="0"/>
              <a:cs typeface="Times New Roman" pitchFamily="18" charset="0"/>
            </a:endParaRPr>
          </a:p>
        </p:txBody>
      </p:sp>
      <p:pic>
        <p:nvPicPr>
          <p:cNvPr id="6" name="Рисунок 5" descr="c69c0808328fdc3e3f3ee8b9b7d4a7f8.jpg"/>
          <p:cNvPicPr>
            <a:picLocks noChangeAspect="1"/>
          </p:cNvPicPr>
          <p:nvPr/>
        </p:nvPicPr>
        <p:blipFill>
          <a:blip r:embed="rId4" cstate="print"/>
          <a:stretch>
            <a:fillRect/>
          </a:stretch>
        </p:blipFill>
        <p:spPr>
          <a:xfrm>
            <a:off x="857224" y="4000504"/>
            <a:ext cx="2786082" cy="24288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1643042" y="6500834"/>
            <a:ext cx="4143372" cy="230832"/>
          </a:xfrm>
          <a:prstGeom prst="rect">
            <a:avLst/>
          </a:prstGeom>
          <a:noFill/>
        </p:spPr>
        <p:txBody>
          <a:bodyPr wrap="square" rtlCol="0">
            <a:spAutoFit/>
          </a:bodyPr>
          <a:lstStyle/>
          <a:p>
            <a:r>
              <a:rPr lang="en-US" sz="900" dirty="0" smtClean="0">
                <a:solidFill>
                  <a:schemeClr val="bg1"/>
                </a:solidFill>
                <a:latin typeface="Times New Roman" pitchFamily="18" charset="0"/>
                <a:cs typeface="Times New Roman" pitchFamily="18" charset="0"/>
              </a:rPr>
              <a:t>https://surl.li/ovfrae</a:t>
            </a:r>
            <a:endParaRPr lang="ru-RU" sz="900" dirty="0">
              <a:solidFill>
                <a:schemeClr val="bg1"/>
              </a:solidFill>
              <a:latin typeface="Times New Roman" pitchFamily="18" charset="0"/>
              <a:cs typeface="Times New Roman" pitchFamily="18" charset="0"/>
            </a:endParaRPr>
          </a:p>
        </p:txBody>
      </p:sp>
      <p:pic>
        <p:nvPicPr>
          <p:cNvPr id="9" name="Рисунок 8" descr="big.jpg"/>
          <p:cNvPicPr>
            <a:picLocks noChangeAspect="1"/>
          </p:cNvPicPr>
          <p:nvPr/>
        </p:nvPicPr>
        <p:blipFill>
          <a:blip r:embed="rId5"/>
          <a:stretch>
            <a:fillRect/>
          </a:stretch>
        </p:blipFill>
        <p:spPr>
          <a:xfrm>
            <a:off x="4786314" y="4000504"/>
            <a:ext cx="3571900" cy="23634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5857884" y="6500834"/>
            <a:ext cx="4929222" cy="230832"/>
          </a:xfrm>
          <a:prstGeom prst="rect">
            <a:avLst/>
          </a:prstGeom>
          <a:noFill/>
        </p:spPr>
        <p:txBody>
          <a:bodyPr wrap="square" rtlCol="0">
            <a:spAutoFit/>
          </a:bodyPr>
          <a:lstStyle/>
          <a:p>
            <a:r>
              <a:rPr lang="en-US" sz="900" dirty="0" smtClean="0">
                <a:solidFill>
                  <a:schemeClr val="bg1"/>
                </a:solidFill>
              </a:rPr>
              <a:t>https://</a:t>
            </a:r>
            <a:r>
              <a:rPr lang="en-US" sz="900" dirty="0" smtClean="0">
                <a:solidFill>
                  <a:schemeClr val="bg1"/>
                </a:solidFill>
                <a:latin typeface="Times New Roman" pitchFamily="18" charset="0"/>
                <a:cs typeface="Times New Roman" pitchFamily="18" charset="0"/>
              </a:rPr>
              <a:t>surl.li/qbbpyn</a:t>
            </a:r>
            <a:endParaRPr lang="ru-RU" sz="900" dirty="0">
              <a:solidFill>
                <a:schemeClr val="bg1"/>
              </a:solidFill>
              <a:latin typeface="Times New Roman" pitchFamily="18" charset="0"/>
              <a:cs typeface="Times New Roman" pitchFamily="18" charset="0"/>
            </a:endParaRPr>
          </a:p>
        </p:txBody>
      </p:sp>
      <p:pic>
        <p:nvPicPr>
          <p:cNvPr id="10" name="Рисунок 9" descr="unnamed.jpg"/>
          <p:cNvPicPr>
            <a:picLocks noChangeAspect="1"/>
          </p:cNvPicPr>
          <p:nvPr/>
        </p:nvPicPr>
        <p:blipFill>
          <a:blip r:embed="rId6" cstate="print"/>
          <a:stretch>
            <a:fillRect/>
          </a:stretch>
        </p:blipFill>
        <p:spPr>
          <a:xfrm>
            <a:off x="7715272" y="0"/>
            <a:ext cx="1428728" cy="1428728"/>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179512" y="244464"/>
            <a:ext cx="8784976" cy="120334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599417" y="244464"/>
            <a:ext cx="8229600" cy="1143000"/>
          </a:xfrm>
        </p:spPr>
        <p:txBody>
          <a:bodyPr>
            <a:normAutofit/>
          </a:bodyPr>
          <a:lstStyle/>
          <a:p>
            <a:r>
              <a:rPr lang="uk-UA" sz="4000" dirty="0">
                <a:latin typeface="Cambria" panose="02040503050406030204" pitchFamily="18" charset="0"/>
                <a:ea typeface="Cambria" panose="02040503050406030204" pitchFamily="18" charset="0"/>
                <a:cs typeface="Times New Roman" panose="02020603050405020304" pitchFamily="18" charset="0"/>
              </a:rPr>
              <a:t>Актуальність теми</a:t>
            </a:r>
            <a:endParaRPr lang="ru-RU" sz="4000" dirty="0">
              <a:latin typeface="Cambria" panose="02040503050406030204" pitchFamily="18" charset="0"/>
              <a:ea typeface="Cambria" panose="02040503050406030204" pitchFamily="18" charset="0"/>
              <a:cs typeface="Times New Roman" panose="02020603050405020304" pitchFamily="18" charset="0"/>
            </a:endParaRPr>
          </a:p>
        </p:txBody>
      </p:sp>
      <p:pic>
        <p:nvPicPr>
          <p:cNvPr id="7" name="Объект 6">
            <a:extLst>
              <a:ext uri="{FF2B5EF4-FFF2-40B4-BE49-F238E27FC236}">
                <a16:creationId xmlns="" xmlns:a16="http://schemas.microsoft.com/office/drawing/2014/main" id="{709C6E38-9A61-4300-8934-EB767B6BC6EF}"/>
              </a:ext>
            </a:extLst>
          </p:cNvPr>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179512" y="4009409"/>
            <a:ext cx="4144338" cy="246294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pic>
      <p:sp>
        <p:nvSpPr>
          <p:cNvPr id="9" name="TextBox 8">
            <a:extLst>
              <a:ext uri="{FF2B5EF4-FFF2-40B4-BE49-F238E27FC236}">
                <a16:creationId xmlns="" xmlns:a16="http://schemas.microsoft.com/office/drawing/2014/main" id="{2EBF7836-FA33-4A6E-90BD-EC6FA27539F2}"/>
              </a:ext>
            </a:extLst>
          </p:cNvPr>
          <p:cNvSpPr txBox="1"/>
          <p:nvPr/>
        </p:nvSpPr>
        <p:spPr>
          <a:xfrm>
            <a:off x="323528" y="6150114"/>
            <a:ext cx="3096344" cy="523220"/>
          </a:xfrm>
          <a:prstGeom prst="rect">
            <a:avLst/>
          </a:prstGeom>
          <a:noFill/>
        </p:spPr>
        <p:txBody>
          <a:bodyPr wrap="square" rtlCol="0">
            <a:spAutoFit/>
          </a:bodyPr>
          <a:lstStyle/>
          <a:p>
            <a:r>
              <a:rPr lang="en-US" sz="1400" b="1" i="0" dirty="0">
                <a:solidFill>
                  <a:schemeClr val="bg1"/>
                </a:solidFill>
                <a:effectLst/>
                <a:latin typeface="Times New Roman" panose="02020603050405020304" pitchFamily="18" charset="0"/>
                <a:cs typeface="Times New Roman" panose="02020603050405020304" pitchFamily="18" charset="0"/>
              </a:rPr>
              <a:t>Gravitational</a:t>
            </a:r>
            <a:r>
              <a:rPr lang="en-US" sz="1400" b="1" i="0" dirty="0">
                <a:solidFill>
                  <a:schemeClr val="bg1"/>
                </a:solidFill>
                <a:effectLst/>
                <a:latin typeface="Acrobat"/>
              </a:rPr>
              <a:t> Lensing Diagram</a:t>
            </a:r>
          </a:p>
          <a:p>
            <a:endParaRPr lang="uk-UA" sz="1400" dirty="0"/>
          </a:p>
        </p:txBody>
      </p:sp>
      <p:sp>
        <p:nvSpPr>
          <p:cNvPr id="12" name="TextBox 11">
            <a:extLst>
              <a:ext uri="{FF2B5EF4-FFF2-40B4-BE49-F238E27FC236}">
                <a16:creationId xmlns="" xmlns:a16="http://schemas.microsoft.com/office/drawing/2014/main" id="{764F7387-9098-428F-9C51-0619AB8F005D}"/>
              </a:ext>
            </a:extLst>
          </p:cNvPr>
          <p:cNvSpPr txBox="1"/>
          <p:nvPr/>
        </p:nvSpPr>
        <p:spPr>
          <a:xfrm>
            <a:off x="1357290" y="6627168"/>
            <a:ext cx="3546678" cy="230832"/>
          </a:xfrm>
          <a:prstGeom prst="rect">
            <a:avLst/>
          </a:prstGeom>
          <a:noFill/>
        </p:spPr>
        <p:txBody>
          <a:bodyPr wrap="square" rtlCol="0">
            <a:spAutoFit/>
          </a:bodyPr>
          <a:lstStyle/>
          <a:p>
            <a:r>
              <a:rPr lang="en-US" sz="900" dirty="0" smtClean="0">
                <a:solidFill>
                  <a:schemeClr val="bg1"/>
                </a:solidFill>
              </a:rPr>
              <a:t>https://surl.li/unoohx</a:t>
            </a:r>
            <a:endParaRPr lang="uk-UA" sz="900" dirty="0">
              <a:solidFill>
                <a:schemeClr val="bg1"/>
              </a:solidFill>
            </a:endParaRPr>
          </a:p>
        </p:txBody>
      </p:sp>
      <p:pic>
        <p:nvPicPr>
          <p:cNvPr id="14" name="Рисунок 13">
            <a:extLst>
              <a:ext uri="{FF2B5EF4-FFF2-40B4-BE49-F238E27FC236}">
                <a16:creationId xmlns="" xmlns:a16="http://schemas.microsoft.com/office/drawing/2014/main" id="{41E66996-D7EB-48B4-A268-563BA18295A0}"/>
              </a:ext>
            </a:extLst>
          </p:cNvPr>
          <p:cNvPicPr>
            <a:picLocks noChangeAspect="1"/>
          </p:cNvPicPr>
          <p:nvPr/>
        </p:nvPicPr>
        <p:blipFill rotWithShape="1">
          <a:blip r:embed="rId4">
            <a:extLst>
              <a:ext uri="{28A0092B-C50C-407E-A947-70E740481C1C}">
                <a14:useLocalDpi xmlns="" xmlns:a14="http://schemas.microsoft.com/office/drawing/2010/main" val="0"/>
              </a:ext>
            </a:extLst>
          </a:blip>
          <a:srcRect b="7885"/>
          <a:stretch/>
        </p:blipFill>
        <p:spPr>
          <a:xfrm>
            <a:off x="4644008" y="3982246"/>
            <a:ext cx="3888432" cy="2490109"/>
          </a:xfrm>
          <a:prstGeom prst="rect">
            <a:avLst/>
          </a:prstGeom>
        </p:spPr>
      </p:pic>
      <p:sp>
        <p:nvSpPr>
          <p:cNvPr id="15" name="Прямоугольник 14">
            <a:extLst>
              <a:ext uri="{FF2B5EF4-FFF2-40B4-BE49-F238E27FC236}">
                <a16:creationId xmlns="" xmlns:a16="http://schemas.microsoft.com/office/drawing/2014/main" id="{352E84C8-7851-4A96-9310-4CE5A8743775}"/>
              </a:ext>
            </a:extLst>
          </p:cNvPr>
          <p:cNvSpPr/>
          <p:nvPr/>
        </p:nvSpPr>
        <p:spPr>
          <a:xfrm>
            <a:off x="323528" y="1670913"/>
            <a:ext cx="8352927" cy="20882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dirty="0">
                <a:solidFill>
                  <a:schemeClr val="tx1"/>
                </a:solidFill>
                <a:latin typeface="Cambria" panose="02040503050406030204" pitchFamily="18" charset="0"/>
                <a:ea typeface="Cambria" panose="02040503050406030204" pitchFamily="18" charset="0"/>
                <a:cs typeface="Times New Roman" panose="02020603050405020304" pitchFamily="18" charset="0"/>
              </a:rPr>
              <a:t>Гравітаційне </a:t>
            </a:r>
            <a:r>
              <a:rPr lang="uk-UA"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лінзування</a:t>
            </a:r>
            <a:r>
              <a:rPr lang="uk-UA" dirty="0">
                <a:solidFill>
                  <a:schemeClr val="tx1"/>
                </a:solidFill>
                <a:latin typeface="Cambria" panose="02040503050406030204" pitchFamily="18" charset="0"/>
                <a:ea typeface="Cambria" panose="02040503050406030204" pitchFamily="18" charset="0"/>
                <a:cs typeface="Times New Roman" panose="02020603050405020304" pitchFamily="18" charset="0"/>
              </a:rPr>
              <a:t> дає змогу астрономам бачити далекі галактики, досліджувати темну матерію та шукати </a:t>
            </a:r>
            <a:r>
              <a:rPr lang="uk-UA"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екзопланети</a:t>
            </a:r>
            <a:r>
              <a:rPr lang="uk-UA" dirty="0">
                <a:solidFill>
                  <a:schemeClr val="tx1"/>
                </a:solidFill>
                <a:latin typeface="Cambria" panose="02040503050406030204" pitchFamily="18" charset="0"/>
                <a:ea typeface="Cambria" panose="02040503050406030204" pitchFamily="18" charset="0"/>
                <a:cs typeface="Times New Roman" panose="02020603050405020304" pitchFamily="18" charset="0"/>
              </a:rPr>
              <a:t>. Гравітаційне </a:t>
            </a:r>
            <a:r>
              <a:rPr lang="uk-UA"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лінзування</a:t>
            </a:r>
            <a:r>
              <a:rPr lang="uk-UA" dirty="0">
                <a:solidFill>
                  <a:schemeClr val="tx1"/>
                </a:solidFill>
                <a:latin typeface="Cambria" panose="02040503050406030204" pitchFamily="18" charset="0"/>
                <a:ea typeface="Cambria" panose="02040503050406030204" pitchFamily="18" charset="0"/>
                <a:cs typeface="Times New Roman" panose="02020603050405020304" pitchFamily="18" charset="0"/>
              </a:rPr>
              <a:t> – яскраве підтвердження теорії відносності. Але воно теж створює труднощі: через спотворення світла ми можемо помилково оцінювати форму і місце знаходження космічних тіл. Це заважає отримувати правильні дані про розподіл маси у Всесвіті.</a:t>
            </a:r>
            <a:r>
              <a:rPr lang="uk-UA" dirty="0">
                <a:latin typeface="Cambria" panose="02040503050406030204" pitchFamily="18" charset="0"/>
                <a:ea typeface="Cambria" panose="02040503050406030204" pitchFamily="18" charset="0"/>
              </a:rPr>
              <a:t>.</a:t>
            </a:r>
          </a:p>
        </p:txBody>
      </p:sp>
      <p:sp>
        <p:nvSpPr>
          <p:cNvPr id="16" name="TextBox 15">
            <a:extLst>
              <a:ext uri="{FF2B5EF4-FFF2-40B4-BE49-F238E27FC236}">
                <a16:creationId xmlns="" xmlns:a16="http://schemas.microsoft.com/office/drawing/2014/main" id="{39E9FF71-746E-4E2E-947C-23FFB145CB1F}"/>
              </a:ext>
            </a:extLst>
          </p:cNvPr>
          <p:cNvSpPr txBox="1"/>
          <p:nvPr/>
        </p:nvSpPr>
        <p:spPr>
          <a:xfrm>
            <a:off x="5940152" y="6196280"/>
            <a:ext cx="3365612" cy="584775"/>
          </a:xfrm>
          <a:prstGeom prst="rect">
            <a:avLst/>
          </a:prstGeom>
          <a:noFill/>
        </p:spPr>
        <p:txBody>
          <a:bodyPr wrap="square" rtlCol="0">
            <a:spAutoFit/>
          </a:bodyPr>
          <a:lstStyle/>
          <a:p>
            <a:r>
              <a:rPr lang="en-US" sz="1400" b="1" i="0" dirty="0">
                <a:solidFill>
                  <a:schemeClr val="bg1"/>
                </a:solidFill>
                <a:effectLst/>
                <a:latin typeface="Times New Roman" panose="02020603050405020304" pitchFamily="18" charset="0"/>
                <a:cs typeface="Times New Roman" panose="02020603050405020304" pitchFamily="18" charset="0"/>
              </a:rPr>
              <a:t>Gravitational</a:t>
            </a:r>
            <a:r>
              <a:rPr lang="en-US" sz="1400" b="0" i="0" dirty="0">
                <a:solidFill>
                  <a:schemeClr val="bg1"/>
                </a:solidFill>
                <a:effectLst/>
                <a:latin typeface="Times New Roman" panose="02020603050405020304" pitchFamily="18" charset="0"/>
                <a:cs typeface="Times New Roman" panose="02020603050405020304" pitchFamily="18" charset="0"/>
              </a:rPr>
              <a:t> </a:t>
            </a:r>
            <a:r>
              <a:rPr lang="en-US" sz="1400" b="1" i="0" dirty="0">
                <a:solidFill>
                  <a:schemeClr val="bg1"/>
                </a:solidFill>
                <a:effectLst/>
                <a:latin typeface="Times New Roman" panose="02020603050405020304" pitchFamily="18" charset="0"/>
                <a:cs typeface="Times New Roman" panose="02020603050405020304" pitchFamily="18" charset="0"/>
              </a:rPr>
              <a:t>lensing</a:t>
            </a:r>
            <a:r>
              <a:rPr lang="en-US" sz="1400" b="0" i="0" dirty="0">
                <a:solidFill>
                  <a:schemeClr val="bg1"/>
                </a:solidFill>
                <a:effectLst/>
                <a:latin typeface="Times New Roman" panose="02020603050405020304" pitchFamily="18" charset="0"/>
                <a:cs typeface="Times New Roman" panose="02020603050405020304" pitchFamily="18" charset="0"/>
              </a:rPr>
              <a:t> </a:t>
            </a:r>
            <a:r>
              <a:rPr lang="en-US" sz="1400" b="1" i="0" dirty="0">
                <a:solidFill>
                  <a:schemeClr val="bg1"/>
                </a:solidFill>
                <a:effectLst/>
                <a:latin typeface="Times New Roman" panose="02020603050405020304" pitchFamily="18" charset="0"/>
                <a:cs typeface="Times New Roman" panose="02020603050405020304" pitchFamily="18" charset="0"/>
              </a:rPr>
              <a:t>in</a:t>
            </a:r>
            <a:r>
              <a:rPr lang="en-US" sz="1400" b="0" i="0" dirty="0">
                <a:solidFill>
                  <a:schemeClr val="bg1"/>
                </a:solidFill>
                <a:effectLst/>
                <a:latin typeface="Times New Roman" panose="02020603050405020304" pitchFamily="18" charset="0"/>
                <a:cs typeface="Times New Roman" panose="02020603050405020304" pitchFamily="18" charset="0"/>
              </a:rPr>
              <a:t> </a:t>
            </a:r>
            <a:r>
              <a:rPr lang="en-US" sz="1400" b="1" i="0" dirty="0">
                <a:solidFill>
                  <a:schemeClr val="bg1"/>
                </a:solidFill>
                <a:effectLst/>
                <a:latin typeface="Times New Roman" panose="02020603050405020304" pitchFamily="18" charset="0"/>
                <a:cs typeface="Times New Roman" panose="02020603050405020304" pitchFamily="18" charset="0"/>
              </a:rPr>
              <a:t>action</a:t>
            </a:r>
          </a:p>
          <a:p>
            <a:endParaRPr lang="uk-UA" dirty="0"/>
          </a:p>
        </p:txBody>
      </p:sp>
      <p:sp>
        <p:nvSpPr>
          <p:cNvPr id="17" name="TextBox 16">
            <a:extLst>
              <a:ext uri="{FF2B5EF4-FFF2-40B4-BE49-F238E27FC236}">
                <a16:creationId xmlns="" xmlns:a16="http://schemas.microsoft.com/office/drawing/2014/main" id="{0D12500F-7BB8-4F31-A2AA-5394892CEF2B}"/>
              </a:ext>
            </a:extLst>
          </p:cNvPr>
          <p:cNvSpPr txBox="1"/>
          <p:nvPr/>
        </p:nvSpPr>
        <p:spPr>
          <a:xfrm>
            <a:off x="6000760" y="6611779"/>
            <a:ext cx="4126196" cy="246221"/>
          </a:xfrm>
          <a:prstGeom prst="rect">
            <a:avLst/>
          </a:prstGeom>
          <a:noFill/>
        </p:spPr>
        <p:txBody>
          <a:bodyPr wrap="square" rtlCol="0">
            <a:spAutoFit/>
          </a:bodyPr>
          <a:lstStyle/>
          <a:p>
            <a:r>
              <a:rPr lang="en-US" sz="1000" dirty="0" smtClean="0">
                <a:solidFill>
                  <a:schemeClr val="bg1"/>
                </a:solidFill>
                <a:latin typeface="Times New Roman" panose="02020603050405020304" pitchFamily="18" charset="0"/>
                <a:cs typeface="Times New Roman" panose="02020603050405020304" pitchFamily="18" charset="0"/>
              </a:rPr>
              <a:t>https://surl.li/gzcilp</a:t>
            </a:r>
            <a:endParaRPr lang="uk-UA" sz="10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скругленные углы 5">
            <a:extLst>
              <a:ext uri="{FF2B5EF4-FFF2-40B4-BE49-F238E27FC236}">
                <a16:creationId xmlns="" xmlns:a16="http://schemas.microsoft.com/office/drawing/2014/main" id="{764D0B2A-DFE1-4275-9499-AA7CF5287349}"/>
              </a:ext>
            </a:extLst>
          </p:cNvPr>
          <p:cNvSpPr/>
          <p:nvPr/>
        </p:nvSpPr>
        <p:spPr>
          <a:xfrm>
            <a:off x="5292080" y="1042037"/>
            <a:ext cx="3744416" cy="18002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uk-UA" dirty="0"/>
          </a:p>
        </p:txBody>
      </p:sp>
      <p:pic>
        <p:nvPicPr>
          <p:cNvPr id="1026" name="Picture 2" descr="This graphic illustrates how a faraway quasar (an extremely bright region in the center of some distant galaxies) is altered by a massive foreground galaxy.">
            <a:extLst>
              <a:ext uri="{FF2B5EF4-FFF2-40B4-BE49-F238E27FC236}">
                <a16:creationId xmlns="" xmlns:a16="http://schemas.microsoft.com/office/drawing/2014/main" id="{D0F8DC3F-63BF-47EC-871D-01AB44744D37}"/>
              </a:ext>
            </a:extLst>
          </p:cNvPr>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3707904" y="3767062"/>
            <a:ext cx="5328592" cy="2880320"/>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Рисунок 3">
            <a:extLst>
              <a:ext uri="{FF2B5EF4-FFF2-40B4-BE49-F238E27FC236}">
                <a16:creationId xmlns="" xmlns:a16="http://schemas.microsoft.com/office/drawing/2014/main" id="{37AF8627-8FF7-469E-B9B6-9D01511C5D4A}"/>
              </a:ext>
            </a:extLst>
          </p:cNvPr>
          <p:cNvPicPr>
            <a:picLocks noChangeAspect="1"/>
          </p:cNvPicPr>
          <p:nvPr/>
        </p:nvPicPr>
        <p:blipFill>
          <a:blip r:embed="rId3"/>
          <a:stretch>
            <a:fillRect/>
          </a:stretch>
        </p:blipFill>
        <p:spPr>
          <a:xfrm>
            <a:off x="251520" y="455275"/>
            <a:ext cx="4824536" cy="2973725"/>
          </a:xfrm>
          <a:prstGeom prst="rect">
            <a:avLst/>
          </a:prstGeom>
        </p:spPr>
      </p:pic>
      <p:sp>
        <p:nvSpPr>
          <p:cNvPr id="5" name="TextBox 4">
            <a:extLst>
              <a:ext uri="{FF2B5EF4-FFF2-40B4-BE49-F238E27FC236}">
                <a16:creationId xmlns="" xmlns:a16="http://schemas.microsoft.com/office/drawing/2014/main" id="{59ED88FF-E15B-4F85-A7F1-7AC54C089EB2}"/>
              </a:ext>
            </a:extLst>
          </p:cNvPr>
          <p:cNvSpPr txBox="1"/>
          <p:nvPr/>
        </p:nvSpPr>
        <p:spPr>
          <a:xfrm>
            <a:off x="5292080" y="1412776"/>
            <a:ext cx="3851920" cy="1138773"/>
          </a:xfrm>
          <a:prstGeom prst="rect">
            <a:avLst/>
          </a:prstGeom>
          <a:noFill/>
        </p:spPr>
        <p:txBody>
          <a:bodyPr wrap="square" rtlCol="0">
            <a:spAutoFit/>
          </a:bodyPr>
          <a:lstStyle/>
          <a:p>
            <a:pPr algn="l"/>
            <a:r>
              <a:rPr lang="en-US" b="1" i="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Gravitational lensing of distant star-forming galaxies (schematic</a:t>
            </a:r>
            <a:r>
              <a:rPr lang="en-US" b="0" i="0" dirty="0">
                <a:solidFill>
                  <a:srgbClr val="333333"/>
                </a:solidFill>
                <a:effectLst/>
                <a:latin typeface="Cambria" panose="02040503050406030204" pitchFamily="18" charset="0"/>
                <a:ea typeface="Cambria" panose="02040503050406030204" pitchFamily="18" charset="0"/>
                <a:cs typeface="Times New Roman" panose="02020603050405020304" pitchFamily="18" charset="0"/>
              </a:rPr>
              <a:t>)</a:t>
            </a:r>
          </a:p>
          <a:p>
            <a:r>
              <a:rPr lang="en-US" sz="2000" b="1" i="0" u="none" strike="noStrike" dirty="0">
                <a:solidFill>
                  <a:srgbClr val="428BCA"/>
                </a:solidFill>
                <a:effectLst/>
                <a:latin typeface="Times New Roman" panose="02020603050405020304" pitchFamily="18" charset="0"/>
                <a:cs typeface="Times New Roman" panose="02020603050405020304" pitchFamily="18" charset="0"/>
                <a:hlinkClick r:id="rId4" tooltip="Gravitational lensing of distant star-forming galaxies (schematic)"/>
              </a:rPr>
              <a:t/>
            </a:r>
            <a:br>
              <a:rPr lang="en-US" sz="2000" b="1" i="0" u="none" strike="noStrike" dirty="0">
                <a:solidFill>
                  <a:srgbClr val="428BCA"/>
                </a:solidFill>
                <a:effectLst/>
                <a:latin typeface="Times New Roman" panose="02020603050405020304" pitchFamily="18" charset="0"/>
                <a:cs typeface="Times New Roman" panose="02020603050405020304" pitchFamily="18" charset="0"/>
                <a:hlinkClick r:id="rId4" tooltip="Gravitational lensing of distant star-forming galaxies (schematic)"/>
              </a:rPr>
            </a:br>
            <a:r>
              <a:rPr lang="en-US" sz="1200" i="0" u="none" strike="noStrike" dirty="0">
                <a:effectLst/>
                <a:latin typeface="Times New Roman" panose="02020603050405020304" pitchFamily="18" charset="0"/>
                <a:cs typeface="Times New Roman" panose="02020603050405020304" pitchFamily="18" charset="0"/>
              </a:rPr>
              <a:t>https://www.eso.org/public/images/eso1313b/</a:t>
            </a:r>
            <a:endParaRPr lang="uk-UA" sz="1200"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 xmlns:a16="http://schemas.microsoft.com/office/drawing/2014/main" id="{D8B7D9C9-F9C2-4D1E-8FD8-8C1F488CC3FF}"/>
              </a:ext>
            </a:extLst>
          </p:cNvPr>
          <p:cNvPicPr>
            <a:picLocks noChangeAspect="1"/>
          </p:cNvPicPr>
          <p:nvPr/>
        </p:nvPicPr>
        <p:blipFill>
          <a:blip r:embed="rId5"/>
          <a:stretch>
            <a:fillRect/>
          </a:stretch>
        </p:blipFill>
        <p:spPr>
          <a:xfrm>
            <a:off x="251520" y="4365104"/>
            <a:ext cx="3384376" cy="1869603"/>
          </a:xfrm>
          <a:prstGeom prst="rect">
            <a:avLst/>
          </a:prstGeom>
        </p:spPr>
      </p:pic>
      <p:sp>
        <p:nvSpPr>
          <p:cNvPr id="8" name="TextBox 7">
            <a:extLst>
              <a:ext uri="{FF2B5EF4-FFF2-40B4-BE49-F238E27FC236}">
                <a16:creationId xmlns="" xmlns:a16="http://schemas.microsoft.com/office/drawing/2014/main" id="{88821C44-3274-4FFE-A17A-80A4EFB22FB4}"/>
              </a:ext>
            </a:extLst>
          </p:cNvPr>
          <p:cNvSpPr txBox="1"/>
          <p:nvPr/>
        </p:nvSpPr>
        <p:spPr>
          <a:xfrm>
            <a:off x="266801" y="4961351"/>
            <a:ext cx="3405099" cy="677108"/>
          </a:xfrm>
          <a:prstGeom prst="rect">
            <a:avLst/>
          </a:prstGeom>
          <a:noFill/>
        </p:spPr>
        <p:txBody>
          <a:bodyPr wrap="none" rtlCol="0">
            <a:spAutoFit/>
          </a:bodyPr>
          <a:lstStyle/>
          <a:p>
            <a:r>
              <a:rPr lang="en-US" b="1" dirty="0">
                <a:solidFill>
                  <a:srgbClr val="333333"/>
                </a:solidFill>
                <a:latin typeface="Cambria" panose="02040503050406030204" pitchFamily="18" charset="0"/>
                <a:ea typeface="Cambria" panose="02040503050406030204" pitchFamily="18" charset="0"/>
                <a:cs typeface="Times New Roman" panose="02020603050405020304" pitchFamily="18" charset="0"/>
              </a:rPr>
              <a:t>Gravitational Lensing Graphic</a:t>
            </a:r>
          </a:p>
          <a:p>
            <a:endParaRPr lang="uk-UA" sz="1900" dirty="0"/>
          </a:p>
        </p:txBody>
      </p:sp>
      <p:sp>
        <p:nvSpPr>
          <p:cNvPr id="9" name="TextBox 8">
            <a:extLst>
              <a:ext uri="{FF2B5EF4-FFF2-40B4-BE49-F238E27FC236}">
                <a16:creationId xmlns="" xmlns:a16="http://schemas.microsoft.com/office/drawing/2014/main" id="{00FDDB9C-DE7C-485E-A1C4-C8B23A662B61}"/>
              </a:ext>
            </a:extLst>
          </p:cNvPr>
          <p:cNvSpPr txBox="1"/>
          <p:nvPr/>
        </p:nvSpPr>
        <p:spPr>
          <a:xfrm>
            <a:off x="290465" y="5638459"/>
            <a:ext cx="3024336"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https://www.jpl.nasa.gov/images/pia23641-gravitational-lensing-graphic/</a:t>
            </a:r>
            <a:endParaRPr lang="uk-UA" sz="1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38888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837473B0-CC2E-450A-ABE3-18F120FF3D39}">
                <a1611:picAttrSrcUrl xmlns="" xmlns:a1611="http://schemas.microsoft.com/office/drawing/2016/11/main" r:id="rId3"/>
              </a:ext>
            </a:extLst>
          </a:blip>
          <a:srcRect/>
          <a:stretch>
            <a:fillRect l="-6000" r="-6000"/>
          </a:stretch>
        </a:blip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 xmlns:a16="http://schemas.microsoft.com/office/drawing/2014/main" id="{893BF994-5683-4806-8FF3-C2823C6E2191}"/>
              </a:ext>
            </a:extLst>
          </p:cNvPr>
          <p:cNvPicPr>
            <a:picLocks noChangeAspect="1"/>
          </p:cNvPicPr>
          <p:nvPr/>
        </p:nvPicPr>
        <p:blipFill>
          <a:blip r:embed="rId4"/>
          <a:stretch>
            <a:fillRect/>
          </a:stretch>
        </p:blipFill>
        <p:spPr>
          <a:xfrm>
            <a:off x="539552" y="260648"/>
            <a:ext cx="8064896" cy="1231499"/>
          </a:xfrm>
          <a:prstGeom prst="rect">
            <a:avLst/>
          </a:prstGeom>
        </p:spPr>
      </p:pic>
      <p:sp>
        <p:nvSpPr>
          <p:cNvPr id="7" name="TextBox 6">
            <a:extLst>
              <a:ext uri="{FF2B5EF4-FFF2-40B4-BE49-F238E27FC236}">
                <a16:creationId xmlns="" xmlns:a16="http://schemas.microsoft.com/office/drawing/2014/main" id="{DF6A8156-6D16-4A0D-B6F0-F6167CE313E8}"/>
              </a:ext>
            </a:extLst>
          </p:cNvPr>
          <p:cNvSpPr txBox="1"/>
          <p:nvPr/>
        </p:nvSpPr>
        <p:spPr>
          <a:xfrm>
            <a:off x="2476330" y="491676"/>
            <a:ext cx="4558043" cy="769441"/>
          </a:xfrm>
          <a:prstGeom prst="rect">
            <a:avLst/>
          </a:prstGeom>
          <a:noFill/>
        </p:spPr>
        <p:txBody>
          <a:bodyPr wrap="none" rtlCol="0">
            <a:spAutoFit/>
          </a:bodyPr>
          <a:lstStyle/>
          <a:p>
            <a:r>
              <a:rPr lang="uk-UA" sz="4400" dirty="0">
                <a:latin typeface="Cambria" panose="02040503050406030204" pitchFamily="18" charset="0"/>
                <a:ea typeface="Cambria" panose="02040503050406030204" pitchFamily="18" charset="0"/>
                <a:cs typeface="Times New Roman" panose="02020603050405020304" pitchFamily="18" charset="0"/>
              </a:rPr>
              <a:t>Науковий</a:t>
            </a:r>
            <a:r>
              <a:rPr lang="uk-UA" sz="4400" b="1" dirty="0">
                <a:latin typeface="Cambria" panose="02040503050406030204" pitchFamily="18" charset="0"/>
                <a:ea typeface="Cambria" panose="02040503050406030204" pitchFamily="18" charset="0"/>
                <a:cs typeface="Times New Roman" panose="02020603050405020304" pitchFamily="18" charset="0"/>
              </a:rPr>
              <a:t> </a:t>
            </a:r>
            <a:r>
              <a:rPr lang="uk-UA" sz="4400" dirty="0">
                <a:latin typeface="Cambria" panose="02040503050406030204" pitchFamily="18" charset="0"/>
                <a:ea typeface="Cambria" panose="02040503050406030204" pitchFamily="18" charset="0"/>
                <a:cs typeface="Times New Roman" panose="02020603050405020304" pitchFamily="18" charset="0"/>
              </a:rPr>
              <a:t>апарат</a:t>
            </a:r>
          </a:p>
        </p:txBody>
      </p:sp>
      <p:sp>
        <p:nvSpPr>
          <p:cNvPr id="11" name="Прямоугольник 10">
            <a:extLst>
              <a:ext uri="{FF2B5EF4-FFF2-40B4-BE49-F238E27FC236}">
                <a16:creationId xmlns="" xmlns:a16="http://schemas.microsoft.com/office/drawing/2014/main" id="{D38B25B2-2159-4BF3-8FFF-06DA480F29E5}"/>
              </a:ext>
            </a:extLst>
          </p:cNvPr>
          <p:cNvSpPr/>
          <p:nvPr/>
        </p:nvSpPr>
        <p:spPr>
          <a:xfrm>
            <a:off x="588386" y="1693795"/>
            <a:ext cx="7967228" cy="47635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sz="1700" b="1" dirty="0">
                <a:latin typeface="Cambria" panose="02040503050406030204" pitchFamily="18" charset="0"/>
                <a:ea typeface="Cambria" panose="02040503050406030204" pitchFamily="18" charset="0"/>
                <a:cs typeface="Times New Roman" panose="02020603050405020304" pitchFamily="18" charset="0"/>
              </a:rPr>
              <a:t>Мета дослідження </a:t>
            </a:r>
            <a:r>
              <a:rPr lang="uk-UA" sz="1700" dirty="0">
                <a:latin typeface="Cambria" panose="02040503050406030204" pitchFamily="18" charset="0"/>
                <a:ea typeface="Cambria" panose="02040503050406030204" pitchFamily="18" charset="0"/>
                <a:cs typeface="Times New Roman" panose="02020603050405020304" pitchFamily="18" charset="0"/>
              </a:rPr>
              <a:t>– вивчення механізму гравітаційного </a:t>
            </a:r>
            <a:r>
              <a:rPr lang="uk-UA" sz="17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700" dirty="0">
                <a:latin typeface="Cambria" panose="02040503050406030204" pitchFamily="18" charset="0"/>
                <a:ea typeface="Cambria" panose="02040503050406030204" pitchFamily="18" charset="0"/>
                <a:cs typeface="Times New Roman" panose="02020603050405020304" pitchFamily="18" charset="0"/>
              </a:rPr>
              <a:t>, аналіз його впливу на спостереження небесних об’єктів, а також розгляд актуальних методів коригування викривлень, спричинених цим феноменом.</a:t>
            </a:r>
          </a:p>
          <a:p>
            <a:pPr algn="just"/>
            <a:r>
              <a:rPr lang="uk-UA" sz="1700" b="1" dirty="0">
                <a:latin typeface="Cambria" panose="02040503050406030204" pitchFamily="18" charset="0"/>
                <a:ea typeface="Cambria" panose="02040503050406030204" pitchFamily="18" charset="0"/>
                <a:cs typeface="Times New Roman" panose="02020603050405020304" pitchFamily="18" charset="0"/>
              </a:rPr>
              <a:t>Основні завдання дослідження містять:</a:t>
            </a:r>
          </a:p>
          <a:p>
            <a:pPr algn="just"/>
            <a:r>
              <a:rPr lang="uk-UA" sz="1700" dirty="0">
                <a:latin typeface="Cambria" panose="02040503050406030204" pitchFamily="18" charset="0"/>
                <a:ea typeface="Cambria" panose="02040503050406030204" pitchFamily="18" charset="0"/>
                <a:cs typeface="Times New Roman" panose="02020603050405020304" pitchFamily="18" charset="0"/>
              </a:rPr>
              <a:t>1. Вивчення фізичних принципів, що лежать в основі гравітаційного</a:t>
            </a:r>
          </a:p>
          <a:p>
            <a:pPr algn="just"/>
            <a:r>
              <a:rPr lang="uk-UA" sz="17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700" dirty="0">
                <a:latin typeface="Cambria" panose="02040503050406030204" pitchFamily="18" charset="0"/>
                <a:ea typeface="Cambria" panose="02040503050406030204" pitchFamily="18" charset="0"/>
                <a:cs typeface="Times New Roman" panose="02020603050405020304" pitchFamily="18" charset="0"/>
              </a:rPr>
              <a:t>.</a:t>
            </a:r>
          </a:p>
          <a:p>
            <a:pPr algn="just"/>
            <a:r>
              <a:rPr lang="uk-UA" sz="1700" dirty="0">
                <a:latin typeface="Cambria" panose="02040503050406030204" pitchFamily="18" charset="0"/>
                <a:ea typeface="Cambria" panose="02040503050406030204" pitchFamily="18" charset="0"/>
                <a:cs typeface="Times New Roman" panose="02020603050405020304" pitchFamily="18" charset="0"/>
              </a:rPr>
              <a:t>2. Аналіз ефектів, що виникають під час спостереження далеких</a:t>
            </a:r>
          </a:p>
          <a:p>
            <a:pPr algn="just"/>
            <a:r>
              <a:rPr lang="uk-UA" sz="1700" dirty="0">
                <a:latin typeface="Cambria" panose="02040503050406030204" pitchFamily="18" charset="0"/>
                <a:ea typeface="Cambria" panose="02040503050406030204" pitchFamily="18" charset="0"/>
                <a:cs typeface="Times New Roman" panose="02020603050405020304" pitchFamily="18" charset="0"/>
              </a:rPr>
              <a:t>астрономічних об’єктів у наслідок дії цього феномена.</a:t>
            </a:r>
          </a:p>
          <a:p>
            <a:pPr algn="just"/>
            <a:r>
              <a:rPr lang="uk-UA" sz="1700" dirty="0">
                <a:latin typeface="Cambria" panose="02040503050406030204" pitchFamily="18" charset="0"/>
                <a:ea typeface="Cambria" panose="02040503050406030204" pitchFamily="18" charset="0"/>
                <a:cs typeface="Times New Roman" panose="02020603050405020304" pitchFamily="18" charset="0"/>
              </a:rPr>
              <a:t>3. Огляд сучасних методів усунення спотворень, зумовлених гравітаційним</a:t>
            </a:r>
          </a:p>
          <a:p>
            <a:pPr algn="just"/>
            <a:r>
              <a:rPr lang="uk-UA" sz="1700" dirty="0" err="1">
                <a:latin typeface="Cambria" panose="02040503050406030204" pitchFamily="18" charset="0"/>
                <a:ea typeface="Cambria" panose="02040503050406030204" pitchFamily="18" charset="0"/>
                <a:cs typeface="Times New Roman" panose="02020603050405020304" pitchFamily="18" charset="0"/>
              </a:rPr>
              <a:t>лінзуванням</a:t>
            </a:r>
            <a:r>
              <a:rPr lang="uk-UA" sz="1700" dirty="0">
                <a:latin typeface="Cambria" panose="02040503050406030204" pitchFamily="18" charset="0"/>
                <a:ea typeface="Cambria" panose="02040503050406030204" pitchFamily="18" charset="0"/>
                <a:cs typeface="Times New Roman" panose="02020603050405020304" pitchFamily="18" charset="0"/>
              </a:rPr>
              <a:t>.</a:t>
            </a:r>
          </a:p>
          <a:p>
            <a:pPr algn="just"/>
            <a:r>
              <a:rPr lang="uk-UA" sz="1700" dirty="0">
                <a:latin typeface="Cambria" panose="02040503050406030204" pitchFamily="18" charset="0"/>
                <a:ea typeface="Cambria" panose="02040503050406030204" pitchFamily="18" charset="0"/>
                <a:cs typeface="Times New Roman" panose="02020603050405020304" pitchFamily="18" charset="0"/>
              </a:rPr>
              <a:t>4. Оцінка значущості гравітаційного </a:t>
            </a:r>
            <a:r>
              <a:rPr lang="uk-UA" sz="17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700" dirty="0">
                <a:latin typeface="Cambria" panose="02040503050406030204" pitchFamily="18" charset="0"/>
                <a:ea typeface="Cambria" panose="02040503050406030204" pitchFamily="18" charset="0"/>
                <a:cs typeface="Times New Roman" panose="02020603050405020304" pitchFamily="18" charset="0"/>
              </a:rPr>
              <a:t> в контексті сучасних</a:t>
            </a:r>
          </a:p>
          <a:p>
            <a:pPr algn="just"/>
            <a:r>
              <a:rPr lang="uk-UA" sz="1700" dirty="0">
                <a:latin typeface="Cambria" panose="02040503050406030204" pitchFamily="18" charset="0"/>
                <a:ea typeface="Cambria" panose="02040503050406030204" pitchFamily="18" charset="0"/>
                <a:cs typeface="Times New Roman" panose="02020603050405020304" pitchFamily="18" charset="0"/>
              </a:rPr>
              <a:t>досліджень в галузі астрономії та космології.</a:t>
            </a:r>
          </a:p>
          <a:p>
            <a:pPr algn="just"/>
            <a:r>
              <a:rPr lang="uk-UA" sz="1700" b="1" dirty="0">
                <a:latin typeface="Cambria" panose="02040503050406030204" pitchFamily="18" charset="0"/>
                <a:ea typeface="Cambria" panose="02040503050406030204" pitchFamily="18" charset="0"/>
                <a:cs typeface="Times New Roman" panose="02020603050405020304" pitchFamily="18" charset="0"/>
              </a:rPr>
              <a:t>Предмет дослідження:</a:t>
            </a:r>
            <a:r>
              <a:rPr lang="uk-UA" sz="1700" dirty="0">
                <a:latin typeface="Cambria" panose="02040503050406030204" pitchFamily="18" charset="0"/>
                <a:ea typeface="Cambria" panose="02040503050406030204" pitchFamily="18" charset="0"/>
                <a:cs typeface="Times New Roman" panose="02020603050405020304" pitchFamily="18" charset="0"/>
              </a:rPr>
              <a:t> вплив гравітаційного </a:t>
            </a:r>
            <a:r>
              <a:rPr lang="uk-UA" sz="17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700" dirty="0">
                <a:latin typeface="Cambria" panose="02040503050406030204" pitchFamily="18" charset="0"/>
                <a:ea typeface="Cambria" panose="02040503050406030204" pitchFamily="18" charset="0"/>
                <a:cs typeface="Times New Roman" panose="02020603050405020304" pitchFamily="18" charset="0"/>
              </a:rPr>
              <a:t> на спостереження</a:t>
            </a:r>
          </a:p>
          <a:p>
            <a:pPr algn="just"/>
            <a:r>
              <a:rPr lang="uk-UA" sz="1700" dirty="0">
                <a:latin typeface="Cambria" panose="02040503050406030204" pitchFamily="18" charset="0"/>
                <a:ea typeface="Cambria" panose="02040503050406030204" pitchFamily="18" charset="0"/>
                <a:cs typeface="Times New Roman" panose="02020603050405020304" pitchFamily="18" charset="0"/>
              </a:rPr>
              <a:t>астрономічних об’єктів та методи корекції відповідних спотворень.</a:t>
            </a:r>
          </a:p>
          <a:p>
            <a:pPr algn="just"/>
            <a:r>
              <a:rPr lang="uk-UA" sz="1700" b="1" dirty="0">
                <a:latin typeface="Cambria" panose="02040503050406030204" pitchFamily="18" charset="0"/>
                <a:ea typeface="Cambria" panose="02040503050406030204" pitchFamily="18" charset="0"/>
                <a:cs typeface="Times New Roman" panose="02020603050405020304" pitchFamily="18" charset="0"/>
              </a:rPr>
              <a:t>Об’єкт дослідження: </a:t>
            </a:r>
            <a:r>
              <a:rPr lang="uk-UA" sz="1700" dirty="0">
                <a:latin typeface="Cambria" panose="02040503050406030204" pitchFamily="18" charset="0"/>
                <a:ea typeface="Cambria" panose="02040503050406030204" pitchFamily="18" charset="0"/>
                <a:cs typeface="Times New Roman" panose="02020603050405020304" pitchFamily="18" charset="0"/>
              </a:rPr>
              <a:t>явище гравітаційного </a:t>
            </a:r>
            <a:r>
              <a:rPr lang="uk-UA" sz="17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700" dirty="0">
                <a:latin typeface="Cambria" panose="02040503050406030204" pitchFamily="18" charset="0"/>
                <a:ea typeface="Cambria" panose="02040503050406030204" pitchFamily="18" charset="0"/>
                <a:cs typeface="Times New Roman" panose="02020603050405020304" pitchFamily="18" charset="0"/>
              </a:rPr>
              <a:t> у Всесвіті.</a:t>
            </a:r>
          </a:p>
        </p:txBody>
      </p:sp>
    </p:spTree>
    <p:extLst>
      <p:ext uri="{BB962C8B-B14F-4D97-AF65-F5344CB8AC3E}">
        <p14:creationId xmlns="" xmlns:p14="http://schemas.microsoft.com/office/powerpoint/2010/main" val="730467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 xmlns:a1611="http://schemas.microsoft.com/office/drawing/2016/11/main" r:id="rId3"/>
              </a:ext>
            </a:extLst>
          </a:blip>
          <a:srcRect/>
          <a:stretch>
            <a:fillRect l="-6000" r="-6000"/>
          </a:stretch>
        </a:blipFill>
        <a:effectLst/>
      </p:bgPr>
    </p:bg>
    <p:spTree>
      <p:nvGrpSpPr>
        <p:cNvPr id="1" name=""/>
        <p:cNvGrpSpPr/>
        <p:nvPr/>
      </p:nvGrpSpPr>
      <p:grpSpPr>
        <a:xfrm>
          <a:off x="0" y="0"/>
          <a:ext cx="0" cy="0"/>
          <a:chOff x="0" y="0"/>
          <a:chExt cx="0" cy="0"/>
        </a:xfrm>
      </p:grpSpPr>
      <p:pic>
        <p:nvPicPr>
          <p:cNvPr id="4" name="Объект 3">
            <a:extLst>
              <a:ext uri="{FF2B5EF4-FFF2-40B4-BE49-F238E27FC236}">
                <a16:creationId xmlns="" xmlns:a16="http://schemas.microsoft.com/office/drawing/2014/main" id="{E8A4D824-321B-4BB6-B774-B361DBBF77D0}"/>
              </a:ext>
            </a:extLst>
          </p:cNvPr>
          <p:cNvPicPr>
            <a:picLocks noGrp="1" noChangeAspect="1"/>
          </p:cNvPicPr>
          <p:nvPr>
            <p:ph idx="1"/>
          </p:nvPr>
        </p:nvPicPr>
        <p:blipFill>
          <a:blip r:embed="rId4"/>
          <a:stretch>
            <a:fillRect/>
          </a:stretch>
        </p:blipFill>
        <p:spPr>
          <a:xfrm>
            <a:off x="457200" y="260648"/>
            <a:ext cx="8229600" cy="1149640"/>
          </a:xfrm>
          <a:prstGeom prst="rect">
            <a:avLst/>
          </a:prstGeom>
        </p:spPr>
      </p:pic>
      <p:sp>
        <p:nvSpPr>
          <p:cNvPr id="5" name="TextBox 4">
            <a:extLst>
              <a:ext uri="{FF2B5EF4-FFF2-40B4-BE49-F238E27FC236}">
                <a16:creationId xmlns="" xmlns:a16="http://schemas.microsoft.com/office/drawing/2014/main" id="{FF27323C-2E7B-421B-9A0E-52CBB4B6320F}"/>
              </a:ext>
            </a:extLst>
          </p:cNvPr>
          <p:cNvSpPr txBox="1"/>
          <p:nvPr/>
        </p:nvSpPr>
        <p:spPr>
          <a:xfrm>
            <a:off x="971600" y="512302"/>
            <a:ext cx="6915676" cy="584775"/>
          </a:xfrm>
          <a:prstGeom prst="rect">
            <a:avLst/>
          </a:prstGeom>
          <a:noFill/>
        </p:spPr>
        <p:txBody>
          <a:bodyPr wrap="none" rtlCol="0">
            <a:spAutoFit/>
          </a:bodyPr>
          <a:lstStyle/>
          <a:p>
            <a:pPr algn="ctr"/>
            <a:r>
              <a:rPr lang="uk-UA" sz="3200" dirty="0">
                <a:latin typeface="Cambria" panose="02040503050406030204" pitchFamily="18" charset="0"/>
                <a:ea typeface="Cambria" panose="02040503050406030204" pitchFamily="18" charset="0"/>
                <a:cs typeface="Times New Roman" panose="02020603050405020304" pitchFamily="18" charset="0"/>
              </a:rPr>
              <a:t>Що ж таке гравітаційне </a:t>
            </a:r>
            <a:r>
              <a:rPr lang="uk-UA" sz="32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en-US" sz="3200" dirty="0">
                <a:latin typeface="Cambria" panose="02040503050406030204" pitchFamily="18" charset="0"/>
                <a:ea typeface="Cambria" panose="02040503050406030204" pitchFamily="18" charset="0"/>
                <a:cs typeface="Times New Roman" panose="02020603050405020304" pitchFamily="18" charset="0"/>
              </a:rPr>
              <a:t>?</a:t>
            </a:r>
            <a:endParaRPr lang="uk-UA" sz="3200" dirty="0">
              <a:latin typeface="Cambria" panose="02040503050406030204" pitchFamily="18" charset="0"/>
              <a:ea typeface="Cambria" panose="02040503050406030204" pitchFamily="18" charset="0"/>
              <a:cs typeface="Times New Roman" panose="02020603050405020304" pitchFamily="18" charset="0"/>
            </a:endParaRPr>
          </a:p>
        </p:txBody>
      </p:sp>
      <p:sp>
        <p:nvSpPr>
          <p:cNvPr id="6" name="Прямоугольник 5">
            <a:extLst>
              <a:ext uri="{FF2B5EF4-FFF2-40B4-BE49-F238E27FC236}">
                <a16:creationId xmlns="" xmlns:a16="http://schemas.microsoft.com/office/drawing/2014/main" id="{4334D6DC-9CE8-45D1-943B-810FC122A226}"/>
              </a:ext>
            </a:extLst>
          </p:cNvPr>
          <p:cNvSpPr/>
          <p:nvPr/>
        </p:nvSpPr>
        <p:spPr>
          <a:xfrm>
            <a:off x="251520" y="1484784"/>
            <a:ext cx="4474840" cy="51870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sz="1600" dirty="0">
                <a:latin typeface="Cambria" panose="02040503050406030204" pitchFamily="18" charset="0"/>
                <a:ea typeface="Cambria" panose="02040503050406030204" pitchFamily="18" charset="0"/>
                <a:cs typeface="Times New Roman" panose="02020603050405020304" pitchFamily="18" charset="0"/>
              </a:rPr>
              <a:t>Гравітаційне </a:t>
            </a:r>
            <a:r>
              <a:rPr lang="uk-UA" sz="16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600" dirty="0">
                <a:latin typeface="Cambria" panose="02040503050406030204" pitchFamily="18" charset="0"/>
                <a:ea typeface="Cambria" panose="02040503050406030204" pitchFamily="18" charset="0"/>
                <a:cs typeface="Times New Roman" panose="02020603050405020304" pitchFamily="18" charset="0"/>
              </a:rPr>
              <a:t> – це явище, за якого будь-який масивний об</a:t>
            </a:r>
            <a:r>
              <a:rPr lang="en-US" sz="1600" dirty="0">
                <a:latin typeface="Cambria" panose="02040503050406030204" pitchFamily="18" charset="0"/>
                <a:ea typeface="Cambria" panose="02040503050406030204" pitchFamily="18" charset="0"/>
                <a:cs typeface="Times New Roman" panose="02020603050405020304" pitchFamily="18" charset="0"/>
              </a:rPr>
              <a:t>’</a:t>
            </a:r>
            <a:r>
              <a:rPr lang="uk-UA" sz="1600" dirty="0" err="1">
                <a:latin typeface="Cambria" panose="02040503050406030204" pitchFamily="18" charset="0"/>
                <a:ea typeface="Cambria" panose="02040503050406030204" pitchFamily="18" charset="0"/>
                <a:cs typeface="Times New Roman" panose="02020603050405020304" pitchFamily="18" charset="0"/>
              </a:rPr>
              <a:t>єкт</a:t>
            </a:r>
            <a:r>
              <a:rPr lang="uk-UA" sz="1600" dirty="0">
                <a:latin typeface="Cambria" panose="02040503050406030204" pitchFamily="18" charset="0"/>
                <a:ea typeface="Cambria" panose="02040503050406030204" pitchFamily="18" charset="0"/>
                <a:cs typeface="Times New Roman" panose="02020603050405020304" pitchFamily="18" charset="0"/>
              </a:rPr>
              <a:t> (наприклад, галактика або скупчення галактик), що розташований між джерелом світла і спостерігачем , викривлює світло від нього (джерела). Гравітаційне </a:t>
            </a:r>
            <a:r>
              <a:rPr lang="uk-UA" sz="16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600" dirty="0">
                <a:latin typeface="Cambria" panose="02040503050406030204" pitchFamily="18" charset="0"/>
                <a:ea typeface="Cambria" panose="02040503050406030204" pitchFamily="18" charset="0"/>
                <a:cs typeface="Times New Roman" panose="02020603050405020304" pitchFamily="18" charset="0"/>
              </a:rPr>
              <a:t> виникає тоді, коли світло від далекого джерела проходить поблизу масивного об'єкта, який діє як своєрідна лінза. Під дією гравітації це світло змінює свій шлях, огинаючи масивне тіло по різних траєкторіях. Воно є загальною теорією відносності </a:t>
            </a:r>
            <a:r>
              <a:rPr lang="uk-UA" sz="1600" dirty="0" err="1">
                <a:latin typeface="Cambria" panose="02040503050406030204" pitchFamily="18" charset="0"/>
                <a:ea typeface="Cambria" panose="02040503050406030204" pitchFamily="18" charset="0"/>
                <a:cs typeface="Times New Roman" panose="02020603050405020304" pitchFamily="18" charset="0"/>
              </a:rPr>
              <a:t>Енштейна</a:t>
            </a:r>
            <a:r>
              <a:rPr lang="uk-UA" sz="1600" dirty="0">
                <a:latin typeface="Cambria" panose="02040503050406030204" pitchFamily="18" charset="0"/>
                <a:ea typeface="Cambria" panose="02040503050406030204" pitchFamily="18" charset="0"/>
                <a:cs typeface="Times New Roman" panose="02020603050405020304" pitchFamily="18" charset="0"/>
              </a:rPr>
              <a:t>. Так як світло «огинає» об</a:t>
            </a:r>
            <a:r>
              <a:rPr lang="en-US" sz="1600" dirty="0">
                <a:latin typeface="Cambria" panose="02040503050406030204" pitchFamily="18" charset="0"/>
                <a:ea typeface="Cambria" panose="02040503050406030204" pitchFamily="18" charset="0"/>
                <a:cs typeface="Times New Roman" panose="02020603050405020304" pitchFamily="18" charset="0"/>
              </a:rPr>
              <a:t>’</a:t>
            </a:r>
            <a:r>
              <a:rPr lang="uk-UA" sz="1600" dirty="0" err="1">
                <a:latin typeface="Cambria" panose="02040503050406030204" pitchFamily="18" charset="0"/>
                <a:ea typeface="Cambria" panose="02040503050406030204" pitchFamily="18" charset="0"/>
                <a:cs typeface="Times New Roman" panose="02020603050405020304" pitchFamily="18" charset="0"/>
              </a:rPr>
              <a:t>єкт</a:t>
            </a:r>
            <a:r>
              <a:rPr lang="uk-UA" sz="1600" dirty="0">
                <a:latin typeface="Cambria" panose="02040503050406030204" pitchFamily="18" charset="0"/>
                <a:ea typeface="Cambria" panose="02040503050406030204" pitchFamily="18" charset="0"/>
                <a:cs typeface="Times New Roman" panose="02020603050405020304" pitchFamily="18" charset="0"/>
              </a:rPr>
              <a:t>, утворюються викривлені, подвоєнні або кільцеподібні зображення далеких космічних тіл. Це відбувається тому, що гравітація викривляє простір-час навколо масивних тіл.</a:t>
            </a:r>
          </a:p>
        </p:txBody>
      </p:sp>
      <p:pic>
        <p:nvPicPr>
          <p:cNvPr id="3" name="Рисунок 2">
            <a:extLst>
              <a:ext uri="{FF2B5EF4-FFF2-40B4-BE49-F238E27FC236}">
                <a16:creationId xmlns="" xmlns:a16="http://schemas.microsoft.com/office/drawing/2014/main" id="{C5F639BD-AEC0-4D09-B7A4-DC22B92DC0FD}"/>
              </a:ext>
            </a:extLst>
          </p:cNvPr>
          <p:cNvPicPr>
            <a:picLocks noChangeAspect="1"/>
          </p:cNvPicPr>
          <p:nvPr/>
        </p:nvPicPr>
        <p:blipFill rotWithShape="1">
          <a:blip r:embed="rId5"/>
          <a:srcRect l="11413" r="17713"/>
          <a:stretch/>
        </p:blipFill>
        <p:spPr>
          <a:xfrm>
            <a:off x="4960654" y="2150446"/>
            <a:ext cx="4044160" cy="3432263"/>
          </a:xfrm>
          <a:prstGeom prst="rect">
            <a:avLst/>
          </a:prstGeom>
        </p:spPr>
      </p:pic>
      <p:sp>
        <p:nvSpPr>
          <p:cNvPr id="7" name="TextBox 6">
            <a:extLst>
              <a:ext uri="{FF2B5EF4-FFF2-40B4-BE49-F238E27FC236}">
                <a16:creationId xmlns="" xmlns:a16="http://schemas.microsoft.com/office/drawing/2014/main" id="{37C01EBD-E2F0-4C88-A49E-C8C7292AC553}"/>
              </a:ext>
            </a:extLst>
          </p:cNvPr>
          <p:cNvSpPr txBox="1"/>
          <p:nvPr/>
        </p:nvSpPr>
        <p:spPr>
          <a:xfrm>
            <a:off x="6357950" y="6357958"/>
            <a:ext cx="1225015" cy="246221"/>
          </a:xfrm>
          <a:prstGeom prst="rect">
            <a:avLst/>
          </a:prstGeom>
          <a:noFill/>
        </p:spPr>
        <p:txBody>
          <a:bodyPr wrap="none" rtlCol="0">
            <a:spAutoFit/>
          </a:bodyPr>
          <a:lstStyle/>
          <a:p>
            <a:r>
              <a:rPr lang="en-US" sz="1000" dirty="0" smtClean="0">
                <a:solidFill>
                  <a:schemeClr val="bg1"/>
                </a:solidFill>
                <a:latin typeface="Times New Roman" panose="02020603050405020304" pitchFamily="18" charset="0"/>
                <a:cs typeface="Times New Roman" panose="02020603050405020304" pitchFamily="18" charset="0"/>
              </a:rPr>
              <a:t>https://surl.li/kyjudq</a:t>
            </a:r>
            <a:endParaRPr lang="uk-UA" sz="1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645235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 xmlns:a1611="http://schemas.microsoft.com/office/drawing/2016/11/main" r:id="rId3"/>
              </a:ext>
            </a:extLst>
          </a:blip>
          <a:srcRect/>
          <a:stretch>
            <a:fillRect l="-6000" r="-6000"/>
          </a:stretch>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EEAB989E-BE0E-4F3A-9E07-9C657408B28D}"/>
              </a:ext>
            </a:extLst>
          </p:cNvPr>
          <p:cNvPicPr>
            <a:picLocks noChangeAspect="1"/>
          </p:cNvPicPr>
          <p:nvPr/>
        </p:nvPicPr>
        <p:blipFill>
          <a:blip r:embed="rId4"/>
          <a:stretch>
            <a:fillRect/>
          </a:stretch>
        </p:blipFill>
        <p:spPr>
          <a:xfrm>
            <a:off x="539552" y="188640"/>
            <a:ext cx="8230313" cy="1146147"/>
          </a:xfrm>
          <a:prstGeom prst="rect">
            <a:avLst/>
          </a:prstGeom>
        </p:spPr>
      </p:pic>
      <p:sp>
        <p:nvSpPr>
          <p:cNvPr id="5" name="TextBox 4">
            <a:extLst>
              <a:ext uri="{FF2B5EF4-FFF2-40B4-BE49-F238E27FC236}">
                <a16:creationId xmlns="" xmlns:a16="http://schemas.microsoft.com/office/drawing/2014/main" id="{66D3BA86-CF89-48EB-8BE8-773D7FA8E9B1}"/>
              </a:ext>
            </a:extLst>
          </p:cNvPr>
          <p:cNvSpPr txBox="1"/>
          <p:nvPr/>
        </p:nvSpPr>
        <p:spPr>
          <a:xfrm>
            <a:off x="2692792" y="332656"/>
            <a:ext cx="4278031" cy="707886"/>
          </a:xfrm>
          <a:prstGeom prst="rect">
            <a:avLst/>
          </a:prstGeom>
          <a:noFill/>
        </p:spPr>
        <p:txBody>
          <a:bodyPr wrap="none" rtlCol="0">
            <a:spAutoFit/>
          </a:bodyPr>
          <a:lstStyle/>
          <a:p>
            <a:r>
              <a:rPr lang="uk-UA" sz="4000" dirty="0">
                <a:latin typeface="Cambria" panose="02040503050406030204" pitchFamily="18" charset="0"/>
                <a:ea typeface="Cambria" panose="02040503050406030204" pitchFamily="18" charset="0"/>
                <a:cs typeface="Times New Roman" panose="02020603050405020304" pitchFamily="18" charset="0"/>
              </a:rPr>
              <a:t>Історія відкриття</a:t>
            </a:r>
          </a:p>
        </p:txBody>
      </p:sp>
      <p:sp>
        <p:nvSpPr>
          <p:cNvPr id="6" name="Прямоугольник 5">
            <a:extLst>
              <a:ext uri="{FF2B5EF4-FFF2-40B4-BE49-F238E27FC236}">
                <a16:creationId xmlns="" xmlns:a16="http://schemas.microsoft.com/office/drawing/2014/main" id="{585DA5DB-E335-4358-8171-4E9B46871DCC}"/>
              </a:ext>
            </a:extLst>
          </p:cNvPr>
          <p:cNvSpPr/>
          <p:nvPr/>
        </p:nvSpPr>
        <p:spPr>
          <a:xfrm>
            <a:off x="264392" y="1772816"/>
            <a:ext cx="8615215" cy="43924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dirty="0">
                <a:latin typeface="Cambria" panose="02040503050406030204" pitchFamily="18" charset="0"/>
                <a:ea typeface="Cambria" panose="02040503050406030204" pitchFamily="18" charset="0"/>
                <a:cs typeface="Times New Roman" panose="02020603050405020304" pitchFamily="18" charset="0"/>
              </a:rPr>
              <a:t>Гравітаційне </a:t>
            </a:r>
            <a:r>
              <a:rPr lang="uk-UA"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dirty="0">
                <a:latin typeface="Cambria" panose="02040503050406030204" pitchFamily="18" charset="0"/>
                <a:ea typeface="Cambria" panose="02040503050406030204" pitchFamily="18" charset="0"/>
                <a:cs typeface="Times New Roman" panose="02020603050405020304" pitchFamily="18" charset="0"/>
              </a:rPr>
              <a:t>, хоча стало відомим з теорії відносності, обговорювалось ще до її створення, але як не підтверджена гіпотеза. Вже у 1912 році Ейнштейн вивчав цей ефект та описав його головні риси за три роки до закінчення роботи над своєю теорією. Остаточно опублікував результати аж у 1936 році, під впливом зацікавленого аматора. </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Вперше феномен гравітаційного </a:t>
            </a:r>
            <a:r>
              <a:rPr lang="uk-UA"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лінзування</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описав Орест </a:t>
            </a:r>
            <a:r>
              <a:rPr lang="uk-UA"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Хвольсон</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в 1924 році в журналі «</a:t>
            </a:r>
            <a:r>
              <a:rPr lang="en-US"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Astronomische</a:t>
            </a:r>
            <a:r>
              <a:rPr lang="en-US"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US"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Nachrichten</a:t>
            </a:r>
            <a:r>
              <a:rPr lang="uk-UA"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r>
              <a:rPr lang="en-US"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де він теоретично передбачив виникнення світлових </a:t>
            </a:r>
            <a:r>
              <a:rPr lang="uk-UA"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кілець</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навколо масивних тіл, що згодом стали відомі як «кільця </a:t>
            </a:r>
            <a:r>
              <a:rPr lang="uk-UA"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Хвольсона</a:t>
            </a:r>
            <a:r>
              <a:rPr lang="uk-UA"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p>
            <a:pPr algn="just"/>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Пізніше, у 1936 році, Франтішек Лінк розвинув ідеї гравітаційного </a:t>
            </a:r>
            <a:r>
              <a:rPr lang="uk-UA"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лінзування</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у своїх працях, зокрема в журналі «</a:t>
            </a:r>
            <a:r>
              <a:rPr lang="en-US"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Bulletin </a:t>
            </a:r>
            <a:r>
              <a:rPr lang="en-US"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Astronomique</a:t>
            </a:r>
            <a:r>
              <a:rPr lang="uk-UA"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r>
              <a:rPr lang="en-US"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де докладно проаналізував спостережні властивості цього явища. Підтверджено спостереження було у ХХ столітті. </a:t>
            </a:r>
          </a:p>
          <a:p>
            <a:pPr algn="just"/>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У 1979 році було відкрито подвійний квазар </a:t>
            </a:r>
            <a:r>
              <a:rPr lang="en-US"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Q0957+561</a:t>
            </a:r>
            <a:r>
              <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зображення</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якого</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виникли</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внаслідок</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гравітаційного</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лінзування</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Це</a:t>
            </a:r>
            <a:r>
              <a:rPr lang="ru-RU" dirty="0">
                <a:latin typeface="Cambria" panose="02040503050406030204" pitchFamily="18" charset="0"/>
                <a:ea typeface="Cambria" panose="02040503050406030204" pitchFamily="18" charset="0"/>
                <a:cs typeface="Times New Roman" panose="02020603050405020304" pitchFamily="18" charset="0"/>
              </a:rPr>
              <a:t> стало першим </a:t>
            </a:r>
            <a:r>
              <a:rPr lang="ru-RU" dirty="0" err="1">
                <a:latin typeface="Cambria" panose="02040503050406030204" pitchFamily="18" charset="0"/>
                <a:ea typeface="Cambria" panose="02040503050406030204" pitchFamily="18" charset="0"/>
                <a:cs typeface="Times New Roman" panose="02020603050405020304" pitchFamily="18" charset="0"/>
              </a:rPr>
              <a:t>підтвердженим</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випадком</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спостереження</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цього</a:t>
            </a:r>
            <a:r>
              <a:rPr lang="ru-RU" dirty="0">
                <a:latin typeface="Cambria" panose="02040503050406030204" pitchFamily="18" charset="0"/>
                <a:ea typeface="Cambria" panose="02040503050406030204" pitchFamily="18" charset="0"/>
                <a:cs typeface="Times New Roman" panose="02020603050405020304" pitchFamily="18" charset="0"/>
              </a:rPr>
              <a:t> </a:t>
            </a:r>
            <a:r>
              <a:rPr lang="ru-RU" dirty="0" err="1">
                <a:latin typeface="Cambria" panose="02040503050406030204" pitchFamily="18" charset="0"/>
                <a:ea typeface="Cambria" panose="02040503050406030204" pitchFamily="18" charset="0"/>
                <a:cs typeface="Times New Roman" panose="02020603050405020304" pitchFamily="18" charset="0"/>
              </a:rPr>
              <a:t>ефекту</a:t>
            </a:r>
            <a:r>
              <a:rPr lang="ru-RU" dirty="0">
                <a:latin typeface="Cambria" panose="02040503050406030204" pitchFamily="18" charset="0"/>
                <a:ea typeface="Cambria" panose="02040503050406030204" pitchFamily="18" charset="0"/>
                <a:cs typeface="Times New Roman" panose="02020603050405020304" pitchFamily="18" charset="0"/>
              </a:rPr>
              <a:t> на </a:t>
            </a:r>
            <a:r>
              <a:rPr lang="ru-RU" dirty="0" err="1">
                <a:latin typeface="Cambria" panose="02040503050406030204" pitchFamily="18" charset="0"/>
                <a:ea typeface="Cambria" panose="02040503050406030204" pitchFamily="18" charset="0"/>
                <a:cs typeface="Times New Roman" panose="02020603050405020304" pitchFamily="18" charset="0"/>
              </a:rPr>
              <a:t>практиці</a:t>
            </a:r>
            <a:r>
              <a:rPr lang="ru-RU" dirty="0">
                <a:latin typeface="Cambria" panose="02040503050406030204" pitchFamily="18" charset="0"/>
                <a:ea typeface="Cambria" panose="02040503050406030204" pitchFamily="18" charset="0"/>
                <a:cs typeface="Times New Roman" panose="02020603050405020304" pitchFamily="18" charset="0"/>
              </a:rPr>
              <a:t>.</a:t>
            </a:r>
            <a:endParaRPr lang="uk-UA"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p>
            <a:pPr algn="just"/>
            <a:endParaRPr lang="uk-UA" dirty="0"/>
          </a:p>
        </p:txBody>
      </p:sp>
    </p:spTree>
    <p:extLst>
      <p:ext uri="{BB962C8B-B14F-4D97-AF65-F5344CB8AC3E}">
        <p14:creationId xmlns="" xmlns:p14="http://schemas.microsoft.com/office/powerpoint/2010/main" val="323176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837473B0-CC2E-450A-ABE3-18F120FF3D39}">
                <a1611:picAttrSrcUrl xmlns="" xmlns:a1611="http://schemas.microsoft.com/office/drawing/2016/11/main" r:id="rId3"/>
              </a:ext>
            </a:extLst>
          </a:blip>
          <a:srcRect/>
          <a:stretch>
            <a:fillRect l="-6000" r="-6000"/>
          </a:stretch>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1FC7199F-9438-46CA-8CFA-34B34AFE0D97}"/>
              </a:ext>
            </a:extLst>
          </p:cNvPr>
          <p:cNvPicPr>
            <a:picLocks noChangeAspect="1"/>
          </p:cNvPicPr>
          <p:nvPr/>
        </p:nvPicPr>
        <p:blipFill>
          <a:blip r:embed="rId4"/>
          <a:stretch>
            <a:fillRect/>
          </a:stretch>
        </p:blipFill>
        <p:spPr>
          <a:xfrm>
            <a:off x="456487" y="260648"/>
            <a:ext cx="8230313" cy="1146147"/>
          </a:xfrm>
          <a:prstGeom prst="rect">
            <a:avLst/>
          </a:prstGeom>
        </p:spPr>
      </p:pic>
      <p:sp>
        <p:nvSpPr>
          <p:cNvPr id="5" name="TextBox 4">
            <a:extLst>
              <a:ext uri="{FF2B5EF4-FFF2-40B4-BE49-F238E27FC236}">
                <a16:creationId xmlns="" xmlns:a16="http://schemas.microsoft.com/office/drawing/2014/main" id="{B7C478F0-9002-45C7-B14A-B6FAC809D7D3}"/>
              </a:ext>
            </a:extLst>
          </p:cNvPr>
          <p:cNvSpPr txBox="1"/>
          <p:nvPr/>
        </p:nvSpPr>
        <p:spPr>
          <a:xfrm>
            <a:off x="1403648" y="510555"/>
            <a:ext cx="8229600" cy="646331"/>
          </a:xfrm>
          <a:prstGeom prst="rect">
            <a:avLst/>
          </a:prstGeom>
          <a:noFill/>
        </p:spPr>
        <p:txBody>
          <a:bodyPr wrap="square" rtlCol="0">
            <a:spAutoFit/>
          </a:bodyPr>
          <a:lstStyle/>
          <a:p>
            <a:r>
              <a:rPr lang="uk-UA" sz="3600" dirty="0">
                <a:latin typeface="Cambria" panose="02040503050406030204" pitchFamily="18" charset="0"/>
                <a:ea typeface="Cambria" panose="02040503050406030204" pitchFamily="18" charset="0"/>
                <a:cs typeface="Times New Roman" panose="02020603050405020304" pitchFamily="18" charset="0"/>
              </a:rPr>
              <a:t>Види гравітаційного </a:t>
            </a:r>
            <a:r>
              <a:rPr lang="uk-UA" sz="3600" dirty="0" err="1">
                <a:latin typeface="Cambria" panose="02040503050406030204" pitchFamily="18" charset="0"/>
                <a:ea typeface="Cambria" panose="02040503050406030204" pitchFamily="18" charset="0"/>
                <a:cs typeface="Times New Roman" panose="02020603050405020304" pitchFamily="18" charset="0"/>
              </a:rPr>
              <a:t>лінзування</a:t>
            </a:r>
            <a:endParaRPr lang="uk-UA" sz="3600" dirty="0">
              <a:latin typeface="Cambria" panose="02040503050406030204" pitchFamily="18" charset="0"/>
              <a:ea typeface="Cambria" panose="02040503050406030204" pitchFamily="18" charset="0"/>
              <a:cs typeface="Times New Roman" panose="02020603050405020304" pitchFamily="18" charset="0"/>
            </a:endParaRPr>
          </a:p>
        </p:txBody>
      </p:sp>
      <p:cxnSp>
        <p:nvCxnSpPr>
          <p:cNvPr id="8" name="Прямая со стрелкой 7">
            <a:extLst>
              <a:ext uri="{FF2B5EF4-FFF2-40B4-BE49-F238E27FC236}">
                <a16:creationId xmlns="" xmlns:a16="http://schemas.microsoft.com/office/drawing/2014/main" id="{F45E89A9-C838-4154-8B77-36EFDAB7F967}"/>
              </a:ext>
            </a:extLst>
          </p:cNvPr>
          <p:cNvCxnSpPr>
            <a:cxnSpLocks/>
          </p:cNvCxnSpPr>
          <p:nvPr/>
        </p:nvCxnSpPr>
        <p:spPr>
          <a:xfrm>
            <a:off x="7124545" y="1406792"/>
            <a:ext cx="615807" cy="153265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9" name="Рисунок 8">
            <a:extLst>
              <a:ext uri="{FF2B5EF4-FFF2-40B4-BE49-F238E27FC236}">
                <a16:creationId xmlns="" xmlns:a16="http://schemas.microsoft.com/office/drawing/2014/main" id="{B0DA6C45-83DA-4739-92BC-9FE58C6E3D35}"/>
              </a:ext>
            </a:extLst>
          </p:cNvPr>
          <p:cNvPicPr>
            <a:picLocks noChangeAspect="1"/>
          </p:cNvPicPr>
          <p:nvPr/>
        </p:nvPicPr>
        <p:blipFill>
          <a:blip r:embed="rId5"/>
          <a:stretch>
            <a:fillRect/>
          </a:stretch>
        </p:blipFill>
        <p:spPr>
          <a:xfrm rot="1558425">
            <a:off x="4169272" y="1509430"/>
            <a:ext cx="804742" cy="1457070"/>
          </a:xfrm>
          <a:prstGeom prst="rect">
            <a:avLst/>
          </a:prstGeom>
        </p:spPr>
      </p:pic>
      <p:pic>
        <p:nvPicPr>
          <p:cNvPr id="10" name="Рисунок 9">
            <a:extLst>
              <a:ext uri="{FF2B5EF4-FFF2-40B4-BE49-F238E27FC236}">
                <a16:creationId xmlns="" xmlns:a16="http://schemas.microsoft.com/office/drawing/2014/main" id="{713CCFFC-0F89-42C8-B57B-2D47D5536294}"/>
              </a:ext>
            </a:extLst>
          </p:cNvPr>
          <p:cNvPicPr>
            <a:picLocks noChangeAspect="1"/>
          </p:cNvPicPr>
          <p:nvPr/>
        </p:nvPicPr>
        <p:blipFill>
          <a:blip r:embed="rId5"/>
          <a:stretch>
            <a:fillRect/>
          </a:stretch>
        </p:blipFill>
        <p:spPr>
          <a:xfrm rot="3112349">
            <a:off x="1102720" y="1444586"/>
            <a:ext cx="804742" cy="1457070"/>
          </a:xfrm>
          <a:prstGeom prst="rect">
            <a:avLst/>
          </a:prstGeom>
        </p:spPr>
      </p:pic>
      <p:sp>
        <p:nvSpPr>
          <p:cNvPr id="11" name="Прямоугольник: скругленные углы 10">
            <a:extLst>
              <a:ext uri="{FF2B5EF4-FFF2-40B4-BE49-F238E27FC236}">
                <a16:creationId xmlns="" xmlns:a16="http://schemas.microsoft.com/office/drawing/2014/main" id="{6C46DB56-B7E2-435D-8406-08DBF1E47274}"/>
              </a:ext>
            </a:extLst>
          </p:cNvPr>
          <p:cNvSpPr/>
          <p:nvPr/>
        </p:nvSpPr>
        <p:spPr>
          <a:xfrm>
            <a:off x="370828" y="3068521"/>
            <a:ext cx="2184947" cy="6478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uk-UA" b="1"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Сильне </a:t>
            </a:r>
            <a:r>
              <a:rPr lang="uk-UA" b="1"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лінзування</a:t>
            </a:r>
            <a:endParaRPr lang="uk-UA" dirty="0">
              <a:latin typeface="Cambria" panose="02040503050406030204" pitchFamily="18" charset="0"/>
              <a:ea typeface="Cambria" panose="02040503050406030204" pitchFamily="18" charset="0"/>
              <a:cs typeface="Times New Roman" panose="02020603050405020304" pitchFamily="18" charset="0"/>
            </a:endParaRPr>
          </a:p>
        </p:txBody>
      </p:sp>
      <p:pic>
        <p:nvPicPr>
          <p:cNvPr id="12" name="Рисунок 11">
            <a:extLst>
              <a:ext uri="{FF2B5EF4-FFF2-40B4-BE49-F238E27FC236}">
                <a16:creationId xmlns="" xmlns:a16="http://schemas.microsoft.com/office/drawing/2014/main" id="{10026DAF-1FD6-4C08-9B3E-4052EB6FF8BF}"/>
              </a:ext>
            </a:extLst>
          </p:cNvPr>
          <p:cNvPicPr>
            <a:picLocks noChangeAspect="1"/>
          </p:cNvPicPr>
          <p:nvPr/>
        </p:nvPicPr>
        <p:blipFill>
          <a:blip r:embed="rId6"/>
          <a:stretch>
            <a:fillRect/>
          </a:stretch>
        </p:blipFill>
        <p:spPr>
          <a:xfrm>
            <a:off x="3347864" y="3090642"/>
            <a:ext cx="2322211" cy="676715"/>
          </a:xfrm>
          <a:prstGeom prst="rect">
            <a:avLst/>
          </a:prstGeom>
        </p:spPr>
      </p:pic>
      <p:pic>
        <p:nvPicPr>
          <p:cNvPr id="13" name="Рисунок 12">
            <a:extLst>
              <a:ext uri="{FF2B5EF4-FFF2-40B4-BE49-F238E27FC236}">
                <a16:creationId xmlns="" xmlns:a16="http://schemas.microsoft.com/office/drawing/2014/main" id="{B5F664EA-945C-498D-8626-1ECEA8AE038E}"/>
              </a:ext>
            </a:extLst>
          </p:cNvPr>
          <p:cNvPicPr>
            <a:picLocks noChangeAspect="1"/>
          </p:cNvPicPr>
          <p:nvPr/>
        </p:nvPicPr>
        <p:blipFill>
          <a:blip r:embed="rId6"/>
          <a:stretch>
            <a:fillRect/>
          </a:stretch>
        </p:blipFill>
        <p:spPr>
          <a:xfrm>
            <a:off x="6732241" y="3090642"/>
            <a:ext cx="2096400" cy="676715"/>
          </a:xfrm>
          <a:prstGeom prst="rect">
            <a:avLst/>
          </a:prstGeom>
        </p:spPr>
      </p:pic>
      <p:sp>
        <p:nvSpPr>
          <p:cNvPr id="17" name="TextBox 16">
            <a:extLst>
              <a:ext uri="{FF2B5EF4-FFF2-40B4-BE49-F238E27FC236}">
                <a16:creationId xmlns="" xmlns:a16="http://schemas.microsoft.com/office/drawing/2014/main" id="{601B45EE-BB7D-454A-BCB3-5FB14E4CC065}"/>
              </a:ext>
            </a:extLst>
          </p:cNvPr>
          <p:cNvSpPr txBox="1"/>
          <p:nvPr/>
        </p:nvSpPr>
        <p:spPr>
          <a:xfrm>
            <a:off x="3676793" y="3105833"/>
            <a:ext cx="1664352" cy="646331"/>
          </a:xfrm>
          <a:prstGeom prst="rect">
            <a:avLst/>
          </a:prstGeom>
          <a:noFill/>
        </p:spPr>
        <p:txBody>
          <a:bodyPr wrap="square" rtlCol="0">
            <a:spAutoFit/>
          </a:bodyPr>
          <a:lstStyle/>
          <a:p>
            <a:pPr algn="ctr"/>
            <a:r>
              <a:rPr lang="uk-UA"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Слабке </a:t>
            </a:r>
            <a:r>
              <a:rPr lang="uk-UA"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лінзування</a:t>
            </a:r>
            <a:endParaRPr lang="uk-UA" b="1" dirty="0">
              <a:solidFill>
                <a:srgbClr val="00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54111FCC-CD46-4D78-B79F-7BE28C782172}"/>
              </a:ext>
            </a:extLst>
          </p:cNvPr>
          <p:cNvSpPr txBox="1"/>
          <p:nvPr/>
        </p:nvSpPr>
        <p:spPr>
          <a:xfrm>
            <a:off x="6760510" y="3244332"/>
            <a:ext cx="2114682" cy="369332"/>
          </a:xfrm>
          <a:prstGeom prst="rect">
            <a:avLst/>
          </a:prstGeom>
          <a:noFill/>
        </p:spPr>
        <p:txBody>
          <a:bodyPr wrap="none" rtlCol="0">
            <a:spAutoFit/>
          </a:bodyPr>
          <a:lstStyle/>
          <a:p>
            <a:pPr algn="ctr"/>
            <a:r>
              <a:rPr lang="uk-UA"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Мікролінзування</a:t>
            </a:r>
            <a:endParaRPr lang="uk-UA" b="1" dirty="0">
              <a:solidFill>
                <a:srgbClr val="00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9" name="Прямоугольник 18">
            <a:extLst>
              <a:ext uri="{FF2B5EF4-FFF2-40B4-BE49-F238E27FC236}">
                <a16:creationId xmlns="" xmlns:a16="http://schemas.microsoft.com/office/drawing/2014/main" id="{54DD408C-E6FB-44EE-B603-2B38B606FAAC}"/>
              </a:ext>
            </a:extLst>
          </p:cNvPr>
          <p:cNvSpPr/>
          <p:nvPr/>
        </p:nvSpPr>
        <p:spPr>
          <a:xfrm>
            <a:off x="233636" y="4185084"/>
            <a:ext cx="2459329"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sz="1200" dirty="0">
                <a:latin typeface="Cambria" panose="02040503050406030204" pitchFamily="18" charset="0"/>
                <a:ea typeface="Cambria" panose="02040503050406030204" pitchFamily="18" charset="0"/>
                <a:cs typeface="Times New Roman" panose="02020603050405020304" pitchFamily="18" charset="0"/>
              </a:rPr>
              <a:t>Цей ефект з'являється, коли об'єкт, що викривлює гравітаційне </a:t>
            </a:r>
            <a:r>
              <a:rPr lang="uk-UA" sz="12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200" dirty="0">
                <a:latin typeface="Cambria" panose="02040503050406030204" pitchFamily="18" charset="0"/>
                <a:ea typeface="Cambria" panose="02040503050406030204" pitchFamily="18" charset="0"/>
                <a:cs typeface="Times New Roman" panose="02020603050405020304" pitchFamily="18" charset="0"/>
              </a:rPr>
              <a:t>, надзвичайно масивний та знаходиться близько до прямої видимості між спостерігачем і джерелом світла. Внаслідок цього з'являються декілька зображень віддаленого об'єкта або формується кільце Ейнштейна.</a:t>
            </a:r>
          </a:p>
        </p:txBody>
      </p:sp>
      <p:sp>
        <p:nvSpPr>
          <p:cNvPr id="20" name="Прямоугольник 19">
            <a:extLst>
              <a:ext uri="{FF2B5EF4-FFF2-40B4-BE49-F238E27FC236}">
                <a16:creationId xmlns="" xmlns:a16="http://schemas.microsoft.com/office/drawing/2014/main" id="{911D5F0D-653F-4DE7-BB12-5D2C82D3935A}"/>
              </a:ext>
            </a:extLst>
          </p:cNvPr>
          <p:cNvSpPr/>
          <p:nvPr/>
        </p:nvSpPr>
        <p:spPr>
          <a:xfrm>
            <a:off x="3339480" y="4212432"/>
            <a:ext cx="2322211"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sz="1200" dirty="0">
                <a:latin typeface="Cambria" panose="02040503050406030204" pitchFamily="18" charset="0"/>
                <a:ea typeface="Cambria" panose="02040503050406030204" pitchFamily="18" charset="0"/>
                <a:cs typeface="Times New Roman" panose="02020603050405020304" pitchFamily="18" charset="0"/>
              </a:rPr>
              <a:t>Воно виникає, коли об’єкт </a:t>
            </a:r>
            <a:r>
              <a:rPr lang="uk-UA" sz="12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1200" dirty="0">
                <a:latin typeface="Cambria" panose="02040503050406030204" pitchFamily="18" charset="0"/>
                <a:ea typeface="Cambria" panose="02040503050406030204" pitchFamily="18" charset="0"/>
                <a:cs typeface="Times New Roman" panose="02020603050405020304" pitchFamily="18" charset="0"/>
              </a:rPr>
              <a:t> має меншу масу або розміщений далі від лінії зору. Це веде до незначних   далекого об'єкта, котрі складно побачити </a:t>
            </a:r>
            <a:r>
              <a:rPr lang="uk-UA" sz="1200" dirty="0" err="1">
                <a:latin typeface="Cambria" panose="02040503050406030204" pitchFamily="18" charset="0"/>
                <a:ea typeface="Cambria" panose="02040503050406030204" pitchFamily="18" charset="0"/>
                <a:cs typeface="Times New Roman" panose="02020603050405020304" pitchFamily="18" charset="0"/>
              </a:rPr>
              <a:t>безретельного</a:t>
            </a:r>
            <a:r>
              <a:rPr lang="uk-UA" sz="1200" dirty="0">
                <a:latin typeface="Cambria" panose="02040503050406030204" pitchFamily="18" charset="0"/>
                <a:ea typeface="Cambria" panose="02040503050406030204" pitchFamily="18" charset="0"/>
                <a:cs typeface="Times New Roman" panose="02020603050405020304" pitchFamily="18" charset="0"/>
              </a:rPr>
              <a:t> аналізу.</a:t>
            </a:r>
          </a:p>
        </p:txBody>
      </p:sp>
      <p:sp>
        <p:nvSpPr>
          <p:cNvPr id="21" name="Прямоугольник 20">
            <a:extLst>
              <a:ext uri="{FF2B5EF4-FFF2-40B4-BE49-F238E27FC236}">
                <a16:creationId xmlns="" xmlns:a16="http://schemas.microsoft.com/office/drawing/2014/main" id="{69F23FD8-BA96-4C09-B071-1EF5C5950EE5}"/>
              </a:ext>
            </a:extLst>
          </p:cNvPr>
          <p:cNvSpPr/>
          <p:nvPr/>
        </p:nvSpPr>
        <p:spPr>
          <a:xfrm>
            <a:off x="6308206" y="4212432"/>
            <a:ext cx="2729475"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sz="1200" dirty="0">
                <a:latin typeface="Times New Roman" panose="02020603050405020304" pitchFamily="18" charset="0"/>
                <a:cs typeface="Times New Roman" panose="02020603050405020304" pitchFamily="18" charset="0"/>
              </a:rPr>
              <a:t> </a:t>
            </a:r>
            <a:r>
              <a:rPr lang="uk-UA" sz="1200" dirty="0">
                <a:latin typeface="Cambria" panose="02040503050406030204" pitchFamily="18" charset="0"/>
                <a:ea typeface="Cambria" panose="02040503050406030204" pitchFamily="18" charset="0"/>
                <a:cs typeface="Times New Roman" panose="02020603050405020304" pitchFamily="18" charset="0"/>
              </a:rPr>
              <a:t>У цьому випадку </a:t>
            </a:r>
            <a:r>
              <a:rPr lang="uk-UA" sz="1200" dirty="0" err="1">
                <a:latin typeface="Cambria" panose="02040503050406030204" pitchFamily="18" charset="0"/>
                <a:ea typeface="Cambria" panose="02040503050406030204" pitchFamily="18" charset="0"/>
                <a:cs typeface="Times New Roman" panose="02020603050405020304" pitchFamily="18" charset="0"/>
              </a:rPr>
              <a:t>лінзуючий</a:t>
            </a:r>
            <a:r>
              <a:rPr lang="uk-UA" sz="1200" dirty="0">
                <a:latin typeface="Cambria" panose="02040503050406030204" pitchFamily="18" charset="0"/>
                <a:ea typeface="Cambria" panose="02040503050406030204" pitchFamily="18" charset="0"/>
                <a:cs typeface="Times New Roman" panose="02020603050405020304" pitchFamily="18" charset="0"/>
              </a:rPr>
              <a:t> об'єкт має масу, подібну до зірки чи планети. При цьому зображення віддаленого об'єкта не розділяється, проте його яскравість короткочасно збільшується, коли </a:t>
            </a:r>
            <a:r>
              <a:rPr lang="uk-UA" sz="1200" dirty="0" err="1">
                <a:latin typeface="Cambria" panose="02040503050406030204" pitchFamily="18" charset="0"/>
                <a:ea typeface="Cambria" panose="02040503050406030204" pitchFamily="18" charset="0"/>
                <a:cs typeface="Times New Roman" panose="02020603050405020304" pitchFamily="18" charset="0"/>
              </a:rPr>
              <a:t>лінзуючий</a:t>
            </a:r>
            <a:r>
              <a:rPr lang="uk-UA" sz="1200" dirty="0">
                <a:latin typeface="Cambria" panose="02040503050406030204" pitchFamily="18" charset="0"/>
                <a:ea typeface="Cambria" panose="02040503050406030204" pitchFamily="18" charset="0"/>
                <a:cs typeface="Times New Roman" panose="02020603050405020304" pitchFamily="18" charset="0"/>
              </a:rPr>
              <a:t> об'єкт проходить перед ним.</a:t>
            </a:r>
          </a:p>
        </p:txBody>
      </p:sp>
    </p:spTree>
    <p:extLst>
      <p:ext uri="{BB962C8B-B14F-4D97-AF65-F5344CB8AC3E}">
        <p14:creationId xmlns="" xmlns:p14="http://schemas.microsoft.com/office/powerpoint/2010/main" val="3796726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837473B0-CC2E-450A-ABE3-18F120FF3D39}">
                <a1611:picAttrSrcUrl xmlns="" xmlns:a1611="http://schemas.microsoft.com/office/drawing/2016/11/main" r:id="rId4"/>
              </a:ext>
            </a:extLst>
          </a:blip>
          <a:srcRect/>
          <a:stretch>
            <a:fillRect l="-7000" r="-7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A5A8254C-4149-46F3-8EEC-1D52EC30B81F}"/>
              </a:ext>
            </a:extLst>
          </p:cNvPr>
          <p:cNvPicPr>
            <a:picLocks noChangeAspect="1"/>
          </p:cNvPicPr>
          <p:nvPr/>
        </p:nvPicPr>
        <p:blipFill>
          <a:blip r:embed="rId5"/>
          <a:stretch>
            <a:fillRect/>
          </a:stretch>
        </p:blipFill>
        <p:spPr>
          <a:xfrm>
            <a:off x="456487" y="260648"/>
            <a:ext cx="8230313" cy="1146147"/>
          </a:xfrm>
          <a:prstGeom prst="rect">
            <a:avLst/>
          </a:prstGeom>
        </p:spPr>
      </p:pic>
      <p:sp>
        <p:nvSpPr>
          <p:cNvPr id="6" name="TextBox 5">
            <a:extLst>
              <a:ext uri="{FF2B5EF4-FFF2-40B4-BE49-F238E27FC236}">
                <a16:creationId xmlns="" xmlns:a16="http://schemas.microsoft.com/office/drawing/2014/main" id="{85505D53-C7AF-4803-926E-E8C0428B6B5A}"/>
              </a:ext>
            </a:extLst>
          </p:cNvPr>
          <p:cNvSpPr txBox="1"/>
          <p:nvPr/>
        </p:nvSpPr>
        <p:spPr>
          <a:xfrm>
            <a:off x="894420" y="260648"/>
            <a:ext cx="7139136" cy="954107"/>
          </a:xfrm>
          <a:prstGeom prst="rect">
            <a:avLst/>
          </a:prstGeom>
          <a:noFill/>
        </p:spPr>
        <p:txBody>
          <a:bodyPr wrap="square" rtlCol="0">
            <a:spAutoFit/>
          </a:bodyPr>
          <a:lstStyle/>
          <a:p>
            <a:pPr algn="ctr"/>
            <a:r>
              <a:rPr lang="ru-RU" sz="2800" dirty="0" err="1">
                <a:latin typeface="Cambria" panose="02040503050406030204" pitchFamily="18" charset="0"/>
                <a:ea typeface="Cambria" panose="02040503050406030204" pitchFamily="18" charset="0"/>
                <a:cs typeface="Times New Roman" panose="02020603050405020304" pitchFamily="18" charset="0"/>
              </a:rPr>
              <a:t>Проблеми</a:t>
            </a:r>
            <a:r>
              <a:rPr lang="ru-RU" sz="2800" dirty="0">
                <a:latin typeface="Cambria" panose="02040503050406030204" pitchFamily="18" charset="0"/>
                <a:ea typeface="Cambria" panose="02040503050406030204" pitchFamily="18" charset="0"/>
                <a:cs typeface="Times New Roman" panose="02020603050405020304" pitchFamily="18" charset="0"/>
              </a:rPr>
              <a:t>, </a:t>
            </a:r>
            <a:r>
              <a:rPr lang="ru-RU" sz="2800" dirty="0" err="1">
                <a:latin typeface="Cambria" panose="02040503050406030204" pitchFamily="18" charset="0"/>
                <a:ea typeface="Cambria" panose="02040503050406030204" pitchFamily="18" charset="0"/>
                <a:cs typeface="Times New Roman" panose="02020603050405020304" pitchFamily="18" charset="0"/>
              </a:rPr>
              <a:t>які</a:t>
            </a:r>
            <a:r>
              <a:rPr lang="ru-RU" sz="2800" dirty="0">
                <a:latin typeface="Cambria" panose="02040503050406030204" pitchFamily="18" charset="0"/>
                <a:ea typeface="Cambria" panose="02040503050406030204" pitchFamily="18" charset="0"/>
                <a:cs typeface="Times New Roman" panose="02020603050405020304" pitchFamily="18" charset="0"/>
              </a:rPr>
              <a:t> </a:t>
            </a:r>
            <a:r>
              <a:rPr lang="ru-RU" sz="2800" dirty="0" err="1">
                <a:latin typeface="Cambria" panose="02040503050406030204" pitchFamily="18" charset="0"/>
                <a:ea typeface="Cambria" panose="02040503050406030204" pitchFamily="18" charset="0"/>
                <a:cs typeface="Times New Roman" panose="02020603050405020304" pitchFamily="18" charset="0"/>
              </a:rPr>
              <a:t>виникають</a:t>
            </a:r>
            <a:r>
              <a:rPr lang="ru-RU" sz="2800" dirty="0">
                <a:latin typeface="Cambria" panose="02040503050406030204" pitchFamily="18" charset="0"/>
                <a:ea typeface="Cambria" panose="02040503050406030204" pitchFamily="18" charset="0"/>
                <a:cs typeface="Times New Roman" panose="02020603050405020304" pitchFamily="18" charset="0"/>
              </a:rPr>
              <a:t> при </a:t>
            </a:r>
            <a:r>
              <a:rPr lang="ru-RU" sz="2800" dirty="0" err="1">
                <a:latin typeface="Cambria" panose="02040503050406030204" pitchFamily="18" charset="0"/>
                <a:ea typeface="Cambria" panose="02040503050406030204" pitchFamily="18" charset="0"/>
                <a:cs typeface="Times New Roman" panose="02020603050405020304" pitchFamily="18" charset="0"/>
              </a:rPr>
              <a:t>гравітаційному</a:t>
            </a:r>
            <a:r>
              <a:rPr lang="ru-RU" sz="2800" dirty="0">
                <a:latin typeface="Cambria" panose="02040503050406030204" pitchFamily="18" charset="0"/>
                <a:ea typeface="Cambria" panose="02040503050406030204" pitchFamily="18" charset="0"/>
                <a:cs typeface="Times New Roman" panose="02020603050405020304" pitchFamily="18" charset="0"/>
              </a:rPr>
              <a:t> </a:t>
            </a:r>
            <a:r>
              <a:rPr lang="ru-RU" sz="2800" dirty="0" err="1">
                <a:latin typeface="Cambria" panose="02040503050406030204" pitchFamily="18" charset="0"/>
                <a:ea typeface="Cambria" panose="02040503050406030204" pitchFamily="18" charset="0"/>
                <a:cs typeface="Times New Roman" panose="02020603050405020304" pitchFamily="18" charset="0"/>
              </a:rPr>
              <a:t>лінзуванні</a:t>
            </a:r>
            <a:endParaRPr lang="uk-UA" sz="2800" dirty="0">
              <a:latin typeface="Cambria" panose="02040503050406030204" pitchFamily="18" charset="0"/>
              <a:ea typeface="Cambria" panose="02040503050406030204" pitchFamily="18" charset="0"/>
              <a:cs typeface="Times New Roman" panose="02020603050405020304" pitchFamily="18" charset="0"/>
            </a:endParaRPr>
          </a:p>
        </p:txBody>
      </p:sp>
      <p:sp>
        <p:nvSpPr>
          <p:cNvPr id="7" name="Прямоугольник 6">
            <a:extLst>
              <a:ext uri="{FF2B5EF4-FFF2-40B4-BE49-F238E27FC236}">
                <a16:creationId xmlns="" xmlns:a16="http://schemas.microsoft.com/office/drawing/2014/main" id="{B0275F31-88D6-4326-B60E-226DA0B6BF88}"/>
              </a:ext>
            </a:extLst>
          </p:cNvPr>
          <p:cNvSpPr/>
          <p:nvPr/>
        </p:nvSpPr>
        <p:spPr>
          <a:xfrm>
            <a:off x="575199" y="1484784"/>
            <a:ext cx="7992888" cy="51125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uk-UA" sz="1600" b="0" i="0" dirty="0">
                <a:solidFill>
                  <a:srgbClr val="000000"/>
                </a:solidFill>
                <a:effectLst/>
                <a:latin typeface="Times New Roman" panose="02020603050405020304" pitchFamily="18" charset="0"/>
                <a:cs typeface="Times New Roman" panose="02020603050405020304" pitchFamily="18" charset="0"/>
              </a:rPr>
              <a:t>1. </a:t>
            </a: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Зрушення положення об'єктів:</a:t>
            </a:r>
          </a:p>
          <a:p>
            <a:r>
              <a:rPr lang="uk-UA" sz="1400" dirty="0">
                <a:latin typeface="Cambria" panose="02040503050406030204" pitchFamily="18" charset="0"/>
                <a:ea typeface="Cambria" panose="02040503050406030204" pitchFamily="18" charset="0"/>
                <a:cs typeface="Times New Roman" panose="02020603050405020304" pitchFamily="18" charset="0"/>
              </a:rPr>
              <a:t> </a:t>
            </a: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Гравітаційне </a:t>
            </a:r>
            <a:r>
              <a:rPr lang="uk-UA" sz="1400"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лінзування</a:t>
            </a: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може викликати зрушення видимого розташування об’єктів на небосхилі, ускладнюючи точне визначення їхніх координат.</a:t>
            </a:r>
          </a:p>
          <a:p>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2. Викривлення зображень:</a:t>
            </a:r>
          </a:p>
          <a:p>
            <a:pPr algn="just"/>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Світло від далеких галактик змінює напрямок, формуючи дуги, кільця або й кілька зображень одного об'єкта. Це заважає точно дослідити форму та будову джерела.</a:t>
            </a:r>
          </a:p>
          <a:p>
            <a:pPr algn="just"/>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3. Невірне визначення маси та форми об'єктів:</a:t>
            </a:r>
          </a:p>
          <a:p>
            <a:pPr algn="just"/>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Спотворені зображення здатні породжувати помилкові уявлення про масу </a:t>
            </a:r>
            <a:r>
              <a:rPr lang="uk-UA" sz="1400"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лінзуючих</a:t>
            </a: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тіл та джерел світла.</a:t>
            </a:r>
          </a:p>
          <a:p>
            <a:r>
              <a:rPr lang="uk-UA" sz="1400" dirty="0">
                <a:solidFill>
                  <a:srgbClr val="000000"/>
                </a:solidFill>
                <a:latin typeface="Cambria" panose="02040503050406030204" pitchFamily="18" charset="0"/>
                <a:ea typeface="Cambria" panose="02040503050406030204" pitchFamily="18" charset="0"/>
                <a:cs typeface="Times New Roman" panose="02020603050405020304" pitchFamily="18" charset="0"/>
              </a:rPr>
              <a:t>4. </a:t>
            </a: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Труднощі з вимірюванням яскравості об'єктів:</a:t>
            </a:r>
            <a:r>
              <a:rPr lang="uk-UA" sz="1400" dirty="0">
                <a:latin typeface="Cambria" panose="02040503050406030204" pitchFamily="18" charset="0"/>
                <a:ea typeface="Cambria" panose="02040503050406030204" pitchFamily="18" charset="0"/>
                <a:cs typeface="Times New Roman" panose="02020603050405020304" pitchFamily="18" charset="0"/>
              </a:rPr>
              <a:t/>
            </a:r>
            <a:br>
              <a:rPr lang="uk-UA" sz="1400" dirty="0">
                <a:latin typeface="Cambria" panose="02040503050406030204" pitchFamily="18" charset="0"/>
                <a:ea typeface="Cambria" panose="02040503050406030204" pitchFamily="18" charset="0"/>
                <a:cs typeface="Times New Roman" panose="02020603050405020304" pitchFamily="18" charset="0"/>
              </a:rPr>
            </a:b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Світло здатне підсилюватися або слабшати через ефект </a:t>
            </a:r>
            <a:r>
              <a:rPr lang="uk-UA" sz="1400"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лінзування</a:t>
            </a: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відповідно, ми бачимо об'єкти яскравішими чи, навпаки, тьмянішими, ніж їх справжній вигляд.</a:t>
            </a:r>
          </a:p>
          <a:p>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5. Зміни гравітаційних хвиль:</a:t>
            </a:r>
            <a:r>
              <a:rPr lang="uk-UA" sz="1400" dirty="0">
                <a:latin typeface="Cambria" panose="02040503050406030204" pitchFamily="18" charset="0"/>
                <a:ea typeface="Cambria" panose="02040503050406030204" pitchFamily="18" charset="0"/>
                <a:cs typeface="Times New Roman" panose="02020603050405020304" pitchFamily="18" charset="0"/>
              </a:rPr>
              <a:t/>
            </a:r>
            <a:br>
              <a:rPr lang="uk-UA" sz="1400" dirty="0">
                <a:latin typeface="Cambria" panose="02040503050406030204" pitchFamily="18" charset="0"/>
                <a:ea typeface="Cambria" panose="02040503050406030204" pitchFamily="18" charset="0"/>
                <a:cs typeface="Times New Roman" panose="02020603050405020304" pitchFamily="18" charset="0"/>
              </a:rPr>
            </a:b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Гравітаційне </a:t>
            </a:r>
            <a:r>
              <a:rPr lang="uk-UA" sz="1400"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лінзування</a:t>
            </a: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впливає нелишена світло, а й на гравітаційні хвилі, змінюючи їхню амплітуду та напрямок поширення, що ускладнює визначення джерела хвиль.</a:t>
            </a:r>
          </a:p>
          <a:p>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6. Ускладнення у дослідженні структури Всесвіту:</a:t>
            </a:r>
          </a:p>
          <a:p>
            <a:pPr algn="just"/>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Через викривлення простору гравітаційне </a:t>
            </a:r>
            <a:r>
              <a:rPr lang="uk-UA" sz="1400" b="0" i="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лінзування</a:t>
            </a:r>
            <a:r>
              <a:rPr lang="uk-UA" sz="1400" b="0"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може давати спотворене уявлення про розподіл маси та розташування об'єктів у Всесвіті.</a:t>
            </a:r>
          </a:p>
          <a:p>
            <a:pPr algn="l"/>
            <a:endParaRPr lang="uk-UA" sz="1600" b="0" i="0" dirty="0">
              <a:solidFill>
                <a:srgbClr val="000000"/>
              </a:solidFill>
              <a:effectLst/>
              <a:latin typeface="-apple-system"/>
            </a:endParaRPr>
          </a:p>
          <a:p>
            <a:pPr algn="l"/>
            <a:endParaRPr lang="uk-UA" sz="1600" b="0" i="0" dirty="0">
              <a:solidFill>
                <a:srgbClr val="000000"/>
              </a:solidFill>
              <a:effectLst/>
              <a:latin typeface="-apple-system"/>
            </a:endParaRPr>
          </a:p>
          <a:p>
            <a:pPr algn="ct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48925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Объект 7">
            <a:extLst>
              <a:ext uri="{FF2B5EF4-FFF2-40B4-BE49-F238E27FC236}">
                <a16:creationId xmlns="" xmlns:a16="http://schemas.microsoft.com/office/drawing/2014/main" id="{5CFCCF52-4E01-47F6-BD38-F795B0C723AB}"/>
              </a:ext>
            </a:extLst>
          </p:cNvPr>
          <p:cNvPicPr>
            <a:picLocks noGrp="1" noChangeAspect="1"/>
          </p:cNvPicPr>
          <p:nvPr>
            <p:ph idx="1"/>
          </p:nvPr>
        </p:nvPicPr>
        <p:blipFill>
          <a:blip r:embed="rId2" cstate="print"/>
          <a:stretch>
            <a:fillRect/>
          </a:stretch>
        </p:blipFill>
        <p:spPr>
          <a:xfrm>
            <a:off x="446747" y="1844824"/>
            <a:ext cx="3816986" cy="4248472"/>
          </a:xfrm>
          <a:prstGeom prst="rect">
            <a:avLst/>
          </a:prstGeom>
        </p:spPr>
      </p:pic>
      <p:sp>
        <p:nvSpPr>
          <p:cNvPr id="7" name="Прямоугольник: скругленные углы 6">
            <a:extLst>
              <a:ext uri="{FF2B5EF4-FFF2-40B4-BE49-F238E27FC236}">
                <a16:creationId xmlns="" xmlns:a16="http://schemas.microsoft.com/office/drawing/2014/main" id="{3F7A288D-3395-495B-9CEA-27A03DE6AE2F}"/>
              </a:ext>
            </a:extLst>
          </p:cNvPr>
          <p:cNvSpPr/>
          <p:nvPr/>
        </p:nvSpPr>
        <p:spPr>
          <a:xfrm>
            <a:off x="457200" y="260648"/>
            <a:ext cx="8229600" cy="11430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uk-UA"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Приклади особистих спостережень</a:t>
            </a:r>
          </a:p>
        </p:txBody>
      </p:sp>
      <p:sp>
        <p:nvSpPr>
          <p:cNvPr id="9" name="TextBox 8">
            <a:extLst>
              <a:ext uri="{FF2B5EF4-FFF2-40B4-BE49-F238E27FC236}">
                <a16:creationId xmlns="" xmlns:a16="http://schemas.microsoft.com/office/drawing/2014/main" id="{CBEB3467-3511-4436-883D-964643A60790}"/>
              </a:ext>
            </a:extLst>
          </p:cNvPr>
          <p:cNvSpPr txBox="1"/>
          <p:nvPr/>
        </p:nvSpPr>
        <p:spPr>
          <a:xfrm>
            <a:off x="971600" y="6551603"/>
            <a:ext cx="2577950" cy="261610"/>
          </a:xfrm>
          <a:prstGeom prst="rect">
            <a:avLst/>
          </a:prstGeom>
          <a:noFill/>
        </p:spPr>
        <p:txBody>
          <a:bodyPr wrap="none" rtlCol="0">
            <a:spAutoFit/>
          </a:bodyPr>
          <a:lstStyle/>
          <a:p>
            <a:r>
              <a:rPr lang="en-US" sz="1100" dirty="0">
                <a:latin typeface="Times New Roman" panose="02020603050405020304" pitchFamily="18" charset="0"/>
                <a:cs typeface="Times New Roman" panose="02020603050405020304" pitchFamily="18" charset="0"/>
              </a:rPr>
              <a:t>https://apod.nasa.gov/apod/ap230912.html</a:t>
            </a:r>
            <a:endParaRPr lang="uk-UA" sz="1100" dirty="0">
              <a:latin typeface="Times New Roman" panose="02020603050405020304" pitchFamily="18" charset="0"/>
              <a:cs typeface="Times New Roman" panose="02020603050405020304" pitchFamily="18" charset="0"/>
            </a:endParaRPr>
          </a:p>
        </p:txBody>
      </p:sp>
      <p:sp>
        <p:nvSpPr>
          <p:cNvPr id="11" name="Прямоугольник: скругленные углы 10">
            <a:extLst>
              <a:ext uri="{FF2B5EF4-FFF2-40B4-BE49-F238E27FC236}">
                <a16:creationId xmlns="" xmlns:a16="http://schemas.microsoft.com/office/drawing/2014/main" id="{0B6297CA-44F1-4375-BD49-CA93ECE48E44}"/>
              </a:ext>
            </a:extLst>
          </p:cNvPr>
          <p:cNvSpPr/>
          <p:nvPr/>
        </p:nvSpPr>
        <p:spPr>
          <a:xfrm>
            <a:off x="4427984" y="1646802"/>
            <a:ext cx="4572000" cy="473452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sz="1600" dirty="0">
                <a:latin typeface="Cambria" panose="02040503050406030204" pitchFamily="18" charset="0"/>
                <a:ea typeface="Cambria" panose="02040503050406030204" pitchFamily="18" charset="0"/>
              </a:rPr>
              <a:t>Розглядаючи фотографію з архіву компанії </a:t>
            </a:r>
            <a:r>
              <a:rPr lang="en-US" sz="1600" dirty="0">
                <a:latin typeface="Cambria" panose="02040503050406030204" pitchFamily="18" charset="0"/>
                <a:ea typeface="Cambria" panose="02040503050406030204" pitchFamily="18" charset="0"/>
              </a:rPr>
              <a:t>NASA, </a:t>
            </a:r>
            <a:r>
              <a:rPr lang="uk-UA" sz="1600" dirty="0">
                <a:latin typeface="Cambria" panose="02040503050406030204" pitchFamily="18" charset="0"/>
                <a:ea typeface="Cambria" panose="02040503050406030204" pitchFamily="18" charset="0"/>
              </a:rPr>
              <a:t>можна чітко побачити явище гравітаційного </a:t>
            </a:r>
            <a:r>
              <a:rPr lang="uk-UA" sz="1600" dirty="0" err="1">
                <a:latin typeface="Cambria" panose="02040503050406030204" pitchFamily="18" charset="0"/>
                <a:ea typeface="Cambria" panose="02040503050406030204" pitchFamily="18" charset="0"/>
              </a:rPr>
              <a:t>лінзування</a:t>
            </a:r>
            <a:r>
              <a:rPr lang="uk-UA" sz="1600" dirty="0">
                <a:latin typeface="Cambria" panose="02040503050406030204" pitchFamily="18" charset="0"/>
                <a:ea typeface="Cambria" panose="02040503050406030204" pitchFamily="18" charset="0"/>
              </a:rPr>
              <a:t>. Якщо придивитися до центральної частини зображення, можна помітити довгу вигнуту світлу дугу. Це зображення далекої галактики, що знаходиться за скупченням. </a:t>
            </a:r>
            <a:r>
              <a:rPr lang="uk-UA" sz="1600" dirty="0" err="1">
                <a:latin typeface="Cambria" panose="02040503050406030204" pitchFamily="18" charset="0"/>
                <a:ea typeface="Cambria" panose="02040503050406030204" pitchFamily="18" charset="0"/>
              </a:rPr>
              <a:t>Лінзуючим</a:t>
            </a:r>
            <a:r>
              <a:rPr lang="uk-UA" sz="1600" dirty="0">
                <a:latin typeface="Cambria" panose="02040503050406030204" pitchFamily="18" charset="0"/>
                <a:ea typeface="Cambria" panose="02040503050406030204" pitchFamily="18" charset="0"/>
              </a:rPr>
              <a:t> об'єктом є масивне скупчення галактик (жовті еліптичні галактики в центрі), а об'єктом, що викривляється, — світло від далекої галактики, яке, проходячи повз це скупчення, викривлюється. </a:t>
            </a:r>
          </a:p>
          <a:p>
            <a:pPr algn="just"/>
            <a:r>
              <a:rPr lang="uk-UA" sz="1600" dirty="0">
                <a:latin typeface="Cambria" panose="02040503050406030204" pitchFamily="18" charset="0"/>
                <a:ea typeface="Cambria" panose="02040503050406030204" pitchFamily="18" charset="0"/>
              </a:rPr>
              <a:t>Саме тому, внаслідок гравітаційного </a:t>
            </a:r>
            <a:r>
              <a:rPr lang="uk-UA" sz="1600" dirty="0" err="1">
                <a:latin typeface="Cambria" panose="02040503050406030204" pitchFamily="18" charset="0"/>
                <a:ea typeface="Cambria" panose="02040503050406030204" pitchFamily="18" charset="0"/>
              </a:rPr>
              <a:t>лінзування</a:t>
            </a:r>
            <a:r>
              <a:rPr lang="uk-UA" sz="1600" dirty="0">
                <a:latin typeface="Cambria" panose="02040503050406030204" pitchFamily="18" charset="0"/>
                <a:ea typeface="Cambria" panose="02040503050406030204" pitchFamily="18" charset="0"/>
              </a:rPr>
              <a:t>, ми бачимо не точкове джерело світла, а видовжену, зігнуту дугу.</a:t>
            </a:r>
          </a:p>
        </p:txBody>
      </p:sp>
      <p:sp>
        <p:nvSpPr>
          <p:cNvPr id="12" name="TextBox 11">
            <a:extLst>
              <a:ext uri="{FF2B5EF4-FFF2-40B4-BE49-F238E27FC236}">
                <a16:creationId xmlns="" xmlns:a16="http://schemas.microsoft.com/office/drawing/2014/main" id="{B4232329-A2F0-4EE1-9B48-A76FAE226CFA}"/>
              </a:ext>
            </a:extLst>
          </p:cNvPr>
          <p:cNvSpPr txBox="1"/>
          <p:nvPr/>
        </p:nvSpPr>
        <p:spPr>
          <a:xfrm>
            <a:off x="492967" y="6074132"/>
            <a:ext cx="3378205" cy="523220"/>
          </a:xfrm>
          <a:prstGeom prst="rect">
            <a:avLst/>
          </a:prstGeom>
          <a:no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Galaxy Cluster Abell 370 and Beyond</a:t>
            </a:r>
          </a:p>
          <a:p>
            <a:pPr algn="ctr"/>
            <a:r>
              <a:rPr lang="en-US" sz="1400" dirty="0">
                <a:latin typeface="Times New Roman" panose="02020603050405020304" pitchFamily="18" charset="0"/>
                <a:cs typeface="Times New Roman" panose="02020603050405020304" pitchFamily="18" charset="0"/>
              </a:rPr>
              <a:t>2023 September 12</a:t>
            </a: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63518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 xmlns:a16="http://schemas.microsoft.com/office/drawing/2014/main" id="{2CA312A7-4DDD-4AD9-9B86-718D3B443AE8}"/>
              </a:ext>
            </a:extLst>
          </p:cNvPr>
          <p:cNvSpPr/>
          <p:nvPr/>
        </p:nvSpPr>
        <p:spPr>
          <a:xfrm>
            <a:off x="354360" y="260648"/>
            <a:ext cx="8435280" cy="11430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uk-UA"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Фото гравітаційного </a:t>
            </a:r>
            <a:r>
              <a:rPr lang="uk-UA" sz="28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лінзування</a:t>
            </a:r>
            <a:r>
              <a:rPr lang="uk-UA"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 із архіву </a:t>
            </a:r>
            <a:r>
              <a:rPr lang="en-US"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NASA</a:t>
            </a:r>
            <a:endParaRPr lang="uk-UA" sz="28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5" name="Рисунок 4">
            <a:extLst>
              <a:ext uri="{FF2B5EF4-FFF2-40B4-BE49-F238E27FC236}">
                <a16:creationId xmlns="" xmlns:a16="http://schemas.microsoft.com/office/drawing/2014/main" id="{369BCB9D-13C4-433A-802E-D84BB21FEB79}"/>
              </a:ext>
            </a:extLst>
          </p:cNvPr>
          <p:cNvPicPr>
            <a:picLocks noChangeAspect="1"/>
          </p:cNvPicPr>
          <p:nvPr/>
        </p:nvPicPr>
        <p:blipFill rotWithShape="1">
          <a:blip r:embed="rId2" cstate="print"/>
          <a:srcRect b="14200"/>
          <a:stretch/>
        </p:blipFill>
        <p:spPr>
          <a:xfrm>
            <a:off x="354360" y="1749354"/>
            <a:ext cx="3071380" cy="2687758"/>
          </a:xfrm>
          <a:prstGeom prst="rect">
            <a:avLst/>
          </a:prstGeom>
        </p:spPr>
      </p:pic>
      <p:sp>
        <p:nvSpPr>
          <p:cNvPr id="6" name="TextBox 5">
            <a:extLst>
              <a:ext uri="{FF2B5EF4-FFF2-40B4-BE49-F238E27FC236}">
                <a16:creationId xmlns="" xmlns:a16="http://schemas.microsoft.com/office/drawing/2014/main" id="{7912FCAE-3161-4992-A868-7A761F81C4AD}"/>
              </a:ext>
            </a:extLst>
          </p:cNvPr>
          <p:cNvSpPr txBox="1"/>
          <p:nvPr/>
        </p:nvSpPr>
        <p:spPr>
          <a:xfrm>
            <a:off x="179512" y="4492626"/>
            <a:ext cx="2520280" cy="584775"/>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Webb's First Deep Field</a:t>
            </a:r>
            <a:endParaRPr lang="uk-UA" sz="1600" dirty="0">
              <a:latin typeface="Times New Roman" panose="02020603050405020304" pitchFamily="18" charset="0"/>
              <a:cs typeface="Times New Roman" panose="02020603050405020304" pitchFamily="18" charset="0"/>
            </a:endParaRPr>
          </a:p>
          <a:p>
            <a:pPr algn="ctr"/>
            <a:r>
              <a:rPr lang="en-US" sz="1600" b="0" i="0" dirty="0">
                <a:solidFill>
                  <a:srgbClr val="000000"/>
                </a:solidFill>
                <a:effectLst/>
                <a:latin typeface="Times New Roman" panose="02020603050405020304" pitchFamily="18" charset="0"/>
              </a:rPr>
              <a:t>2023 July 15</a:t>
            </a:r>
            <a:endParaRPr lang="uk-UA" sz="16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1DEF8CC8-3ACA-4246-A410-A50B684889AD}"/>
              </a:ext>
            </a:extLst>
          </p:cNvPr>
          <p:cNvSpPr txBox="1"/>
          <p:nvPr/>
        </p:nvSpPr>
        <p:spPr>
          <a:xfrm>
            <a:off x="539552" y="1449543"/>
            <a:ext cx="3312368" cy="253916"/>
          </a:xfrm>
          <a:prstGeom prst="rect">
            <a:avLst/>
          </a:prstGeom>
          <a:noFill/>
        </p:spPr>
        <p:txBody>
          <a:bodyPr wrap="square" rtlCol="0">
            <a:spAutoFit/>
          </a:bodyPr>
          <a:lstStyle/>
          <a:p>
            <a:r>
              <a:rPr lang="en-US" sz="1050" dirty="0">
                <a:latin typeface="Times New Roman" panose="02020603050405020304" pitchFamily="18" charset="0"/>
                <a:cs typeface="Times New Roman" panose="02020603050405020304" pitchFamily="18" charset="0"/>
              </a:rPr>
              <a:t>https://apod.nasa.gov/apod/ap230715.html</a:t>
            </a:r>
            <a:endParaRPr lang="uk-UA" sz="1050"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 xmlns:a16="http://schemas.microsoft.com/office/drawing/2014/main" id="{D3E134BD-111C-4D7B-86B2-5FA02022B6F8}"/>
              </a:ext>
            </a:extLst>
          </p:cNvPr>
          <p:cNvPicPr>
            <a:picLocks noChangeAspect="1"/>
          </p:cNvPicPr>
          <p:nvPr/>
        </p:nvPicPr>
        <p:blipFill>
          <a:blip r:embed="rId3" cstate="print"/>
          <a:stretch>
            <a:fillRect/>
          </a:stretch>
        </p:blipFill>
        <p:spPr>
          <a:xfrm>
            <a:off x="5718262" y="1703459"/>
            <a:ext cx="2687759" cy="2733653"/>
          </a:xfrm>
          <a:prstGeom prst="rect">
            <a:avLst/>
          </a:prstGeom>
        </p:spPr>
      </p:pic>
      <p:pic>
        <p:nvPicPr>
          <p:cNvPr id="9" name="Рисунок 8">
            <a:extLst>
              <a:ext uri="{FF2B5EF4-FFF2-40B4-BE49-F238E27FC236}">
                <a16:creationId xmlns="" xmlns:a16="http://schemas.microsoft.com/office/drawing/2014/main" id="{C00B22C9-E607-4508-8F5A-495B510BF251}"/>
              </a:ext>
            </a:extLst>
          </p:cNvPr>
          <p:cNvPicPr>
            <a:picLocks noChangeAspect="1"/>
          </p:cNvPicPr>
          <p:nvPr/>
        </p:nvPicPr>
        <p:blipFill>
          <a:blip r:embed="rId4"/>
          <a:stretch>
            <a:fillRect/>
          </a:stretch>
        </p:blipFill>
        <p:spPr>
          <a:xfrm>
            <a:off x="2843808" y="4581128"/>
            <a:ext cx="3232595" cy="2126252"/>
          </a:xfrm>
          <a:prstGeom prst="rect">
            <a:avLst/>
          </a:prstGeom>
        </p:spPr>
      </p:pic>
      <p:sp>
        <p:nvSpPr>
          <p:cNvPr id="10" name="TextBox 9">
            <a:extLst>
              <a:ext uri="{FF2B5EF4-FFF2-40B4-BE49-F238E27FC236}">
                <a16:creationId xmlns="" xmlns:a16="http://schemas.microsoft.com/office/drawing/2014/main" id="{CCD378E3-22BC-4CA4-B662-BD15D3A03D32}"/>
              </a:ext>
            </a:extLst>
          </p:cNvPr>
          <p:cNvSpPr txBox="1"/>
          <p:nvPr/>
        </p:nvSpPr>
        <p:spPr>
          <a:xfrm>
            <a:off x="6588224" y="4492625"/>
            <a:ext cx="1358064" cy="584775"/>
          </a:xfrm>
          <a:prstGeom prst="rect">
            <a:avLst/>
          </a:prstGeom>
          <a:noFill/>
        </p:spPr>
        <p:txBody>
          <a:bodyPr wrap="none" rtlCol="0">
            <a:spAutoFit/>
          </a:bodyPr>
          <a:lstStyle/>
          <a:p>
            <a:pPr algn="ctr"/>
            <a:r>
              <a:rPr lang="en-US" sz="1600" dirty="0">
                <a:latin typeface="Times New Roman" panose="02020603050405020304" pitchFamily="18" charset="0"/>
                <a:cs typeface="Times New Roman" panose="02020603050405020304" pitchFamily="18" charset="0"/>
              </a:rPr>
              <a:t>Gravity's Grin</a:t>
            </a:r>
            <a:endParaRPr lang="uk-UA" sz="1600"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2022 May 11</a:t>
            </a:r>
            <a:endParaRPr lang="uk-UA" sz="16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 xmlns:a16="http://schemas.microsoft.com/office/drawing/2014/main" id="{91893208-DFA7-4AB0-8882-814D6BA9AA2B}"/>
              </a:ext>
            </a:extLst>
          </p:cNvPr>
          <p:cNvSpPr txBox="1"/>
          <p:nvPr/>
        </p:nvSpPr>
        <p:spPr>
          <a:xfrm>
            <a:off x="5826867" y="1459161"/>
            <a:ext cx="2470548" cy="253916"/>
          </a:xfrm>
          <a:prstGeom prst="rect">
            <a:avLst/>
          </a:prstGeom>
          <a:noFill/>
        </p:spPr>
        <p:txBody>
          <a:bodyPr wrap="none" rtlCol="0">
            <a:spAutoFit/>
          </a:bodyPr>
          <a:lstStyle/>
          <a:p>
            <a:r>
              <a:rPr lang="en-US" sz="1050" dirty="0">
                <a:latin typeface="Times New Roman" panose="02020603050405020304" pitchFamily="18" charset="0"/>
                <a:cs typeface="Times New Roman" panose="02020603050405020304" pitchFamily="18" charset="0"/>
              </a:rPr>
              <a:t>https://apod.nasa.gov/apod/ap220511.html</a:t>
            </a:r>
            <a:endParaRPr lang="uk-UA" sz="105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2F2B13AA-B02C-4AFB-BC28-33B58CE73AE9}"/>
              </a:ext>
            </a:extLst>
          </p:cNvPr>
          <p:cNvSpPr txBox="1"/>
          <p:nvPr/>
        </p:nvSpPr>
        <p:spPr>
          <a:xfrm>
            <a:off x="3408894" y="3985900"/>
            <a:ext cx="2326214" cy="523220"/>
          </a:xfrm>
          <a:prstGeom prst="rect">
            <a:avLst/>
          </a:prstGeom>
          <a:noFill/>
        </p:spPr>
        <p:txBody>
          <a:bodyPr wrap="none" rtlCol="0">
            <a:spAutoFit/>
          </a:bodyPr>
          <a:lstStyle/>
          <a:p>
            <a:pPr algn="ctr"/>
            <a:r>
              <a:rPr lang="en-US" sz="1400" dirty="0">
                <a:latin typeface="Times New Roman" panose="02020603050405020304" pitchFamily="18" charset="0"/>
                <a:cs typeface="Times New Roman" panose="02020603050405020304" pitchFamily="18" charset="0"/>
              </a:rPr>
              <a:t>The Large Cloud of Magellan</a:t>
            </a:r>
            <a:endParaRPr lang="uk-UA" sz="1400" dirty="0">
              <a:latin typeface="Times New Roman" panose="02020603050405020304" pitchFamily="18" charset="0"/>
              <a:cs typeface="Times New Roman" panose="02020603050405020304" pitchFamily="18" charset="0"/>
            </a:endParaRPr>
          </a:p>
          <a:p>
            <a:pPr algn="ctr"/>
            <a:r>
              <a:rPr lang="en-US" sz="1400" b="0" i="0" dirty="0">
                <a:solidFill>
                  <a:srgbClr val="000000"/>
                </a:solidFill>
                <a:effectLst/>
                <a:latin typeface="Times New Roman" panose="02020603050405020304" pitchFamily="18" charset="0"/>
                <a:cs typeface="Times New Roman" panose="02020603050405020304" pitchFamily="18" charset="0"/>
              </a:rPr>
              <a:t>September 18, 1995</a:t>
            </a:r>
            <a:endParaRPr lang="uk-UA" sz="14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 xmlns:a16="http://schemas.microsoft.com/office/drawing/2014/main" id="{8F977A95-7E4A-479C-BF24-765868334402}"/>
              </a:ext>
            </a:extLst>
          </p:cNvPr>
          <p:cNvSpPr txBox="1"/>
          <p:nvPr/>
        </p:nvSpPr>
        <p:spPr>
          <a:xfrm>
            <a:off x="3224831" y="6652430"/>
            <a:ext cx="2470548" cy="253916"/>
          </a:xfrm>
          <a:prstGeom prst="rect">
            <a:avLst/>
          </a:prstGeom>
          <a:noFill/>
        </p:spPr>
        <p:txBody>
          <a:bodyPr wrap="none" rtlCol="0">
            <a:spAutoFit/>
          </a:bodyPr>
          <a:lstStyle/>
          <a:p>
            <a:r>
              <a:rPr lang="en-US" sz="1050" dirty="0">
                <a:latin typeface="Times New Roman" panose="02020603050405020304" pitchFamily="18" charset="0"/>
                <a:cs typeface="Times New Roman" panose="02020603050405020304" pitchFamily="18" charset="0"/>
              </a:rPr>
              <a:t>https://apod.nasa.gov/apod/ap950918.html</a:t>
            </a:r>
            <a:endParaRPr lang="uk-UA" sz="105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94419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837473B0-CC2E-450A-ABE3-18F120FF3D39}">
                <a1611:picAttrSrcUrl xmlns="" xmlns:a1611="http://schemas.microsoft.com/office/drawing/2016/11/main" r:id="rId3"/>
              </a:ext>
            </a:extLst>
          </a:blip>
          <a:srcRect/>
          <a:stretch>
            <a:fillRect l="-7000" r="-7000"/>
          </a:stretch>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5077839A-B8E0-46EB-B92C-D3446FFAAE3B}"/>
              </a:ext>
            </a:extLst>
          </p:cNvPr>
          <p:cNvPicPr>
            <a:picLocks noChangeAspect="1"/>
          </p:cNvPicPr>
          <p:nvPr/>
        </p:nvPicPr>
        <p:blipFill>
          <a:blip r:embed="rId4"/>
          <a:stretch>
            <a:fillRect/>
          </a:stretch>
        </p:blipFill>
        <p:spPr>
          <a:xfrm>
            <a:off x="164210" y="188640"/>
            <a:ext cx="8815580" cy="1231499"/>
          </a:xfrm>
          <a:prstGeom prst="rect">
            <a:avLst/>
          </a:prstGeom>
        </p:spPr>
      </p:pic>
      <p:pic>
        <p:nvPicPr>
          <p:cNvPr id="2" name="Рисунок 1">
            <a:extLst>
              <a:ext uri="{FF2B5EF4-FFF2-40B4-BE49-F238E27FC236}">
                <a16:creationId xmlns="" xmlns:a16="http://schemas.microsoft.com/office/drawing/2014/main" id="{D3756510-FDB5-48AD-B347-98A038006FC3}"/>
              </a:ext>
            </a:extLst>
          </p:cNvPr>
          <p:cNvPicPr>
            <a:picLocks noChangeAspect="1"/>
          </p:cNvPicPr>
          <p:nvPr/>
        </p:nvPicPr>
        <p:blipFill rotWithShape="1">
          <a:blip r:embed="rId5"/>
          <a:srcRect l="23379" r="18790" b="1563"/>
          <a:stretch/>
        </p:blipFill>
        <p:spPr>
          <a:xfrm>
            <a:off x="539552" y="1628800"/>
            <a:ext cx="3384376" cy="3240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 xmlns:a16="http://schemas.microsoft.com/office/drawing/2014/main" id="{E89A0B76-B146-4BB7-970A-99AB40A5E9BF}"/>
              </a:ext>
            </a:extLst>
          </p:cNvPr>
          <p:cNvSpPr txBox="1"/>
          <p:nvPr/>
        </p:nvSpPr>
        <p:spPr>
          <a:xfrm>
            <a:off x="241074" y="573556"/>
            <a:ext cx="8485528" cy="461665"/>
          </a:xfrm>
          <a:prstGeom prst="rect">
            <a:avLst/>
          </a:prstGeom>
          <a:noFill/>
        </p:spPr>
        <p:txBody>
          <a:bodyPr wrap="none" rtlCol="0">
            <a:spAutoFit/>
          </a:bodyPr>
          <a:lstStyle/>
          <a:p>
            <a:pPr algn="ctr"/>
            <a:r>
              <a:rPr lang="uk-UA" sz="2400" dirty="0">
                <a:latin typeface="Cambria" panose="02040503050406030204" pitchFamily="18" charset="0"/>
                <a:ea typeface="Cambria" panose="02040503050406030204" pitchFamily="18" charset="0"/>
                <a:cs typeface="Times New Roman" panose="02020603050405020304" pitchFamily="18" charset="0"/>
              </a:rPr>
              <a:t>Власне спостереження: гравітаційне </a:t>
            </a:r>
            <a:r>
              <a:rPr lang="uk-UA" sz="2400"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sz="2400" dirty="0">
                <a:latin typeface="Cambria" panose="02040503050406030204" pitchFamily="18" charset="0"/>
                <a:ea typeface="Cambria" panose="02040503050406030204" pitchFamily="18" charset="0"/>
                <a:cs typeface="Times New Roman" panose="02020603050405020304" pitchFamily="18" charset="0"/>
              </a:rPr>
              <a:t> в </a:t>
            </a:r>
            <a:r>
              <a:rPr lang="en-US" sz="2400" dirty="0">
                <a:latin typeface="Cambria" panose="02040503050406030204" pitchFamily="18" charset="0"/>
                <a:ea typeface="Cambria" panose="02040503050406030204" pitchFamily="18" charset="0"/>
                <a:cs typeface="Times New Roman" panose="02020603050405020304" pitchFamily="18" charset="0"/>
              </a:rPr>
              <a:t>Abell 370</a:t>
            </a:r>
            <a:endParaRPr lang="uk-UA" sz="2400" dirty="0">
              <a:latin typeface="Cambria" panose="02040503050406030204" pitchFamily="18" charset="0"/>
              <a:ea typeface="Cambria" panose="020405030504060302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78A23DE5-D3E4-4363-897A-F7DF746D775F}"/>
              </a:ext>
            </a:extLst>
          </p:cNvPr>
          <p:cNvSpPr txBox="1"/>
          <p:nvPr/>
        </p:nvSpPr>
        <p:spPr>
          <a:xfrm>
            <a:off x="1265770" y="4967590"/>
            <a:ext cx="1931939" cy="523220"/>
          </a:xfrm>
          <a:prstGeom prst="rect">
            <a:avLst/>
          </a:prstGeom>
          <a:noFill/>
        </p:spPr>
        <p:txBody>
          <a:bodyPr wrap="none" rtlCol="0">
            <a:spAutoFit/>
          </a:bodyPr>
          <a:lstStyle/>
          <a:p>
            <a:pPr algn="ctr"/>
            <a:r>
              <a:rPr lang="en-US" sz="1400" dirty="0">
                <a:solidFill>
                  <a:schemeClr val="bg1"/>
                </a:solidFill>
                <a:latin typeface="Times New Roman" panose="02020603050405020304" pitchFamily="18" charset="0"/>
                <a:cs typeface="Times New Roman" panose="02020603050405020304" pitchFamily="18" charset="0"/>
              </a:rPr>
              <a:t>Abell 370</a:t>
            </a:r>
          </a:p>
          <a:p>
            <a:pPr algn="ctr"/>
            <a:r>
              <a:rPr lang="en-US" sz="1400" dirty="0">
                <a:solidFill>
                  <a:schemeClr val="bg1"/>
                </a:solidFill>
                <a:latin typeface="Times New Roman" panose="02020603050405020304" pitchFamily="18" charset="0"/>
                <a:cs typeface="Times New Roman" panose="02020603050405020304" pitchFamily="18" charset="0"/>
              </a:rPr>
              <a:t>May 04, 2017 10:00AM</a:t>
            </a:r>
            <a:endParaRPr lang="uk-UA" sz="14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7419B405-0AC5-4CED-B1C1-26E58417525C}"/>
              </a:ext>
            </a:extLst>
          </p:cNvPr>
          <p:cNvSpPr txBox="1"/>
          <p:nvPr/>
        </p:nvSpPr>
        <p:spPr>
          <a:xfrm>
            <a:off x="1428728" y="1357298"/>
            <a:ext cx="1484702" cy="253916"/>
          </a:xfrm>
          <a:prstGeom prst="rect">
            <a:avLst/>
          </a:prstGeom>
          <a:noFill/>
        </p:spPr>
        <p:txBody>
          <a:bodyPr wrap="none" rtlCol="0">
            <a:spAutoFit/>
          </a:bodyPr>
          <a:lstStyle/>
          <a:p>
            <a:r>
              <a:rPr lang="en-US" sz="1050" dirty="0" smtClean="0">
                <a:solidFill>
                  <a:schemeClr val="bg1"/>
                </a:solidFill>
                <a:latin typeface="Times New Roman" panose="02020603050405020304" pitchFamily="18" charset="0"/>
                <a:cs typeface="Times New Roman" panose="02020603050405020304" pitchFamily="18" charset="0"/>
              </a:rPr>
              <a:t>https://surli.cc/qmmwna</a:t>
            </a:r>
            <a:endParaRPr lang="uk-UA" sz="1050" dirty="0">
              <a:solidFill>
                <a:schemeClr val="bg1"/>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 xmlns:a16="http://schemas.microsoft.com/office/drawing/2014/main" id="{4805CBA5-FF17-44BD-A45F-9315326EEDC4}"/>
              </a:ext>
            </a:extLst>
          </p:cNvPr>
          <p:cNvSpPr/>
          <p:nvPr/>
        </p:nvSpPr>
        <p:spPr>
          <a:xfrm>
            <a:off x="531123" y="5589240"/>
            <a:ext cx="8280920"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uk-UA" dirty="0">
                <a:latin typeface="Cambria" panose="02040503050406030204" pitchFamily="18" charset="0"/>
                <a:ea typeface="Cambria" panose="02040503050406030204" pitchFamily="18" charset="0"/>
                <a:cs typeface="Times New Roman" panose="02020603050405020304" pitchFamily="18" charset="0"/>
              </a:rPr>
              <a:t>На знімку видно викривлення простору та часу, далеко від гравітаційного поля Землі. Позначено гравітаційні дуги, вони виглядають розтягнутими. Це є гарний приклад гравітаційного </a:t>
            </a:r>
            <a:r>
              <a:rPr lang="uk-UA"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dirty="0">
                <a:latin typeface="Cambria" panose="02040503050406030204" pitchFamily="18" charset="0"/>
                <a:ea typeface="Cambria" panose="02040503050406030204" pitchFamily="18" charset="0"/>
                <a:cs typeface="Times New Roman" panose="02020603050405020304" pitchFamily="18" charset="0"/>
              </a:rPr>
              <a:t>.</a:t>
            </a:r>
          </a:p>
        </p:txBody>
      </p:sp>
      <p:pic>
        <p:nvPicPr>
          <p:cNvPr id="9" name="Рисунок 8">
            <a:extLst>
              <a:ext uri="{FF2B5EF4-FFF2-40B4-BE49-F238E27FC236}">
                <a16:creationId xmlns="" xmlns:a16="http://schemas.microsoft.com/office/drawing/2014/main" id="{C60B6391-7B92-45B1-9EAA-80EFF512AE4D}"/>
              </a:ext>
            </a:extLst>
          </p:cNvPr>
          <p:cNvPicPr>
            <a:picLocks noChangeAspect="1"/>
          </p:cNvPicPr>
          <p:nvPr/>
        </p:nvPicPr>
        <p:blipFill rotWithShape="1">
          <a:blip r:embed="rId6">
            <a:extLst>
              <a:ext uri="{28A0092B-C50C-407E-A947-70E740481C1C}">
                <a14:useLocalDpi xmlns="" xmlns:a14="http://schemas.microsoft.com/office/drawing/2010/main" val="0"/>
              </a:ext>
            </a:extLst>
          </a:blip>
          <a:srcRect l="19287" t="-400" r="19288" b="-400"/>
          <a:stretch/>
        </p:blipFill>
        <p:spPr>
          <a:xfrm>
            <a:off x="4896217" y="1621106"/>
            <a:ext cx="3572606" cy="32480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Стрелка: вправо 9">
            <a:extLst>
              <a:ext uri="{FF2B5EF4-FFF2-40B4-BE49-F238E27FC236}">
                <a16:creationId xmlns="" xmlns:a16="http://schemas.microsoft.com/office/drawing/2014/main" id="{6EDFE097-1056-4DB3-9A0E-C22609F2448E}"/>
              </a:ext>
            </a:extLst>
          </p:cNvPr>
          <p:cNvSpPr/>
          <p:nvPr/>
        </p:nvSpPr>
        <p:spPr>
          <a:xfrm>
            <a:off x="4067944" y="3140968"/>
            <a:ext cx="720080" cy="36004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uk-UA"/>
          </a:p>
        </p:txBody>
      </p:sp>
      <p:sp>
        <p:nvSpPr>
          <p:cNvPr id="11" name="TextBox 10">
            <a:extLst>
              <a:ext uri="{FF2B5EF4-FFF2-40B4-BE49-F238E27FC236}">
                <a16:creationId xmlns="" xmlns:a16="http://schemas.microsoft.com/office/drawing/2014/main" id="{8BE118D7-E647-45B7-95DB-B00F90D6AA3F}"/>
              </a:ext>
            </a:extLst>
          </p:cNvPr>
          <p:cNvSpPr txBox="1"/>
          <p:nvPr/>
        </p:nvSpPr>
        <p:spPr>
          <a:xfrm>
            <a:off x="4731184" y="5083005"/>
            <a:ext cx="3902671" cy="307777"/>
          </a:xfrm>
          <a:prstGeom prst="rect">
            <a:avLst/>
          </a:prstGeom>
          <a:noFill/>
        </p:spPr>
        <p:txBody>
          <a:bodyPr wrap="none" rtlCol="0">
            <a:spAutoFit/>
          </a:bodyPr>
          <a:lstStyle/>
          <a:p>
            <a:r>
              <a:rPr lang="uk-UA" sz="1400" dirty="0" err="1">
                <a:solidFill>
                  <a:schemeClr val="bg1"/>
                </a:solidFill>
                <a:latin typeface="Times New Roman" panose="02020603050405020304" pitchFamily="18" charset="0"/>
                <a:cs typeface="Times New Roman" panose="02020603050405020304" pitchFamily="18" charset="0"/>
              </a:rPr>
              <a:t>Відредактовано</a:t>
            </a:r>
            <a:r>
              <a:rPr lang="uk-UA" sz="1400" dirty="0">
                <a:solidFill>
                  <a:schemeClr val="bg1"/>
                </a:solidFill>
                <a:latin typeface="Times New Roman" panose="02020603050405020304" pitchFamily="18" charset="0"/>
                <a:cs typeface="Times New Roman" panose="02020603050405020304" pitchFamily="18" charset="0"/>
              </a:rPr>
              <a:t> за допомогою застосунку </a:t>
            </a:r>
            <a:r>
              <a:rPr lang="en-US" sz="1400" dirty="0" err="1">
                <a:solidFill>
                  <a:schemeClr val="bg1"/>
                </a:solidFill>
                <a:latin typeface="Times New Roman" panose="02020603050405020304" pitchFamily="18" charset="0"/>
                <a:cs typeface="Times New Roman" panose="02020603050405020304" pitchFamily="18" charset="0"/>
              </a:rPr>
              <a:t>Picsart</a:t>
            </a:r>
            <a:endParaRPr lang="uk-UA"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00781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837473B0-CC2E-450A-ABE3-18F120FF3D39}">
                <a1611:picAttrSrcUrl xmlns="" xmlns:a1611="http://schemas.microsoft.com/office/drawing/2016/11/main" r:id="rId4"/>
              </a:ext>
            </a:extLst>
          </a:blip>
          <a:srcRect/>
          <a:stretch>
            <a:fillRect l="-7000" r="-7000"/>
          </a:stretch>
        </a:blipFill>
        <a:effectLst/>
      </p:bgPr>
    </p:bg>
    <p:spTree>
      <p:nvGrpSpPr>
        <p:cNvPr id="1" name=""/>
        <p:cNvGrpSpPr/>
        <p:nvPr/>
      </p:nvGrpSpPr>
      <p:grpSpPr>
        <a:xfrm>
          <a:off x="0" y="0"/>
          <a:ext cx="0" cy="0"/>
          <a:chOff x="0" y="0"/>
          <a:chExt cx="0" cy="0"/>
        </a:xfrm>
      </p:grpSpPr>
      <p:sp>
        <p:nvSpPr>
          <p:cNvPr id="6" name="Прямоугольник: скругленные углы 5">
            <a:extLst>
              <a:ext uri="{FF2B5EF4-FFF2-40B4-BE49-F238E27FC236}">
                <a16:creationId xmlns="" xmlns:a16="http://schemas.microsoft.com/office/drawing/2014/main" id="{294C6179-F025-4D14-A956-1CAD2270F2FB}"/>
              </a:ext>
            </a:extLst>
          </p:cNvPr>
          <p:cNvSpPr/>
          <p:nvPr/>
        </p:nvSpPr>
        <p:spPr>
          <a:xfrm>
            <a:off x="354360" y="260648"/>
            <a:ext cx="8435280" cy="11430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8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Методи</a:t>
            </a:r>
            <a:r>
              <a:rPr lang="ru-RU"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u-RU" sz="28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корекції</a:t>
            </a:r>
            <a:r>
              <a:rPr lang="ru-RU"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u-RU" sz="28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викривлень</a:t>
            </a:r>
            <a:r>
              <a:rPr lang="ru-RU"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algn="ctr"/>
            <a:r>
              <a:rPr lang="ru-RU"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при </a:t>
            </a:r>
            <a:r>
              <a:rPr lang="ru-RU" sz="28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гравітаційному</a:t>
            </a:r>
            <a:r>
              <a:rPr lang="ru-RU" sz="28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u-RU" sz="28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лінзуванні</a:t>
            </a:r>
            <a:endParaRPr lang="uk-UA" sz="28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7" name="Прямоугольник 6">
            <a:extLst>
              <a:ext uri="{FF2B5EF4-FFF2-40B4-BE49-F238E27FC236}">
                <a16:creationId xmlns="" xmlns:a16="http://schemas.microsoft.com/office/drawing/2014/main" id="{F9563609-D5F0-4178-AB17-27ADD11F6AD1}"/>
              </a:ext>
            </a:extLst>
          </p:cNvPr>
          <p:cNvSpPr/>
          <p:nvPr/>
        </p:nvSpPr>
        <p:spPr>
          <a:xfrm>
            <a:off x="197586" y="1556792"/>
            <a:ext cx="8748828" cy="51845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sz="1600" dirty="0">
                <a:latin typeface="Cambria" panose="02040503050406030204" pitchFamily="18" charset="0"/>
                <a:ea typeface="Cambria" panose="02040503050406030204" pitchFamily="18" charset="0"/>
              </a:rPr>
              <a:t>1. Математичне моделювання і симуляції</a:t>
            </a:r>
          </a:p>
          <a:p>
            <a:pPr algn="just"/>
            <a:r>
              <a:rPr lang="uk-UA" sz="1600" dirty="0">
                <a:latin typeface="Cambria" panose="02040503050406030204" pitchFamily="18" charset="0"/>
                <a:ea typeface="Cambria" panose="02040503050406030204" pitchFamily="18" charset="0"/>
              </a:rPr>
              <a:t>Астрономи конструюють моделі гравітаційного поля об'єкта, що призводить до </a:t>
            </a:r>
            <a:r>
              <a:rPr lang="uk-UA" sz="1600" dirty="0" err="1">
                <a:latin typeface="Cambria" panose="02040503050406030204" pitchFamily="18" charset="0"/>
                <a:ea typeface="Cambria" panose="02040503050406030204" pitchFamily="18" charset="0"/>
              </a:rPr>
              <a:t>лінзування</a:t>
            </a:r>
            <a:r>
              <a:rPr lang="uk-UA" sz="1600" dirty="0">
                <a:latin typeface="Cambria" panose="02040503050406030204" pitchFamily="18" charset="0"/>
                <a:ea typeface="Cambria" panose="02040503050406030204" pitchFamily="18" charset="0"/>
              </a:rPr>
              <a:t>, аби відтворити дійсне положення та вигляд джерела випромінювання. Ці моделі корисні для симуляції розподілу темної матерії в скупченнях галактик.</a:t>
            </a:r>
          </a:p>
          <a:p>
            <a:pPr algn="just"/>
            <a:r>
              <a:rPr lang="uk-UA" sz="1600" dirty="0">
                <a:latin typeface="Cambria" panose="02040503050406030204" pitchFamily="18" charset="0"/>
                <a:ea typeface="Cambria" panose="02040503050406030204" pitchFamily="18" charset="0"/>
              </a:rPr>
              <a:t>2. Статистичні методи в слабкому </a:t>
            </a:r>
            <a:r>
              <a:rPr lang="uk-UA" sz="1600" dirty="0" err="1">
                <a:latin typeface="Cambria" panose="02040503050406030204" pitchFamily="18" charset="0"/>
                <a:ea typeface="Cambria" panose="02040503050406030204" pitchFamily="18" charset="0"/>
              </a:rPr>
              <a:t>лінзуванні</a:t>
            </a:r>
            <a:endParaRPr lang="uk-UA" sz="1600" dirty="0">
              <a:latin typeface="Cambria" panose="02040503050406030204" pitchFamily="18" charset="0"/>
              <a:ea typeface="Cambria" panose="02040503050406030204" pitchFamily="18" charset="0"/>
            </a:endParaRPr>
          </a:p>
          <a:p>
            <a:pPr algn="just"/>
            <a:r>
              <a:rPr lang="uk-UA" sz="1600" dirty="0">
                <a:latin typeface="Cambria" panose="02040503050406030204" pitchFamily="18" charset="0"/>
                <a:ea typeface="Cambria" panose="02040503050406030204" pitchFamily="18" charset="0"/>
              </a:rPr>
              <a:t>Оскільки спотворення при слабкому </a:t>
            </a:r>
            <a:r>
              <a:rPr lang="uk-UA" sz="1600" dirty="0" err="1">
                <a:latin typeface="Cambria" panose="02040503050406030204" pitchFamily="18" charset="0"/>
                <a:ea typeface="Cambria" panose="02040503050406030204" pitchFamily="18" charset="0"/>
              </a:rPr>
              <a:t>лінзуванні</a:t>
            </a:r>
            <a:r>
              <a:rPr lang="uk-UA" sz="1600" dirty="0">
                <a:latin typeface="Cambria" panose="02040503050406030204" pitchFamily="18" charset="0"/>
                <a:ea typeface="Cambria" panose="02040503050406030204" pitchFamily="18" charset="0"/>
              </a:rPr>
              <a:t> незначні, проводиться аналіз великої кількості зображень галактик для виявлення системних змін у їхній формі. Метою є створення карт розподілу темної матерії у Всесвіті.</a:t>
            </a:r>
          </a:p>
          <a:p>
            <a:pPr algn="just"/>
            <a:r>
              <a:rPr lang="uk-UA" sz="1600" dirty="0">
                <a:latin typeface="Cambria" panose="02040503050406030204" pitchFamily="18" charset="0"/>
                <a:ea typeface="Cambria" panose="02040503050406030204" pitchFamily="18" charset="0"/>
              </a:rPr>
              <a:t>3. Алгоритми відновлення зображень (</a:t>
            </a:r>
            <a:r>
              <a:rPr lang="en-US" sz="1600" dirty="0">
                <a:latin typeface="Cambria" panose="02040503050406030204" pitchFamily="18" charset="0"/>
                <a:ea typeface="Cambria" panose="02040503050406030204" pitchFamily="18" charset="0"/>
              </a:rPr>
              <a:t>de-lensing)</a:t>
            </a:r>
          </a:p>
          <a:p>
            <a:pPr algn="just"/>
            <a:r>
              <a:rPr lang="uk-UA" sz="1600" dirty="0">
                <a:latin typeface="Cambria" panose="02040503050406030204" pitchFamily="18" charset="0"/>
                <a:ea typeface="Cambria" panose="02040503050406030204" pitchFamily="18" charset="0"/>
              </a:rPr>
              <a:t>Спеціалізовані комп'ютерні програми, на зразок </a:t>
            </a:r>
            <a:r>
              <a:rPr lang="en-US" sz="1600" dirty="0" err="1">
                <a:latin typeface="Cambria" panose="02040503050406030204" pitchFamily="18" charset="0"/>
                <a:ea typeface="Cambria" panose="02040503050406030204" pitchFamily="18" charset="0"/>
              </a:rPr>
              <a:t>PyAutoLens</a:t>
            </a:r>
            <a:r>
              <a:rPr lang="en-US" sz="1600" dirty="0">
                <a:latin typeface="Cambria" panose="02040503050406030204" pitchFamily="18" charset="0"/>
                <a:ea typeface="Cambria" panose="02040503050406030204" pitchFamily="18" charset="0"/>
              </a:rPr>
              <a:t>, </a:t>
            </a:r>
            <a:r>
              <a:rPr lang="uk-UA" sz="1600" dirty="0">
                <a:latin typeface="Cambria" panose="02040503050406030204" pitchFamily="18" charset="0"/>
                <a:ea typeface="Cambria" panose="02040503050406030204" pitchFamily="18" charset="0"/>
              </a:rPr>
              <a:t>дозволяють математично «</a:t>
            </a:r>
            <a:r>
              <a:rPr lang="uk-UA" sz="1600" dirty="0" err="1">
                <a:latin typeface="Cambria" panose="02040503050406030204" pitchFamily="18" charset="0"/>
                <a:ea typeface="Cambria" panose="02040503050406030204" pitchFamily="18" charset="0"/>
              </a:rPr>
              <a:t>розлінзувати</a:t>
            </a:r>
            <a:r>
              <a:rPr lang="uk-UA" sz="1600" dirty="0">
                <a:latin typeface="Cambria" panose="02040503050406030204" pitchFamily="18" charset="0"/>
                <a:ea typeface="Cambria" panose="02040503050406030204" pitchFamily="18" charset="0"/>
              </a:rPr>
              <a:t>» зображення, повертаючи йому вигляд, що максимально відповідає реальному.</a:t>
            </a:r>
          </a:p>
          <a:p>
            <a:pPr algn="just"/>
            <a:r>
              <a:rPr lang="uk-UA" sz="1600" dirty="0">
                <a:latin typeface="Cambria" panose="02040503050406030204" pitchFamily="18" charset="0"/>
                <a:ea typeface="Cambria" panose="02040503050406030204" pitchFamily="18" charset="0"/>
              </a:rPr>
              <a:t>4. </a:t>
            </a:r>
            <a:r>
              <a:rPr lang="uk-UA" sz="1600" dirty="0" err="1">
                <a:latin typeface="Cambria" panose="02040503050406030204" pitchFamily="18" charset="0"/>
                <a:ea typeface="Cambria" panose="02040503050406030204" pitchFamily="18" charset="0"/>
              </a:rPr>
              <a:t>Багатодіапазонні</a:t>
            </a:r>
            <a:r>
              <a:rPr lang="uk-UA" sz="1600" dirty="0">
                <a:latin typeface="Cambria" panose="02040503050406030204" pitchFamily="18" charset="0"/>
                <a:ea typeface="Cambria" panose="02040503050406030204" pitchFamily="18" charset="0"/>
              </a:rPr>
              <a:t> спостереження</a:t>
            </a:r>
          </a:p>
          <a:p>
            <a:pPr algn="just"/>
            <a:r>
              <a:rPr lang="uk-UA" sz="1600" dirty="0">
                <a:latin typeface="Cambria" panose="02040503050406030204" pitchFamily="18" charset="0"/>
                <a:ea typeface="Cambria" panose="02040503050406030204" pitchFamily="18" charset="0"/>
              </a:rPr>
              <a:t>Спостереження з різних телескопів у різних діапазонах (оптичному, інфрачервоному, рентгенівському) дозволяють краще зрозуміти природу як </a:t>
            </a:r>
            <a:r>
              <a:rPr lang="uk-UA" sz="1600" dirty="0" err="1">
                <a:latin typeface="Cambria" panose="02040503050406030204" pitchFamily="18" charset="0"/>
                <a:ea typeface="Cambria" panose="02040503050406030204" pitchFamily="18" charset="0"/>
              </a:rPr>
              <a:t>лінзуючого</a:t>
            </a:r>
            <a:r>
              <a:rPr lang="uk-UA" sz="1600" dirty="0">
                <a:latin typeface="Cambria" panose="02040503050406030204" pitchFamily="18" charset="0"/>
                <a:ea typeface="Cambria" panose="02040503050406030204" pitchFamily="18" charset="0"/>
              </a:rPr>
              <a:t> об'єкта, так і джерела світла.</a:t>
            </a:r>
          </a:p>
          <a:p>
            <a:pPr algn="just"/>
            <a:r>
              <a:rPr lang="uk-UA" sz="1600" dirty="0">
                <a:latin typeface="Cambria" panose="02040503050406030204" pitchFamily="18" charset="0"/>
                <a:ea typeface="Cambria" panose="02040503050406030204" pitchFamily="18" charset="0"/>
              </a:rPr>
              <a:t/>
            </a:r>
            <a:br>
              <a:rPr lang="uk-UA" sz="1600" dirty="0">
                <a:latin typeface="Cambria" panose="02040503050406030204" pitchFamily="18" charset="0"/>
                <a:ea typeface="Cambria" panose="02040503050406030204" pitchFamily="18" charset="0"/>
              </a:rPr>
            </a:br>
            <a:r>
              <a:rPr lang="uk-UA" sz="1600" dirty="0">
                <a:latin typeface="Cambria" panose="02040503050406030204" pitchFamily="18" charset="0"/>
                <a:ea typeface="Cambria" panose="02040503050406030204" pitchFamily="18" charset="0"/>
              </a:rPr>
              <a:t>Приклади: Спільні спостереження телескопів </a:t>
            </a:r>
            <a:r>
              <a:rPr lang="en-US" sz="1600" dirty="0">
                <a:latin typeface="Cambria" panose="02040503050406030204" pitchFamily="18" charset="0"/>
                <a:ea typeface="Cambria" panose="02040503050406030204" pitchFamily="18" charset="0"/>
              </a:rPr>
              <a:t>Hubble, James Webb </a:t>
            </a:r>
            <a:r>
              <a:rPr lang="uk-UA" sz="1600" dirty="0">
                <a:latin typeface="Cambria" panose="02040503050406030204" pitchFamily="18" charset="0"/>
                <a:ea typeface="Cambria" panose="02040503050406030204" pitchFamily="18" charset="0"/>
              </a:rPr>
              <a:t>і </a:t>
            </a:r>
            <a:r>
              <a:rPr lang="en-US" sz="1600" dirty="0">
                <a:latin typeface="Cambria" panose="02040503050406030204" pitchFamily="18" charset="0"/>
                <a:ea typeface="Cambria" panose="02040503050406030204" pitchFamily="18" charset="0"/>
              </a:rPr>
              <a:t>Chandra.</a:t>
            </a:r>
          </a:p>
          <a:p>
            <a:pPr algn="just"/>
            <a:endParaRPr lang="uk-UA" dirty="0"/>
          </a:p>
          <a:p>
            <a:pPr algn="ctr"/>
            <a:endParaRPr lang="uk-UA" dirty="0"/>
          </a:p>
        </p:txBody>
      </p:sp>
    </p:spTree>
    <p:extLst>
      <p:ext uri="{BB962C8B-B14F-4D97-AF65-F5344CB8AC3E}">
        <p14:creationId xmlns="" xmlns:p14="http://schemas.microsoft.com/office/powerpoint/2010/main" val="2374230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837473B0-CC2E-450A-ABE3-18F120FF3D39}">
                <a1611:picAttrSrcUrl xmlns="" xmlns:a1611="http://schemas.microsoft.com/office/drawing/2016/11/main" r:id="rId3"/>
              </a:ext>
            </a:extLst>
          </a:blip>
          <a:srcRect/>
          <a:stretch>
            <a:fillRect l="-6000" r="-6000"/>
          </a:stretch>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E494031C-9510-41DC-9676-AE8E3EC9C2F6}"/>
              </a:ext>
            </a:extLst>
          </p:cNvPr>
          <p:cNvPicPr>
            <a:picLocks noChangeAspect="1"/>
          </p:cNvPicPr>
          <p:nvPr/>
        </p:nvPicPr>
        <p:blipFill>
          <a:blip r:embed="rId4"/>
          <a:stretch>
            <a:fillRect/>
          </a:stretch>
        </p:blipFill>
        <p:spPr>
          <a:xfrm>
            <a:off x="164210" y="188640"/>
            <a:ext cx="8815580" cy="1231499"/>
          </a:xfrm>
          <a:prstGeom prst="rect">
            <a:avLst/>
          </a:prstGeom>
        </p:spPr>
      </p:pic>
      <p:sp>
        <p:nvSpPr>
          <p:cNvPr id="3" name="TextBox 2">
            <a:extLst>
              <a:ext uri="{FF2B5EF4-FFF2-40B4-BE49-F238E27FC236}">
                <a16:creationId xmlns="" xmlns:a16="http://schemas.microsoft.com/office/drawing/2014/main" id="{8D1D05F9-CB5F-430B-8DB5-C369289EC489}"/>
              </a:ext>
            </a:extLst>
          </p:cNvPr>
          <p:cNvSpPr txBox="1"/>
          <p:nvPr/>
        </p:nvSpPr>
        <p:spPr>
          <a:xfrm>
            <a:off x="2098363" y="481223"/>
            <a:ext cx="5430526" cy="646331"/>
          </a:xfrm>
          <a:prstGeom prst="rect">
            <a:avLst/>
          </a:prstGeom>
          <a:noFill/>
        </p:spPr>
        <p:txBody>
          <a:bodyPr wrap="none" rtlCol="0">
            <a:spAutoFit/>
          </a:bodyPr>
          <a:lstStyle/>
          <a:p>
            <a:r>
              <a:rPr lang="uk-UA" sz="3600" dirty="0">
                <a:latin typeface="Cambria" panose="02040503050406030204" pitchFamily="18" charset="0"/>
                <a:ea typeface="Cambria" panose="02040503050406030204" pitchFamily="18" charset="0"/>
                <a:cs typeface="Times New Roman" panose="02020603050405020304" pitchFamily="18" charset="0"/>
              </a:rPr>
              <a:t>Результати дослідження </a:t>
            </a:r>
          </a:p>
        </p:txBody>
      </p:sp>
      <p:sp>
        <p:nvSpPr>
          <p:cNvPr id="5" name="Прямоугольник 4">
            <a:extLst>
              <a:ext uri="{FF2B5EF4-FFF2-40B4-BE49-F238E27FC236}">
                <a16:creationId xmlns="" xmlns:a16="http://schemas.microsoft.com/office/drawing/2014/main" id="{9F721C94-23C7-4586-A47C-DA8CCF82F9ED}"/>
              </a:ext>
            </a:extLst>
          </p:cNvPr>
          <p:cNvSpPr/>
          <p:nvPr/>
        </p:nvSpPr>
        <p:spPr>
          <a:xfrm>
            <a:off x="251520" y="1844824"/>
            <a:ext cx="3672408" cy="47922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lgn="just">
              <a:buFont typeface="Arial" panose="020B0604020202020204" pitchFamily="34" charset="0"/>
              <a:buChar char="•"/>
            </a:pPr>
            <a:r>
              <a:rPr lang="uk-UA" dirty="0">
                <a:latin typeface="Cambria" panose="02040503050406030204" pitchFamily="18" charset="0"/>
                <a:ea typeface="Cambria" panose="02040503050406030204" pitchFamily="18" charset="0"/>
              </a:rPr>
              <a:t>У ході дослідження було виявлено ефекти гравітаційного </a:t>
            </a:r>
            <a:r>
              <a:rPr lang="uk-UA" dirty="0" err="1">
                <a:latin typeface="Cambria" panose="02040503050406030204" pitchFamily="18" charset="0"/>
                <a:ea typeface="Cambria" panose="02040503050406030204" pitchFamily="18" charset="0"/>
              </a:rPr>
              <a:t>лінзування</a:t>
            </a:r>
            <a:r>
              <a:rPr lang="uk-UA" dirty="0">
                <a:latin typeface="Cambria" panose="02040503050406030204" pitchFamily="18" charset="0"/>
                <a:ea typeface="Cambria" panose="02040503050406030204" pitchFamily="18" charset="0"/>
              </a:rPr>
              <a:t> на реальних фотографіях, що підтверджує вплив цього явища на спостереження об</a:t>
            </a:r>
            <a:r>
              <a:rPr lang="en-US" dirty="0">
                <a:latin typeface="Cambria" panose="02040503050406030204" pitchFamily="18" charset="0"/>
                <a:ea typeface="Cambria" panose="02040503050406030204" pitchFamily="18" charset="0"/>
              </a:rPr>
              <a:t>’</a:t>
            </a:r>
            <a:r>
              <a:rPr lang="uk-UA" dirty="0" err="1">
                <a:latin typeface="Cambria" panose="02040503050406030204" pitchFamily="18" charset="0"/>
                <a:ea typeface="Cambria" panose="02040503050406030204" pitchFamily="18" charset="0"/>
              </a:rPr>
              <a:t>єктів</a:t>
            </a:r>
            <a:r>
              <a:rPr lang="uk-UA" dirty="0">
                <a:latin typeface="Cambria" panose="02040503050406030204" pitchFamily="18" charset="0"/>
                <a:ea typeface="Cambria" panose="02040503050406030204" pitchFamily="18" charset="0"/>
              </a:rPr>
              <a:t> космосу.</a:t>
            </a:r>
          </a:p>
          <a:p>
            <a:pPr marL="285750" indent="-285750" algn="just">
              <a:buFont typeface="Arial" panose="020B0604020202020204" pitchFamily="34" charset="0"/>
              <a:buChar char="•"/>
            </a:pPr>
            <a:r>
              <a:rPr lang="uk-UA" dirty="0">
                <a:latin typeface="Cambria" panose="02040503050406030204" pitchFamily="18" charset="0"/>
                <a:ea typeface="Cambria" panose="02040503050406030204" pitchFamily="18" charset="0"/>
              </a:rPr>
              <a:t>Ознайомлено з сучасними методами корекції ефектів </a:t>
            </a:r>
            <a:r>
              <a:rPr lang="uk-UA" dirty="0" err="1">
                <a:latin typeface="Cambria" panose="02040503050406030204" pitchFamily="18" charset="0"/>
                <a:ea typeface="Cambria" panose="02040503050406030204" pitchFamily="18" charset="0"/>
              </a:rPr>
              <a:t>лінзування</a:t>
            </a:r>
            <a:r>
              <a:rPr lang="uk-UA" dirty="0">
                <a:latin typeface="Cambria" panose="02040503050406030204" pitchFamily="18" charset="0"/>
                <a:ea typeface="Cambria" panose="02040503050406030204" pitchFamily="18" charset="0"/>
              </a:rPr>
              <a:t>, що дозволить зменшити спотворення.</a:t>
            </a:r>
          </a:p>
          <a:p>
            <a:pPr marL="285750" indent="-285750" algn="just">
              <a:buFont typeface="Arial" panose="020B0604020202020204" pitchFamily="34" charset="0"/>
              <a:buChar char="•"/>
            </a:pPr>
            <a:r>
              <a:rPr lang="uk-UA" dirty="0">
                <a:latin typeface="Cambria" panose="02040503050406030204" pitchFamily="18" charset="0"/>
                <a:ea typeface="Cambria" panose="02040503050406030204" pitchFamily="18" charset="0"/>
              </a:rPr>
              <a:t>Підтверджено важливість цієї теми для астрономії, так як вона відкриває нові можливості для досліджень.</a:t>
            </a:r>
          </a:p>
          <a:p>
            <a:pPr marL="285750" indent="-285750" algn="just">
              <a:buFont typeface="Arial" panose="020B0604020202020204" pitchFamily="34" charset="0"/>
              <a:buChar char="•"/>
            </a:pPr>
            <a:endParaRPr lang="uk-UA" dirty="0"/>
          </a:p>
        </p:txBody>
      </p:sp>
      <p:pic>
        <p:nvPicPr>
          <p:cNvPr id="6" name="Рисунок 5">
            <a:extLst>
              <a:ext uri="{FF2B5EF4-FFF2-40B4-BE49-F238E27FC236}">
                <a16:creationId xmlns="" xmlns:a16="http://schemas.microsoft.com/office/drawing/2014/main" id="{848AEE6A-7665-4943-9E74-2E0E7965BBF6}"/>
              </a:ext>
            </a:extLst>
          </p:cNvPr>
          <p:cNvPicPr>
            <a:picLocks noChangeAspect="1"/>
          </p:cNvPicPr>
          <p:nvPr/>
        </p:nvPicPr>
        <p:blipFill>
          <a:blip r:embed="rId5"/>
          <a:stretch>
            <a:fillRect/>
          </a:stretch>
        </p:blipFill>
        <p:spPr>
          <a:xfrm>
            <a:off x="4355976" y="1962463"/>
            <a:ext cx="4147479" cy="36850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 xmlns:a16="http://schemas.microsoft.com/office/drawing/2014/main" id="{1B18F76A-CC42-47BD-8263-5936D4EAB77A}"/>
              </a:ext>
            </a:extLst>
          </p:cNvPr>
          <p:cNvSpPr txBox="1"/>
          <p:nvPr/>
        </p:nvSpPr>
        <p:spPr>
          <a:xfrm>
            <a:off x="5572132" y="6286520"/>
            <a:ext cx="4067944" cy="253916"/>
          </a:xfrm>
          <a:prstGeom prst="rect">
            <a:avLst/>
          </a:prstGeom>
          <a:noFill/>
        </p:spPr>
        <p:txBody>
          <a:bodyPr wrap="square" rtlCol="0">
            <a:spAutoFit/>
          </a:bodyPr>
          <a:lstStyle/>
          <a:p>
            <a:r>
              <a:rPr lang="en-US" sz="1050" dirty="0" smtClean="0">
                <a:solidFill>
                  <a:schemeClr val="bg1"/>
                </a:solidFill>
                <a:latin typeface="Times New Roman" panose="02020603050405020304" pitchFamily="18" charset="0"/>
                <a:cs typeface="Times New Roman" panose="02020603050405020304" pitchFamily="18" charset="0"/>
              </a:rPr>
              <a:t>https://surl.li/bjkimn</a:t>
            </a:r>
            <a:endParaRPr lang="uk-UA" sz="1050"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 xmlns:a16="http://schemas.microsoft.com/office/drawing/2014/main" id="{F118F6C9-EB31-4B76-942A-7A0EA2E39332}"/>
              </a:ext>
            </a:extLst>
          </p:cNvPr>
          <p:cNvSpPr txBox="1"/>
          <p:nvPr/>
        </p:nvSpPr>
        <p:spPr>
          <a:xfrm>
            <a:off x="4143372" y="5857892"/>
            <a:ext cx="4824536" cy="338554"/>
          </a:xfrm>
          <a:prstGeom prst="rect">
            <a:avLst/>
          </a:prstGeom>
          <a:noFill/>
        </p:spPr>
        <p:txBody>
          <a:bodyPr wrap="square" rtlCol="0">
            <a:spAutoFit/>
          </a:bodyPr>
          <a:lstStyle/>
          <a:p>
            <a:pPr algn="ctr"/>
            <a:r>
              <a:rPr lang="en-US" sz="1600" dirty="0" smtClean="0">
                <a:solidFill>
                  <a:schemeClr val="bg1"/>
                </a:solidFill>
                <a:latin typeface="Times New Roman" panose="02020603050405020304" pitchFamily="18" charset="0"/>
                <a:cs typeface="Times New Roman" panose="02020603050405020304" pitchFamily="18" charset="0"/>
              </a:rPr>
              <a:t>A Bright Find</a:t>
            </a:r>
            <a:r>
              <a:rPr lang="ru-RU" sz="1600" dirty="0" smtClean="0">
                <a:solidFill>
                  <a:schemeClr val="bg1"/>
                </a:solidFill>
                <a:latin typeface="Times New Roman" panose="02020603050405020304" pitchFamily="18" charset="0"/>
                <a:cs typeface="Times New Roman" panose="02020603050405020304" pitchFamily="18" charset="0"/>
              </a:rPr>
              <a:t> </a:t>
            </a:r>
            <a:r>
              <a:rPr lang="uk-UA" sz="1600" dirty="0" smtClean="0">
                <a:solidFill>
                  <a:schemeClr val="bg1"/>
                </a:solidFill>
                <a:latin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cs typeface="Times New Roman" panose="02020603050405020304" pitchFamily="18" charset="0"/>
              </a:rPr>
              <a:t>фото </a:t>
            </a:r>
            <a:r>
              <a:rPr lang="en-US" sz="1600" dirty="0">
                <a:solidFill>
                  <a:schemeClr val="bg1"/>
                </a:solidFill>
                <a:latin typeface="Times New Roman" panose="02020603050405020304" pitchFamily="18" charset="0"/>
                <a:cs typeface="Times New Roman" panose="02020603050405020304" pitchFamily="18" charset="0"/>
              </a:rPr>
              <a:t>ESA/Hubble &amp; NASA, B. Frye</a:t>
            </a:r>
            <a:endParaRPr lang="uk-UA" sz="1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2677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837473B0-CC2E-450A-ABE3-18F120FF3D39}">
                <a1611:picAttrSrcUrl xmlns="" xmlns:a1611="http://schemas.microsoft.com/office/drawing/2016/11/main" r:id="rId3"/>
              </a:ext>
            </a:extLst>
          </a:blip>
          <a:srcRect/>
          <a:stretch>
            <a:fillRect l="-7000" r="-7000"/>
          </a:stretch>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742B7B07-6370-4262-A11D-5865D9035E1D}"/>
              </a:ext>
            </a:extLst>
          </p:cNvPr>
          <p:cNvPicPr>
            <a:picLocks noChangeAspect="1"/>
          </p:cNvPicPr>
          <p:nvPr/>
        </p:nvPicPr>
        <p:blipFill>
          <a:blip r:embed="rId4"/>
          <a:stretch>
            <a:fillRect/>
          </a:stretch>
        </p:blipFill>
        <p:spPr>
          <a:xfrm>
            <a:off x="164210" y="260648"/>
            <a:ext cx="8815580" cy="1231499"/>
          </a:xfrm>
          <a:prstGeom prst="rect">
            <a:avLst/>
          </a:prstGeom>
        </p:spPr>
      </p:pic>
      <p:sp>
        <p:nvSpPr>
          <p:cNvPr id="5" name="TextBox 4">
            <a:extLst>
              <a:ext uri="{FF2B5EF4-FFF2-40B4-BE49-F238E27FC236}">
                <a16:creationId xmlns="" xmlns:a16="http://schemas.microsoft.com/office/drawing/2014/main" id="{405CFCD5-7226-4AD2-A73D-8F61EB4DF320}"/>
              </a:ext>
            </a:extLst>
          </p:cNvPr>
          <p:cNvSpPr txBox="1"/>
          <p:nvPr/>
        </p:nvSpPr>
        <p:spPr>
          <a:xfrm>
            <a:off x="3419872" y="553231"/>
            <a:ext cx="2225289" cy="646331"/>
          </a:xfrm>
          <a:prstGeom prst="rect">
            <a:avLst/>
          </a:prstGeom>
          <a:noFill/>
        </p:spPr>
        <p:txBody>
          <a:bodyPr wrap="none" rtlCol="0">
            <a:spAutoFit/>
          </a:bodyPr>
          <a:lstStyle/>
          <a:p>
            <a:r>
              <a:rPr lang="uk-UA" sz="3600" dirty="0">
                <a:latin typeface="Cambria" panose="02040503050406030204" pitchFamily="18" charset="0"/>
                <a:ea typeface="Cambria" panose="02040503050406030204" pitchFamily="18" charset="0"/>
                <a:cs typeface="Times New Roman" panose="02020603050405020304" pitchFamily="18" charset="0"/>
              </a:rPr>
              <a:t>Висновки</a:t>
            </a:r>
          </a:p>
        </p:txBody>
      </p:sp>
      <p:sp>
        <p:nvSpPr>
          <p:cNvPr id="7" name="Прямоугольник 6">
            <a:extLst>
              <a:ext uri="{FF2B5EF4-FFF2-40B4-BE49-F238E27FC236}">
                <a16:creationId xmlns="" xmlns:a16="http://schemas.microsoft.com/office/drawing/2014/main" id="{1C997AA4-71C4-42F0-8391-011DF8144531}"/>
              </a:ext>
            </a:extLst>
          </p:cNvPr>
          <p:cNvSpPr/>
          <p:nvPr/>
        </p:nvSpPr>
        <p:spPr>
          <a:xfrm>
            <a:off x="251520" y="1783562"/>
            <a:ext cx="3096344" cy="48126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uk-UA" dirty="0">
                <a:latin typeface="Cambria" panose="02040503050406030204" pitchFamily="18" charset="0"/>
                <a:ea typeface="Cambria" panose="02040503050406030204" pitchFamily="18" charset="0"/>
                <a:cs typeface="Times New Roman" panose="02020603050405020304" pitchFamily="18" charset="0"/>
              </a:rPr>
              <a:t>Гравітаційне </a:t>
            </a:r>
            <a:r>
              <a:rPr lang="uk-UA" dirty="0" err="1">
                <a:latin typeface="Cambria" panose="02040503050406030204" pitchFamily="18" charset="0"/>
                <a:ea typeface="Cambria" panose="02040503050406030204" pitchFamily="18" charset="0"/>
                <a:cs typeface="Times New Roman" panose="02020603050405020304" pitchFamily="18" charset="0"/>
              </a:rPr>
              <a:t>лінзування</a:t>
            </a:r>
            <a:r>
              <a:rPr lang="uk-UA" dirty="0">
                <a:latin typeface="Cambria" panose="02040503050406030204" pitchFamily="18" charset="0"/>
                <a:ea typeface="Cambria" panose="02040503050406030204" pitchFamily="18" charset="0"/>
                <a:cs typeface="Times New Roman" panose="02020603050405020304" pitchFamily="18" charset="0"/>
              </a:rPr>
              <a:t> дає змогу заглянути в глибину Всесвіту, але також є важливою проблемою через спотворення зображень далеких об</a:t>
            </a:r>
            <a:r>
              <a:rPr lang="en-US" dirty="0">
                <a:latin typeface="Cambria" panose="02040503050406030204" pitchFamily="18" charset="0"/>
                <a:ea typeface="Cambria" panose="02040503050406030204" pitchFamily="18" charset="0"/>
                <a:cs typeface="Times New Roman" panose="02020603050405020304" pitchFamily="18" charset="0"/>
              </a:rPr>
              <a:t>’</a:t>
            </a:r>
            <a:r>
              <a:rPr lang="uk-UA" dirty="0" err="1">
                <a:latin typeface="Cambria" panose="02040503050406030204" pitchFamily="18" charset="0"/>
                <a:ea typeface="Cambria" panose="02040503050406030204" pitchFamily="18" charset="0"/>
                <a:cs typeface="Times New Roman" panose="02020603050405020304" pitchFamily="18" charset="0"/>
              </a:rPr>
              <a:t>єктів</a:t>
            </a:r>
            <a:r>
              <a:rPr lang="uk-UA" dirty="0">
                <a:latin typeface="Cambria" panose="02040503050406030204" pitchFamily="18" charset="0"/>
                <a:ea typeface="Cambria" panose="02040503050406030204" pitchFamily="18" charset="0"/>
                <a:cs typeface="Times New Roman" panose="02020603050405020304" pitchFamily="18" charset="0"/>
              </a:rPr>
              <a:t>. Сучасні технології допомагають зменшити ці проблеми, що дозволяє отримувати точніші та детальніші дані для подальших досліджень.</a:t>
            </a:r>
          </a:p>
        </p:txBody>
      </p:sp>
      <p:pic>
        <p:nvPicPr>
          <p:cNvPr id="8" name="Рисунок 7">
            <a:extLst>
              <a:ext uri="{FF2B5EF4-FFF2-40B4-BE49-F238E27FC236}">
                <a16:creationId xmlns="" xmlns:a16="http://schemas.microsoft.com/office/drawing/2014/main" id="{6C85831B-A6B9-42C8-8613-45B3CD65590E}"/>
              </a:ext>
            </a:extLst>
          </p:cNvPr>
          <p:cNvPicPr>
            <a:picLocks noChangeAspect="1"/>
          </p:cNvPicPr>
          <p:nvPr/>
        </p:nvPicPr>
        <p:blipFill>
          <a:blip r:embed="rId5" cstate="print"/>
          <a:stretch>
            <a:fillRect/>
          </a:stretch>
        </p:blipFill>
        <p:spPr>
          <a:xfrm>
            <a:off x="3563888" y="2348880"/>
            <a:ext cx="5202069" cy="2972611"/>
          </a:xfrm>
          <a:prstGeom prst="rect">
            <a:avLst/>
          </a:prstGeom>
        </p:spPr>
      </p:pic>
      <p:sp>
        <p:nvSpPr>
          <p:cNvPr id="9" name="TextBox 8">
            <a:extLst>
              <a:ext uri="{FF2B5EF4-FFF2-40B4-BE49-F238E27FC236}">
                <a16:creationId xmlns="" xmlns:a16="http://schemas.microsoft.com/office/drawing/2014/main" id="{06A057DC-51E9-4C8C-A6B0-20FB5A5F1B5B}"/>
              </a:ext>
            </a:extLst>
          </p:cNvPr>
          <p:cNvSpPr txBox="1"/>
          <p:nvPr/>
        </p:nvSpPr>
        <p:spPr>
          <a:xfrm>
            <a:off x="5220072" y="5445224"/>
            <a:ext cx="2127505" cy="646331"/>
          </a:xfrm>
          <a:prstGeom prst="rect">
            <a:avLst/>
          </a:prstGeom>
          <a:noFill/>
        </p:spPr>
        <p:txBody>
          <a:bodyPr wrap="none" rtlCol="0">
            <a:spAutoFit/>
          </a:bodyPr>
          <a:lstStyle/>
          <a:p>
            <a:pPr algn="ctr"/>
            <a:r>
              <a:rPr lang="en-US" dirty="0">
                <a:solidFill>
                  <a:schemeClr val="bg1"/>
                </a:solidFill>
                <a:latin typeface="Times New Roman" panose="02020603050405020304" pitchFamily="18" charset="0"/>
                <a:cs typeface="Times New Roman" panose="02020603050405020304" pitchFamily="18" charset="0"/>
              </a:rPr>
              <a:t>Gravitational lensing</a:t>
            </a:r>
            <a:endParaRPr lang="uk-UA" dirty="0">
              <a:solidFill>
                <a:schemeClr val="bg1"/>
              </a:solidFill>
              <a:latin typeface="Times New Roman" panose="02020603050405020304" pitchFamily="18" charset="0"/>
              <a:cs typeface="Times New Roman" panose="02020603050405020304" pitchFamily="18" charset="0"/>
            </a:endParaRPr>
          </a:p>
          <a:p>
            <a:pPr algn="ctr"/>
            <a:r>
              <a:rPr lang="uk-UA" dirty="0">
                <a:solidFill>
                  <a:schemeClr val="bg1"/>
                </a:solidFill>
                <a:latin typeface="Times New Roman" panose="02020603050405020304" pitchFamily="18" charset="0"/>
                <a:cs typeface="Times New Roman" panose="02020603050405020304" pitchFamily="18" charset="0"/>
              </a:rPr>
              <a:t>07/24/14</a:t>
            </a:r>
          </a:p>
        </p:txBody>
      </p:sp>
      <p:sp>
        <p:nvSpPr>
          <p:cNvPr id="10" name="TextBox 9">
            <a:extLst>
              <a:ext uri="{FF2B5EF4-FFF2-40B4-BE49-F238E27FC236}">
                <a16:creationId xmlns="" xmlns:a16="http://schemas.microsoft.com/office/drawing/2014/main" id="{B19BACBD-33FC-45B6-8461-5F363E11883C}"/>
              </a:ext>
            </a:extLst>
          </p:cNvPr>
          <p:cNvSpPr txBox="1"/>
          <p:nvPr/>
        </p:nvSpPr>
        <p:spPr>
          <a:xfrm>
            <a:off x="5715008" y="6215082"/>
            <a:ext cx="1245854" cy="253916"/>
          </a:xfrm>
          <a:prstGeom prst="rect">
            <a:avLst/>
          </a:prstGeom>
          <a:noFill/>
        </p:spPr>
        <p:txBody>
          <a:bodyPr wrap="none" rtlCol="0">
            <a:spAutoFit/>
          </a:bodyPr>
          <a:lstStyle/>
          <a:p>
            <a:r>
              <a:rPr lang="en-US" sz="1050" dirty="0" smtClean="0">
                <a:solidFill>
                  <a:schemeClr val="bg1"/>
                </a:solidFill>
                <a:latin typeface="Times New Roman" panose="02020603050405020304" pitchFamily="18" charset="0"/>
                <a:cs typeface="Times New Roman" panose="02020603050405020304" pitchFamily="18" charset="0"/>
              </a:rPr>
              <a:t>https://surl.li/oxjsea</a:t>
            </a:r>
            <a:endParaRPr lang="uk-UA" sz="105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32261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11C1D319-3CCD-47FD-B864-264B8C85957B}"/>
              </a:ext>
            </a:extLst>
          </p:cNvPr>
          <p:cNvPicPr>
            <a:picLocks noChangeAspect="1"/>
          </p:cNvPicPr>
          <p:nvPr/>
        </p:nvPicPr>
        <p:blipFill>
          <a:blip r:embed="rId3"/>
          <a:stretch>
            <a:fillRect/>
          </a:stretch>
        </p:blipFill>
        <p:spPr>
          <a:xfrm>
            <a:off x="164210" y="188640"/>
            <a:ext cx="8815580" cy="1231499"/>
          </a:xfrm>
          <a:prstGeom prst="rect">
            <a:avLst/>
          </a:prstGeom>
        </p:spPr>
      </p:pic>
      <p:sp>
        <p:nvSpPr>
          <p:cNvPr id="5" name="TextBox 4">
            <a:extLst>
              <a:ext uri="{FF2B5EF4-FFF2-40B4-BE49-F238E27FC236}">
                <a16:creationId xmlns="" xmlns:a16="http://schemas.microsoft.com/office/drawing/2014/main" id="{16C67CB4-6869-4430-9F7E-E012EBA978F9}"/>
              </a:ext>
            </a:extLst>
          </p:cNvPr>
          <p:cNvSpPr txBox="1"/>
          <p:nvPr/>
        </p:nvSpPr>
        <p:spPr>
          <a:xfrm>
            <a:off x="1331640" y="436942"/>
            <a:ext cx="7083029" cy="707886"/>
          </a:xfrm>
          <a:prstGeom prst="rect">
            <a:avLst/>
          </a:prstGeom>
          <a:noFill/>
        </p:spPr>
        <p:txBody>
          <a:bodyPr wrap="none" rtlCol="0">
            <a:spAutoFit/>
          </a:bodyPr>
          <a:lstStyle/>
          <a:p>
            <a:r>
              <a:rPr lang="uk-UA" sz="4000" dirty="0">
                <a:latin typeface="Cambria" panose="02040503050406030204" pitchFamily="18" charset="0"/>
                <a:ea typeface="Cambria" panose="02040503050406030204" pitchFamily="18" charset="0"/>
                <a:cs typeface="Times New Roman" panose="02020603050405020304" pitchFamily="18" charset="0"/>
              </a:rPr>
              <a:t>Список використаних джерел</a:t>
            </a:r>
          </a:p>
        </p:txBody>
      </p:sp>
      <p:sp>
        <p:nvSpPr>
          <p:cNvPr id="9" name="Прямоугольник 8">
            <a:extLst>
              <a:ext uri="{FF2B5EF4-FFF2-40B4-BE49-F238E27FC236}">
                <a16:creationId xmlns="" xmlns:a16="http://schemas.microsoft.com/office/drawing/2014/main" id="{6EAA83E2-4779-459B-A1D5-59C2F29800AD}"/>
              </a:ext>
            </a:extLst>
          </p:cNvPr>
          <p:cNvSpPr/>
          <p:nvPr/>
        </p:nvSpPr>
        <p:spPr>
          <a:xfrm>
            <a:off x="204186" y="1556791"/>
            <a:ext cx="8775604" cy="51125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lgn="just">
              <a:buAutoNum type="arabicPeriod"/>
            </a:pPr>
            <a:r>
              <a:rPr lang="en-US" sz="1200" dirty="0" err="1">
                <a:latin typeface="Times New Roman" panose="02020603050405020304" pitchFamily="18" charset="0"/>
                <a:cs typeface="Times New Roman" panose="02020603050405020304" pitchFamily="18" charset="0"/>
              </a:rPr>
              <a:t>Wambsganss</a:t>
            </a:r>
            <a:r>
              <a:rPr lang="en-US" sz="1200" dirty="0">
                <a:latin typeface="Times New Roman" panose="02020603050405020304" pitchFamily="18" charset="0"/>
                <a:cs typeface="Times New Roman" panose="02020603050405020304" pitchFamily="18" charset="0"/>
              </a:rPr>
              <a:t> J. Gravitational Lensing in Astronomy. Potsdam</a:t>
            </a:r>
            <a:r>
              <a:rPr lang="uk-UA"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Astrophysikalisches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Institut</a:t>
            </a:r>
            <a:r>
              <a:rPr lang="en-US" sz="1200" dirty="0">
                <a:latin typeface="Times New Roman" panose="02020603050405020304" pitchFamily="18" charset="0"/>
                <a:cs typeface="Times New Roman" panose="02020603050405020304" pitchFamily="18" charset="0"/>
              </a:rPr>
              <a:t> Potsdam. 49 p. URL</a:t>
            </a:r>
            <a:r>
              <a:rPr lang="uk-UA"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4"/>
              </a:rPr>
              <a:t> https://archive.org/details/arxiv-astro-ph9812021/mode/2up?view=theater</a:t>
            </a:r>
            <a:r>
              <a:rPr lang="uk-UA" sz="1200" dirty="0">
                <a:latin typeface="Times New Roman" panose="02020603050405020304" pitchFamily="18" charset="0"/>
                <a:cs typeface="Times New Roman" panose="02020603050405020304" pitchFamily="18" charset="0"/>
              </a:rPr>
              <a:t> (дата звернення: 07.03.2025)</a:t>
            </a:r>
          </a:p>
          <a:p>
            <a:pPr marL="342900" indent="-342900" algn="just">
              <a:buAutoNum type="arabicPeriod"/>
            </a:pPr>
            <a:r>
              <a:rPr lang="de-DE" sz="1200" dirty="0">
                <a:latin typeface="Times New Roman" panose="02020603050405020304" pitchFamily="18" charset="0"/>
                <a:cs typeface="Times New Roman" panose="02020603050405020304" pitchFamily="18" charset="0"/>
              </a:rPr>
              <a:t>Renn J. Sauer T. Stachel J. </a:t>
            </a:r>
            <a:r>
              <a:rPr lang="en-US" sz="1200" dirty="0">
                <a:latin typeface="Times New Roman" panose="02020603050405020304" pitchFamily="18" charset="0"/>
                <a:cs typeface="Times New Roman" panose="02020603050405020304" pitchFamily="18" charset="0"/>
              </a:rPr>
              <a:t>The Origin of Gravitational Lensing: A Postscript to Einstein's 1936 Science Paper // Science. 1997. pp. 184-186. URL</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5"/>
              </a:rPr>
              <a:t>https://www.science.org/doi/10.1126/science.275.5297.184</a:t>
            </a:r>
            <a:r>
              <a:rPr lang="uk-UA" sz="1200" dirty="0">
                <a:latin typeface="Times New Roman" panose="02020603050405020304" pitchFamily="18" charset="0"/>
                <a:cs typeface="Times New Roman" panose="02020603050405020304" pitchFamily="18" charset="0"/>
              </a:rPr>
              <a:t> (дата звернення: 07.03.2025)</a:t>
            </a:r>
          </a:p>
          <a:p>
            <a:pPr marL="342900" indent="-342900" algn="just">
              <a:buAutoNum type="arabicPeriod"/>
            </a:pPr>
            <a:r>
              <a:rPr lang="en-US" sz="1200" dirty="0">
                <a:latin typeface="Times New Roman" panose="02020603050405020304" pitchFamily="18" charset="0"/>
                <a:cs typeface="Times New Roman" panose="02020603050405020304" pitchFamily="18" charset="0"/>
              </a:rPr>
              <a:t>Bartosch G. Gravitational Lensing. URL</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6"/>
              </a:rPr>
              <a:t>https://www.astro.rug.nl/~karina/Teaching_files/caminha_lecture.pdf</a:t>
            </a:r>
            <a:r>
              <a:rPr lang="en-US" sz="1200" dirty="0">
                <a:latin typeface="Times New Roman" panose="02020603050405020304" pitchFamily="18" charset="0"/>
                <a:cs typeface="Times New Roman" panose="02020603050405020304" pitchFamily="18" charset="0"/>
              </a:rPr>
              <a:t>?</a:t>
            </a:r>
            <a:endParaRPr lang="uk-UA" sz="1200" dirty="0">
              <a:latin typeface="Times New Roman" panose="02020603050405020304" pitchFamily="18" charset="0"/>
              <a:cs typeface="Times New Roman" panose="02020603050405020304" pitchFamily="18" charset="0"/>
            </a:endParaRPr>
          </a:p>
          <a:p>
            <a:pPr marL="342900" indent="-342900" algn="just">
              <a:buFontTx/>
              <a:buAutoNum type="arabicPeriod"/>
            </a:pPr>
            <a:r>
              <a:rPr lang="en-US" sz="1200" dirty="0">
                <a:latin typeface="Times New Roman" panose="02020603050405020304" pitchFamily="18" charset="0"/>
                <a:cs typeface="Times New Roman" panose="02020603050405020304" pitchFamily="18" charset="0"/>
              </a:rPr>
              <a:t>Sauer T. A brief history of gravitational lensing // Einstein online. URL</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7"/>
              </a:rPr>
              <a:t>https://www.einstein-online.info/en/spotlight/grav_lensing_history/</a:t>
            </a:r>
            <a:r>
              <a:rPr lang="uk-UA" sz="1200" dirty="0">
                <a:latin typeface="Times New Roman" panose="02020603050405020304" pitchFamily="18" charset="0"/>
                <a:cs typeface="Times New Roman" panose="02020603050405020304" pitchFamily="18" charset="0"/>
              </a:rPr>
              <a:t> (дата звернення: 08.03.2025)</a:t>
            </a:r>
          </a:p>
          <a:p>
            <a:pPr marL="342900" indent="-342900" algn="just">
              <a:buFontTx/>
              <a:buAutoNum type="arabicPeriod"/>
            </a:pPr>
            <a:r>
              <a:rPr lang="uk-UA" sz="1200" dirty="0">
                <a:latin typeface="Times New Roman" panose="02020603050405020304" pitchFamily="18" charset="0"/>
                <a:cs typeface="Times New Roman" panose="02020603050405020304" pitchFamily="18" charset="0"/>
              </a:rPr>
              <a:t>Гравітаційне </a:t>
            </a:r>
            <a:r>
              <a:rPr lang="uk-UA" sz="1200" dirty="0" err="1">
                <a:latin typeface="Times New Roman" panose="02020603050405020304" pitchFamily="18" charset="0"/>
                <a:cs typeface="Times New Roman" panose="02020603050405020304" pitchFamily="18" charset="0"/>
              </a:rPr>
              <a:t>лінзування</a:t>
            </a:r>
            <a:r>
              <a:rPr lang="uk-UA" sz="1200" dirty="0">
                <a:latin typeface="Times New Roman" panose="02020603050405020304" pitchFamily="18" charset="0"/>
                <a:cs typeface="Times New Roman" panose="02020603050405020304" pitchFamily="18" charset="0"/>
              </a:rPr>
              <a:t>: космічні лінзи у дії</a:t>
            </a:r>
            <a:r>
              <a:rPr lang="en-US" sz="1200" dirty="0">
                <a:latin typeface="Times New Roman" panose="02020603050405020304" pitchFamily="18" charset="0"/>
                <a:cs typeface="Times New Roman" panose="02020603050405020304" pitchFamily="18" charset="0"/>
              </a:rPr>
              <a:t> // </a:t>
            </a:r>
            <a:r>
              <a:rPr lang="uk-UA" sz="1200" dirty="0">
                <a:latin typeface="Times New Roman" panose="02020603050405020304" pitchFamily="18" charset="0"/>
                <a:cs typeface="Times New Roman" panose="02020603050405020304" pitchFamily="18" charset="0"/>
              </a:rPr>
              <a:t>Фізика</a:t>
            </a:r>
            <a:r>
              <a:rPr lang="en-US" sz="1200" dirty="0">
                <a:latin typeface="Times New Roman" panose="02020603050405020304" pitchFamily="18" charset="0"/>
                <a:cs typeface="Times New Roman" panose="02020603050405020304" pitchFamily="18" charset="0"/>
              </a:rPr>
              <a:t>UA. 23.11.2024. URL</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8"/>
              </a:rPr>
              <a:t>https://www.fizykaua.com/post/hravitatsiine-linzyvannya-kosmichni-linzy-u-diyi</a:t>
            </a:r>
            <a:r>
              <a:rPr lang="en-US" sz="1200" dirty="0">
                <a:latin typeface="Times New Roman" panose="02020603050405020304" pitchFamily="18" charset="0"/>
                <a:cs typeface="Times New Roman" panose="02020603050405020304" pitchFamily="18" charset="0"/>
              </a:rPr>
              <a:t>?</a:t>
            </a:r>
            <a:r>
              <a:rPr lang="uk-UA" sz="1200" dirty="0">
                <a:latin typeface="Times New Roman" panose="02020603050405020304" pitchFamily="18" charset="0"/>
                <a:cs typeface="Times New Roman" panose="02020603050405020304" pitchFamily="18" charset="0"/>
              </a:rPr>
              <a:t> (дата звернення: 01.04.2025)</a:t>
            </a:r>
          </a:p>
          <a:p>
            <a:pPr marL="342900" indent="-342900" algn="just">
              <a:buFontTx/>
              <a:buAutoNum type="arabicPeriod"/>
            </a:pPr>
            <a:r>
              <a:rPr lang="en-US" sz="1200" dirty="0">
                <a:latin typeface="Times New Roman" panose="02020603050405020304" pitchFamily="18" charset="0"/>
                <a:cs typeface="Times New Roman" panose="02020603050405020304" pitchFamily="18" charset="0"/>
              </a:rPr>
              <a:t>Week 7: Gravitational Lensing</a:t>
            </a:r>
            <a:r>
              <a:rPr lang="uk-UA" sz="1200" dirty="0">
                <a:latin typeface="Times New Roman" panose="02020603050405020304" pitchFamily="18" charset="0"/>
                <a:cs typeface="Times New Roman" panose="02020603050405020304" pitchFamily="18" charset="0"/>
              </a:rPr>
              <a:t>. 12.05.2008. </a:t>
            </a:r>
            <a:r>
              <a:rPr lang="en-US" sz="1200" dirty="0">
                <a:latin typeface="Times New Roman" panose="02020603050405020304" pitchFamily="18" charset="0"/>
                <a:cs typeface="Times New Roman" panose="02020603050405020304" pitchFamily="18" charset="0"/>
              </a:rPr>
              <a:t>URL</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9"/>
              </a:rPr>
              <a:t>https://kamion.pha.jhu.edu/Ay127/week7.pdf</a:t>
            </a:r>
            <a:r>
              <a:rPr lang="uk-UA" sz="1200" dirty="0">
                <a:latin typeface="Times New Roman" panose="02020603050405020304" pitchFamily="18" charset="0"/>
                <a:cs typeface="Times New Roman" panose="02020603050405020304" pitchFamily="18" charset="0"/>
              </a:rPr>
              <a:t> (дата звернення: 01.04.2025)</a:t>
            </a:r>
          </a:p>
          <a:p>
            <a:pPr marL="342900" indent="-342900" algn="just">
              <a:buAutoNum type="arabicPeriod"/>
            </a:pPr>
            <a:r>
              <a:rPr lang="en-US" sz="1200" dirty="0">
                <a:latin typeface="Times New Roman" panose="02020603050405020304" pitchFamily="18" charset="0"/>
                <a:cs typeface="Times New Roman" panose="02020603050405020304" pitchFamily="18" charset="0"/>
              </a:rPr>
              <a:t>Gravitational Lensing</a:t>
            </a:r>
            <a:r>
              <a:rPr lang="uk-UA" sz="1200" dirty="0">
                <a:latin typeface="Times New Roman" panose="02020603050405020304" pitchFamily="18" charset="0"/>
                <a:cs typeface="Times New Roman" panose="02020603050405020304" pitchFamily="18" charset="0"/>
              </a:rPr>
              <a:t> // </a:t>
            </a:r>
            <a:r>
              <a:rPr lang="en-US" sz="1200" dirty="0">
                <a:latin typeface="Times New Roman" panose="02020603050405020304" pitchFamily="18" charset="0"/>
                <a:cs typeface="Times New Roman" panose="02020603050405020304" pitchFamily="18" charset="0"/>
              </a:rPr>
              <a:t>Center for Astrophysics. URL</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10"/>
              </a:rPr>
              <a:t>https://www.cfa.harvard.edu/research/topic/gravitational-lensing</a:t>
            </a:r>
            <a:r>
              <a:rPr lang="uk-UA" sz="1200" dirty="0">
                <a:latin typeface="Times New Roman" panose="02020603050405020304" pitchFamily="18" charset="0"/>
                <a:cs typeface="Times New Roman" panose="02020603050405020304" pitchFamily="18" charset="0"/>
              </a:rPr>
              <a:t> (дата звернення: 01.04.2025)</a:t>
            </a:r>
          </a:p>
          <a:p>
            <a:pPr marL="342900" indent="-342900" algn="just">
              <a:buAutoNum type="arabicPeriod"/>
            </a:pPr>
            <a:r>
              <a:rPr lang="en-US" sz="1200" dirty="0">
                <a:latin typeface="Times New Roman" panose="02020603050405020304" pitchFamily="18" charset="0"/>
                <a:cs typeface="Times New Roman" panose="02020603050405020304" pitchFamily="18" charset="0"/>
              </a:rPr>
              <a:t>Natural Lenses in Space Stretch Hubble’s View of the Universe</a:t>
            </a:r>
            <a:r>
              <a:rPr lang="uk-UA" sz="1200" dirty="0">
                <a:latin typeface="Times New Roman" panose="02020603050405020304" pitchFamily="18" charset="0"/>
                <a:cs typeface="Times New Roman" panose="02020603050405020304" pitchFamily="18" charset="0"/>
              </a:rPr>
              <a:t> // </a:t>
            </a:r>
            <a:r>
              <a:rPr lang="en-US" sz="1200" dirty="0">
                <a:latin typeface="Times New Roman" panose="02020603050405020304" pitchFamily="18" charset="0"/>
                <a:cs typeface="Times New Roman" panose="02020603050405020304" pitchFamily="18" charset="0"/>
              </a:rPr>
              <a:t>Science NASA. 13.05.1999. URL</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11"/>
              </a:rPr>
              <a:t>https://science.nasa.gov/missions/hubble/natural-lenses-in-space-stretch-hubbles-view-of-the-universe/</a:t>
            </a:r>
            <a:r>
              <a:rPr lang="ru-RU" sz="1200" dirty="0">
                <a:latin typeface="Times New Roman" panose="02020603050405020304" pitchFamily="18" charset="0"/>
                <a:cs typeface="Times New Roman" panose="02020603050405020304" pitchFamily="18" charset="0"/>
              </a:rPr>
              <a:t> </a:t>
            </a:r>
            <a:r>
              <a:rPr lang="uk-UA" sz="1200" dirty="0">
                <a:latin typeface="Times New Roman" panose="02020603050405020304" pitchFamily="18" charset="0"/>
                <a:cs typeface="Times New Roman" panose="02020603050405020304" pitchFamily="18" charset="0"/>
              </a:rPr>
              <a:t>(дата звернення: 01.04.2025)</a:t>
            </a:r>
          </a:p>
          <a:p>
            <a:pPr marL="342900" indent="-342900" algn="just">
              <a:buAutoNum type="arabicPeriod"/>
            </a:pPr>
            <a:r>
              <a:rPr lang="en-US" sz="1200" dirty="0">
                <a:latin typeface="Times New Roman" panose="02020603050405020304" pitchFamily="18" charset="0"/>
                <a:cs typeface="Times New Roman" panose="02020603050405020304" pitchFamily="18" charset="0"/>
              </a:rPr>
              <a:t>Gravity</a:t>
            </a:r>
            <a:r>
              <a:rPr lang="ru-RU" sz="1200" dirty="0">
                <a:latin typeface="Times New Roman" panose="02020603050405020304" pitchFamily="18" charset="0"/>
                <a:cs typeface="Times New Roman" panose="02020603050405020304" pitchFamily="18" charset="0"/>
              </a:rPr>
              <a:t> // </a:t>
            </a:r>
            <a:r>
              <a:rPr lang="en-US" sz="1200" dirty="0">
                <a:latin typeface="Times New Roman" panose="02020603050405020304" pitchFamily="18" charset="0"/>
                <a:cs typeface="Times New Roman" panose="02020603050405020304" pitchFamily="18" charset="0"/>
              </a:rPr>
              <a:t>Britannica </a:t>
            </a:r>
            <a:r>
              <a:rPr lang="uk-UA"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17.05.2025. URL</a:t>
            </a:r>
            <a:r>
              <a:rPr lang="uk-UA" sz="1200" dirty="0">
                <a:latin typeface="Times New Roman" panose="02020603050405020304" pitchFamily="18" charset="0"/>
                <a:cs typeface="Times New Roman" panose="02020603050405020304" pitchFamily="18" charset="0"/>
              </a:rPr>
              <a:t>:</a:t>
            </a:r>
            <a:r>
              <a:rPr lang="ru-RU" sz="12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hlinkClick r:id="rId12"/>
              </a:rPr>
              <a:t> </a:t>
            </a:r>
            <a:r>
              <a:rPr lang="en-US" sz="1200" dirty="0">
                <a:latin typeface="Times New Roman" panose="02020603050405020304" pitchFamily="18" charset="0"/>
                <a:cs typeface="Times New Roman" panose="02020603050405020304" pitchFamily="18" charset="0"/>
                <a:hlinkClick r:id="rId12"/>
              </a:rPr>
              <a:t>https://www.britannica.com/science/gravity-physics</a:t>
            </a:r>
            <a:r>
              <a:rPr lang="uk-UA" sz="1200" dirty="0">
                <a:latin typeface="Times New Roman" panose="02020603050405020304" pitchFamily="18" charset="0"/>
                <a:cs typeface="Times New Roman" panose="02020603050405020304" pitchFamily="18" charset="0"/>
              </a:rPr>
              <a:t> (дата звернення: 01.04.2025)</a:t>
            </a:r>
            <a:endParaRPr lang="ru-RU" sz="1200" dirty="0">
              <a:latin typeface="Times New Roman" panose="02020603050405020304" pitchFamily="18" charset="0"/>
              <a:cs typeface="Times New Roman" panose="02020603050405020304" pitchFamily="18" charset="0"/>
            </a:endParaRPr>
          </a:p>
          <a:p>
            <a:pPr marL="342900" indent="-342900" algn="just">
              <a:buFontTx/>
              <a:buAutoNum type="arabicPeriod"/>
            </a:pPr>
            <a:r>
              <a:rPr lang="en-US" sz="1200" dirty="0">
                <a:latin typeface="Times New Roman" panose="02020603050405020304" pitchFamily="18" charset="0"/>
                <a:cs typeface="Times New Roman" panose="02020603050405020304" pitchFamily="18" charset="0"/>
              </a:rPr>
              <a:t>Tyson</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 SIMULATIONS</a:t>
            </a:r>
            <a:r>
              <a:rPr lang="uk-UA" sz="1200" dirty="0">
                <a:latin typeface="Times New Roman" panose="02020603050405020304" pitchFamily="18" charset="0"/>
                <a:cs typeface="Times New Roman" panose="02020603050405020304" pitchFamily="18" charset="0"/>
              </a:rPr>
              <a:t> // </a:t>
            </a:r>
            <a:r>
              <a:rPr lang="en-US" sz="1200" dirty="0">
                <a:latin typeface="Times New Roman" panose="02020603050405020304" pitchFamily="18" charset="0"/>
                <a:cs typeface="Times New Roman" panose="02020603050405020304" pitchFamily="18" charset="0"/>
              </a:rPr>
              <a:t>MAPPING DARK MATTER WITH GRAVITATIONAL LENSES. 11.06.1992. URL</a:t>
            </a:r>
            <a:r>
              <a:rPr lang="ru-RU" sz="1200" dirty="0">
                <a:latin typeface="Times New Roman" panose="02020603050405020304" pitchFamily="18" charset="0"/>
                <a:cs typeface="Times New Roman" panose="02020603050405020304" pitchFamily="18" charset="0"/>
              </a:rPr>
              <a:t>:</a:t>
            </a:r>
            <a:r>
              <a:rPr lang="uk-UA"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13"/>
              </a:rPr>
              <a:t>https://ned.ipac.caltech.edu/level5/Tyson2/Tyson7.html</a:t>
            </a:r>
            <a:r>
              <a:rPr lang="ru-RU" sz="1200" dirty="0">
                <a:latin typeface="Times New Roman" panose="02020603050405020304" pitchFamily="18" charset="0"/>
                <a:cs typeface="Times New Roman" panose="02020603050405020304" pitchFamily="18" charset="0"/>
              </a:rPr>
              <a:t> </a:t>
            </a:r>
            <a:r>
              <a:rPr lang="uk-UA" sz="1200" dirty="0">
                <a:latin typeface="Times New Roman" panose="02020603050405020304" pitchFamily="18" charset="0"/>
                <a:cs typeface="Times New Roman" panose="02020603050405020304" pitchFamily="18" charset="0"/>
              </a:rPr>
              <a:t>(дата звернення: 02.04.2025)</a:t>
            </a:r>
          </a:p>
          <a:p>
            <a:pPr marL="342900" indent="-342900" algn="just">
              <a:buFontTx/>
              <a:buAutoNum type="arabicPeriod"/>
            </a:pPr>
            <a:r>
              <a:rPr lang="en-US" sz="1200" dirty="0">
                <a:latin typeface="Times New Roman" panose="02020603050405020304" pitchFamily="18" charset="0"/>
                <a:cs typeface="Times New Roman" panose="02020603050405020304" pitchFamily="18" charset="0"/>
              </a:rPr>
              <a:t>Lepori F. Mapping the dark Universe with gravitational weak </a:t>
            </a:r>
            <a:r>
              <a:rPr lang="en-US" sz="1200" dirty="0" err="1">
                <a:latin typeface="Times New Roman" panose="02020603050405020304" pitchFamily="18" charset="0"/>
                <a:cs typeface="Times New Roman" panose="02020603050405020304" pitchFamily="18" charset="0"/>
              </a:rPr>
              <a:t>lensing</a:t>
            </a:r>
            <a:r>
              <a:rPr lang="en-US" sz="1200" dirty="0">
                <a:latin typeface="Times New Roman" panose="02020603050405020304" pitchFamily="18" charset="0"/>
                <a:cs typeface="Times New Roman" panose="02020603050405020304" pitchFamily="18" charset="0"/>
              </a:rPr>
              <a:t> // Euclid Consortium. 06.10.2023. URL</a:t>
            </a:r>
            <a:r>
              <a:rPr lang="ru-RU" sz="1200" dirty="0">
                <a:latin typeface="Times New Roman" panose="02020603050405020304" pitchFamily="18" charset="0"/>
                <a:cs typeface="Times New Roman" panose="02020603050405020304" pitchFamily="18" charset="0"/>
              </a:rPr>
              <a:t>:</a:t>
            </a:r>
            <a:r>
              <a:rPr lang="ru-RU" sz="1200" dirty="0">
                <a:latin typeface="Times New Roman" panose="02020603050405020304" pitchFamily="18" charset="0"/>
                <a:cs typeface="Times New Roman" panose="02020603050405020304" pitchFamily="18" charset="0"/>
                <a:hlinkClick r:id="rId14"/>
              </a:rPr>
              <a:t> </a:t>
            </a:r>
            <a:r>
              <a:rPr lang="en-US" sz="1200" dirty="0">
                <a:latin typeface="Times New Roman" panose="02020603050405020304" pitchFamily="18" charset="0"/>
                <a:cs typeface="Times New Roman" panose="02020603050405020304" pitchFamily="18" charset="0"/>
                <a:hlinkClick r:id="rId14"/>
              </a:rPr>
              <a:t>https://www.euclid-ec.org/mapping-the-dark-universe-with-gravitational-weak-lensing/</a:t>
            </a:r>
            <a:r>
              <a:rPr lang="uk-UA" sz="1200" dirty="0">
                <a:latin typeface="Times New Roman" panose="02020603050405020304" pitchFamily="18" charset="0"/>
                <a:cs typeface="Times New Roman" panose="02020603050405020304" pitchFamily="18" charset="0"/>
              </a:rPr>
              <a:t> (дата звернення: 02.04.2025)</a:t>
            </a:r>
          </a:p>
          <a:p>
            <a:pPr marL="342900" indent="-342900" algn="just">
              <a:buFontTx/>
              <a:buAutoNum type="arabicPeriod"/>
            </a:pPr>
            <a:r>
              <a:rPr lang="en-US" sz="1200" dirty="0">
                <a:latin typeface="Times New Roman" panose="02020603050405020304" pitchFamily="18" charset="0"/>
                <a:cs typeface="Times New Roman" panose="02020603050405020304" pitchFamily="18" charset="0"/>
              </a:rPr>
              <a:t>Nightingale</a:t>
            </a:r>
            <a:r>
              <a:rPr lang="ru-RU"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J. Hayes R. What is </a:t>
            </a:r>
            <a:r>
              <a:rPr lang="en-US" sz="1200" dirty="0" err="1">
                <a:latin typeface="Times New Roman" panose="02020603050405020304" pitchFamily="18" charset="0"/>
                <a:cs typeface="Times New Roman" panose="02020603050405020304" pitchFamily="18" charset="0"/>
              </a:rPr>
              <a:t>PyAutoLens</a:t>
            </a:r>
            <a:r>
              <a:rPr lang="en-US" sz="1200" dirty="0">
                <a:latin typeface="Times New Roman" panose="02020603050405020304" pitchFamily="18" charset="0"/>
                <a:cs typeface="Times New Roman" panose="02020603050405020304" pitchFamily="18" charset="0"/>
              </a:rPr>
              <a:t>? 18.03.2025. URL</a:t>
            </a:r>
            <a:r>
              <a:rPr lang="ru-RU"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15"/>
              </a:rPr>
              <a:t>https://pyautolens.readthedocs.io/en/latest/</a:t>
            </a:r>
            <a:r>
              <a:rPr lang="en-US" sz="1200" dirty="0">
                <a:latin typeface="Times New Roman" panose="02020603050405020304" pitchFamily="18" charset="0"/>
                <a:cs typeface="Times New Roman" panose="02020603050405020304" pitchFamily="18" charset="0"/>
              </a:rPr>
              <a:t> </a:t>
            </a:r>
            <a:r>
              <a:rPr lang="uk-UA" sz="1200" dirty="0">
                <a:latin typeface="Times New Roman" panose="02020603050405020304" pitchFamily="18" charset="0"/>
                <a:cs typeface="Times New Roman" panose="02020603050405020304" pitchFamily="18" charset="0"/>
              </a:rPr>
              <a:t>(дата звернення: 02.04.2025)</a:t>
            </a:r>
          </a:p>
          <a:p>
            <a:pPr marL="342900" indent="-342900" algn="just">
              <a:buFontTx/>
              <a:buAutoNum type="arabicPeriod"/>
            </a:pPr>
            <a:r>
              <a:rPr lang="en-US" sz="1200" dirty="0">
                <a:latin typeface="Times New Roman" panose="02020603050405020304" pitchFamily="18" charset="0"/>
                <a:cs typeface="Times New Roman" panose="02020603050405020304" pitchFamily="18" charset="0"/>
              </a:rPr>
              <a:t>Take a Summer Road Trip Through Images with NASA's Chandra, Webb. URL</a:t>
            </a:r>
            <a:r>
              <a:rPr lang="ru-RU"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16"/>
              </a:rPr>
              <a:t>https://chandra.cfa.harvard.edu/photo/2024/chandrawebb3/</a:t>
            </a:r>
            <a:r>
              <a:rPr lang="ru-RU" sz="1200" dirty="0">
                <a:latin typeface="Times New Roman" panose="02020603050405020304" pitchFamily="18" charset="0"/>
                <a:cs typeface="Times New Roman" panose="02020603050405020304" pitchFamily="18" charset="0"/>
              </a:rPr>
              <a:t> </a:t>
            </a:r>
            <a:r>
              <a:rPr lang="uk-UA" sz="1200" dirty="0">
                <a:latin typeface="Times New Roman" panose="02020603050405020304" pitchFamily="18" charset="0"/>
                <a:cs typeface="Times New Roman" panose="02020603050405020304" pitchFamily="18" charset="0"/>
              </a:rPr>
              <a:t>(дата звернення: 02.04.2025)</a:t>
            </a:r>
          </a:p>
          <a:p>
            <a:pPr algn="ctr"/>
            <a:endParaRPr lang="uk-UA" dirty="0"/>
          </a:p>
          <a:p>
            <a:pPr marL="342900" indent="-342900" algn="ctr">
              <a:buAutoNum type="arabicPeriod"/>
            </a:pPr>
            <a:endParaRPr lang="uk-UA" dirty="0"/>
          </a:p>
        </p:txBody>
      </p:sp>
    </p:spTree>
    <p:extLst>
      <p:ext uri="{BB962C8B-B14F-4D97-AF65-F5344CB8AC3E}">
        <p14:creationId xmlns="" xmlns:p14="http://schemas.microsoft.com/office/powerpoint/2010/main" val="399731363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1052</TotalTime>
  <Words>1543</Words>
  <Application>Microsoft Office PowerPoint</Application>
  <PresentationFormat>Экран (4:3)</PresentationFormat>
  <Paragraphs>115</Paragraphs>
  <Slides>15</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Гравітаційне лінзування: викривлення простору-часу та методи корекції космічних міражів</vt:lpstr>
      <vt:lpstr>Актуальність теми</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xGanjx</dc:creator>
  <cp:lastModifiedBy>xGanjx</cp:lastModifiedBy>
  <cp:revision>47</cp:revision>
  <dcterms:created xsi:type="dcterms:W3CDTF">2025-04-05T07:54:44Z</dcterms:created>
  <dcterms:modified xsi:type="dcterms:W3CDTF">2025-04-13T19:03:30Z</dcterms:modified>
</cp:coreProperties>
</file>