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Canva Sans" charset="1" panose="020B0503030501040103"/>
      <p:regular r:id="rId21"/>
    </p:embeddedFont>
    <p:embeddedFont>
      <p:font typeface="Evolventa" charset="1" panose="020B0502020202020204"/>
      <p:regular r:id="rId22"/>
    </p:embeddedFont>
    <p:embeddedFont>
      <p:font typeface="Open Sans" charset="1" panose="020B0606030504020204"/>
      <p:regular r:id="rId23"/>
    </p:embeddedFont>
    <p:embeddedFont>
      <p:font typeface="TT Hoves" charset="1" panose="02000003020000060003"/>
      <p:regular r:id="rId24"/>
    </p:embeddedFont>
    <p:embeddedFont>
      <p:font typeface="Canva Sans Italics" charset="1" panose="020B0503030501040103"/>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9.jpeg" Type="http://schemas.openxmlformats.org/officeDocument/2006/relationships/image"/><Relationship Id="rId8" Target="../media/image10.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1.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2.jpeg" Type="http://schemas.openxmlformats.org/officeDocument/2006/relationships/image"/><Relationship Id="rId8" Target="../media/image13.jpeg" Type="http://schemas.openxmlformats.org/officeDocument/2006/relationships/image"/><Relationship Id="rId9" Target="../media/image14.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6.jpe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20.png" Type="http://schemas.openxmlformats.org/officeDocument/2006/relationships/image"/><Relationship Id="rId8" Target="../media/image21.svg" Type="http://schemas.openxmlformats.org/officeDocument/2006/relationships/image"/><Relationship Id="rId9" Target="../media/image22.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24.png" Type="http://schemas.openxmlformats.org/officeDocument/2006/relationships/image"/><Relationship Id="rId8" Target="../media/image25.svg" Type="http://schemas.openxmlformats.org/officeDocument/2006/relationships/image"/><Relationship Id="rId9" Target="../media/image2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30.jpeg" Type="http://schemas.openxmlformats.org/officeDocument/2006/relationships/image"/><Relationship Id="rId9" Target="../media/image31.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jpeg" Type="http://schemas.openxmlformats.org/officeDocument/2006/relationships/image"/><Relationship Id="rId11" Target="../media/image36.jpeg" Type="http://schemas.openxmlformats.org/officeDocument/2006/relationships/image"/><Relationship Id="rId12" Target="../media/image37.png" Type="http://schemas.openxmlformats.org/officeDocument/2006/relationships/image"/><Relationship Id="rId13" Target="../media/image38.svg" Type="http://schemas.openxmlformats.org/officeDocument/2006/relationships/image"/><Relationship Id="rId14" Target="../media/image39.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32.jpe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3.jpeg" Type="http://schemas.openxmlformats.org/officeDocument/2006/relationships/image"/><Relationship Id="rId11" Target="../media/image44.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40.jpeg" Type="http://schemas.openxmlformats.org/officeDocument/2006/relationships/image"/><Relationship Id="rId8" Target="../media/image41.png" Type="http://schemas.openxmlformats.org/officeDocument/2006/relationships/image"/><Relationship Id="rId9" Target="../media/image4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jpeg" Type="http://schemas.openxmlformats.org/officeDocument/2006/relationships/image"/><Relationship Id="rId11" Target="../media/image49.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45.png" Type="http://schemas.openxmlformats.org/officeDocument/2006/relationships/image"/><Relationship Id="rId8" Target="../media/image46.svg" Type="http://schemas.openxmlformats.org/officeDocument/2006/relationships/image"/><Relationship Id="rId9" Target="../media/image47.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3.jpeg" Type="http://schemas.openxmlformats.org/officeDocument/2006/relationships/image"/><Relationship Id="rId11" Target="../media/image54.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50.png" Type="http://schemas.openxmlformats.org/officeDocument/2006/relationships/image"/><Relationship Id="rId8" Target="../media/image51.svg" Type="http://schemas.openxmlformats.org/officeDocument/2006/relationships/image"/><Relationship Id="rId9" Target="../media/image52.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55.jpeg" Type="http://schemas.openxmlformats.org/officeDocument/2006/relationships/image"/><Relationship Id="rId8" Target="../media/image56.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0">
            <a:off x="-215501" y="840306"/>
            <a:ext cx="18811293" cy="8345374"/>
          </a:xfrm>
          <a:custGeom>
            <a:avLst/>
            <a:gdLst/>
            <a:ahLst/>
            <a:cxnLst/>
            <a:rect r="r" b="b" t="t" l="l"/>
            <a:pathLst>
              <a:path h="8345374" w="18811293">
                <a:moveTo>
                  <a:pt x="0" y="0"/>
                </a:moveTo>
                <a:lnTo>
                  <a:pt x="18811293" y="0"/>
                </a:lnTo>
                <a:lnTo>
                  <a:pt x="18811293" y="8345374"/>
                </a:lnTo>
                <a:lnTo>
                  <a:pt x="0" y="834537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6"/>
            <a:stretch>
              <a:fillRect l="0" t="0" r="0" b="0"/>
            </a:stretch>
          </a:blipFill>
        </p:spPr>
      </p:sp>
      <p:sp>
        <p:nvSpPr>
          <p:cNvPr name="Freeform 7" id="7"/>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6"/>
            <a:stretch>
              <a:fillRect l="0" t="0" r="0" b="0"/>
            </a:stretch>
          </a:blipFill>
        </p:spPr>
      </p:sp>
      <p:sp>
        <p:nvSpPr>
          <p:cNvPr name="Freeform 8" id="8"/>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12236263" y="4576183"/>
            <a:ext cx="3116864" cy="3116864"/>
          </a:xfrm>
          <a:custGeom>
            <a:avLst/>
            <a:gdLst/>
            <a:ahLst/>
            <a:cxnLst/>
            <a:rect r="r" b="b" t="t" l="l"/>
            <a:pathLst>
              <a:path h="3116864" w="3116864">
                <a:moveTo>
                  <a:pt x="0" y="0"/>
                </a:moveTo>
                <a:lnTo>
                  <a:pt x="3116864" y="0"/>
                </a:lnTo>
                <a:lnTo>
                  <a:pt x="3116864" y="3116864"/>
                </a:lnTo>
                <a:lnTo>
                  <a:pt x="0" y="3116864"/>
                </a:lnTo>
                <a:lnTo>
                  <a:pt x="0" y="0"/>
                </a:lnTo>
                <a:close/>
              </a:path>
            </a:pathLst>
          </a:custGeom>
          <a:blipFill>
            <a:blip r:embed="rId9"/>
            <a:stretch>
              <a:fillRect l="-3092" t="-3092" r="0" b="0"/>
            </a:stretch>
          </a:blipFill>
        </p:spPr>
      </p:sp>
      <p:sp>
        <p:nvSpPr>
          <p:cNvPr name="TextBox 11" id="11"/>
          <p:cNvSpPr txBox="true"/>
          <p:nvPr/>
        </p:nvSpPr>
        <p:spPr>
          <a:xfrm rot="0">
            <a:off x="2110573" y="2852338"/>
            <a:ext cx="14066853" cy="1411667"/>
          </a:xfrm>
          <a:prstGeom prst="rect">
            <a:avLst/>
          </a:prstGeom>
        </p:spPr>
        <p:txBody>
          <a:bodyPr anchor="t" rtlCol="false" tIns="0" lIns="0" bIns="0" rIns="0">
            <a:spAutoFit/>
          </a:bodyPr>
          <a:lstStyle/>
          <a:p>
            <a:pPr algn="ctr">
              <a:lnSpc>
                <a:spcPts val="5682"/>
              </a:lnSpc>
            </a:pPr>
            <a:r>
              <a:rPr lang="en-US" sz="4058">
                <a:solidFill>
                  <a:srgbClr val="FFFFFF"/>
                </a:solidFill>
                <a:latin typeface="Canva Sans"/>
                <a:ea typeface="Canva Sans"/>
                <a:cs typeface="Canva Sans"/>
                <a:sym typeface="Canva Sans"/>
              </a:rPr>
              <a:t>Південний Буг у контексті зародження та розвитку території сучасного Хмельницького</a:t>
            </a:r>
          </a:p>
        </p:txBody>
      </p:sp>
      <p:sp>
        <p:nvSpPr>
          <p:cNvPr name="TextBox 12" id="12"/>
          <p:cNvSpPr txBox="true"/>
          <p:nvPr/>
        </p:nvSpPr>
        <p:spPr>
          <a:xfrm rot="0">
            <a:off x="2598573" y="4659886"/>
            <a:ext cx="9101594" cy="3377851"/>
          </a:xfrm>
          <a:prstGeom prst="rect">
            <a:avLst/>
          </a:prstGeom>
        </p:spPr>
        <p:txBody>
          <a:bodyPr anchor="t" rtlCol="false" tIns="0" lIns="0" bIns="0" rIns="0">
            <a:spAutoFit/>
          </a:bodyPr>
          <a:lstStyle/>
          <a:p>
            <a:pPr algn="ctr">
              <a:lnSpc>
                <a:spcPts val="3826"/>
              </a:lnSpc>
            </a:pPr>
            <a:r>
              <a:rPr lang="en-US" sz="2733">
                <a:solidFill>
                  <a:srgbClr val="FFFFFF"/>
                </a:solidFill>
                <a:latin typeface="Canva Sans"/>
                <a:ea typeface="Canva Sans"/>
                <a:cs typeface="Canva Sans"/>
                <a:sym typeface="Canva Sans"/>
              </a:rPr>
              <a:t>Автор: Романюк Ольга Олександрівна , здобувачка освіти 9 класу Ліцею №1 імені Володимира Красицького</a:t>
            </a:r>
          </a:p>
          <a:p>
            <a:pPr algn="ctr">
              <a:lnSpc>
                <a:spcPts val="3826"/>
              </a:lnSpc>
            </a:pPr>
            <a:r>
              <a:rPr lang="en-US" sz="2733">
                <a:solidFill>
                  <a:srgbClr val="FFFFFF"/>
                </a:solidFill>
                <a:latin typeface="Canva Sans"/>
                <a:ea typeface="Canva Sans"/>
                <a:cs typeface="Canva Sans"/>
                <a:sym typeface="Canva Sans"/>
              </a:rPr>
              <a:t>Науковий керівник: Антонова Оксана Григорівна, вчитель історії Ліцею №1 імені Володимира Красицького</a:t>
            </a:r>
          </a:p>
          <a:p>
            <a:pPr algn="ctr">
              <a:lnSpc>
                <a:spcPts val="3826"/>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372849" y="464622"/>
            <a:ext cx="17402272" cy="9822378"/>
            <a:chOff x="0" y="0"/>
            <a:chExt cx="2296564" cy="1296251"/>
          </a:xfrm>
        </p:grpSpPr>
        <p:sp>
          <p:nvSpPr>
            <p:cNvPr name="Freeform 10" id="10"/>
            <p:cNvSpPr/>
            <p:nvPr/>
          </p:nvSpPr>
          <p:spPr>
            <a:xfrm flipH="false" flipV="false" rot="0">
              <a:off x="0" y="0"/>
              <a:ext cx="2296564" cy="1296251"/>
            </a:xfrm>
            <a:custGeom>
              <a:avLst/>
              <a:gdLst/>
              <a:ahLst/>
              <a:cxnLst/>
              <a:rect r="r" b="b" t="t" l="l"/>
              <a:pathLst>
                <a:path h="1296251" w="2296564">
                  <a:moveTo>
                    <a:pt x="2136544" y="0"/>
                  </a:moveTo>
                  <a:lnTo>
                    <a:pt x="160020" y="0"/>
                  </a:lnTo>
                  <a:lnTo>
                    <a:pt x="0" y="160020"/>
                  </a:lnTo>
                  <a:lnTo>
                    <a:pt x="0" y="1136231"/>
                  </a:lnTo>
                  <a:lnTo>
                    <a:pt x="160020" y="1296251"/>
                  </a:lnTo>
                  <a:lnTo>
                    <a:pt x="2136544" y="1296251"/>
                  </a:lnTo>
                  <a:lnTo>
                    <a:pt x="2296564" y="1136231"/>
                  </a:lnTo>
                  <a:lnTo>
                    <a:pt x="2296564" y="160020"/>
                  </a:lnTo>
                  <a:lnTo>
                    <a:pt x="2136544"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169564" cy="1207351"/>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175900" y="4493673"/>
            <a:ext cx="7733926" cy="4624599"/>
          </a:xfrm>
          <a:custGeom>
            <a:avLst/>
            <a:gdLst/>
            <a:ahLst/>
            <a:cxnLst/>
            <a:rect r="r" b="b" t="t" l="l"/>
            <a:pathLst>
              <a:path h="4624599" w="7733926">
                <a:moveTo>
                  <a:pt x="0" y="0"/>
                </a:moveTo>
                <a:lnTo>
                  <a:pt x="7733926" y="0"/>
                </a:lnTo>
                <a:lnTo>
                  <a:pt x="7733926" y="4624599"/>
                </a:lnTo>
                <a:lnTo>
                  <a:pt x="0" y="4624599"/>
                </a:lnTo>
                <a:lnTo>
                  <a:pt x="0" y="0"/>
                </a:lnTo>
                <a:close/>
              </a:path>
            </a:pathLst>
          </a:custGeom>
          <a:blipFill>
            <a:blip r:embed="rId7"/>
            <a:stretch>
              <a:fillRect l="-3034" t="0" r="-3034" b="0"/>
            </a:stretch>
          </a:blipFill>
        </p:spPr>
      </p:sp>
      <p:sp>
        <p:nvSpPr>
          <p:cNvPr name="Freeform 13" id="13"/>
          <p:cNvSpPr/>
          <p:nvPr/>
        </p:nvSpPr>
        <p:spPr>
          <a:xfrm flipH="false" flipV="false" rot="0">
            <a:off x="9291200" y="4493673"/>
            <a:ext cx="7805659" cy="4624599"/>
          </a:xfrm>
          <a:custGeom>
            <a:avLst/>
            <a:gdLst/>
            <a:ahLst/>
            <a:cxnLst/>
            <a:rect r="r" b="b" t="t" l="l"/>
            <a:pathLst>
              <a:path h="4624599" w="7805659">
                <a:moveTo>
                  <a:pt x="0" y="0"/>
                </a:moveTo>
                <a:lnTo>
                  <a:pt x="7805658" y="0"/>
                </a:lnTo>
                <a:lnTo>
                  <a:pt x="7805658" y="4624599"/>
                </a:lnTo>
                <a:lnTo>
                  <a:pt x="0" y="4624599"/>
                </a:lnTo>
                <a:lnTo>
                  <a:pt x="0" y="0"/>
                </a:lnTo>
                <a:close/>
              </a:path>
            </a:pathLst>
          </a:custGeom>
          <a:blipFill>
            <a:blip r:embed="rId8"/>
            <a:stretch>
              <a:fillRect l="-2547" t="0" r="-2547" b="0"/>
            </a:stretch>
          </a:blipFill>
        </p:spPr>
      </p:sp>
      <p:sp>
        <p:nvSpPr>
          <p:cNvPr name="TextBox 14" id="14"/>
          <p:cNvSpPr txBox="true"/>
          <p:nvPr/>
        </p:nvSpPr>
        <p:spPr>
          <a:xfrm rot="0">
            <a:off x="3485077" y="469257"/>
            <a:ext cx="11347534" cy="1539743"/>
          </a:xfrm>
          <a:prstGeom prst="rect">
            <a:avLst/>
          </a:prstGeom>
        </p:spPr>
        <p:txBody>
          <a:bodyPr anchor="t" rtlCol="false" tIns="0" lIns="0" bIns="0" rIns="0">
            <a:spAutoFit/>
          </a:bodyPr>
          <a:lstStyle/>
          <a:p>
            <a:pPr algn="ctr">
              <a:lnSpc>
                <a:spcPts val="10679"/>
              </a:lnSpc>
            </a:pPr>
            <a:r>
              <a:rPr lang="en-US" sz="7627">
                <a:solidFill>
                  <a:srgbClr val="FFFFFF"/>
                </a:solidFill>
                <a:latin typeface="Evolventa"/>
                <a:ea typeface="Evolventa"/>
                <a:cs typeface="Evolventa"/>
                <a:sym typeface="Evolventa"/>
              </a:rPr>
              <a:t>Актуальність теми</a:t>
            </a:r>
          </a:p>
        </p:txBody>
      </p:sp>
      <p:sp>
        <p:nvSpPr>
          <p:cNvPr name="TextBox 15" id="15"/>
          <p:cNvSpPr txBox="true"/>
          <p:nvPr/>
        </p:nvSpPr>
        <p:spPr>
          <a:xfrm rot="0">
            <a:off x="1323099" y="1759884"/>
            <a:ext cx="15936201" cy="2469706"/>
          </a:xfrm>
          <a:prstGeom prst="rect">
            <a:avLst/>
          </a:prstGeom>
        </p:spPr>
        <p:txBody>
          <a:bodyPr anchor="t" rtlCol="false" tIns="0" lIns="0" bIns="0" rIns="0">
            <a:spAutoFit/>
          </a:bodyPr>
          <a:lstStyle/>
          <a:p>
            <a:pPr algn="just">
              <a:lnSpc>
                <a:spcPts val="3371"/>
              </a:lnSpc>
            </a:pPr>
          </a:p>
          <a:p>
            <a:pPr algn="just">
              <a:lnSpc>
                <a:spcPts val="3371"/>
              </a:lnSpc>
            </a:pPr>
            <a:r>
              <a:rPr lang="en-US" sz="2408">
                <a:solidFill>
                  <a:srgbClr val="FFFFFF"/>
                </a:solidFill>
                <a:latin typeface="Canva Sans"/>
                <a:ea typeface="Canva Sans"/>
                <a:cs typeface="Canva Sans"/>
                <a:sym typeface="Canva Sans"/>
              </a:rPr>
              <a:t>Річка Південний Буг у межах Хмельницького — це не лише природна окраса міста, а й простір, пов’язаний з історичними подіями, легендами та маловідомими пам’ятками. Їхнє дослідження та популяризація сприяє патріотичному вихованню, розвитку туризму й екологічної свідомості.</a:t>
            </a:r>
          </a:p>
          <a:p>
            <a:pPr algn="just">
              <a:lnSpc>
                <a:spcPts val="3371"/>
              </a:lnSpc>
            </a:pPr>
            <a:r>
              <a:rPr lang="en-US" sz="2408">
                <a:solidFill>
                  <a:srgbClr val="FFFFFF"/>
                </a:solidFill>
                <a:latin typeface="Canva Sans"/>
                <a:ea typeface="Canva Sans"/>
                <a:cs typeface="Canva Sans"/>
                <a:sym typeface="Canva Sans"/>
              </a:rPr>
              <a:t>Отже, тема є актуальною та має важливе значення для суспільства.</a:t>
            </a:r>
          </a:p>
          <a:p>
            <a:pPr algn="just">
              <a:lnSpc>
                <a:spcPts val="3371"/>
              </a:lnSpc>
            </a:pPr>
          </a:p>
        </p:txBody>
      </p:sp>
      <p:sp>
        <p:nvSpPr>
          <p:cNvPr name="TextBox 16" id="16"/>
          <p:cNvSpPr txBox="true"/>
          <p:nvPr/>
        </p:nvSpPr>
        <p:spPr>
          <a:xfrm rot="0">
            <a:off x="6371661" y="9228070"/>
            <a:ext cx="5076329" cy="517024"/>
          </a:xfrm>
          <a:prstGeom prst="rect">
            <a:avLst/>
          </a:prstGeom>
        </p:spPr>
        <p:txBody>
          <a:bodyPr anchor="t" rtlCol="false" tIns="0" lIns="0" bIns="0" rIns="0">
            <a:spAutoFit/>
          </a:bodyPr>
          <a:lstStyle/>
          <a:p>
            <a:pPr algn="ctr">
              <a:lnSpc>
                <a:spcPts val="4261"/>
              </a:lnSpc>
            </a:pPr>
            <a:r>
              <a:rPr lang="en-US" sz="3043">
                <a:solidFill>
                  <a:srgbClr val="FFFFFF"/>
                </a:solidFill>
                <a:latin typeface="Canva Sans"/>
                <a:ea typeface="Canva Sans"/>
                <a:cs typeface="Canva Sans"/>
                <a:sym typeface="Canva Sans"/>
              </a:rPr>
              <a:t>Світлини з власного архіву</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144765" y="487208"/>
            <a:ext cx="18577530" cy="9590903"/>
            <a:chOff x="0" y="0"/>
            <a:chExt cx="2188481" cy="1129833"/>
          </a:xfrm>
        </p:grpSpPr>
        <p:sp>
          <p:nvSpPr>
            <p:cNvPr name="Freeform 10" id="10"/>
            <p:cNvSpPr/>
            <p:nvPr/>
          </p:nvSpPr>
          <p:spPr>
            <a:xfrm flipH="false" flipV="false" rot="0">
              <a:off x="0" y="0"/>
              <a:ext cx="2188481" cy="1129833"/>
            </a:xfrm>
            <a:custGeom>
              <a:avLst/>
              <a:gdLst/>
              <a:ahLst/>
              <a:cxnLst/>
              <a:rect r="r" b="b" t="t" l="l"/>
              <a:pathLst>
                <a:path h="1129833" w="2188481">
                  <a:moveTo>
                    <a:pt x="2028461" y="0"/>
                  </a:moveTo>
                  <a:lnTo>
                    <a:pt x="160020" y="0"/>
                  </a:lnTo>
                  <a:lnTo>
                    <a:pt x="0" y="160020"/>
                  </a:lnTo>
                  <a:lnTo>
                    <a:pt x="0" y="969813"/>
                  </a:lnTo>
                  <a:lnTo>
                    <a:pt x="160020" y="1129833"/>
                  </a:lnTo>
                  <a:lnTo>
                    <a:pt x="2028461" y="1129833"/>
                  </a:lnTo>
                  <a:lnTo>
                    <a:pt x="2188481" y="969813"/>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04093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8249770" y="2194904"/>
            <a:ext cx="9796504" cy="5522779"/>
          </a:xfrm>
          <a:custGeom>
            <a:avLst/>
            <a:gdLst/>
            <a:ahLst/>
            <a:cxnLst/>
            <a:rect r="r" b="b" t="t" l="l"/>
            <a:pathLst>
              <a:path h="5522779" w="9796504">
                <a:moveTo>
                  <a:pt x="0" y="0"/>
                </a:moveTo>
                <a:lnTo>
                  <a:pt x="9796503" y="0"/>
                </a:lnTo>
                <a:lnTo>
                  <a:pt x="9796503" y="5522779"/>
                </a:lnTo>
                <a:lnTo>
                  <a:pt x="0" y="5522779"/>
                </a:lnTo>
                <a:lnTo>
                  <a:pt x="0" y="0"/>
                </a:lnTo>
                <a:close/>
              </a:path>
            </a:pathLst>
          </a:custGeom>
          <a:blipFill>
            <a:blip r:embed="rId7"/>
            <a:stretch>
              <a:fillRect l="0" t="0" r="0" b="0"/>
            </a:stretch>
          </a:blipFill>
        </p:spPr>
      </p:sp>
      <p:sp>
        <p:nvSpPr>
          <p:cNvPr name="TextBox 13" id="13"/>
          <p:cNvSpPr txBox="true"/>
          <p:nvPr/>
        </p:nvSpPr>
        <p:spPr>
          <a:xfrm rot="0">
            <a:off x="1028700" y="2147279"/>
            <a:ext cx="7052800" cy="7328255"/>
          </a:xfrm>
          <a:prstGeom prst="rect">
            <a:avLst/>
          </a:prstGeom>
        </p:spPr>
        <p:txBody>
          <a:bodyPr anchor="t" rtlCol="false" tIns="0" lIns="0" bIns="0" rIns="0">
            <a:spAutoFit/>
          </a:bodyPr>
          <a:lstStyle/>
          <a:p>
            <a:pPr algn="just">
              <a:lnSpc>
                <a:spcPts val="2749"/>
              </a:lnSpc>
            </a:pPr>
            <a:r>
              <a:rPr lang="en-US" sz="1963">
                <a:solidFill>
                  <a:srgbClr val="FFFFFF"/>
                </a:solidFill>
                <a:latin typeface="Canva Sans"/>
                <a:ea typeface="Canva Sans"/>
                <a:cs typeface="Canva Sans"/>
                <a:sym typeface="Canva Sans"/>
              </a:rPr>
              <a:t>Упродовж віків різні народи по-різному називали цю річку. Давні греки знали її як Гіпаніс або Іпаніс, османи ж використовували назву Ак-су, що перекладається як «біла вода». Існує також версія, що назва річки походить від слова «бгати», тобто «згинати», що вказує на її звивистий характер — звідси й значення «кривий» або «покручений». У працях французького інженера та картографа Ґійома Левассера де Боплана, якого часто вважають основоположником української картографії, річка позначена як Бог Руський.</a:t>
            </a:r>
          </a:p>
          <a:p>
            <a:pPr algn="just">
              <a:lnSpc>
                <a:spcPts val="2749"/>
              </a:lnSpc>
            </a:pPr>
            <a:r>
              <a:rPr lang="en-US" sz="1963">
                <a:solidFill>
                  <a:srgbClr val="FFFFFF"/>
                </a:solidFill>
                <a:latin typeface="Canva Sans"/>
                <a:ea typeface="Canva Sans"/>
                <a:cs typeface="Canva Sans"/>
                <a:sym typeface="Canva Sans"/>
              </a:rPr>
              <a:t>Цікаво, що сучасна назва річки виникла майже випадково. На початку XX століття, проводячи геологічні дослідження на Правобережжі, один із вчених натрапив на дві річки з подібними назвами — Буг. Західна справді мала цю назву, а південна називалася Бог. Проте дослідник не помітив відмінності й, щоб уникнути плутанини, позначив їх як Західний Буг та Південний Буг — назви, які збереглися й донині.</a:t>
            </a:r>
          </a:p>
          <a:p>
            <a:pPr algn="just">
              <a:lnSpc>
                <a:spcPts val="2749"/>
              </a:lnSpc>
            </a:pPr>
            <a:r>
              <a:rPr lang="en-US" sz="1963">
                <a:solidFill>
                  <a:srgbClr val="FFFFFF"/>
                </a:solidFill>
                <a:latin typeface="Canva Sans"/>
                <a:ea typeface="Canva Sans"/>
                <a:cs typeface="Canva Sans"/>
                <a:sym typeface="Canva Sans"/>
              </a:rPr>
              <a:t>Сама назва міста (Плоскирів - стара назва міста Хмельницького) походить від притоки Плоски, яка впадає у Південний Буг. </a:t>
            </a:r>
          </a:p>
        </p:txBody>
      </p:sp>
      <p:sp>
        <p:nvSpPr>
          <p:cNvPr name="TextBox 14" id="14"/>
          <p:cNvSpPr txBox="true"/>
          <p:nvPr/>
        </p:nvSpPr>
        <p:spPr>
          <a:xfrm rot="0">
            <a:off x="1788408" y="525169"/>
            <a:ext cx="15779509" cy="1216334"/>
          </a:xfrm>
          <a:prstGeom prst="rect">
            <a:avLst/>
          </a:prstGeom>
        </p:spPr>
        <p:txBody>
          <a:bodyPr anchor="t" rtlCol="false" tIns="0" lIns="0" bIns="0" rIns="0">
            <a:spAutoFit/>
          </a:bodyPr>
          <a:lstStyle/>
          <a:p>
            <a:pPr algn="ctr">
              <a:lnSpc>
                <a:spcPts val="9980"/>
              </a:lnSpc>
            </a:pPr>
            <a:r>
              <a:rPr lang="en-US" sz="7129">
                <a:solidFill>
                  <a:srgbClr val="FFFFFF"/>
                </a:solidFill>
                <a:latin typeface="Canva Sans"/>
                <a:ea typeface="Canva Sans"/>
                <a:cs typeface="Canva Sans"/>
                <a:sym typeface="Canva Sans"/>
              </a:rPr>
              <a:t>Назва річки</a:t>
            </a:r>
          </a:p>
        </p:txBody>
      </p:sp>
      <p:sp>
        <p:nvSpPr>
          <p:cNvPr name="TextBox 15" id="15"/>
          <p:cNvSpPr txBox="true"/>
          <p:nvPr/>
        </p:nvSpPr>
        <p:spPr>
          <a:xfrm rot="0">
            <a:off x="9503048" y="8495083"/>
            <a:ext cx="6928388" cy="980451"/>
          </a:xfrm>
          <a:prstGeom prst="rect">
            <a:avLst/>
          </a:prstGeom>
        </p:spPr>
        <p:txBody>
          <a:bodyPr anchor="t" rtlCol="false" tIns="0" lIns="0" bIns="0" rIns="0">
            <a:spAutoFit/>
          </a:bodyPr>
          <a:lstStyle/>
          <a:p>
            <a:pPr algn="ctr">
              <a:lnSpc>
                <a:spcPts val="3986"/>
              </a:lnSpc>
            </a:pPr>
            <a:r>
              <a:rPr lang="en-US" sz="2847">
                <a:solidFill>
                  <a:srgbClr val="FFFFFF"/>
                </a:solidFill>
                <a:latin typeface="Canva Sans"/>
                <a:ea typeface="Canva Sans"/>
                <a:cs typeface="Canva Sans"/>
                <a:sym typeface="Canva Sans"/>
              </a:rPr>
              <a:t>Назви міста:</a:t>
            </a:r>
          </a:p>
          <a:p>
            <a:pPr algn="ctr">
              <a:lnSpc>
                <a:spcPts val="3986"/>
              </a:lnSpc>
            </a:pPr>
            <a:r>
              <a:rPr lang="en-US" sz="2847">
                <a:solidFill>
                  <a:srgbClr val="FFFFFF"/>
                </a:solidFill>
                <a:latin typeface="Canva Sans"/>
                <a:ea typeface="Canva Sans"/>
                <a:cs typeface="Canva Sans"/>
                <a:sym typeface="Canva Sans"/>
              </a:rPr>
              <a:t>Плоскирів—Проскурів—Хмельницький </a:t>
            </a:r>
          </a:p>
        </p:txBody>
      </p:sp>
      <p:sp>
        <p:nvSpPr>
          <p:cNvPr name="TextBox 16" id="16"/>
          <p:cNvSpPr txBox="true"/>
          <p:nvPr/>
        </p:nvSpPr>
        <p:spPr>
          <a:xfrm rot="0">
            <a:off x="10955682" y="7908719"/>
            <a:ext cx="4023121" cy="404853"/>
          </a:xfrm>
          <a:prstGeom prst="rect">
            <a:avLst/>
          </a:prstGeom>
        </p:spPr>
        <p:txBody>
          <a:bodyPr anchor="t" rtlCol="false" tIns="0" lIns="0" bIns="0" rIns="0">
            <a:spAutoFit/>
          </a:bodyPr>
          <a:lstStyle/>
          <a:p>
            <a:pPr algn="ctr">
              <a:lnSpc>
                <a:spcPts val="3398"/>
              </a:lnSpc>
            </a:pPr>
            <a:r>
              <a:rPr lang="en-US" sz="2427">
                <a:solidFill>
                  <a:srgbClr val="FFFFFF"/>
                </a:solidFill>
                <a:latin typeface="Canva Sans"/>
                <a:ea typeface="Canva Sans"/>
                <a:cs typeface="Canva Sans"/>
                <a:sym typeface="Canva Sans"/>
              </a:rPr>
              <a:t>Світлина з власного архіву</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35270" y="481664"/>
            <a:ext cx="18388692" cy="9805336"/>
            <a:chOff x="0" y="0"/>
            <a:chExt cx="2188481" cy="1166956"/>
          </a:xfrm>
        </p:grpSpPr>
        <p:sp>
          <p:nvSpPr>
            <p:cNvPr name="Freeform 10" id="10"/>
            <p:cNvSpPr/>
            <p:nvPr/>
          </p:nvSpPr>
          <p:spPr>
            <a:xfrm flipH="false" flipV="false" rot="0">
              <a:off x="0" y="0"/>
              <a:ext cx="2188481" cy="1166956"/>
            </a:xfrm>
            <a:custGeom>
              <a:avLst/>
              <a:gdLst/>
              <a:ahLst/>
              <a:cxnLst/>
              <a:rect r="r" b="b" t="t" l="l"/>
              <a:pathLst>
                <a:path h="1166956" w="2188481">
                  <a:moveTo>
                    <a:pt x="2028461" y="0"/>
                  </a:moveTo>
                  <a:lnTo>
                    <a:pt x="160020" y="0"/>
                  </a:lnTo>
                  <a:lnTo>
                    <a:pt x="0" y="160020"/>
                  </a:lnTo>
                  <a:lnTo>
                    <a:pt x="0" y="1006936"/>
                  </a:lnTo>
                  <a:lnTo>
                    <a:pt x="160020" y="1166956"/>
                  </a:lnTo>
                  <a:lnTo>
                    <a:pt x="2028461" y="1166956"/>
                  </a:lnTo>
                  <a:lnTo>
                    <a:pt x="2188481" y="1006936"/>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078056"/>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8407217" y="2732763"/>
            <a:ext cx="6482105" cy="3545045"/>
          </a:xfrm>
          <a:custGeom>
            <a:avLst/>
            <a:gdLst/>
            <a:ahLst/>
            <a:cxnLst/>
            <a:rect r="r" b="b" t="t" l="l"/>
            <a:pathLst>
              <a:path h="3545045" w="6482105">
                <a:moveTo>
                  <a:pt x="0" y="0"/>
                </a:moveTo>
                <a:lnTo>
                  <a:pt x="6482105" y="0"/>
                </a:lnTo>
                <a:lnTo>
                  <a:pt x="6482105" y="3545045"/>
                </a:lnTo>
                <a:lnTo>
                  <a:pt x="0" y="3545045"/>
                </a:lnTo>
                <a:lnTo>
                  <a:pt x="0" y="0"/>
                </a:lnTo>
                <a:close/>
              </a:path>
            </a:pathLst>
          </a:custGeom>
          <a:blipFill>
            <a:blip r:embed="rId7"/>
            <a:stretch>
              <a:fillRect l="-18792" t="-23192" r="-18382" b="-37882"/>
            </a:stretch>
          </a:blipFill>
        </p:spPr>
      </p:sp>
      <p:sp>
        <p:nvSpPr>
          <p:cNvPr name="Freeform 13" id="13"/>
          <p:cNvSpPr/>
          <p:nvPr/>
        </p:nvSpPr>
        <p:spPr>
          <a:xfrm flipH="false" flipV="false" rot="0">
            <a:off x="13541558" y="6600376"/>
            <a:ext cx="4017391" cy="2868019"/>
          </a:xfrm>
          <a:custGeom>
            <a:avLst/>
            <a:gdLst/>
            <a:ahLst/>
            <a:cxnLst/>
            <a:rect r="r" b="b" t="t" l="l"/>
            <a:pathLst>
              <a:path h="2868019" w="4017391">
                <a:moveTo>
                  <a:pt x="0" y="0"/>
                </a:moveTo>
                <a:lnTo>
                  <a:pt x="4017391" y="0"/>
                </a:lnTo>
                <a:lnTo>
                  <a:pt x="4017391" y="2868020"/>
                </a:lnTo>
                <a:lnTo>
                  <a:pt x="0" y="2868020"/>
                </a:lnTo>
                <a:lnTo>
                  <a:pt x="0" y="0"/>
                </a:lnTo>
                <a:close/>
              </a:path>
            </a:pathLst>
          </a:custGeom>
          <a:blipFill>
            <a:blip r:embed="rId8"/>
            <a:stretch>
              <a:fillRect l="-34240" t="-990" r="-4660" b="-8696"/>
            </a:stretch>
          </a:blipFill>
        </p:spPr>
      </p:sp>
      <p:sp>
        <p:nvSpPr>
          <p:cNvPr name="Freeform 14" id="14"/>
          <p:cNvSpPr/>
          <p:nvPr/>
        </p:nvSpPr>
        <p:spPr>
          <a:xfrm flipH="false" flipV="false" rot="0">
            <a:off x="8407217" y="6600376"/>
            <a:ext cx="4853315" cy="2868019"/>
          </a:xfrm>
          <a:custGeom>
            <a:avLst/>
            <a:gdLst/>
            <a:ahLst/>
            <a:cxnLst/>
            <a:rect r="r" b="b" t="t" l="l"/>
            <a:pathLst>
              <a:path h="2868019" w="4853315">
                <a:moveTo>
                  <a:pt x="0" y="0"/>
                </a:moveTo>
                <a:lnTo>
                  <a:pt x="4853315" y="0"/>
                </a:lnTo>
                <a:lnTo>
                  <a:pt x="4853315" y="2868020"/>
                </a:lnTo>
                <a:lnTo>
                  <a:pt x="0" y="2868020"/>
                </a:lnTo>
                <a:lnTo>
                  <a:pt x="0" y="0"/>
                </a:lnTo>
                <a:close/>
              </a:path>
            </a:pathLst>
          </a:custGeom>
          <a:blipFill>
            <a:blip r:embed="rId9"/>
            <a:stretch>
              <a:fillRect l="-2411" t="0" r="-2411" b="0"/>
            </a:stretch>
          </a:blipFill>
        </p:spPr>
      </p:sp>
      <p:sp>
        <p:nvSpPr>
          <p:cNvPr name="TextBox 15" id="15"/>
          <p:cNvSpPr txBox="true"/>
          <p:nvPr/>
        </p:nvSpPr>
        <p:spPr>
          <a:xfrm rot="0">
            <a:off x="1382130" y="553744"/>
            <a:ext cx="15523739" cy="1773189"/>
          </a:xfrm>
          <a:prstGeom prst="rect">
            <a:avLst/>
          </a:prstGeom>
        </p:spPr>
        <p:txBody>
          <a:bodyPr anchor="t" rtlCol="false" tIns="0" lIns="0" bIns="0" rIns="0">
            <a:spAutoFit/>
          </a:bodyPr>
          <a:lstStyle/>
          <a:p>
            <a:pPr algn="ctr">
              <a:lnSpc>
                <a:spcPts val="7155"/>
              </a:lnSpc>
            </a:pPr>
            <a:r>
              <a:rPr lang="en-US" sz="5110">
                <a:solidFill>
                  <a:srgbClr val="FFFFFF"/>
                </a:solidFill>
                <a:latin typeface="Canva Sans"/>
                <a:ea typeface="Canva Sans"/>
                <a:cs typeface="Canva Sans"/>
                <a:sym typeface="Canva Sans"/>
              </a:rPr>
              <a:t>Поселення біля Південного Бугу: ріка як союзник і захисник</a:t>
            </a:r>
          </a:p>
        </p:txBody>
      </p:sp>
      <p:sp>
        <p:nvSpPr>
          <p:cNvPr name="TextBox 16" id="16"/>
          <p:cNvSpPr txBox="true"/>
          <p:nvPr/>
        </p:nvSpPr>
        <p:spPr>
          <a:xfrm rot="0">
            <a:off x="1028700" y="2573284"/>
            <a:ext cx="6944178" cy="7370947"/>
          </a:xfrm>
          <a:prstGeom prst="rect">
            <a:avLst/>
          </a:prstGeom>
        </p:spPr>
        <p:txBody>
          <a:bodyPr anchor="t" rtlCol="false" tIns="0" lIns="0" bIns="0" rIns="0">
            <a:spAutoFit/>
          </a:bodyPr>
          <a:lstStyle/>
          <a:p>
            <a:pPr algn="just">
              <a:lnSpc>
                <a:spcPts val="2645"/>
              </a:lnSpc>
            </a:pPr>
            <a:r>
              <a:rPr lang="en-US" sz="1889">
                <a:solidFill>
                  <a:srgbClr val="FFFFFF"/>
                </a:solidFill>
                <a:latin typeface="Canva Sans"/>
                <a:ea typeface="Canva Sans"/>
                <a:cs typeface="Canva Sans"/>
                <a:sym typeface="Canva Sans"/>
              </a:rPr>
              <a:t>З сивої давнини люди селилися біля річок. Південний Буг у межах теперішнього Хмельницького — не виключення. На теренах міста та околиць археологи відкопали сліди поселень доби енеоліту і бронзи, зокрема трипільської культури (IV–III тис. до н.е.). Близькість до річки забезпечувала доступ до води, родючі заплави, рибу, шляхи для транспорту та природний захист.</a:t>
            </a:r>
          </a:p>
          <a:p>
            <a:pPr algn="just">
              <a:lnSpc>
                <a:spcPts val="2645"/>
              </a:lnSpc>
            </a:pPr>
            <a:r>
              <a:rPr lang="en-US" sz="1889">
                <a:solidFill>
                  <a:srgbClr val="FFFFFF"/>
                </a:solidFill>
                <a:latin typeface="Canva Sans"/>
                <a:ea typeface="Canva Sans"/>
                <a:cs typeface="Canva Sans"/>
                <a:sym typeface="Canva Sans"/>
              </a:rPr>
              <a:t>У середньовіччі (XIV–XV ст.), коли територія Поділля опинилася під владою Великого князівства Литовського, а згодом Речі Посполитої, на місці сучасного Хмельницького з'являється поселення Плоскирів  (згадується в актах 1431 року). Саме Південний Буг і його притока Плоска формували природні захисні рубежі навколо поселення.</a:t>
            </a:r>
          </a:p>
          <a:p>
            <a:pPr algn="just">
              <a:lnSpc>
                <a:spcPts val="2645"/>
              </a:lnSpc>
            </a:pPr>
            <a:r>
              <a:rPr lang="en-US" sz="1889">
                <a:solidFill>
                  <a:srgbClr val="FFFFFF"/>
                </a:solidFill>
                <a:latin typeface="Canva Sans"/>
                <a:ea typeface="Canva Sans"/>
                <a:cs typeface="Canva Sans"/>
                <a:sym typeface="Canva Sans"/>
              </a:rPr>
              <a:t>Перші укріплення будувалися поблизу води. Земляні вали, частокіл, башти — усе це розташовувалося так, щоб річка служила перепоною для ворога. Плоскирів був укріпленим містечком у складі оборонної лінії Поділля, що стримувала татарські набіги. Отже, річка Південний Буг була не тільки джерелом ресурсів, а й захисницею — своєрідним «вартовим» міста.</a:t>
            </a:r>
          </a:p>
          <a:p>
            <a:pPr algn="just">
              <a:lnSpc>
                <a:spcPts val="2645"/>
              </a:lnSpc>
            </a:pPr>
          </a:p>
        </p:txBody>
      </p:sp>
      <p:sp>
        <p:nvSpPr>
          <p:cNvPr name="TextBox 17" id="17"/>
          <p:cNvSpPr txBox="true"/>
          <p:nvPr/>
        </p:nvSpPr>
        <p:spPr>
          <a:xfrm rot="0">
            <a:off x="15284501" y="3075721"/>
            <a:ext cx="2768963" cy="2830553"/>
          </a:xfrm>
          <a:prstGeom prst="rect">
            <a:avLst/>
          </a:prstGeom>
        </p:spPr>
        <p:txBody>
          <a:bodyPr anchor="t" rtlCol="false" tIns="0" lIns="0" bIns="0" rIns="0">
            <a:spAutoFit/>
          </a:bodyPr>
          <a:lstStyle/>
          <a:p>
            <a:pPr algn="ctr">
              <a:lnSpc>
                <a:spcPts val="1882"/>
              </a:lnSpc>
            </a:pPr>
            <a:r>
              <a:rPr lang="en-US" sz="1344">
                <a:solidFill>
                  <a:srgbClr val="FFFFFF"/>
                </a:solidFill>
                <a:latin typeface="Canva Sans"/>
                <a:ea typeface="Canva Sans"/>
                <a:cs typeface="Canva Sans"/>
                <a:sym typeface="Canva Sans"/>
              </a:rPr>
              <a:t>На одній із найдавніших листівок Проскурова зображено краєвид із греблі на проскурівський став — саме так колись називали цю водойму місцеві жителі. У глибині видно село Заріччя, яке сьогодні є мікрорайоном Зарічанським.</a:t>
            </a:r>
          </a:p>
          <a:p>
            <a:pPr algn="ctr">
              <a:lnSpc>
                <a:spcPts val="1882"/>
              </a:lnSpc>
            </a:pPr>
            <a:r>
              <a:rPr lang="en-US" sz="1344">
                <a:solidFill>
                  <a:srgbClr val="FFFFFF"/>
                </a:solidFill>
                <a:latin typeface="Canva Sans"/>
                <a:ea typeface="Canva Sans"/>
                <a:cs typeface="Canva Sans"/>
                <a:sym typeface="Canva Sans"/>
              </a:rPr>
              <a:t>https://ye.ua/istiriya/73220_Pivdenniy_Bug_u_Hmelnickomu__yak_na_nomu_z_yavivsya_Ostriv_kohannya_istoriya_u_foto.html</a:t>
            </a:r>
          </a:p>
        </p:txBody>
      </p:sp>
      <p:sp>
        <p:nvSpPr>
          <p:cNvPr name="TextBox 18" id="18"/>
          <p:cNvSpPr txBox="true"/>
          <p:nvPr/>
        </p:nvSpPr>
        <p:spPr>
          <a:xfrm rot="0">
            <a:off x="10556228" y="9515310"/>
            <a:ext cx="3793785" cy="381786"/>
          </a:xfrm>
          <a:prstGeom prst="rect">
            <a:avLst/>
          </a:prstGeom>
        </p:spPr>
        <p:txBody>
          <a:bodyPr anchor="t" rtlCol="false" tIns="0" lIns="0" bIns="0" rIns="0">
            <a:spAutoFit/>
          </a:bodyPr>
          <a:lstStyle/>
          <a:p>
            <a:pPr algn="ctr">
              <a:lnSpc>
                <a:spcPts val="3184"/>
              </a:lnSpc>
            </a:pPr>
            <a:r>
              <a:rPr lang="en-US" sz="2274">
                <a:solidFill>
                  <a:srgbClr val="FFFFFF"/>
                </a:solidFill>
                <a:latin typeface="Canva Sans"/>
                <a:ea typeface="Canva Sans"/>
                <a:cs typeface="Canva Sans"/>
                <a:sym typeface="Canva Sans"/>
              </a:rPr>
              <a:t>Світлини з власного архіву</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138412" y="260373"/>
            <a:ext cx="17798795" cy="10026627"/>
            <a:chOff x="0" y="0"/>
            <a:chExt cx="2302171" cy="1296886"/>
          </a:xfrm>
        </p:grpSpPr>
        <p:sp>
          <p:nvSpPr>
            <p:cNvPr name="Freeform 10" id="10"/>
            <p:cNvSpPr/>
            <p:nvPr/>
          </p:nvSpPr>
          <p:spPr>
            <a:xfrm flipH="false" flipV="false" rot="0">
              <a:off x="0" y="0"/>
              <a:ext cx="2302171" cy="1296886"/>
            </a:xfrm>
            <a:custGeom>
              <a:avLst/>
              <a:gdLst/>
              <a:ahLst/>
              <a:cxnLst/>
              <a:rect r="r" b="b" t="t" l="l"/>
              <a:pathLst>
                <a:path h="1296886" w="2302171">
                  <a:moveTo>
                    <a:pt x="2142151" y="0"/>
                  </a:moveTo>
                  <a:lnTo>
                    <a:pt x="160020" y="0"/>
                  </a:lnTo>
                  <a:lnTo>
                    <a:pt x="0" y="160020"/>
                  </a:lnTo>
                  <a:lnTo>
                    <a:pt x="0" y="1136866"/>
                  </a:lnTo>
                  <a:lnTo>
                    <a:pt x="160020" y="1296886"/>
                  </a:lnTo>
                  <a:lnTo>
                    <a:pt x="2142151" y="1296886"/>
                  </a:lnTo>
                  <a:lnTo>
                    <a:pt x="2302171" y="1136866"/>
                  </a:lnTo>
                  <a:lnTo>
                    <a:pt x="2302171" y="160020"/>
                  </a:lnTo>
                  <a:lnTo>
                    <a:pt x="214215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175171" cy="1207986"/>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384721" y="1643561"/>
            <a:ext cx="8610218" cy="7824535"/>
          </a:xfrm>
          <a:custGeom>
            <a:avLst/>
            <a:gdLst/>
            <a:ahLst/>
            <a:cxnLst/>
            <a:rect r="r" b="b" t="t" l="l"/>
            <a:pathLst>
              <a:path h="7824535" w="8610218">
                <a:moveTo>
                  <a:pt x="0" y="0"/>
                </a:moveTo>
                <a:lnTo>
                  <a:pt x="8610218" y="0"/>
                </a:lnTo>
                <a:lnTo>
                  <a:pt x="8610218" y="7824535"/>
                </a:lnTo>
                <a:lnTo>
                  <a:pt x="0" y="7824535"/>
                </a:lnTo>
                <a:lnTo>
                  <a:pt x="0" y="0"/>
                </a:lnTo>
                <a:close/>
              </a:path>
            </a:pathLst>
          </a:custGeom>
          <a:blipFill>
            <a:blip r:embed="rId7"/>
            <a:stretch>
              <a:fillRect l="0" t="0" r="0" b="0"/>
            </a:stretch>
          </a:blipFill>
        </p:spPr>
      </p:sp>
      <p:sp>
        <p:nvSpPr>
          <p:cNvPr name="TextBox 13" id="13"/>
          <p:cNvSpPr txBox="true"/>
          <p:nvPr/>
        </p:nvSpPr>
        <p:spPr>
          <a:xfrm rot="0">
            <a:off x="5200348" y="457645"/>
            <a:ext cx="8605400" cy="714589"/>
          </a:xfrm>
          <a:prstGeom prst="rect">
            <a:avLst/>
          </a:prstGeom>
        </p:spPr>
        <p:txBody>
          <a:bodyPr anchor="t" rtlCol="false" tIns="0" lIns="0" bIns="0" rIns="0">
            <a:spAutoFit/>
          </a:bodyPr>
          <a:lstStyle/>
          <a:p>
            <a:pPr algn="ctr">
              <a:lnSpc>
                <a:spcPts val="5883"/>
              </a:lnSpc>
            </a:pPr>
            <a:r>
              <a:rPr lang="en-US" sz="4202">
                <a:solidFill>
                  <a:srgbClr val="FFFFFF"/>
                </a:solidFill>
                <a:latin typeface="Canva Sans"/>
                <a:ea typeface="Canva Sans"/>
                <a:cs typeface="Canva Sans"/>
                <a:sym typeface="Canva Sans"/>
              </a:rPr>
              <a:t>Туристичний маршрут на карті</a:t>
            </a:r>
          </a:p>
        </p:txBody>
      </p:sp>
      <p:sp>
        <p:nvSpPr>
          <p:cNvPr name="TextBox 14" id="14"/>
          <p:cNvSpPr txBox="true"/>
          <p:nvPr/>
        </p:nvSpPr>
        <p:spPr>
          <a:xfrm rot="0">
            <a:off x="10533095" y="1776855"/>
            <a:ext cx="6893461" cy="6990085"/>
          </a:xfrm>
          <a:prstGeom prst="rect">
            <a:avLst/>
          </a:prstGeom>
        </p:spPr>
        <p:txBody>
          <a:bodyPr anchor="t" rtlCol="false" tIns="0" lIns="0" bIns="0" rIns="0">
            <a:spAutoFit/>
          </a:bodyPr>
          <a:lstStyle/>
          <a:p>
            <a:pPr algn="just">
              <a:lnSpc>
                <a:spcPts val="3744"/>
              </a:lnSpc>
            </a:pPr>
            <a:r>
              <a:rPr lang="en-US" sz="2674">
                <a:solidFill>
                  <a:srgbClr val="FFFFFF"/>
                </a:solidFill>
                <a:latin typeface="Canva Sans"/>
                <a:ea typeface="Canva Sans"/>
                <a:cs typeface="Canva Sans"/>
                <a:sym typeface="Canva Sans"/>
              </a:rPr>
              <a:t>1. </a:t>
            </a:r>
            <a:r>
              <a:rPr lang="en-US" sz="2674">
                <a:solidFill>
                  <a:srgbClr val="FFFFFF"/>
                </a:solidFill>
                <a:latin typeface="Canva Sans"/>
                <a:ea typeface="Canva Sans"/>
                <a:cs typeface="Canva Sans"/>
                <a:sym typeface="Canva Sans"/>
              </a:rPr>
              <a:t>Плоскирівська фортеця (замок)</a:t>
            </a:r>
          </a:p>
          <a:p>
            <a:pPr algn="just">
              <a:lnSpc>
                <a:spcPts val="3744"/>
              </a:lnSpc>
            </a:pPr>
            <a:r>
              <a:rPr lang="en-US" sz="2674">
                <a:solidFill>
                  <a:srgbClr val="FFFFFF"/>
                </a:solidFill>
                <a:latin typeface="Canva Sans"/>
                <a:ea typeface="Canva Sans"/>
                <a:cs typeface="Canva Sans"/>
                <a:sym typeface="Canva Sans"/>
              </a:rPr>
              <a:t> 2. Костел Святої Анни (сучасна школа №1)</a:t>
            </a:r>
          </a:p>
          <a:p>
            <a:pPr algn="just">
              <a:lnSpc>
                <a:spcPts val="3744"/>
              </a:lnSpc>
            </a:pPr>
            <a:r>
              <a:rPr lang="en-US" sz="2674">
                <a:solidFill>
                  <a:srgbClr val="FFFFFF"/>
                </a:solidFill>
                <a:latin typeface="Canva Sans"/>
                <a:ea typeface="Canva Sans"/>
                <a:cs typeface="Canva Sans"/>
                <a:sym typeface="Canva Sans"/>
              </a:rPr>
              <a:t> 3. Найстаріша церква — Різдва Пресвятої Богородиці </a:t>
            </a:r>
          </a:p>
          <a:p>
            <a:pPr algn="just">
              <a:lnSpc>
                <a:spcPts val="3744"/>
              </a:lnSpc>
            </a:pPr>
            <a:r>
              <a:rPr lang="en-US" sz="2674">
                <a:solidFill>
                  <a:srgbClr val="FFFFFF"/>
                </a:solidFill>
                <a:latin typeface="Canva Sans"/>
                <a:ea typeface="Canva Sans"/>
                <a:cs typeface="Canva Sans"/>
                <a:sym typeface="Canva Sans"/>
              </a:rPr>
              <a:t> 4. Велика хоральна синагога  </a:t>
            </a:r>
          </a:p>
          <a:p>
            <a:pPr algn="just">
              <a:lnSpc>
                <a:spcPts val="3744"/>
              </a:lnSpc>
            </a:pPr>
            <a:r>
              <a:rPr lang="en-US" sz="2674">
                <a:solidFill>
                  <a:srgbClr val="FFFFFF"/>
                </a:solidFill>
                <a:latin typeface="Canva Sans"/>
                <a:ea typeface="Canva Sans"/>
                <a:cs typeface="Canva Sans"/>
                <a:sym typeface="Canva Sans"/>
              </a:rPr>
              <a:t> 5. Територія колишнього єврейського гетто </a:t>
            </a:r>
          </a:p>
          <a:p>
            <a:pPr algn="just">
              <a:lnSpc>
                <a:spcPts val="3744"/>
              </a:lnSpc>
            </a:pPr>
            <a:r>
              <a:rPr lang="en-US" sz="2674">
                <a:solidFill>
                  <a:srgbClr val="FFFFFF"/>
                </a:solidFill>
                <a:latin typeface="Canva Sans"/>
                <a:ea typeface="Canva Sans"/>
                <a:cs typeface="Canva Sans"/>
                <a:sym typeface="Canva Sans"/>
              </a:rPr>
              <a:t> 6. Дамба на Південному Бузі</a:t>
            </a:r>
          </a:p>
          <a:p>
            <a:pPr algn="just">
              <a:lnSpc>
                <a:spcPts val="3744"/>
              </a:lnSpc>
            </a:pPr>
            <a:r>
              <a:rPr lang="en-US" sz="2674">
                <a:solidFill>
                  <a:srgbClr val="FFFFFF"/>
                </a:solidFill>
                <a:latin typeface="Canva Sans"/>
                <a:ea typeface="Canva Sans"/>
                <a:cs typeface="Canva Sans"/>
                <a:sym typeface="Canva Sans"/>
              </a:rPr>
              <a:t> 7. Острів Кохання</a:t>
            </a:r>
          </a:p>
          <a:p>
            <a:pPr algn="just">
              <a:lnSpc>
                <a:spcPts val="3744"/>
              </a:lnSpc>
            </a:pPr>
            <a:r>
              <a:rPr lang="en-US" sz="2674">
                <a:solidFill>
                  <a:srgbClr val="FFFFFF"/>
                </a:solidFill>
                <a:latin typeface="Canva Sans"/>
                <a:ea typeface="Canva Sans"/>
                <a:cs typeface="Canva Sans"/>
                <a:sym typeface="Canva Sans"/>
              </a:rPr>
              <a:t> 8. Парк ім. Михайла Чекмана</a:t>
            </a:r>
          </a:p>
          <a:p>
            <a:pPr algn="just">
              <a:lnSpc>
                <a:spcPts val="3744"/>
              </a:lnSpc>
            </a:pPr>
          </a:p>
          <a:p>
            <a:pPr algn="just">
              <a:lnSpc>
                <a:spcPts val="3744"/>
              </a:lnSpc>
            </a:pPr>
            <a:r>
              <a:rPr lang="en-US" sz="2674">
                <a:solidFill>
                  <a:srgbClr val="FFFFFF"/>
                </a:solidFill>
                <a:latin typeface="Canva Sans"/>
                <a:ea typeface="Canva Sans"/>
                <a:cs typeface="Canva Sans"/>
                <a:sym typeface="Canva Sans"/>
              </a:rPr>
              <a:t>Цей маршрут можна пройти за годину, але його емоційна насиченість лишається з тобою надовго.</a:t>
            </a:r>
          </a:p>
        </p:txBody>
      </p:sp>
      <p:sp>
        <p:nvSpPr>
          <p:cNvPr name="TextBox 15" id="15"/>
          <p:cNvSpPr txBox="true"/>
          <p:nvPr/>
        </p:nvSpPr>
        <p:spPr>
          <a:xfrm rot="0">
            <a:off x="8131914" y="5091812"/>
            <a:ext cx="532648" cy="714589"/>
          </a:xfrm>
          <a:prstGeom prst="rect">
            <a:avLst/>
          </a:prstGeom>
        </p:spPr>
        <p:txBody>
          <a:bodyPr anchor="t" rtlCol="false" tIns="0" lIns="0" bIns="0" rIns="0">
            <a:spAutoFit/>
          </a:bodyPr>
          <a:lstStyle/>
          <a:p>
            <a:pPr algn="ctr">
              <a:lnSpc>
                <a:spcPts val="5915"/>
              </a:lnSpc>
            </a:pPr>
            <a:r>
              <a:rPr lang="en-US" sz="4225">
                <a:solidFill>
                  <a:srgbClr val="FFFFFF"/>
                </a:solidFill>
                <a:latin typeface="Canva Sans"/>
                <a:ea typeface="Canva Sans"/>
                <a:cs typeface="Canva Sans"/>
                <a:sym typeface="Canva Sans"/>
              </a:rPr>
              <a:t>1️⃣</a:t>
            </a:r>
          </a:p>
        </p:txBody>
      </p:sp>
      <p:sp>
        <p:nvSpPr>
          <p:cNvPr name="TextBox 16" id="16"/>
          <p:cNvSpPr txBox="true"/>
          <p:nvPr/>
        </p:nvSpPr>
        <p:spPr>
          <a:xfrm rot="141176">
            <a:off x="6946991" y="4793025"/>
            <a:ext cx="555676" cy="751713"/>
          </a:xfrm>
          <a:prstGeom prst="rect">
            <a:avLst/>
          </a:prstGeom>
        </p:spPr>
        <p:txBody>
          <a:bodyPr anchor="t" rtlCol="false" tIns="0" lIns="0" bIns="0" rIns="0">
            <a:spAutoFit/>
          </a:bodyPr>
          <a:lstStyle/>
          <a:p>
            <a:pPr algn="ctr">
              <a:lnSpc>
                <a:spcPts val="6170"/>
              </a:lnSpc>
            </a:pPr>
            <a:r>
              <a:rPr lang="en-US" sz="4407">
                <a:solidFill>
                  <a:srgbClr val="FFFFFF"/>
                </a:solidFill>
                <a:latin typeface="Canva Sans"/>
                <a:ea typeface="Canva Sans"/>
                <a:cs typeface="Canva Sans"/>
                <a:sym typeface="Canva Sans"/>
              </a:rPr>
              <a:t>2️⃣</a:t>
            </a:r>
          </a:p>
        </p:txBody>
      </p:sp>
      <p:sp>
        <p:nvSpPr>
          <p:cNvPr name="TextBox 17" id="17"/>
          <p:cNvSpPr txBox="true"/>
          <p:nvPr/>
        </p:nvSpPr>
        <p:spPr>
          <a:xfrm rot="0">
            <a:off x="3608596" y="4245013"/>
            <a:ext cx="441370" cy="595666"/>
          </a:xfrm>
          <a:prstGeom prst="rect">
            <a:avLst/>
          </a:prstGeom>
        </p:spPr>
        <p:txBody>
          <a:bodyPr anchor="t" rtlCol="false" tIns="0" lIns="0" bIns="0" rIns="0">
            <a:spAutoFit/>
          </a:bodyPr>
          <a:lstStyle/>
          <a:p>
            <a:pPr algn="ctr">
              <a:lnSpc>
                <a:spcPts val="4901"/>
              </a:lnSpc>
            </a:pPr>
            <a:r>
              <a:rPr lang="en-US" sz="3501">
                <a:solidFill>
                  <a:srgbClr val="FFFFFF"/>
                </a:solidFill>
                <a:latin typeface="Canva Sans"/>
                <a:ea typeface="Canva Sans"/>
                <a:cs typeface="Canva Sans"/>
                <a:sym typeface="Canva Sans"/>
              </a:rPr>
              <a:t>3️⃣</a:t>
            </a:r>
          </a:p>
        </p:txBody>
      </p:sp>
      <p:sp>
        <p:nvSpPr>
          <p:cNvPr name="TextBox 18" id="18"/>
          <p:cNvSpPr txBox="true"/>
          <p:nvPr/>
        </p:nvSpPr>
        <p:spPr>
          <a:xfrm rot="0">
            <a:off x="5689830" y="4714069"/>
            <a:ext cx="573552" cy="773138"/>
          </a:xfrm>
          <a:prstGeom prst="rect">
            <a:avLst/>
          </a:prstGeom>
        </p:spPr>
        <p:txBody>
          <a:bodyPr anchor="t" rtlCol="false" tIns="0" lIns="0" bIns="0" rIns="0">
            <a:spAutoFit/>
          </a:bodyPr>
          <a:lstStyle/>
          <a:p>
            <a:pPr algn="ctr">
              <a:lnSpc>
                <a:spcPts val="6369"/>
              </a:lnSpc>
            </a:pPr>
            <a:r>
              <a:rPr lang="en-US" sz="4549">
                <a:solidFill>
                  <a:srgbClr val="FFFFFF"/>
                </a:solidFill>
                <a:latin typeface="Canva Sans"/>
                <a:ea typeface="Canva Sans"/>
                <a:cs typeface="Canva Sans"/>
                <a:sym typeface="Canva Sans"/>
              </a:rPr>
              <a:t>4️⃣</a:t>
            </a:r>
          </a:p>
        </p:txBody>
      </p:sp>
      <p:sp>
        <p:nvSpPr>
          <p:cNvPr name="TextBox 19" id="19"/>
          <p:cNvSpPr txBox="true"/>
          <p:nvPr/>
        </p:nvSpPr>
        <p:spPr>
          <a:xfrm rot="0">
            <a:off x="4942088" y="5479628"/>
            <a:ext cx="516520" cy="695259"/>
          </a:xfrm>
          <a:prstGeom prst="rect">
            <a:avLst/>
          </a:prstGeom>
        </p:spPr>
        <p:txBody>
          <a:bodyPr anchor="t" rtlCol="false" tIns="0" lIns="0" bIns="0" rIns="0">
            <a:spAutoFit/>
          </a:bodyPr>
          <a:lstStyle/>
          <a:p>
            <a:pPr algn="ctr">
              <a:lnSpc>
                <a:spcPts val="5736"/>
              </a:lnSpc>
            </a:pPr>
            <a:r>
              <a:rPr lang="en-US" sz="4097">
                <a:solidFill>
                  <a:srgbClr val="FFFFFF"/>
                </a:solidFill>
                <a:latin typeface="Canva Sans"/>
                <a:ea typeface="Canva Sans"/>
                <a:cs typeface="Canva Sans"/>
                <a:sym typeface="Canva Sans"/>
              </a:rPr>
              <a:t>5️⃣</a:t>
            </a:r>
          </a:p>
        </p:txBody>
      </p:sp>
      <p:sp>
        <p:nvSpPr>
          <p:cNvPr name="TextBox 20" id="20"/>
          <p:cNvSpPr txBox="true"/>
          <p:nvPr/>
        </p:nvSpPr>
        <p:spPr>
          <a:xfrm rot="0">
            <a:off x="3265041" y="5838398"/>
            <a:ext cx="564241" cy="761978"/>
          </a:xfrm>
          <a:prstGeom prst="rect">
            <a:avLst/>
          </a:prstGeom>
        </p:spPr>
        <p:txBody>
          <a:bodyPr anchor="t" rtlCol="false" tIns="0" lIns="0" bIns="0" rIns="0">
            <a:spAutoFit/>
          </a:bodyPr>
          <a:lstStyle/>
          <a:p>
            <a:pPr algn="ctr">
              <a:lnSpc>
                <a:spcPts val="6266"/>
              </a:lnSpc>
            </a:pPr>
            <a:r>
              <a:rPr lang="en-US" sz="4475">
                <a:solidFill>
                  <a:srgbClr val="FFFFFF"/>
                </a:solidFill>
                <a:latin typeface="Canva Sans"/>
                <a:ea typeface="Canva Sans"/>
                <a:cs typeface="Canva Sans"/>
                <a:sym typeface="Canva Sans"/>
              </a:rPr>
              <a:t>6️⃣</a:t>
            </a:r>
          </a:p>
        </p:txBody>
      </p:sp>
      <p:sp>
        <p:nvSpPr>
          <p:cNvPr name="TextBox 21" id="21"/>
          <p:cNvSpPr txBox="true"/>
          <p:nvPr/>
        </p:nvSpPr>
        <p:spPr>
          <a:xfrm rot="0">
            <a:off x="4479194" y="7185991"/>
            <a:ext cx="432052" cy="574973"/>
          </a:xfrm>
          <a:prstGeom prst="rect">
            <a:avLst/>
          </a:prstGeom>
        </p:spPr>
        <p:txBody>
          <a:bodyPr anchor="t" rtlCol="false" tIns="0" lIns="0" bIns="0" rIns="0">
            <a:spAutoFit/>
          </a:bodyPr>
          <a:lstStyle/>
          <a:p>
            <a:pPr algn="ctr">
              <a:lnSpc>
                <a:spcPts val="4798"/>
              </a:lnSpc>
            </a:pPr>
            <a:r>
              <a:rPr lang="en-US" sz="3427">
                <a:solidFill>
                  <a:srgbClr val="FFFFFF"/>
                </a:solidFill>
                <a:latin typeface="Canva Sans"/>
                <a:ea typeface="Canva Sans"/>
                <a:cs typeface="Canva Sans"/>
                <a:sym typeface="Canva Sans"/>
              </a:rPr>
              <a:t>7️⃣</a:t>
            </a:r>
          </a:p>
        </p:txBody>
      </p:sp>
      <p:sp>
        <p:nvSpPr>
          <p:cNvPr name="TextBox 22" id="22"/>
          <p:cNvSpPr txBox="true"/>
          <p:nvPr/>
        </p:nvSpPr>
        <p:spPr>
          <a:xfrm rot="0">
            <a:off x="6794444" y="6108213"/>
            <a:ext cx="428625" cy="580390"/>
          </a:xfrm>
          <a:prstGeom prst="rect">
            <a:avLst/>
          </a:prstGeom>
        </p:spPr>
        <p:txBody>
          <a:bodyPr anchor="t" rtlCol="false" tIns="0" lIns="0" bIns="0" rIns="0">
            <a:spAutoFit/>
          </a:bodyPr>
          <a:lstStyle/>
          <a:p>
            <a:pPr algn="ctr">
              <a:lnSpc>
                <a:spcPts val="4759"/>
              </a:lnSpc>
            </a:pPr>
            <a:r>
              <a:rPr lang="en-US" sz="3399">
                <a:solidFill>
                  <a:srgbClr val="FFFFFF"/>
                </a:solidFill>
                <a:latin typeface="Canva Sans"/>
                <a:ea typeface="Canva Sans"/>
                <a:cs typeface="Canva Sans"/>
                <a:sym typeface="Canva Sans"/>
              </a:rPr>
              <a:t>8️⃣</a:t>
            </a:r>
          </a:p>
        </p:txBody>
      </p:sp>
      <p:sp>
        <p:nvSpPr>
          <p:cNvPr name="TextBox 23" id="23"/>
          <p:cNvSpPr txBox="true"/>
          <p:nvPr/>
        </p:nvSpPr>
        <p:spPr>
          <a:xfrm rot="0">
            <a:off x="2139545" y="9540911"/>
            <a:ext cx="6681469" cy="462021"/>
          </a:xfrm>
          <a:prstGeom prst="rect">
            <a:avLst/>
          </a:prstGeom>
        </p:spPr>
        <p:txBody>
          <a:bodyPr anchor="t" rtlCol="false" tIns="0" lIns="0" bIns="0" rIns="0">
            <a:spAutoFit/>
          </a:bodyPr>
          <a:lstStyle/>
          <a:p>
            <a:pPr algn="ctr">
              <a:lnSpc>
                <a:spcPts val="3751"/>
              </a:lnSpc>
            </a:pPr>
            <a:r>
              <a:rPr lang="en-US" sz="2679">
                <a:solidFill>
                  <a:srgbClr val="FFFFFF"/>
                </a:solidFill>
                <a:latin typeface="Canva Sans"/>
                <a:ea typeface="Canva Sans"/>
                <a:cs typeface="Canva Sans"/>
                <a:sym typeface="Canva Sans"/>
              </a:rPr>
              <a:t>Створено за допомогою застосунка ZEO</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177148" y="658519"/>
            <a:ext cx="17460965" cy="9628481"/>
            <a:chOff x="0" y="0"/>
            <a:chExt cx="2188481" cy="1206792"/>
          </a:xfrm>
        </p:grpSpPr>
        <p:sp>
          <p:nvSpPr>
            <p:cNvPr name="Freeform 10" id="10"/>
            <p:cNvSpPr/>
            <p:nvPr/>
          </p:nvSpPr>
          <p:spPr>
            <a:xfrm flipH="false" flipV="false" rot="0">
              <a:off x="0" y="0"/>
              <a:ext cx="2188481" cy="1206792"/>
            </a:xfrm>
            <a:custGeom>
              <a:avLst/>
              <a:gdLst/>
              <a:ahLst/>
              <a:cxnLst/>
              <a:rect r="r" b="b" t="t" l="l"/>
              <a:pathLst>
                <a:path h="1206792" w="2188481">
                  <a:moveTo>
                    <a:pt x="2028461" y="0"/>
                  </a:moveTo>
                  <a:lnTo>
                    <a:pt x="160020" y="0"/>
                  </a:lnTo>
                  <a:lnTo>
                    <a:pt x="0" y="160020"/>
                  </a:lnTo>
                  <a:lnTo>
                    <a:pt x="0" y="1046772"/>
                  </a:lnTo>
                  <a:lnTo>
                    <a:pt x="160020" y="1206792"/>
                  </a:lnTo>
                  <a:lnTo>
                    <a:pt x="2028461" y="1206792"/>
                  </a:lnTo>
                  <a:lnTo>
                    <a:pt x="2188481" y="1046772"/>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117892"/>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9053880" y="2388498"/>
            <a:ext cx="5364677" cy="3554557"/>
          </a:xfrm>
          <a:custGeom>
            <a:avLst/>
            <a:gdLst/>
            <a:ahLst/>
            <a:cxnLst/>
            <a:rect r="r" b="b" t="t" l="l"/>
            <a:pathLst>
              <a:path h="3554557" w="5364677">
                <a:moveTo>
                  <a:pt x="0" y="0"/>
                </a:moveTo>
                <a:lnTo>
                  <a:pt x="5364677" y="0"/>
                </a:lnTo>
                <a:lnTo>
                  <a:pt x="5364677" y="3554557"/>
                </a:lnTo>
                <a:lnTo>
                  <a:pt x="0" y="3554557"/>
                </a:lnTo>
                <a:lnTo>
                  <a:pt x="0" y="0"/>
                </a:lnTo>
                <a:close/>
              </a:path>
            </a:pathLst>
          </a:custGeom>
          <a:blipFill>
            <a:blip r:embed="rId7"/>
            <a:stretch>
              <a:fillRect l="-3101" t="0" r="-4636" b="0"/>
            </a:stretch>
          </a:blipFill>
        </p:spPr>
      </p:sp>
      <p:sp>
        <p:nvSpPr>
          <p:cNvPr name="Freeform 13" id="13"/>
          <p:cNvSpPr/>
          <p:nvPr/>
        </p:nvSpPr>
        <p:spPr>
          <a:xfrm flipH="false" flipV="false" rot="0">
            <a:off x="15212715" y="1465698"/>
            <a:ext cx="718893" cy="712357"/>
          </a:xfrm>
          <a:custGeom>
            <a:avLst/>
            <a:gdLst/>
            <a:ahLst/>
            <a:cxnLst/>
            <a:rect r="r" b="b" t="t" l="l"/>
            <a:pathLst>
              <a:path h="712357" w="718893">
                <a:moveTo>
                  <a:pt x="0" y="0"/>
                </a:moveTo>
                <a:lnTo>
                  <a:pt x="718892" y="0"/>
                </a:lnTo>
                <a:lnTo>
                  <a:pt x="718892" y="712357"/>
                </a:lnTo>
                <a:lnTo>
                  <a:pt x="0" y="71235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11141698" y="6302291"/>
            <a:ext cx="5753260" cy="3243400"/>
          </a:xfrm>
          <a:custGeom>
            <a:avLst/>
            <a:gdLst/>
            <a:ahLst/>
            <a:cxnLst/>
            <a:rect r="r" b="b" t="t" l="l"/>
            <a:pathLst>
              <a:path h="3243400" w="5753260">
                <a:moveTo>
                  <a:pt x="0" y="0"/>
                </a:moveTo>
                <a:lnTo>
                  <a:pt x="5753260" y="0"/>
                </a:lnTo>
                <a:lnTo>
                  <a:pt x="5753260" y="3243400"/>
                </a:lnTo>
                <a:lnTo>
                  <a:pt x="0" y="3243400"/>
                </a:lnTo>
                <a:lnTo>
                  <a:pt x="0" y="0"/>
                </a:lnTo>
                <a:close/>
              </a:path>
            </a:pathLst>
          </a:custGeom>
          <a:blipFill>
            <a:blip r:embed="rId10"/>
            <a:stretch>
              <a:fillRect l="0" t="0" r="0" b="0"/>
            </a:stretch>
          </a:blipFill>
        </p:spPr>
      </p:sp>
      <p:sp>
        <p:nvSpPr>
          <p:cNvPr name="TextBox 15" id="15"/>
          <p:cNvSpPr txBox="true"/>
          <p:nvPr/>
        </p:nvSpPr>
        <p:spPr>
          <a:xfrm rot="0">
            <a:off x="1605230" y="855046"/>
            <a:ext cx="14052705" cy="1858330"/>
          </a:xfrm>
          <a:prstGeom prst="rect">
            <a:avLst/>
          </a:prstGeom>
        </p:spPr>
        <p:txBody>
          <a:bodyPr anchor="t" rtlCol="false" tIns="0" lIns="0" bIns="0" rIns="0">
            <a:spAutoFit/>
          </a:bodyPr>
          <a:lstStyle/>
          <a:p>
            <a:pPr algn="ctr">
              <a:lnSpc>
                <a:spcPts val="4984"/>
              </a:lnSpc>
            </a:pPr>
          </a:p>
          <a:p>
            <a:pPr algn="ctr">
              <a:lnSpc>
                <a:spcPts val="4984"/>
              </a:lnSpc>
            </a:pPr>
            <a:r>
              <a:rPr lang="en-US" sz="3560">
                <a:solidFill>
                  <a:srgbClr val="FFFFFF"/>
                </a:solidFill>
                <a:latin typeface="Canva Sans"/>
                <a:ea typeface="Canva Sans"/>
                <a:cs typeface="Canva Sans"/>
                <a:sym typeface="Canva Sans"/>
              </a:rPr>
              <a:t>Плоскирівська фортеця — захист, збудований біля річки</a:t>
            </a:r>
          </a:p>
          <a:p>
            <a:pPr algn="ctr">
              <a:lnSpc>
                <a:spcPts val="4984"/>
              </a:lnSpc>
            </a:pPr>
          </a:p>
        </p:txBody>
      </p:sp>
      <p:sp>
        <p:nvSpPr>
          <p:cNvPr name="TextBox 16" id="16"/>
          <p:cNvSpPr txBox="true"/>
          <p:nvPr/>
        </p:nvSpPr>
        <p:spPr>
          <a:xfrm rot="0">
            <a:off x="1375129" y="2350398"/>
            <a:ext cx="7256454" cy="7047096"/>
          </a:xfrm>
          <a:prstGeom prst="rect">
            <a:avLst/>
          </a:prstGeom>
        </p:spPr>
        <p:txBody>
          <a:bodyPr anchor="t" rtlCol="false" tIns="0" lIns="0" bIns="0" rIns="0">
            <a:spAutoFit/>
          </a:bodyPr>
          <a:lstStyle/>
          <a:p>
            <a:pPr algn="just">
              <a:lnSpc>
                <a:spcPts val="3348"/>
              </a:lnSpc>
            </a:pPr>
            <a:r>
              <a:rPr lang="en-US" sz="2391">
                <a:solidFill>
                  <a:srgbClr val="FFFFFF"/>
                </a:solidFill>
                <a:latin typeface="Canva Sans"/>
                <a:ea typeface="Canva Sans"/>
                <a:cs typeface="Canva Sans"/>
                <a:sym typeface="Canva Sans"/>
              </a:rPr>
              <a:t>У XV–XVI століттях на території сучасного Хмельницького виникла Плоскирівська фортеця — перша оборонна споруда міста. Вона розташовувалась у місцевості, де зливались річка Плоска та Південний Буг — саме тут була природна фортифікаційна перевага.</a:t>
            </a:r>
          </a:p>
          <a:p>
            <a:pPr algn="just">
              <a:lnSpc>
                <a:spcPts val="3348"/>
              </a:lnSpc>
            </a:pPr>
            <a:r>
              <a:rPr lang="en-US" sz="2391">
                <a:solidFill>
                  <a:srgbClr val="FFFFFF"/>
                </a:solidFill>
                <a:latin typeface="Canva Sans"/>
                <a:ea typeface="Canva Sans"/>
                <a:cs typeface="Canva Sans"/>
                <a:sym typeface="Canva Sans"/>
              </a:rPr>
              <a:t>Система захисту складалась із земляних валів, частоколу, дерев’яних башт, а головне — річка Плоска з болотистими берегами слугувала природним ровом, що стримував ворогів.</a:t>
            </a:r>
          </a:p>
          <a:p>
            <a:pPr algn="just">
              <a:lnSpc>
                <a:spcPts val="3348"/>
              </a:lnSpc>
            </a:pPr>
            <a:r>
              <a:rPr lang="en-US" sz="2391">
                <a:solidFill>
                  <a:srgbClr val="FFFFFF"/>
                </a:solidFill>
                <a:latin typeface="Canva Sans"/>
                <a:ea typeface="Canva Sans"/>
                <a:cs typeface="Canva Sans"/>
                <a:sym typeface="Canva Sans"/>
              </a:rPr>
              <a:t>Південний Буг був неподалік — він забезпечував водою, а в разі облоги давав шлях до відступу або підкріплення. Саме тому фортецю зводили не десь углиб, а біля води, де природа сама допомагала захищати місто.</a:t>
            </a:r>
          </a:p>
          <a:p>
            <a:pPr algn="just">
              <a:lnSpc>
                <a:spcPts val="3348"/>
              </a:lnSpc>
            </a:pPr>
            <a:r>
              <a:rPr lang="en-US" sz="2391">
                <a:solidFill>
                  <a:srgbClr val="FFFFFF"/>
                </a:solidFill>
                <a:latin typeface="Canva Sans"/>
                <a:ea typeface="Canva Sans"/>
                <a:cs typeface="Canva Sans"/>
                <a:sym typeface="Canva Sans"/>
              </a:rPr>
              <a:t>У XVIII столітті фортеця занепала, і на її місці з'явилися цивільні будівлі.</a:t>
            </a:r>
          </a:p>
        </p:txBody>
      </p:sp>
      <p:sp>
        <p:nvSpPr>
          <p:cNvPr name="TextBox 17" id="17"/>
          <p:cNvSpPr txBox="true"/>
          <p:nvPr/>
        </p:nvSpPr>
        <p:spPr>
          <a:xfrm rot="0">
            <a:off x="14778003" y="3558172"/>
            <a:ext cx="1588315" cy="1377864"/>
          </a:xfrm>
          <a:prstGeom prst="rect">
            <a:avLst/>
          </a:prstGeom>
        </p:spPr>
        <p:txBody>
          <a:bodyPr anchor="t" rtlCol="false" tIns="0" lIns="0" bIns="0" rIns="0">
            <a:spAutoFit/>
          </a:bodyPr>
          <a:lstStyle/>
          <a:p>
            <a:pPr algn="ctr">
              <a:lnSpc>
                <a:spcPts val="1814"/>
              </a:lnSpc>
            </a:pPr>
            <a:r>
              <a:rPr lang="en-US" sz="1296">
                <a:solidFill>
                  <a:srgbClr val="FFFFFF"/>
                </a:solidFill>
                <a:latin typeface="Canva Sans"/>
                <a:ea typeface="Canva Sans"/>
                <a:cs typeface="Canva Sans"/>
                <a:sym typeface="Canva Sans"/>
              </a:rPr>
              <a:t>https://ye.ua/istiriya/47796_Chomu_arheolog_vidkidaye_versiyi_kam_yanih_fortifikaciy_v_Ploskirovi.html</a:t>
            </a:r>
          </a:p>
        </p:txBody>
      </p:sp>
      <p:sp>
        <p:nvSpPr>
          <p:cNvPr name="TextBox 18" id="18"/>
          <p:cNvSpPr txBox="true"/>
          <p:nvPr/>
        </p:nvSpPr>
        <p:spPr>
          <a:xfrm rot="0">
            <a:off x="9144000" y="7387522"/>
            <a:ext cx="1744832" cy="1034838"/>
          </a:xfrm>
          <a:prstGeom prst="rect">
            <a:avLst/>
          </a:prstGeom>
        </p:spPr>
        <p:txBody>
          <a:bodyPr anchor="t" rtlCol="false" tIns="0" lIns="0" bIns="0" rIns="0">
            <a:spAutoFit/>
          </a:bodyPr>
          <a:lstStyle/>
          <a:p>
            <a:pPr algn="ctr">
              <a:lnSpc>
                <a:spcPts val="2768"/>
              </a:lnSpc>
            </a:pPr>
            <a:r>
              <a:rPr lang="en-US" sz="1977">
                <a:solidFill>
                  <a:srgbClr val="FFFFFF"/>
                </a:solidFill>
                <a:latin typeface="Canva Sans"/>
                <a:ea typeface="Canva Sans"/>
                <a:cs typeface="Canva Sans"/>
                <a:sym typeface="Canva Sans"/>
              </a:rPr>
              <a:t>Світлина з власного архіву</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372849" y="293990"/>
            <a:ext cx="17915151" cy="10053177"/>
            <a:chOff x="0" y="0"/>
            <a:chExt cx="2188481" cy="1228077"/>
          </a:xfrm>
        </p:grpSpPr>
        <p:sp>
          <p:nvSpPr>
            <p:cNvPr name="Freeform 10" id="10"/>
            <p:cNvSpPr/>
            <p:nvPr/>
          </p:nvSpPr>
          <p:spPr>
            <a:xfrm flipH="false" flipV="false" rot="0">
              <a:off x="0" y="0"/>
              <a:ext cx="2188481" cy="1228077"/>
            </a:xfrm>
            <a:custGeom>
              <a:avLst/>
              <a:gdLst/>
              <a:ahLst/>
              <a:cxnLst/>
              <a:rect r="r" b="b" t="t" l="l"/>
              <a:pathLst>
                <a:path h="1228077" w="2188481">
                  <a:moveTo>
                    <a:pt x="2028461" y="0"/>
                  </a:moveTo>
                  <a:lnTo>
                    <a:pt x="160020" y="0"/>
                  </a:lnTo>
                  <a:lnTo>
                    <a:pt x="0" y="160020"/>
                  </a:lnTo>
                  <a:lnTo>
                    <a:pt x="0" y="1068057"/>
                  </a:lnTo>
                  <a:lnTo>
                    <a:pt x="160020" y="1228077"/>
                  </a:lnTo>
                  <a:lnTo>
                    <a:pt x="2028461" y="1228077"/>
                  </a:lnTo>
                  <a:lnTo>
                    <a:pt x="2188481" y="1068057"/>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139177"/>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5151836" y="624617"/>
            <a:ext cx="775840" cy="808166"/>
          </a:xfrm>
          <a:custGeom>
            <a:avLst/>
            <a:gdLst/>
            <a:ahLst/>
            <a:cxnLst/>
            <a:rect r="r" b="b" t="t" l="l"/>
            <a:pathLst>
              <a:path h="808166" w="775840">
                <a:moveTo>
                  <a:pt x="0" y="0"/>
                </a:moveTo>
                <a:lnTo>
                  <a:pt x="775839" y="0"/>
                </a:lnTo>
                <a:lnTo>
                  <a:pt x="775839" y="808166"/>
                </a:lnTo>
                <a:lnTo>
                  <a:pt x="0" y="80816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10572763" y="1590790"/>
            <a:ext cx="3852282" cy="5136376"/>
          </a:xfrm>
          <a:custGeom>
            <a:avLst/>
            <a:gdLst/>
            <a:ahLst/>
            <a:cxnLst/>
            <a:rect r="r" b="b" t="t" l="l"/>
            <a:pathLst>
              <a:path h="5136376" w="3852282">
                <a:moveTo>
                  <a:pt x="0" y="0"/>
                </a:moveTo>
                <a:lnTo>
                  <a:pt x="3852282" y="0"/>
                </a:lnTo>
                <a:lnTo>
                  <a:pt x="3852282" y="5136375"/>
                </a:lnTo>
                <a:lnTo>
                  <a:pt x="0" y="5136375"/>
                </a:lnTo>
                <a:lnTo>
                  <a:pt x="0" y="0"/>
                </a:lnTo>
                <a:close/>
              </a:path>
            </a:pathLst>
          </a:custGeom>
          <a:blipFill>
            <a:blip r:embed="rId9"/>
            <a:stretch>
              <a:fillRect l="0" t="0" r="0" b="0"/>
            </a:stretch>
          </a:blipFill>
        </p:spPr>
      </p:sp>
      <p:sp>
        <p:nvSpPr>
          <p:cNvPr name="TextBox 14" id="14"/>
          <p:cNvSpPr txBox="true"/>
          <p:nvPr/>
        </p:nvSpPr>
        <p:spPr>
          <a:xfrm rot="0">
            <a:off x="1346018" y="2069405"/>
            <a:ext cx="8648921" cy="7298461"/>
          </a:xfrm>
          <a:prstGeom prst="rect">
            <a:avLst/>
          </a:prstGeom>
        </p:spPr>
        <p:txBody>
          <a:bodyPr anchor="t" rtlCol="false" tIns="0" lIns="0" bIns="0" rIns="0">
            <a:spAutoFit/>
          </a:bodyPr>
          <a:lstStyle/>
          <a:p>
            <a:pPr algn="just">
              <a:lnSpc>
                <a:spcPts val="3248"/>
              </a:lnSpc>
            </a:pPr>
            <a:r>
              <a:rPr lang="en-US" sz="2320">
                <a:solidFill>
                  <a:srgbClr val="FFFFFF"/>
                </a:solidFill>
                <a:latin typeface="Canva Sans"/>
                <a:ea typeface="Canva Sans"/>
                <a:cs typeface="Canva Sans"/>
                <a:sym typeface="Canva Sans"/>
              </a:rPr>
              <a:t>У 1738 році, на підвищенні неподалік від Південного Бугу, був зведений костел Святої Анни — перший великий католицький храм Плоскирова. Його архітектура мала риси бароко та фортифікаційного типу — тому його ще називали кастелом, адже товсті стіни могли витримати напад.</a:t>
            </a:r>
          </a:p>
          <a:p>
            <a:pPr algn="just">
              <a:lnSpc>
                <a:spcPts val="3248"/>
              </a:lnSpc>
            </a:pPr>
            <a:r>
              <a:rPr lang="en-US" sz="2320">
                <a:solidFill>
                  <a:srgbClr val="FFFFFF"/>
                </a:solidFill>
                <a:latin typeface="Canva Sans"/>
                <a:ea typeface="Canva Sans"/>
                <a:cs typeface="Canva Sans"/>
                <a:sym typeface="Canva Sans"/>
              </a:rPr>
              <a:t>Костел стояв поруч із колишньою фортецею, всього за декілька сотень метрів від річки. Така близькість не була випадковою: річка забезпечувала водою, давала транспортне сполучення, служила природною межею, яка символічно відокремлювала священний простір храму від світського міста.</a:t>
            </a:r>
          </a:p>
          <a:p>
            <a:pPr algn="just">
              <a:lnSpc>
                <a:spcPts val="3248"/>
              </a:lnSpc>
            </a:pPr>
            <a:r>
              <a:rPr lang="en-US" sz="2320">
                <a:solidFill>
                  <a:srgbClr val="FFFFFF"/>
                </a:solidFill>
                <a:latin typeface="Canva Sans"/>
                <a:ea typeface="Canva Sans"/>
                <a:cs typeface="Canva Sans"/>
                <a:sym typeface="Canva Sans"/>
              </a:rPr>
              <a:t>Після радянської перебудови костел було зруйновано, а на його місці у 1930-х роках збудували сучасну спеціалізовану школу №1. Проте це місце досі вважають сакральним центром католицького Проскурова — на перетині релігії, культури та природи.</a:t>
            </a:r>
          </a:p>
          <a:p>
            <a:pPr algn="just">
              <a:lnSpc>
                <a:spcPts val="3248"/>
              </a:lnSpc>
            </a:pPr>
          </a:p>
        </p:txBody>
      </p:sp>
      <p:sp>
        <p:nvSpPr>
          <p:cNvPr name="TextBox 15" id="15"/>
          <p:cNvSpPr txBox="true"/>
          <p:nvPr/>
        </p:nvSpPr>
        <p:spPr>
          <a:xfrm rot="0">
            <a:off x="3154042" y="122822"/>
            <a:ext cx="11979916" cy="2454275"/>
          </a:xfrm>
          <a:prstGeom prst="rect">
            <a:avLst/>
          </a:prstGeom>
        </p:spPr>
        <p:txBody>
          <a:bodyPr anchor="t" rtlCol="false" tIns="0" lIns="0" bIns="0" rIns="0">
            <a:spAutoFit/>
          </a:bodyPr>
          <a:lstStyle/>
          <a:p>
            <a:pPr algn="l">
              <a:lnSpc>
                <a:spcPts val="4900"/>
              </a:lnSpc>
            </a:pPr>
          </a:p>
          <a:p>
            <a:pPr algn="l">
              <a:lnSpc>
                <a:spcPts val="4900"/>
              </a:lnSpc>
            </a:pPr>
            <a:r>
              <a:rPr lang="en-US" sz="3500">
                <a:solidFill>
                  <a:srgbClr val="FFFFFF"/>
                </a:solidFill>
                <a:latin typeface="Canva Sans"/>
                <a:ea typeface="Canva Sans"/>
                <a:cs typeface="Canva Sans"/>
                <a:sym typeface="Canva Sans"/>
              </a:rPr>
              <a:t>Костел Святої Анни — католицька святиня біля річки</a:t>
            </a:r>
          </a:p>
          <a:p>
            <a:pPr algn="l">
              <a:lnSpc>
                <a:spcPts val="4900"/>
              </a:lnSpc>
            </a:pPr>
          </a:p>
          <a:p>
            <a:pPr algn="l">
              <a:lnSpc>
                <a:spcPts val="4900"/>
              </a:lnSpc>
            </a:pPr>
          </a:p>
        </p:txBody>
      </p:sp>
      <p:sp>
        <p:nvSpPr>
          <p:cNvPr name="TextBox 16" id="16"/>
          <p:cNvSpPr txBox="true"/>
          <p:nvPr/>
        </p:nvSpPr>
        <p:spPr>
          <a:xfrm rot="0">
            <a:off x="14991947" y="2483075"/>
            <a:ext cx="1871457" cy="1113197"/>
          </a:xfrm>
          <a:prstGeom prst="rect">
            <a:avLst/>
          </a:prstGeom>
        </p:spPr>
        <p:txBody>
          <a:bodyPr anchor="t" rtlCol="false" tIns="0" lIns="0" bIns="0" rIns="0">
            <a:spAutoFit/>
          </a:bodyPr>
          <a:lstStyle/>
          <a:p>
            <a:pPr algn="ctr">
              <a:lnSpc>
                <a:spcPts val="2231"/>
              </a:lnSpc>
            </a:pPr>
            <a:r>
              <a:rPr lang="en-US" sz="1593">
                <a:solidFill>
                  <a:srgbClr val="FFFFFF"/>
                </a:solidFill>
                <a:latin typeface="Canva Sans"/>
                <a:ea typeface="Canva Sans"/>
                <a:cs typeface="Canva Sans"/>
                <a:sym typeface="Canva Sans"/>
              </a:rPr>
              <a:t>https://www.rkc.in.ua/index.php?l=u&amp;m=k&amp;f=ochm__&amp;p=hm__hmhs</a:t>
            </a:r>
          </a:p>
        </p:txBody>
      </p:sp>
      <p:sp>
        <p:nvSpPr>
          <p:cNvPr name="Freeform 17" id="17"/>
          <p:cNvSpPr/>
          <p:nvPr/>
        </p:nvSpPr>
        <p:spPr>
          <a:xfrm flipH="false" flipV="false" rot="0">
            <a:off x="11986686" y="6935734"/>
            <a:ext cx="4876718" cy="2749250"/>
          </a:xfrm>
          <a:custGeom>
            <a:avLst/>
            <a:gdLst/>
            <a:ahLst/>
            <a:cxnLst/>
            <a:rect r="r" b="b" t="t" l="l"/>
            <a:pathLst>
              <a:path h="2749250" w="4876718">
                <a:moveTo>
                  <a:pt x="0" y="0"/>
                </a:moveTo>
                <a:lnTo>
                  <a:pt x="4876718" y="0"/>
                </a:lnTo>
                <a:lnTo>
                  <a:pt x="4876718" y="2749250"/>
                </a:lnTo>
                <a:lnTo>
                  <a:pt x="0" y="2749250"/>
                </a:lnTo>
                <a:lnTo>
                  <a:pt x="0" y="0"/>
                </a:lnTo>
                <a:close/>
              </a:path>
            </a:pathLst>
          </a:custGeom>
          <a:blipFill>
            <a:blip r:embed="rId10"/>
            <a:stretch>
              <a:fillRect l="0" t="0" r="0" b="0"/>
            </a:stretch>
          </a:blipFill>
        </p:spPr>
      </p:sp>
      <p:sp>
        <p:nvSpPr>
          <p:cNvPr name="TextBox 18" id="18"/>
          <p:cNvSpPr txBox="true"/>
          <p:nvPr/>
        </p:nvSpPr>
        <p:spPr>
          <a:xfrm rot="0">
            <a:off x="11530305" y="9723627"/>
            <a:ext cx="5789480" cy="354485"/>
          </a:xfrm>
          <a:prstGeom prst="rect">
            <a:avLst/>
          </a:prstGeom>
        </p:spPr>
        <p:txBody>
          <a:bodyPr anchor="t" rtlCol="false" tIns="0" lIns="0" bIns="0" rIns="0">
            <a:spAutoFit/>
          </a:bodyPr>
          <a:lstStyle/>
          <a:p>
            <a:pPr algn="ctr">
              <a:lnSpc>
                <a:spcPts val="2931"/>
              </a:lnSpc>
            </a:pPr>
            <a:r>
              <a:rPr lang="en-US" sz="2093">
                <a:solidFill>
                  <a:srgbClr val="FFFFFF"/>
                </a:solidFill>
                <a:latin typeface="Canva Sans"/>
                <a:ea typeface="Canva Sans"/>
                <a:cs typeface="Canva Sans"/>
                <a:sym typeface="Canva Sans"/>
              </a:rPr>
              <a:t>Світлина з власного архіву</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389586" y="272421"/>
            <a:ext cx="18677586" cy="10014579"/>
            <a:chOff x="0" y="0"/>
            <a:chExt cx="2188481" cy="1173423"/>
          </a:xfrm>
        </p:grpSpPr>
        <p:sp>
          <p:nvSpPr>
            <p:cNvPr name="Freeform 10" id="10"/>
            <p:cNvSpPr/>
            <p:nvPr/>
          </p:nvSpPr>
          <p:spPr>
            <a:xfrm flipH="false" flipV="false" rot="0">
              <a:off x="0" y="0"/>
              <a:ext cx="2188481" cy="1173423"/>
            </a:xfrm>
            <a:custGeom>
              <a:avLst/>
              <a:gdLst/>
              <a:ahLst/>
              <a:cxnLst/>
              <a:rect r="r" b="b" t="t" l="l"/>
              <a:pathLst>
                <a:path h="1173423" w="2188481">
                  <a:moveTo>
                    <a:pt x="2028461" y="0"/>
                  </a:moveTo>
                  <a:lnTo>
                    <a:pt x="160020" y="0"/>
                  </a:lnTo>
                  <a:lnTo>
                    <a:pt x="0" y="160020"/>
                  </a:lnTo>
                  <a:lnTo>
                    <a:pt x="0" y="1013403"/>
                  </a:lnTo>
                  <a:lnTo>
                    <a:pt x="160020" y="1173423"/>
                  </a:lnTo>
                  <a:lnTo>
                    <a:pt x="2028461" y="1173423"/>
                  </a:lnTo>
                  <a:lnTo>
                    <a:pt x="2188481" y="1013403"/>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08452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6818607" y="1338876"/>
            <a:ext cx="881385" cy="896048"/>
          </a:xfrm>
          <a:custGeom>
            <a:avLst/>
            <a:gdLst/>
            <a:ahLst/>
            <a:cxnLst/>
            <a:rect r="r" b="b" t="t" l="l"/>
            <a:pathLst>
              <a:path h="896048" w="881385">
                <a:moveTo>
                  <a:pt x="0" y="0"/>
                </a:moveTo>
                <a:lnTo>
                  <a:pt x="881386" y="0"/>
                </a:lnTo>
                <a:lnTo>
                  <a:pt x="881386" y="896048"/>
                </a:lnTo>
                <a:lnTo>
                  <a:pt x="0" y="8960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7482990" y="2471404"/>
            <a:ext cx="5015112" cy="6414671"/>
          </a:xfrm>
          <a:custGeom>
            <a:avLst/>
            <a:gdLst/>
            <a:ahLst/>
            <a:cxnLst/>
            <a:rect r="r" b="b" t="t" l="l"/>
            <a:pathLst>
              <a:path h="6414671" w="5015112">
                <a:moveTo>
                  <a:pt x="0" y="0"/>
                </a:moveTo>
                <a:lnTo>
                  <a:pt x="5015112" y="0"/>
                </a:lnTo>
                <a:lnTo>
                  <a:pt x="5015112" y="6414672"/>
                </a:lnTo>
                <a:lnTo>
                  <a:pt x="0" y="6414672"/>
                </a:lnTo>
                <a:lnTo>
                  <a:pt x="0" y="0"/>
                </a:lnTo>
                <a:close/>
              </a:path>
            </a:pathLst>
          </a:custGeom>
          <a:blipFill>
            <a:blip r:embed="rId9"/>
            <a:stretch>
              <a:fillRect l="0" t="-5326" r="-4733" b="-5326"/>
            </a:stretch>
          </a:blipFill>
        </p:spPr>
      </p:sp>
      <p:sp>
        <p:nvSpPr>
          <p:cNvPr name="Freeform 14" id="14"/>
          <p:cNvSpPr/>
          <p:nvPr/>
        </p:nvSpPr>
        <p:spPr>
          <a:xfrm flipH="false" flipV="false" rot="0">
            <a:off x="12716932" y="2471404"/>
            <a:ext cx="4983060" cy="6414671"/>
          </a:xfrm>
          <a:custGeom>
            <a:avLst/>
            <a:gdLst/>
            <a:ahLst/>
            <a:cxnLst/>
            <a:rect r="r" b="b" t="t" l="l"/>
            <a:pathLst>
              <a:path h="6414671" w="4983060">
                <a:moveTo>
                  <a:pt x="0" y="0"/>
                </a:moveTo>
                <a:lnTo>
                  <a:pt x="4983061" y="0"/>
                </a:lnTo>
                <a:lnTo>
                  <a:pt x="4983061" y="6414672"/>
                </a:lnTo>
                <a:lnTo>
                  <a:pt x="0" y="6414672"/>
                </a:lnTo>
                <a:lnTo>
                  <a:pt x="0" y="0"/>
                </a:lnTo>
                <a:close/>
              </a:path>
            </a:pathLst>
          </a:custGeom>
          <a:blipFill>
            <a:blip r:embed="rId10"/>
            <a:stretch>
              <a:fillRect l="-4192" t="0" r="-6736" b="0"/>
            </a:stretch>
          </a:blipFill>
        </p:spPr>
      </p:sp>
      <p:sp>
        <p:nvSpPr>
          <p:cNvPr name="TextBox 15" id="15"/>
          <p:cNvSpPr txBox="true"/>
          <p:nvPr/>
        </p:nvSpPr>
        <p:spPr>
          <a:xfrm rot="0">
            <a:off x="608787" y="2433304"/>
            <a:ext cx="6440987" cy="7316640"/>
          </a:xfrm>
          <a:prstGeom prst="rect">
            <a:avLst/>
          </a:prstGeom>
        </p:spPr>
        <p:txBody>
          <a:bodyPr anchor="t" rtlCol="false" tIns="0" lIns="0" bIns="0" rIns="0">
            <a:spAutoFit/>
          </a:bodyPr>
          <a:lstStyle/>
          <a:p>
            <a:pPr algn="just">
              <a:lnSpc>
                <a:spcPts val="2925"/>
              </a:lnSpc>
            </a:pPr>
            <a:r>
              <a:rPr lang="en-US" sz="2089">
                <a:solidFill>
                  <a:srgbClr val="FFFFFF"/>
                </a:solidFill>
                <a:latin typeface="Canva Sans"/>
                <a:ea typeface="Canva Sans"/>
                <a:cs typeface="Canva Sans"/>
                <a:sym typeface="Canva Sans"/>
              </a:rPr>
              <a:t>Це — одна з найстаріших діючих православних церков міста, збудована ще у 1730-х роках. Архітектура храму поєднує елементи українського бароко й подільської школи з характерною симетрією та дерев’яними формами.</a:t>
            </a:r>
          </a:p>
          <a:p>
            <a:pPr algn="just">
              <a:lnSpc>
                <a:spcPts val="2925"/>
              </a:lnSpc>
            </a:pPr>
            <a:r>
              <a:rPr lang="en-US" sz="2089">
                <a:solidFill>
                  <a:srgbClr val="FFFFFF"/>
                </a:solidFill>
                <a:latin typeface="Canva Sans"/>
                <a:ea typeface="Canva Sans"/>
                <a:cs typeface="Canva Sans"/>
                <a:sym typeface="Canva Sans"/>
              </a:rPr>
              <a:t>Протягом XVIII–XX ст. церква була важливим духовним осередком для мешканців Плоскирова. Вона збереглася навіть у роки радянських заборон — завдяки підтримці парафіян. У 1990-х її було відреставровано, і вона функціонує досі.</a:t>
            </a:r>
          </a:p>
          <a:p>
            <a:pPr algn="just">
              <a:lnSpc>
                <a:spcPts val="2925"/>
              </a:lnSpc>
            </a:pPr>
            <a:r>
              <a:rPr lang="en-US" sz="2089">
                <a:solidFill>
                  <a:srgbClr val="FFFFFF"/>
                </a:solidFill>
                <a:latin typeface="Canva Sans"/>
                <a:ea typeface="Canva Sans"/>
                <a:cs typeface="Canva Sans"/>
                <a:sym typeface="Canva Sans"/>
              </a:rPr>
              <a:t>Храм розташований недалеко від правого берега Бугу. У давнину саме поблизу річки проводились хрещення, освячення води на Водохреща, церковні процесії.</a:t>
            </a:r>
          </a:p>
          <a:p>
            <a:pPr algn="just">
              <a:lnSpc>
                <a:spcPts val="2925"/>
              </a:lnSpc>
            </a:pPr>
            <a:r>
              <a:rPr lang="en-US" sz="2089">
                <a:solidFill>
                  <a:srgbClr val="FFFFFF"/>
                </a:solidFill>
                <a:latin typeface="Canva Sans"/>
                <a:ea typeface="Canva Sans"/>
                <a:cs typeface="Canva Sans"/>
                <a:sym typeface="Canva Sans"/>
              </a:rPr>
              <a:t>Буг тут — не лише природна межа, а священна вода, яка з’єднує людину з Богом у народній традиції.</a:t>
            </a:r>
          </a:p>
          <a:p>
            <a:pPr algn="just">
              <a:lnSpc>
                <a:spcPts val="2925"/>
              </a:lnSpc>
            </a:pPr>
          </a:p>
        </p:txBody>
      </p:sp>
      <p:sp>
        <p:nvSpPr>
          <p:cNvPr name="TextBox 16" id="16"/>
          <p:cNvSpPr txBox="true"/>
          <p:nvPr/>
        </p:nvSpPr>
        <p:spPr>
          <a:xfrm rot="0">
            <a:off x="1028700" y="-98672"/>
            <a:ext cx="16044683" cy="3694944"/>
          </a:xfrm>
          <a:prstGeom prst="rect">
            <a:avLst/>
          </a:prstGeom>
        </p:spPr>
        <p:txBody>
          <a:bodyPr anchor="t" rtlCol="false" tIns="0" lIns="0" bIns="0" rIns="0">
            <a:spAutoFit/>
          </a:bodyPr>
          <a:lstStyle/>
          <a:p>
            <a:pPr algn="ctr">
              <a:lnSpc>
                <a:spcPts val="5871"/>
              </a:lnSpc>
            </a:pPr>
          </a:p>
          <a:p>
            <a:pPr algn="ctr">
              <a:lnSpc>
                <a:spcPts val="5871"/>
              </a:lnSpc>
            </a:pPr>
            <a:r>
              <a:rPr lang="en-US" sz="4194">
                <a:solidFill>
                  <a:srgbClr val="FFFFFF"/>
                </a:solidFill>
                <a:latin typeface="Canva Sans"/>
                <a:ea typeface="Canva Sans"/>
                <a:cs typeface="Canva Sans"/>
                <a:sym typeface="Canva Sans"/>
              </a:rPr>
              <a:t>Церква Різдва Пресвятої Богородиці — найдавніша духовна пам’ятка над Бугом</a:t>
            </a:r>
          </a:p>
          <a:p>
            <a:pPr algn="ctr">
              <a:lnSpc>
                <a:spcPts val="5871"/>
              </a:lnSpc>
            </a:pPr>
          </a:p>
          <a:p>
            <a:pPr algn="ctr">
              <a:lnSpc>
                <a:spcPts val="5871"/>
              </a:lnSpc>
            </a:pPr>
          </a:p>
        </p:txBody>
      </p:sp>
      <p:sp>
        <p:nvSpPr>
          <p:cNvPr name="TextBox 17" id="17"/>
          <p:cNvSpPr txBox="true"/>
          <p:nvPr/>
        </p:nvSpPr>
        <p:spPr>
          <a:xfrm rot="0">
            <a:off x="7704352" y="9136876"/>
            <a:ext cx="4647922" cy="780989"/>
          </a:xfrm>
          <a:prstGeom prst="rect">
            <a:avLst/>
          </a:prstGeom>
        </p:spPr>
        <p:txBody>
          <a:bodyPr anchor="t" rtlCol="false" tIns="0" lIns="0" bIns="0" rIns="0">
            <a:spAutoFit/>
          </a:bodyPr>
          <a:lstStyle/>
          <a:p>
            <a:pPr algn="ctr">
              <a:lnSpc>
                <a:spcPts val="2089"/>
              </a:lnSpc>
            </a:pPr>
            <a:r>
              <a:rPr lang="en-US" sz="1492">
                <a:solidFill>
                  <a:srgbClr val="FFFFFF"/>
                </a:solidFill>
                <a:latin typeface="Open Sans"/>
                <a:ea typeface="Open Sans"/>
                <a:cs typeface="Open Sans"/>
                <a:sym typeface="Open Sans"/>
              </a:rPr>
              <a:t>https://km.locator.ua/blog/2024/sobor-rizdva-presvyatoyi-bogorodyczi-najstarisha-z-isnuyuchyh-sporud-hmelnyczkogo/</a:t>
            </a:r>
          </a:p>
        </p:txBody>
      </p:sp>
      <p:sp>
        <p:nvSpPr>
          <p:cNvPr name="TextBox 18" id="18"/>
          <p:cNvSpPr txBox="true"/>
          <p:nvPr/>
        </p:nvSpPr>
        <p:spPr>
          <a:xfrm rot="0">
            <a:off x="13006851" y="9137985"/>
            <a:ext cx="4442661" cy="779881"/>
          </a:xfrm>
          <a:prstGeom prst="rect">
            <a:avLst/>
          </a:prstGeom>
        </p:spPr>
        <p:txBody>
          <a:bodyPr anchor="t" rtlCol="false" tIns="0" lIns="0" bIns="0" rIns="0">
            <a:spAutoFit/>
          </a:bodyPr>
          <a:lstStyle/>
          <a:p>
            <a:pPr algn="ctr">
              <a:lnSpc>
                <a:spcPts val="2086"/>
              </a:lnSpc>
            </a:pPr>
            <a:r>
              <a:rPr lang="en-US" sz="1490">
                <a:solidFill>
                  <a:srgbClr val="FFFFFF"/>
                </a:solidFill>
                <a:latin typeface="Open Sans"/>
                <a:ea typeface="Open Sans"/>
                <a:cs typeface="Open Sans"/>
                <a:sym typeface="Open Sans"/>
              </a:rPr>
              <a:t>https://km.locator.ua/blog/2024/sobor-rizdva-presvyatoyi-bogorodyczi-najstarisha-z-isnuyuchyh-sporud-hmelnyczkogo/</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12520497" y="61218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4" id="4"/>
          <p:cNvSpPr/>
          <p:nvPr/>
        </p:nvSpPr>
        <p:spPr>
          <a:xfrm flipH="false" flipV="false" rot="1143784">
            <a:off x="14223211" y="-3224108"/>
            <a:ext cx="4534888" cy="6722879"/>
          </a:xfrm>
          <a:custGeom>
            <a:avLst/>
            <a:gdLst/>
            <a:ahLst/>
            <a:cxnLst/>
            <a:rect r="r" b="b" t="t" l="l"/>
            <a:pathLst>
              <a:path h="6722879" w="4534888">
                <a:moveTo>
                  <a:pt x="0" y="0"/>
                </a:moveTo>
                <a:lnTo>
                  <a:pt x="4534888" y="0"/>
                </a:lnTo>
                <a:lnTo>
                  <a:pt x="4534888" y="6722879"/>
                </a:lnTo>
                <a:lnTo>
                  <a:pt x="0" y="67228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2227521">
            <a:off x="-4891203" y="-6646325"/>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6" id="6"/>
          <p:cNvSpPr/>
          <p:nvPr/>
        </p:nvSpPr>
        <p:spPr>
          <a:xfrm flipH="false" flipV="false" rot="-145005">
            <a:off x="-2348683" y="7662582"/>
            <a:ext cx="4697366" cy="6963750"/>
          </a:xfrm>
          <a:custGeom>
            <a:avLst/>
            <a:gdLst/>
            <a:ahLst/>
            <a:cxnLst/>
            <a:rect r="r" b="b" t="t" l="l"/>
            <a:pathLst>
              <a:path h="6963750" w="4697366">
                <a:moveTo>
                  <a:pt x="0" y="0"/>
                </a:moveTo>
                <a:lnTo>
                  <a:pt x="4697366" y="0"/>
                </a:lnTo>
                <a:lnTo>
                  <a:pt x="4697366" y="6963750"/>
                </a:lnTo>
                <a:lnTo>
                  <a:pt x="0" y="69637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237186" y="272421"/>
            <a:ext cx="18677586" cy="10014579"/>
            <a:chOff x="0" y="0"/>
            <a:chExt cx="2188481" cy="1173423"/>
          </a:xfrm>
        </p:grpSpPr>
        <p:sp>
          <p:nvSpPr>
            <p:cNvPr name="Freeform 8" id="8"/>
            <p:cNvSpPr/>
            <p:nvPr/>
          </p:nvSpPr>
          <p:spPr>
            <a:xfrm flipH="false" flipV="false" rot="0">
              <a:off x="0" y="0"/>
              <a:ext cx="2188481" cy="1173423"/>
            </a:xfrm>
            <a:custGeom>
              <a:avLst/>
              <a:gdLst/>
              <a:ahLst/>
              <a:cxnLst/>
              <a:rect r="r" b="b" t="t" l="l"/>
              <a:pathLst>
                <a:path h="1173423" w="2188481">
                  <a:moveTo>
                    <a:pt x="2028461" y="0"/>
                  </a:moveTo>
                  <a:lnTo>
                    <a:pt x="160020" y="0"/>
                  </a:lnTo>
                  <a:lnTo>
                    <a:pt x="0" y="160020"/>
                  </a:lnTo>
                  <a:lnTo>
                    <a:pt x="0" y="1013403"/>
                  </a:lnTo>
                  <a:lnTo>
                    <a:pt x="160020" y="1173423"/>
                  </a:lnTo>
                  <a:lnTo>
                    <a:pt x="2028461" y="1173423"/>
                  </a:lnTo>
                  <a:lnTo>
                    <a:pt x="2188481" y="1013403"/>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9" id="9"/>
            <p:cNvSpPr txBox="true"/>
            <p:nvPr/>
          </p:nvSpPr>
          <p:spPr>
            <a:xfrm>
              <a:off x="63500" y="25400"/>
              <a:ext cx="2061481" cy="1084523"/>
            </a:xfrm>
            <a:prstGeom prst="rect">
              <a:avLst/>
            </a:prstGeom>
          </p:spPr>
          <p:txBody>
            <a:bodyPr anchor="ctr" rtlCol="false" tIns="50800" lIns="50800" bIns="50800" rIns="50800"/>
            <a:lstStyle/>
            <a:p>
              <a:pPr algn="ctr">
                <a:lnSpc>
                  <a:spcPts val="2659"/>
                </a:lnSpc>
                <a:spcBef>
                  <a:spcPct val="0"/>
                </a:spcBef>
              </a:pPr>
            </a:p>
          </p:txBody>
        </p:sp>
      </p:grpSp>
      <p:sp>
        <p:nvSpPr>
          <p:cNvPr name="Freeform 10" id="10"/>
          <p:cNvSpPr/>
          <p:nvPr/>
        </p:nvSpPr>
        <p:spPr>
          <a:xfrm flipH="false" flipV="false" rot="0">
            <a:off x="16287422" y="879308"/>
            <a:ext cx="672978" cy="724341"/>
          </a:xfrm>
          <a:custGeom>
            <a:avLst/>
            <a:gdLst/>
            <a:ahLst/>
            <a:cxnLst/>
            <a:rect r="r" b="b" t="t" l="l"/>
            <a:pathLst>
              <a:path h="724341" w="672978">
                <a:moveTo>
                  <a:pt x="0" y="0"/>
                </a:moveTo>
                <a:lnTo>
                  <a:pt x="672978" y="0"/>
                </a:lnTo>
                <a:lnTo>
                  <a:pt x="672978" y="724341"/>
                </a:lnTo>
                <a:lnTo>
                  <a:pt x="0" y="7243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0319863" y="1829736"/>
            <a:ext cx="6939437" cy="3873565"/>
          </a:xfrm>
          <a:custGeom>
            <a:avLst/>
            <a:gdLst/>
            <a:ahLst/>
            <a:cxnLst/>
            <a:rect r="r" b="b" t="t" l="l"/>
            <a:pathLst>
              <a:path h="3873565" w="6939437">
                <a:moveTo>
                  <a:pt x="0" y="0"/>
                </a:moveTo>
                <a:lnTo>
                  <a:pt x="6939437" y="0"/>
                </a:lnTo>
                <a:lnTo>
                  <a:pt x="6939437" y="3873566"/>
                </a:lnTo>
                <a:lnTo>
                  <a:pt x="0" y="3873566"/>
                </a:lnTo>
                <a:lnTo>
                  <a:pt x="0" y="0"/>
                </a:lnTo>
                <a:close/>
              </a:path>
            </a:pathLst>
          </a:custGeom>
          <a:blipFill>
            <a:blip r:embed="rId8"/>
            <a:stretch>
              <a:fillRect l="0" t="-11678" r="0" b="-11678"/>
            </a:stretch>
          </a:blipFill>
        </p:spPr>
      </p:sp>
      <p:sp>
        <p:nvSpPr>
          <p:cNvPr name="Freeform 12" id="12"/>
          <p:cNvSpPr/>
          <p:nvPr/>
        </p:nvSpPr>
        <p:spPr>
          <a:xfrm flipH="false" flipV="false" rot="0">
            <a:off x="10319863" y="6265546"/>
            <a:ext cx="6939437" cy="3238788"/>
          </a:xfrm>
          <a:custGeom>
            <a:avLst/>
            <a:gdLst/>
            <a:ahLst/>
            <a:cxnLst/>
            <a:rect r="r" b="b" t="t" l="l"/>
            <a:pathLst>
              <a:path h="3238788" w="6939437">
                <a:moveTo>
                  <a:pt x="0" y="0"/>
                </a:moveTo>
                <a:lnTo>
                  <a:pt x="6939437" y="0"/>
                </a:lnTo>
                <a:lnTo>
                  <a:pt x="6939437" y="3238788"/>
                </a:lnTo>
                <a:lnTo>
                  <a:pt x="0" y="3238788"/>
                </a:lnTo>
                <a:lnTo>
                  <a:pt x="0" y="0"/>
                </a:lnTo>
                <a:close/>
              </a:path>
            </a:pathLst>
          </a:custGeom>
          <a:blipFill>
            <a:blip r:embed="rId9"/>
            <a:stretch>
              <a:fillRect l="0" t="-10394" r="0" b="-10394"/>
            </a:stretch>
          </a:blipFill>
        </p:spPr>
      </p:sp>
      <p:sp>
        <p:nvSpPr>
          <p:cNvPr name="TextBox 13" id="13"/>
          <p:cNvSpPr txBox="true"/>
          <p:nvPr/>
        </p:nvSpPr>
        <p:spPr>
          <a:xfrm rot="0">
            <a:off x="533191" y="2264536"/>
            <a:ext cx="8788571" cy="7327529"/>
          </a:xfrm>
          <a:prstGeom prst="rect">
            <a:avLst/>
          </a:prstGeom>
        </p:spPr>
        <p:txBody>
          <a:bodyPr anchor="t" rtlCol="false" tIns="0" lIns="0" bIns="0" rIns="0">
            <a:spAutoFit/>
          </a:bodyPr>
          <a:lstStyle/>
          <a:p>
            <a:pPr algn="just">
              <a:lnSpc>
                <a:spcPts val="2771"/>
              </a:lnSpc>
            </a:pPr>
            <a:r>
              <a:rPr lang="en-US" sz="1979">
                <a:solidFill>
                  <a:srgbClr val="FFFFFF"/>
                </a:solidFill>
                <a:latin typeface="Canva Sans"/>
                <a:ea typeface="Canva Sans"/>
                <a:cs typeface="Canva Sans"/>
                <a:sym typeface="Canva Sans"/>
              </a:rPr>
              <a:t>Велику хоральну синагогу було зведено у кінці XVIII — на початку XIX століття. Це була головна синагога міста Проскурова, центральна святиня єврейської громади, яка в ті часи складала майже половину населення міста.</a:t>
            </a:r>
          </a:p>
          <a:p>
            <a:pPr algn="just">
              <a:lnSpc>
                <a:spcPts val="2771"/>
              </a:lnSpc>
            </a:pPr>
            <a:r>
              <a:rPr lang="en-US" sz="1979">
                <a:solidFill>
                  <a:srgbClr val="FFFFFF"/>
                </a:solidFill>
                <a:latin typeface="Canva Sans"/>
                <a:ea typeface="Canva Sans"/>
                <a:cs typeface="Canva Sans"/>
                <a:sym typeface="Canva Sans"/>
              </a:rPr>
              <a:t>Будівля вражала розмірами, кам’яними стінами й оздобленням. У ній не лише молилися — там відбувалися громадські збори, навчання, свята. Хоральна синагога мала значний авторитет серед інших синагог Поділля.</a:t>
            </a:r>
          </a:p>
          <a:p>
            <a:pPr algn="just">
              <a:lnSpc>
                <a:spcPts val="2771"/>
              </a:lnSpc>
            </a:pPr>
            <a:r>
              <a:rPr lang="en-US" sz="1979">
                <a:solidFill>
                  <a:srgbClr val="FFFFFF"/>
                </a:solidFill>
                <a:latin typeface="Canva Sans"/>
                <a:ea typeface="Canva Sans"/>
                <a:cs typeface="Canva Sans"/>
                <a:sym typeface="Canva Sans"/>
              </a:rPr>
              <a:t>У 1930-х роках радянська влада закрила синагогу. Під час Другої світової війни вона була частково знищена, а пізніше остаточно розібрана.</a:t>
            </a:r>
          </a:p>
          <a:p>
            <a:pPr algn="just">
              <a:lnSpc>
                <a:spcPts val="2771"/>
              </a:lnSpc>
            </a:pPr>
            <a:r>
              <a:rPr lang="en-US" sz="1979">
                <a:solidFill>
                  <a:srgbClr val="FFFFFF"/>
                </a:solidFill>
                <a:latin typeface="Canva Sans"/>
                <a:ea typeface="Canva Sans"/>
                <a:cs typeface="Canva Sans"/>
                <a:sym typeface="Canva Sans"/>
              </a:rPr>
              <a:t>Синагога розташовувалась у центрі міста, приблизно за 300–400 метрів від річки Південний Буг. Як і інші єврейські релігійні об’єкти, вона орієнтувалась на схід, і близькість до річки мала символічне значення — вода як очищення, оновлення, межа між світами.</a:t>
            </a:r>
          </a:p>
          <a:p>
            <a:pPr algn="just">
              <a:lnSpc>
                <a:spcPts val="2771"/>
              </a:lnSpc>
            </a:pPr>
            <a:r>
              <a:rPr lang="en-US" sz="1979">
                <a:solidFill>
                  <a:srgbClr val="FFFFFF"/>
                </a:solidFill>
                <a:latin typeface="Canva Sans"/>
                <a:ea typeface="Canva Sans"/>
                <a:cs typeface="Canva Sans"/>
                <a:sym typeface="Canva Sans"/>
              </a:rPr>
              <a:t>Сьогодні про Велику хоральну синагогу нагадують лише згадки в архівах, карта XIX століття та пам’ять про колишню громаду.</a:t>
            </a:r>
          </a:p>
          <a:p>
            <a:pPr algn="just">
              <a:lnSpc>
                <a:spcPts val="2771"/>
              </a:lnSpc>
            </a:pPr>
            <a:r>
              <a:rPr lang="en-US" sz="1979">
                <a:solidFill>
                  <a:srgbClr val="FFFFFF"/>
                </a:solidFill>
                <a:latin typeface="Canva Sans"/>
                <a:ea typeface="Canva Sans"/>
                <a:cs typeface="Canva Sans"/>
                <a:sym typeface="Canva Sans"/>
              </a:rPr>
              <a:t>Це місце — символ того, що навіть зруйновані святині продовжують жити в історії міста, а Південний Буг зберігає їхнє відлуння у своїх берегах.</a:t>
            </a:r>
          </a:p>
          <a:p>
            <a:pPr algn="just">
              <a:lnSpc>
                <a:spcPts val="2771"/>
              </a:lnSpc>
            </a:pPr>
          </a:p>
        </p:txBody>
      </p:sp>
      <p:sp>
        <p:nvSpPr>
          <p:cNvPr name="TextBox 14" id="14"/>
          <p:cNvSpPr txBox="true"/>
          <p:nvPr/>
        </p:nvSpPr>
        <p:spPr>
          <a:xfrm rot="0">
            <a:off x="8600778" y="5834721"/>
            <a:ext cx="11132151" cy="291059"/>
          </a:xfrm>
          <a:prstGeom prst="rect">
            <a:avLst/>
          </a:prstGeom>
        </p:spPr>
        <p:txBody>
          <a:bodyPr anchor="t" rtlCol="false" tIns="0" lIns="0" bIns="0" rIns="0">
            <a:spAutoFit/>
          </a:bodyPr>
          <a:lstStyle/>
          <a:p>
            <a:pPr algn="ctr">
              <a:lnSpc>
                <a:spcPts val="2332"/>
              </a:lnSpc>
            </a:pPr>
            <a:r>
              <a:rPr lang="en-US" sz="1665">
                <a:solidFill>
                  <a:srgbClr val="FFFFFF"/>
                </a:solidFill>
                <a:latin typeface="Canva Sans"/>
                <a:ea typeface="Canva Sans"/>
                <a:cs typeface="Canva Sans"/>
                <a:sym typeface="Canva Sans"/>
              </a:rPr>
              <a:t>https://uma.lvivcenter.org/uk/photos/1004</a:t>
            </a:r>
          </a:p>
        </p:txBody>
      </p:sp>
      <p:sp>
        <p:nvSpPr>
          <p:cNvPr name="TextBox 15" id="15"/>
          <p:cNvSpPr txBox="true"/>
          <p:nvPr/>
        </p:nvSpPr>
        <p:spPr>
          <a:xfrm rot="0">
            <a:off x="2310624" y="952500"/>
            <a:ext cx="13666752" cy="651149"/>
          </a:xfrm>
          <a:prstGeom prst="rect">
            <a:avLst/>
          </a:prstGeom>
        </p:spPr>
        <p:txBody>
          <a:bodyPr anchor="t" rtlCol="false" tIns="0" lIns="0" bIns="0" rIns="0">
            <a:spAutoFit/>
          </a:bodyPr>
          <a:lstStyle/>
          <a:p>
            <a:pPr algn="ctr">
              <a:lnSpc>
                <a:spcPts val="5327"/>
              </a:lnSpc>
            </a:pPr>
            <a:r>
              <a:rPr lang="en-US" sz="3805">
                <a:solidFill>
                  <a:srgbClr val="FFFFFF"/>
                </a:solidFill>
                <a:latin typeface="Canva Sans"/>
                <a:ea typeface="Canva Sans"/>
                <a:cs typeface="Canva Sans"/>
                <a:sym typeface="Canva Sans"/>
              </a:rPr>
              <a:t>Велика хоральна синагога — втрачена святиня над Бугом</a:t>
            </a:r>
          </a:p>
        </p:txBody>
      </p:sp>
      <p:sp>
        <p:nvSpPr>
          <p:cNvPr name="TextBox 16" id="16"/>
          <p:cNvSpPr txBox="true"/>
          <p:nvPr/>
        </p:nvSpPr>
        <p:spPr>
          <a:xfrm rot="0">
            <a:off x="10821319" y="9447184"/>
            <a:ext cx="844246" cy="479057"/>
          </a:xfrm>
          <a:prstGeom prst="rect">
            <a:avLst/>
          </a:prstGeom>
        </p:spPr>
        <p:txBody>
          <a:bodyPr anchor="t" rtlCol="false" tIns="0" lIns="0" bIns="0" rIns="0">
            <a:spAutoFit/>
          </a:bodyPr>
          <a:lstStyle/>
          <a:p>
            <a:pPr algn="ctr">
              <a:lnSpc>
                <a:spcPts val="3909"/>
              </a:lnSpc>
            </a:pPr>
            <a:r>
              <a:rPr lang="en-US" sz="2792">
                <a:solidFill>
                  <a:srgbClr val="FFFFFF"/>
                </a:solidFill>
                <a:latin typeface="Canva Sans"/>
                <a:ea typeface="Canva Sans"/>
                <a:cs typeface="Canva Sans"/>
                <a:sym typeface="Canva Sans"/>
              </a:rPr>
              <a:t>2025</a:t>
            </a:r>
          </a:p>
        </p:txBody>
      </p:sp>
      <p:sp>
        <p:nvSpPr>
          <p:cNvPr name="TextBox 17" id="17"/>
          <p:cNvSpPr txBox="true"/>
          <p:nvPr/>
        </p:nvSpPr>
        <p:spPr>
          <a:xfrm rot="0">
            <a:off x="10645199" y="5723439"/>
            <a:ext cx="1020366" cy="464820"/>
          </a:xfrm>
          <a:prstGeom prst="rect">
            <a:avLst/>
          </a:prstGeom>
        </p:spPr>
        <p:txBody>
          <a:bodyPr anchor="t" rtlCol="false" tIns="0" lIns="0" bIns="0" rIns="0">
            <a:spAutoFit/>
          </a:bodyPr>
          <a:lstStyle/>
          <a:p>
            <a:pPr algn="ctr">
              <a:lnSpc>
                <a:spcPts val="3780"/>
              </a:lnSpc>
            </a:pPr>
            <a:r>
              <a:rPr lang="en-US" sz="2700">
                <a:solidFill>
                  <a:srgbClr val="FFFFFF"/>
                </a:solidFill>
                <a:latin typeface="Canva Sans"/>
                <a:ea typeface="Canva Sans"/>
                <a:cs typeface="Canva Sans"/>
                <a:sym typeface="Canva Sans"/>
              </a:rPr>
              <a:t>ХІХ ст.</a:t>
            </a:r>
          </a:p>
        </p:txBody>
      </p:sp>
      <p:sp>
        <p:nvSpPr>
          <p:cNvPr name="TextBox 18" id="18"/>
          <p:cNvSpPr txBox="true"/>
          <p:nvPr/>
        </p:nvSpPr>
        <p:spPr>
          <a:xfrm rot="0">
            <a:off x="12356330" y="9558042"/>
            <a:ext cx="3621046" cy="368199"/>
          </a:xfrm>
          <a:prstGeom prst="rect">
            <a:avLst/>
          </a:prstGeom>
        </p:spPr>
        <p:txBody>
          <a:bodyPr anchor="t" rtlCol="false" tIns="0" lIns="0" bIns="0" rIns="0">
            <a:spAutoFit/>
          </a:bodyPr>
          <a:lstStyle/>
          <a:p>
            <a:pPr algn="ctr">
              <a:lnSpc>
                <a:spcPts val="3058"/>
              </a:lnSpc>
            </a:pPr>
            <a:r>
              <a:rPr lang="en-US" sz="2184">
                <a:solidFill>
                  <a:srgbClr val="FFFFFF"/>
                </a:solidFill>
                <a:latin typeface="Canva Sans"/>
                <a:ea typeface="Canva Sans"/>
                <a:cs typeface="Canva Sans"/>
                <a:sym typeface="Canva Sans"/>
              </a:rPr>
              <a:t>Світлина з власного архіву</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263442" y="344085"/>
            <a:ext cx="19133591" cy="9942915"/>
            <a:chOff x="0" y="0"/>
            <a:chExt cx="2188481" cy="1137261"/>
          </a:xfrm>
        </p:grpSpPr>
        <p:sp>
          <p:nvSpPr>
            <p:cNvPr name="Freeform 10" id="10"/>
            <p:cNvSpPr/>
            <p:nvPr/>
          </p:nvSpPr>
          <p:spPr>
            <a:xfrm flipH="false" flipV="false" rot="0">
              <a:off x="0" y="0"/>
              <a:ext cx="2188481" cy="1137261"/>
            </a:xfrm>
            <a:custGeom>
              <a:avLst/>
              <a:gdLst/>
              <a:ahLst/>
              <a:cxnLst/>
              <a:rect r="r" b="b" t="t" l="l"/>
              <a:pathLst>
                <a:path h="1137261" w="2188481">
                  <a:moveTo>
                    <a:pt x="2028461" y="0"/>
                  </a:moveTo>
                  <a:lnTo>
                    <a:pt x="160020" y="0"/>
                  </a:lnTo>
                  <a:lnTo>
                    <a:pt x="0" y="160020"/>
                  </a:lnTo>
                  <a:lnTo>
                    <a:pt x="0" y="977241"/>
                  </a:lnTo>
                  <a:lnTo>
                    <a:pt x="160020" y="1137261"/>
                  </a:lnTo>
                  <a:lnTo>
                    <a:pt x="2028461" y="1137261"/>
                  </a:lnTo>
                  <a:lnTo>
                    <a:pt x="2188481" y="977241"/>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048361"/>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5081244" y="1740131"/>
            <a:ext cx="5206504" cy="3494037"/>
          </a:xfrm>
          <a:custGeom>
            <a:avLst/>
            <a:gdLst/>
            <a:ahLst/>
            <a:cxnLst/>
            <a:rect r="r" b="b" t="t" l="l"/>
            <a:pathLst>
              <a:path h="3494037" w="5206504">
                <a:moveTo>
                  <a:pt x="0" y="0"/>
                </a:moveTo>
                <a:lnTo>
                  <a:pt x="5206503" y="0"/>
                </a:lnTo>
                <a:lnTo>
                  <a:pt x="5206503" y="3494038"/>
                </a:lnTo>
                <a:lnTo>
                  <a:pt x="0" y="3494038"/>
                </a:lnTo>
                <a:lnTo>
                  <a:pt x="0" y="0"/>
                </a:lnTo>
                <a:close/>
              </a:path>
            </a:pathLst>
          </a:custGeom>
          <a:blipFill>
            <a:blip r:embed="rId7"/>
            <a:stretch>
              <a:fillRect l="-7991" t="-11462" r="-11452" b="-222"/>
            </a:stretch>
          </a:blipFill>
        </p:spPr>
      </p:sp>
      <p:sp>
        <p:nvSpPr>
          <p:cNvPr name="Freeform 13" id="13"/>
          <p:cNvSpPr/>
          <p:nvPr/>
        </p:nvSpPr>
        <p:spPr>
          <a:xfrm flipH="false" flipV="false" rot="0">
            <a:off x="11099581" y="7165838"/>
            <a:ext cx="1717007" cy="519394"/>
          </a:xfrm>
          <a:custGeom>
            <a:avLst/>
            <a:gdLst/>
            <a:ahLst/>
            <a:cxnLst/>
            <a:rect r="r" b="b" t="t" l="l"/>
            <a:pathLst>
              <a:path h="519394" w="1717007">
                <a:moveTo>
                  <a:pt x="0" y="0"/>
                </a:moveTo>
                <a:lnTo>
                  <a:pt x="1717007" y="0"/>
                </a:lnTo>
                <a:lnTo>
                  <a:pt x="1717007" y="519395"/>
                </a:lnTo>
                <a:lnTo>
                  <a:pt x="0" y="51939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13615173" y="6387391"/>
            <a:ext cx="3833475" cy="3451468"/>
          </a:xfrm>
          <a:custGeom>
            <a:avLst/>
            <a:gdLst/>
            <a:ahLst/>
            <a:cxnLst/>
            <a:rect r="r" b="b" t="t" l="l"/>
            <a:pathLst>
              <a:path h="3451468" w="3833475">
                <a:moveTo>
                  <a:pt x="0" y="0"/>
                </a:moveTo>
                <a:lnTo>
                  <a:pt x="3833475" y="0"/>
                </a:lnTo>
                <a:lnTo>
                  <a:pt x="3833475" y="3451468"/>
                </a:lnTo>
                <a:lnTo>
                  <a:pt x="0" y="3451468"/>
                </a:lnTo>
                <a:lnTo>
                  <a:pt x="0" y="0"/>
                </a:lnTo>
                <a:close/>
              </a:path>
            </a:pathLst>
          </a:custGeom>
          <a:blipFill>
            <a:blip r:embed="rId10"/>
            <a:stretch>
              <a:fillRect l="0" t="0" r="0" b="0"/>
            </a:stretch>
          </a:blipFill>
        </p:spPr>
      </p:sp>
      <p:sp>
        <p:nvSpPr>
          <p:cNvPr name="Freeform 15" id="15"/>
          <p:cNvSpPr/>
          <p:nvPr/>
        </p:nvSpPr>
        <p:spPr>
          <a:xfrm flipH="false" flipV="false" rot="0">
            <a:off x="5237188" y="6387391"/>
            <a:ext cx="3428722" cy="3497618"/>
          </a:xfrm>
          <a:custGeom>
            <a:avLst/>
            <a:gdLst/>
            <a:ahLst/>
            <a:cxnLst/>
            <a:rect r="r" b="b" t="t" l="l"/>
            <a:pathLst>
              <a:path h="3497618" w="3428722">
                <a:moveTo>
                  <a:pt x="0" y="0"/>
                </a:moveTo>
                <a:lnTo>
                  <a:pt x="3428722" y="0"/>
                </a:lnTo>
                <a:lnTo>
                  <a:pt x="3428722" y="3497618"/>
                </a:lnTo>
                <a:lnTo>
                  <a:pt x="0" y="3497618"/>
                </a:lnTo>
                <a:lnTo>
                  <a:pt x="0" y="0"/>
                </a:lnTo>
                <a:close/>
              </a:path>
            </a:pathLst>
          </a:custGeom>
          <a:blipFill>
            <a:blip r:embed="rId11"/>
            <a:stretch>
              <a:fillRect l="-25992" t="0" r="-61702" b="-3498"/>
            </a:stretch>
          </a:blipFill>
        </p:spPr>
      </p:sp>
      <p:sp>
        <p:nvSpPr>
          <p:cNvPr name="TextBox 16" id="16"/>
          <p:cNvSpPr txBox="true"/>
          <p:nvPr/>
        </p:nvSpPr>
        <p:spPr>
          <a:xfrm rot="0">
            <a:off x="1741493" y="563269"/>
            <a:ext cx="14410724" cy="845963"/>
          </a:xfrm>
          <a:prstGeom prst="rect">
            <a:avLst/>
          </a:prstGeom>
        </p:spPr>
        <p:txBody>
          <a:bodyPr anchor="t" rtlCol="false" tIns="0" lIns="0" bIns="0" rIns="0">
            <a:spAutoFit/>
          </a:bodyPr>
          <a:lstStyle/>
          <a:p>
            <a:pPr algn="ctr">
              <a:lnSpc>
                <a:spcPts val="6922"/>
              </a:lnSpc>
            </a:pPr>
            <a:r>
              <a:rPr lang="en-US" sz="4944">
                <a:solidFill>
                  <a:srgbClr val="FFFFFF"/>
                </a:solidFill>
                <a:latin typeface="Canva Sans"/>
                <a:ea typeface="Canva Sans"/>
                <a:cs typeface="Canva Sans"/>
                <a:sym typeface="Canva Sans"/>
              </a:rPr>
              <a:t>Колишнє єврейське гетто — тінь історії</a:t>
            </a:r>
          </a:p>
        </p:txBody>
      </p:sp>
      <p:sp>
        <p:nvSpPr>
          <p:cNvPr name="Freeform 17" id="17"/>
          <p:cNvSpPr/>
          <p:nvPr/>
        </p:nvSpPr>
        <p:spPr>
          <a:xfrm flipH="false" flipV="false" rot="-10800000">
            <a:off x="11392502" y="9346909"/>
            <a:ext cx="1778846" cy="538101"/>
          </a:xfrm>
          <a:custGeom>
            <a:avLst/>
            <a:gdLst/>
            <a:ahLst/>
            <a:cxnLst/>
            <a:rect r="r" b="b" t="t" l="l"/>
            <a:pathLst>
              <a:path h="538101" w="1778846">
                <a:moveTo>
                  <a:pt x="0" y="0"/>
                </a:moveTo>
                <a:lnTo>
                  <a:pt x="1778846" y="0"/>
                </a:lnTo>
                <a:lnTo>
                  <a:pt x="1778846" y="538100"/>
                </a:lnTo>
                <a:lnTo>
                  <a:pt x="0" y="5381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8" id="18"/>
          <p:cNvSpPr/>
          <p:nvPr/>
        </p:nvSpPr>
        <p:spPr>
          <a:xfrm flipH="false" flipV="false" rot="0">
            <a:off x="15950924" y="653344"/>
            <a:ext cx="932310" cy="991819"/>
          </a:xfrm>
          <a:custGeom>
            <a:avLst/>
            <a:gdLst/>
            <a:ahLst/>
            <a:cxnLst/>
            <a:rect r="r" b="b" t="t" l="l"/>
            <a:pathLst>
              <a:path h="991819" w="932310">
                <a:moveTo>
                  <a:pt x="0" y="0"/>
                </a:moveTo>
                <a:lnTo>
                  <a:pt x="932310" y="0"/>
                </a:lnTo>
                <a:lnTo>
                  <a:pt x="932310" y="991819"/>
                </a:lnTo>
                <a:lnTo>
                  <a:pt x="0" y="99181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9" id="19"/>
          <p:cNvSpPr/>
          <p:nvPr/>
        </p:nvSpPr>
        <p:spPr>
          <a:xfrm flipH="false" flipV="false" rot="0">
            <a:off x="11099581" y="1752218"/>
            <a:ext cx="6729525" cy="3469864"/>
          </a:xfrm>
          <a:custGeom>
            <a:avLst/>
            <a:gdLst/>
            <a:ahLst/>
            <a:cxnLst/>
            <a:rect r="r" b="b" t="t" l="l"/>
            <a:pathLst>
              <a:path h="3469864" w="6729525">
                <a:moveTo>
                  <a:pt x="0" y="0"/>
                </a:moveTo>
                <a:lnTo>
                  <a:pt x="6729525" y="0"/>
                </a:lnTo>
                <a:lnTo>
                  <a:pt x="6729525" y="3469864"/>
                </a:lnTo>
                <a:lnTo>
                  <a:pt x="0" y="3469864"/>
                </a:lnTo>
                <a:lnTo>
                  <a:pt x="0" y="0"/>
                </a:lnTo>
                <a:close/>
              </a:path>
            </a:pathLst>
          </a:custGeom>
          <a:blipFill>
            <a:blip r:embed="rId14"/>
            <a:stretch>
              <a:fillRect l="0" t="-4667" r="0" b="-4667"/>
            </a:stretch>
          </a:blipFill>
        </p:spPr>
      </p:sp>
      <p:sp>
        <p:nvSpPr>
          <p:cNvPr name="TextBox 20" id="20"/>
          <p:cNvSpPr txBox="true"/>
          <p:nvPr/>
        </p:nvSpPr>
        <p:spPr>
          <a:xfrm rot="0">
            <a:off x="372849" y="1788157"/>
            <a:ext cx="4318350" cy="6844399"/>
          </a:xfrm>
          <a:prstGeom prst="rect">
            <a:avLst/>
          </a:prstGeom>
        </p:spPr>
        <p:txBody>
          <a:bodyPr anchor="t" rtlCol="false" tIns="0" lIns="0" bIns="0" rIns="0">
            <a:spAutoFit/>
          </a:bodyPr>
          <a:lstStyle/>
          <a:p>
            <a:pPr algn="just">
              <a:lnSpc>
                <a:spcPts val="2709"/>
              </a:lnSpc>
            </a:pPr>
            <a:r>
              <a:rPr lang="en-US" sz="1935">
                <a:solidFill>
                  <a:srgbClr val="FFFFFF"/>
                </a:solidFill>
                <a:latin typeface="Canva Sans"/>
                <a:ea typeface="Canva Sans"/>
                <a:cs typeface="Canva Sans"/>
                <a:sym typeface="Canva Sans"/>
              </a:rPr>
              <a:t>На сучасному перехресті вулиць Соборної та Вайсера, у 1941–1942 роках розташовувалося єврейське гетто Проскурова. Тут тисячі людей жили та працювали, перш ніж були знищені. Гетто охоплювало кілька вулиць, оточених парканом, де одночасно утримували близько трьох тисяч євреїв і всі вони були під наглядом нацистів. Євреїв виводили за місто, часто до яруг поблизу річки, де їх розстрілювали. Восени 1942 року нацисти провели один із масових розстрілів мешканців гетто, знищивши понад 9,5 тисяч осіб. Нині на цьому місці встановлено меморіальну дошку (з 2021 року) на згадку про ці втрати. Це одна з найтрагічніших сторінок історії Хмельницького.</a:t>
            </a:r>
          </a:p>
        </p:txBody>
      </p:sp>
      <p:sp>
        <p:nvSpPr>
          <p:cNvPr name="TextBox 21" id="21"/>
          <p:cNvSpPr txBox="true"/>
          <p:nvPr/>
        </p:nvSpPr>
        <p:spPr>
          <a:xfrm rot="0">
            <a:off x="5237188" y="5286968"/>
            <a:ext cx="5001259" cy="935257"/>
          </a:xfrm>
          <a:prstGeom prst="rect">
            <a:avLst/>
          </a:prstGeom>
        </p:spPr>
        <p:txBody>
          <a:bodyPr anchor="t" rtlCol="false" tIns="0" lIns="0" bIns="0" rIns="0">
            <a:spAutoFit/>
          </a:bodyPr>
          <a:lstStyle/>
          <a:p>
            <a:pPr algn="ctr">
              <a:lnSpc>
                <a:spcPts val="1890"/>
              </a:lnSpc>
            </a:pPr>
            <a:r>
              <a:rPr lang="en-US" sz="1350">
                <a:solidFill>
                  <a:srgbClr val="FFFFFF"/>
                </a:solidFill>
                <a:latin typeface="Canva Sans"/>
                <a:ea typeface="Canva Sans"/>
                <a:cs typeface="Canva Sans"/>
                <a:sym typeface="Canva Sans"/>
              </a:rPr>
              <a:t>14 грудня 1941 р</a:t>
            </a:r>
            <a:r>
              <a:rPr lang="en-US" sz="1350">
                <a:solidFill>
                  <a:srgbClr val="FFFFFF"/>
                </a:solidFill>
                <a:latin typeface="Canva Sans"/>
                <a:ea typeface="Canva Sans"/>
                <a:cs typeface="Canva Sans"/>
                <a:sym typeface="Canva Sans"/>
              </a:rPr>
              <a:t>оку в Проскурові було утворено єврейське гетто. Фото: tashdkr.blogspot.com https://ye.ua/syspilstvo/62582_Hmelnichchina_v_chasi_Golokostu___pro_yevreyske_getto_u_Proskurovi.html</a:t>
            </a:r>
          </a:p>
        </p:txBody>
      </p:sp>
      <p:sp>
        <p:nvSpPr>
          <p:cNvPr name="TextBox 22" id="22"/>
          <p:cNvSpPr txBox="true"/>
          <p:nvPr/>
        </p:nvSpPr>
        <p:spPr>
          <a:xfrm rot="0">
            <a:off x="9303354" y="6375288"/>
            <a:ext cx="3378781" cy="790551"/>
          </a:xfrm>
          <a:prstGeom prst="rect">
            <a:avLst/>
          </a:prstGeom>
        </p:spPr>
        <p:txBody>
          <a:bodyPr anchor="t" rtlCol="false" tIns="0" lIns="0" bIns="0" rIns="0">
            <a:spAutoFit/>
          </a:bodyPr>
          <a:lstStyle/>
          <a:p>
            <a:pPr algn="ctr">
              <a:lnSpc>
                <a:spcPts val="2101"/>
              </a:lnSpc>
            </a:pPr>
            <a:r>
              <a:rPr lang="en-US" sz="1500">
                <a:solidFill>
                  <a:srgbClr val="FFFFFF"/>
                </a:solidFill>
                <a:latin typeface="Canva Sans"/>
                <a:ea typeface="Canva Sans"/>
                <a:cs typeface="Canva Sans"/>
                <a:sym typeface="Canva Sans"/>
              </a:rPr>
              <a:t>Території Проскурівського гетто</a:t>
            </a:r>
          </a:p>
          <a:p>
            <a:pPr algn="ctr">
              <a:lnSpc>
                <a:spcPts val="2101"/>
              </a:lnSpc>
            </a:pPr>
            <a:r>
              <a:rPr lang="en-US" sz="1500">
                <a:solidFill>
                  <a:srgbClr val="FFFFFF"/>
                </a:solidFill>
                <a:latin typeface="Canva Sans"/>
                <a:ea typeface="Canva Sans"/>
                <a:cs typeface="Canva Sans"/>
                <a:sym typeface="Canva Sans"/>
              </a:rPr>
              <a:t>Фото: https://uk.wikipedia.org/wiki/Проскурівське_гетто#</a:t>
            </a:r>
          </a:p>
        </p:txBody>
      </p:sp>
      <p:sp>
        <p:nvSpPr>
          <p:cNvPr name="TextBox 23" id="23"/>
          <p:cNvSpPr txBox="true"/>
          <p:nvPr/>
        </p:nvSpPr>
        <p:spPr>
          <a:xfrm rot="0">
            <a:off x="9118168" y="7735468"/>
            <a:ext cx="4497005" cy="1235695"/>
          </a:xfrm>
          <a:prstGeom prst="rect">
            <a:avLst/>
          </a:prstGeom>
        </p:spPr>
        <p:txBody>
          <a:bodyPr anchor="t" rtlCol="false" tIns="0" lIns="0" bIns="0" rIns="0">
            <a:spAutoFit/>
          </a:bodyPr>
          <a:lstStyle/>
          <a:p>
            <a:pPr algn="ctr">
              <a:lnSpc>
                <a:spcPts val="2000"/>
              </a:lnSpc>
            </a:pPr>
            <a:r>
              <a:rPr lang="en-US" sz="1429">
                <a:solidFill>
                  <a:srgbClr val="FFFFFF"/>
                </a:solidFill>
                <a:latin typeface="Canva Sans"/>
                <a:ea typeface="Canva Sans"/>
                <a:cs typeface="Canva Sans"/>
                <a:sym typeface="Canva Sans"/>
              </a:rPr>
              <a:t>Меморіальна дошка</a:t>
            </a:r>
          </a:p>
          <a:p>
            <a:pPr algn="ctr">
              <a:lnSpc>
                <a:spcPts val="2000"/>
              </a:lnSpc>
            </a:pPr>
            <a:r>
              <a:rPr lang="en-US" sz="1429">
                <a:solidFill>
                  <a:srgbClr val="FFFFFF"/>
                </a:solidFill>
                <a:latin typeface="Canva Sans"/>
                <a:ea typeface="Canva Sans"/>
                <a:cs typeface="Canva Sans"/>
                <a:sym typeface="Canva Sans"/>
              </a:rPr>
              <a:t>Фото: https://suspilne.media/amp/khmelnytskiy/99814-pamatnij-znak-na-misci-kolisnogo-evrejskogo-getto-vidkrili-u-hmelnickomu/</a:t>
            </a:r>
          </a:p>
        </p:txBody>
      </p:sp>
      <p:sp>
        <p:nvSpPr>
          <p:cNvPr name="TextBox 24" id="24"/>
          <p:cNvSpPr txBox="true"/>
          <p:nvPr/>
        </p:nvSpPr>
        <p:spPr>
          <a:xfrm rot="0">
            <a:off x="10872372" y="5242063"/>
            <a:ext cx="6956734" cy="1015540"/>
          </a:xfrm>
          <a:prstGeom prst="rect">
            <a:avLst/>
          </a:prstGeom>
        </p:spPr>
        <p:txBody>
          <a:bodyPr anchor="t" rtlCol="false" tIns="0" lIns="0" bIns="0" rIns="0">
            <a:spAutoFit/>
          </a:bodyPr>
          <a:lstStyle/>
          <a:p>
            <a:pPr algn="ctr">
              <a:lnSpc>
                <a:spcPts val="2714"/>
              </a:lnSpc>
            </a:pPr>
            <a:r>
              <a:rPr lang="en-US" sz="1939">
                <a:solidFill>
                  <a:srgbClr val="FFFFFF"/>
                </a:solidFill>
                <a:latin typeface="TT Hoves"/>
                <a:ea typeface="TT Hoves"/>
                <a:cs typeface="TT Hoves"/>
                <a:sym typeface="TT Hoves"/>
              </a:rPr>
              <a:t>Місце колишнього гетто, перехрестя Камʼянецької та Прибузької</a:t>
            </a:r>
          </a:p>
          <a:p>
            <a:pPr algn="ctr">
              <a:lnSpc>
                <a:spcPts val="2714"/>
              </a:lnSpc>
            </a:pPr>
            <a:r>
              <a:rPr lang="en-US" sz="1939">
                <a:solidFill>
                  <a:srgbClr val="FFFFFF"/>
                </a:solidFill>
                <a:latin typeface="TT Hoves"/>
                <a:ea typeface="TT Hoves"/>
                <a:cs typeface="TT Hoves"/>
                <a:sym typeface="TT Hoves"/>
              </a:rPr>
              <a:t>Світлина з власного архіву</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200891" y="444582"/>
            <a:ext cx="17785662" cy="9526248"/>
            <a:chOff x="0" y="0"/>
            <a:chExt cx="2188481" cy="1172181"/>
          </a:xfrm>
        </p:grpSpPr>
        <p:sp>
          <p:nvSpPr>
            <p:cNvPr name="Freeform 10" id="10"/>
            <p:cNvSpPr/>
            <p:nvPr/>
          </p:nvSpPr>
          <p:spPr>
            <a:xfrm flipH="false" flipV="false" rot="0">
              <a:off x="0" y="0"/>
              <a:ext cx="2188481" cy="1172181"/>
            </a:xfrm>
            <a:custGeom>
              <a:avLst/>
              <a:gdLst/>
              <a:ahLst/>
              <a:cxnLst/>
              <a:rect r="r" b="b" t="t" l="l"/>
              <a:pathLst>
                <a:path h="1172181" w="2188481">
                  <a:moveTo>
                    <a:pt x="2028461" y="0"/>
                  </a:moveTo>
                  <a:lnTo>
                    <a:pt x="160020" y="0"/>
                  </a:lnTo>
                  <a:lnTo>
                    <a:pt x="0" y="160020"/>
                  </a:lnTo>
                  <a:lnTo>
                    <a:pt x="0" y="1012161"/>
                  </a:lnTo>
                  <a:lnTo>
                    <a:pt x="160020" y="1172181"/>
                  </a:lnTo>
                  <a:lnTo>
                    <a:pt x="2028461" y="1172181"/>
                  </a:lnTo>
                  <a:lnTo>
                    <a:pt x="2188481" y="1012161"/>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083281"/>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8665910" y="2205682"/>
            <a:ext cx="5430688" cy="3891506"/>
          </a:xfrm>
          <a:custGeom>
            <a:avLst/>
            <a:gdLst/>
            <a:ahLst/>
            <a:cxnLst/>
            <a:rect r="r" b="b" t="t" l="l"/>
            <a:pathLst>
              <a:path h="3891506" w="5430688">
                <a:moveTo>
                  <a:pt x="0" y="0"/>
                </a:moveTo>
                <a:lnTo>
                  <a:pt x="5430688" y="0"/>
                </a:lnTo>
                <a:lnTo>
                  <a:pt x="5430688" y="3891506"/>
                </a:lnTo>
                <a:lnTo>
                  <a:pt x="0" y="3891506"/>
                </a:lnTo>
                <a:lnTo>
                  <a:pt x="0" y="0"/>
                </a:lnTo>
                <a:close/>
              </a:path>
            </a:pathLst>
          </a:custGeom>
          <a:blipFill>
            <a:blip r:embed="rId7"/>
            <a:stretch>
              <a:fillRect l="-8017" t="-7066" r="-5806" b="-4124"/>
            </a:stretch>
          </a:blipFill>
        </p:spPr>
      </p:sp>
      <p:sp>
        <p:nvSpPr>
          <p:cNvPr name="TextBox 13" id="13"/>
          <p:cNvSpPr txBox="true"/>
          <p:nvPr/>
        </p:nvSpPr>
        <p:spPr>
          <a:xfrm rot="0">
            <a:off x="1123202" y="1177140"/>
            <a:ext cx="15085417" cy="795405"/>
          </a:xfrm>
          <a:prstGeom prst="rect">
            <a:avLst/>
          </a:prstGeom>
        </p:spPr>
        <p:txBody>
          <a:bodyPr anchor="t" rtlCol="false" tIns="0" lIns="0" bIns="0" rIns="0">
            <a:spAutoFit/>
          </a:bodyPr>
          <a:lstStyle/>
          <a:p>
            <a:pPr algn="ctr">
              <a:lnSpc>
                <a:spcPts val="6558"/>
              </a:lnSpc>
            </a:pPr>
            <a:r>
              <a:rPr lang="en-US" sz="4684">
                <a:solidFill>
                  <a:srgbClr val="FFFFFF"/>
                </a:solidFill>
                <a:latin typeface="Canva Sans"/>
                <a:ea typeface="Canva Sans"/>
                <a:cs typeface="Canva Sans"/>
                <a:sym typeface="Canva Sans"/>
              </a:rPr>
              <a:t>Дамба — водна інженерія і місце, що памʼятає</a:t>
            </a:r>
          </a:p>
        </p:txBody>
      </p:sp>
      <p:sp>
        <p:nvSpPr>
          <p:cNvPr name="Freeform 14" id="14"/>
          <p:cNvSpPr/>
          <p:nvPr/>
        </p:nvSpPr>
        <p:spPr>
          <a:xfrm flipH="false" flipV="false" rot="0">
            <a:off x="15554000" y="1176972"/>
            <a:ext cx="897790" cy="881467"/>
          </a:xfrm>
          <a:custGeom>
            <a:avLst/>
            <a:gdLst/>
            <a:ahLst/>
            <a:cxnLst/>
            <a:rect r="r" b="b" t="t" l="l"/>
            <a:pathLst>
              <a:path h="881467" w="897790">
                <a:moveTo>
                  <a:pt x="0" y="0"/>
                </a:moveTo>
                <a:lnTo>
                  <a:pt x="897790" y="0"/>
                </a:lnTo>
                <a:lnTo>
                  <a:pt x="897790" y="881467"/>
                </a:lnTo>
                <a:lnTo>
                  <a:pt x="0" y="88146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3199437" y="6401988"/>
            <a:ext cx="4059863" cy="2368947"/>
          </a:xfrm>
          <a:custGeom>
            <a:avLst/>
            <a:gdLst/>
            <a:ahLst/>
            <a:cxnLst/>
            <a:rect r="r" b="b" t="t" l="l"/>
            <a:pathLst>
              <a:path h="2368947" w="4059863">
                <a:moveTo>
                  <a:pt x="0" y="0"/>
                </a:moveTo>
                <a:lnTo>
                  <a:pt x="4059863" y="0"/>
                </a:lnTo>
                <a:lnTo>
                  <a:pt x="4059863" y="2368947"/>
                </a:lnTo>
                <a:lnTo>
                  <a:pt x="0" y="2368947"/>
                </a:lnTo>
                <a:lnTo>
                  <a:pt x="0" y="0"/>
                </a:lnTo>
                <a:close/>
              </a:path>
            </a:pathLst>
          </a:custGeom>
          <a:blipFill>
            <a:blip r:embed="rId10"/>
            <a:stretch>
              <a:fillRect l="-1795" t="0" r="-1795" b="0"/>
            </a:stretch>
          </a:blipFill>
        </p:spPr>
      </p:sp>
      <p:sp>
        <p:nvSpPr>
          <p:cNvPr name="Freeform 16" id="16"/>
          <p:cNvSpPr/>
          <p:nvPr/>
        </p:nvSpPr>
        <p:spPr>
          <a:xfrm flipH="false" flipV="false" rot="0">
            <a:off x="8683930" y="6401988"/>
            <a:ext cx="4253070" cy="2368947"/>
          </a:xfrm>
          <a:custGeom>
            <a:avLst/>
            <a:gdLst/>
            <a:ahLst/>
            <a:cxnLst/>
            <a:rect r="r" b="b" t="t" l="l"/>
            <a:pathLst>
              <a:path h="2368947" w="4253070">
                <a:moveTo>
                  <a:pt x="0" y="0"/>
                </a:moveTo>
                <a:lnTo>
                  <a:pt x="4253069" y="0"/>
                </a:lnTo>
                <a:lnTo>
                  <a:pt x="4253069" y="2368947"/>
                </a:lnTo>
                <a:lnTo>
                  <a:pt x="0" y="2368947"/>
                </a:lnTo>
                <a:lnTo>
                  <a:pt x="0" y="0"/>
                </a:lnTo>
                <a:close/>
              </a:path>
            </a:pathLst>
          </a:custGeom>
          <a:blipFill>
            <a:blip r:embed="rId11"/>
            <a:stretch>
              <a:fillRect l="-15646" t="0" r="0" b="-17048"/>
            </a:stretch>
          </a:blipFill>
        </p:spPr>
      </p:sp>
      <p:sp>
        <p:nvSpPr>
          <p:cNvPr name="TextBox 17" id="17"/>
          <p:cNvSpPr txBox="true"/>
          <p:nvPr/>
        </p:nvSpPr>
        <p:spPr>
          <a:xfrm rot="0">
            <a:off x="1028700" y="2435886"/>
            <a:ext cx="7401917" cy="6500003"/>
          </a:xfrm>
          <a:prstGeom prst="rect">
            <a:avLst/>
          </a:prstGeom>
        </p:spPr>
        <p:txBody>
          <a:bodyPr anchor="t" rtlCol="false" tIns="0" lIns="0" bIns="0" rIns="0">
            <a:spAutoFit/>
          </a:bodyPr>
          <a:lstStyle/>
          <a:p>
            <a:pPr algn="just">
              <a:lnSpc>
                <a:spcPts val="2626"/>
              </a:lnSpc>
            </a:pPr>
            <a:r>
              <a:rPr lang="en-US" sz="1875">
                <a:solidFill>
                  <a:srgbClr val="FFFFFF"/>
                </a:solidFill>
                <a:latin typeface="Canva Sans"/>
                <a:ea typeface="Canva Sans"/>
                <a:cs typeface="Canva Sans"/>
                <a:sym typeface="Canva Sans"/>
              </a:rPr>
              <a:t>Задовго до будівництва сучасних мостів у Хмельницькому (тоді — Проскурові), найпершим способом дістатися з одного берега Південного Бугу на інший була кам’яна дамба. Її збудували у ХІХ столітті, щоб з’єднати обидві частини міста.</a:t>
            </a:r>
          </a:p>
          <a:p>
            <a:pPr algn="just">
              <a:lnSpc>
                <a:spcPts val="2626"/>
              </a:lnSpc>
            </a:pPr>
            <a:r>
              <a:rPr lang="en-US" sz="1875">
                <a:solidFill>
                  <a:srgbClr val="FFFFFF"/>
                </a:solidFill>
                <a:latin typeface="Canva Sans"/>
                <a:ea typeface="Canva Sans"/>
                <a:cs typeface="Canva Sans"/>
                <a:sym typeface="Canva Sans"/>
              </a:rPr>
              <a:t>Ця дамба була не лише інженерною спорудою, а й важливим торговим і соціальним пунктом. Через неї проходили чумаки, селяни, купці, мешканці з навколишніх сіл, які прямували на базар чи до центру.</a:t>
            </a:r>
          </a:p>
          <a:p>
            <a:pPr algn="just">
              <a:lnSpc>
                <a:spcPts val="2626"/>
              </a:lnSpc>
            </a:pPr>
            <a:r>
              <a:rPr lang="en-US" sz="1875">
                <a:solidFill>
                  <a:srgbClr val="FFFFFF"/>
                </a:solidFill>
                <a:latin typeface="Canva Sans"/>
                <a:ea typeface="Canva Sans"/>
                <a:cs typeface="Canva Sans"/>
                <a:sym typeface="Canva Sans"/>
              </a:rPr>
              <a:t>Зауважимо, що перехід дамбою не був безкоштовним. За переправу через річку стягували мито — особливо з возів, возіїв із товаром або домашньою худобою.</a:t>
            </a:r>
          </a:p>
          <a:p>
            <a:pPr algn="just">
              <a:lnSpc>
                <a:spcPts val="2626"/>
              </a:lnSpc>
            </a:pPr>
            <a:r>
              <a:rPr lang="en-US" sz="1875">
                <a:solidFill>
                  <a:srgbClr val="FFFFFF"/>
                </a:solidFill>
                <a:latin typeface="Canva Sans"/>
                <a:ea typeface="Canva Sans"/>
                <a:cs typeface="Canva Sans"/>
                <a:sym typeface="Canva Sans"/>
              </a:rPr>
              <a:t> У дощові сезони дамба затоплювалась, і тоді користувалися поромом.</a:t>
            </a:r>
          </a:p>
          <a:p>
            <a:pPr algn="just">
              <a:lnSpc>
                <a:spcPts val="2626"/>
              </a:lnSpc>
            </a:pPr>
            <a:r>
              <a:rPr lang="en-US" sz="1875">
                <a:solidFill>
                  <a:srgbClr val="FFFFFF"/>
                </a:solidFill>
                <a:latin typeface="Canva Sans"/>
                <a:ea typeface="Canva Sans"/>
                <a:cs typeface="Canva Sans"/>
                <a:sym typeface="Canva Sans"/>
              </a:rPr>
              <a:t>Біля дамби були сторожові будки, де сиділи збирачі плати.</a:t>
            </a:r>
          </a:p>
          <a:p>
            <a:pPr algn="just">
              <a:lnSpc>
                <a:spcPts val="2626"/>
              </a:lnSpc>
            </a:pPr>
            <a:r>
              <a:rPr lang="en-US" sz="1875">
                <a:solidFill>
                  <a:srgbClr val="FFFFFF"/>
                </a:solidFill>
                <a:latin typeface="Canva Sans"/>
                <a:ea typeface="Canva Sans"/>
                <a:cs typeface="Canva Sans"/>
                <a:sym typeface="Canva Sans"/>
              </a:rPr>
              <a:t>Ця стара дамба — перше міське з’єднання через Буг, створене ще до мостів і парку. Вона дозволяла місту розширюватись на інший берег, і стала початком формування нових районів.</a:t>
            </a:r>
          </a:p>
          <a:p>
            <a:pPr algn="just">
              <a:lnSpc>
                <a:spcPts val="2626"/>
              </a:lnSpc>
            </a:pPr>
            <a:r>
              <a:rPr lang="en-US" sz="1875">
                <a:solidFill>
                  <a:srgbClr val="FFFFFF"/>
                </a:solidFill>
                <a:latin typeface="Canva Sans"/>
                <a:ea typeface="Canva Sans"/>
                <a:cs typeface="Canva Sans"/>
                <a:sym typeface="Canva Sans"/>
              </a:rPr>
              <a:t>Південний Буг тоді ще був широким і непередбачуваним, і ця дамба символізувала контроль над стихією, міст через час.</a:t>
            </a:r>
          </a:p>
          <a:p>
            <a:pPr algn="just">
              <a:lnSpc>
                <a:spcPts val="2626"/>
              </a:lnSpc>
            </a:pPr>
          </a:p>
        </p:txBody>
      </p:sp>
      <p:sp>
        <p:nvSpPr>
          <p:cNvPr name="TextBox 18" id="18"/>
          <p:cNvSpPr txBox="true"/>
          <p:nvPr/>
        </p:nvSpPr>
        <p:spPr>
          <a:xfrm rot="0">
            <a:off x="10432267" y="8822516"/>
            <a:ext cx="5534339" cy="823943"/>
          </a:xfrm>
          <a:prstGeom prst="rect">
            <a:avLst/>
          </a:prstGeom>
        </p:spPr>
        <p:txBody>
          <a:bodyPr anchor="t" rtlCol="false" tIns="0" lIns="0" bIns="0" rIns="0">
            <a:spAutoFit/>
          </a:bodyPr>
          <a:lstStyle/>
          <a:p>
            <a:pPr algn="ctr">
              <a:lnSpc>
                <a:spcPts val="3317"/>
              </a:lnSpc>
            </a:pPr>
            <a:r>
              <a:rPr lang="en-US" sz="2369">
                <a:solidFill>
                  <a:srgbClr val="FFFFFF"/>
                </a:solidFill>
                <a:latin typeface="Canva Sans"/>
                <a:ea typeface="Canva Sans"/>
                <a:cs typeface="Canva Sans"/>
                <a:sym typeface="Canva Sans"/>
              </a:rPr>
              <a:t>Сучасні фотографії</a:t>
            </a:r>
          </a:p>
          <a:p>
            <a:pPr algn="ctr">
              <a:lnSpc>
                <a:spcPts val="3317"/>
              </a:lnSpc>
            </a:pPr>
            <a:r>
              <a:rPr lang="en-US" sz="2369">
                <a:solidFill>
                  <a:srgbClr val="FFFFFF"/>
                </a:solidFill>
                <a:latin typeface="Canva Sans"/>
                <a:ea typeface="Canva Sans"/>
                <a:cs typeface="Canva Sans"/>
                <a:sym typeface="Canva Sans"/>
              </a:rPr>
              <a:t>Світлини з власного архіву</a:t>
            </a:r>
          </a:p>
        </p:txBody>
      </p:sp>
      <p:sp>
        <p:nvSpPr>
          <p:cNvPr name="TextBox 19" id="19"/>
          <p:cNvSpPr txBox="true"/>
          <p:nvPr/>
        </p:nvSpPr>
        <p:spPr>
          <a:xfrm rot="0">
            <a:off x="14408401" y="3072079"/>
            <a:ext cx="3188987" cy="2071421"/>
          </a:xfrm>
          <a:prstGeom prst="rect">
            <a:avLst/>
          </a:prstGeom>
        </p:spPr>
        <p:txBody>
          <a:bodyPr anchor="t" rtlCol="false" tIns="0" lIns="0" bIns="0" rIns="0">
            <a:spAutoFit/>
          </a:bodyPr>
          <a:lstStyle/>
          <a:p>
            <a:pPr algn="ctr">
              <a:lnSpc>
                <a:spcPts val="2062"/>
              </a:lnSpc>
            </a:pPr>
            <a:r>
              <a:rPr lang="en-US" sz="1473">
                <a:solidFill>
                  <a:srgbClr val="FFFFFF"/>
                </a:solidFill>
                <a:latin typeface="Canva Sans"/>
                <a:ea typeface="Canva Sans"/>
                <a:cs typeface="Canva Sans"/>
                <a:sym typeface="Canva Sans"/>
              </a:rPr>
              <a:t>Відбуд</a:t>
            </a:r>
            <a:r>
              <a:rPr lang="en-US" sz="1473">
                <a:solidFill>
                  <a:srgbClr val="FFFFFF"/>
                </a:solidFill>
                <a:latin typeface="Canva Sans"/>
                <a:ea typeface="Canva Sans"/>
                <a:cs typeface="Canva Sans"/>
                <a:sym typeface="Canva Sans"/>
              </a:rPr>
              <a:t>ова мосту та дамби на Південному Бузі розпочалася 1949 року. Фото: https://ye.ua/istiriya/73220_Pivdenniy_Bug_u_Hmelnickomu__yak_na_nomu_z_yavivsya_Ostriv_kohannya_istoriya_u_foto.amp.html</a:t>
            </a:r>
          </a:p>
          <a:p>
            <a:pPr algn="ctr">
              <a:lnSpc>
                <a:spcPts val="2062"/>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154506" y="585447"/>
            <a:ext cx="18582994" cy="9422363"/>
            <a:chOff x="0" y="0"/>
            <a:chExt cx="2188481" cy="1109652"/>
          </a:xfrm>
        </p:grpSpPr>
        <p:sp>
          <p:nvSpPr>
            <p:cNvPr name="Freeform 10" id="10"/>
            <p:cNvSpPr/>
            <p:nvPr/>
          </p:nvSpPr>
          <p:spPr>
            <a:xfrm flipH="false" flipV="false" rot="0">
              <a:off x="0" y="0"/>
              <a:ext cx="2188481" cy="1109652"/>
            </a:xfrm>
            <a:custGeom>
              <a:avLst/>
              <a:gdLst/>
              <a:ahLst/>
              <a:cxnLst/>
              <a:rect r="r" b="b" t="t" l="l"/>
              <a:pathLst>
                <a:path h="1109652" w="2188481">
                  <a:moveTo>
                    <a:pt x="2028461" y="0"/>
                  </a:moveTo>
                  <a:lnTo>
                    <a:pt x="160020" y="0"/>
                  </a:lnTo>
                  <a:lnTo>
                    <a:pt x="0" y="160020"/>
                  </a:lnTo>
                  <a:lnTo>
                    <a:pt x="0" y="949632"/>
                  </a:lnTo>
                  <a:lnTo>
                    <a:pt x="160020" y="1109652"/>
                  </a:lnTo>
                  <a:lnTo>
                    <a:pt x="2028461" y="1109652"/>
                  </a:lnTo>
                  <a:lnTo>
                    <a:pt x="2188481" y="949632"/>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020752"/>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5194871" y="931452"/>
            <a:ext cx="924245" cy="910802"/>
          </a:xfrm>
          <a:custGeom>
            <a:avLst/>
            <a:gdLst/>
            <a:ahLst/>
            <a:cxnLst/>
            <a:rect r="r" b="b" t="t" l="l"/>
            <a:pathLst>
              <a:path h="910802" w="924245">
                <a:moveTo>
                  <a:pt x="0" y="0"/>
                </a:moveTo>
                <a:lnTo>
                  <a:pt x="924245" y="0"/>
                </a:lnTo>
                <a:lnTo>
                  <a:pt x="924245" y="910802"/>
                </a:lnTo>
                <a:lnTo>
                  <a:pt x="0" y="91080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9503048" y="1976444"/>
            <a:ext cx="4696690" cy="3532625"/>
          </a:xfrm>
          <a:custGeom>
            <a:avLst/>
            <a:gdLst/>
            <a:ahLst/>
            <a:cxnLst/>
            <a:rect r="r" b="b" t="t" l="l"/>
            <a:pathLst>
              <a:path h="3532625" w="4696690">
                <a:moveTo>
                  <a:pt x="0" y="0"/>
                </a:moveTo>
                <a:lnTo>
                  <a:pt x="4696690" y="0"/>
                </a:lnTo>
                <a:lnTo>
                  <a:pt x="4696690" y="3532624"/>
                </a:lnTo>
                <a:lnTo>
                  <a:pt x="0" y="3532624"/>
                </a:lnTo>
                <a:lnTo>
                  <a:pt x="0" y="0"/>
                </a:lnTo>
                <a:close/>
              </a:path>
            </a:pathLst>
          </a:custGeom>
          <a:blipFill>
            <a:blip r:embed="rId9"/>
            <a:stretch>
              <a:fillRect l="0" t="-5485" r="0" b="-5485"/>
            </a:stretch>
          </a:blipFill>
        </p:spPr>
      </p:sp>
      <p:sp>
        <p:nvSpPr>
          <p:cNvPr name="Freeform 14" id="14"/>
          <p:cNvSpPr/>
          <p:nvPr/>
        </p:nvSpPr>
        <p:spPr>
          <a:xfrm flipH="false" flipV="false" rot="0">
            <a:off x="9503048" y="5813868"/>
            <a:ext cx="4696690" cy="3336511"/>
          </a:xfrm>
          <a:custGeom>
            <a:avLst/>
            <a:gdLst/>
            <a:ahLst/>
            <a:cxnLst/>
            <a:rect r="r" b="b" t="t" l="l"/>
            <a:pathLst>
              <a:path h="3336511" w="4696690">
                <a:moveTo>
                  <a:pt x="0" y="0"/>
                </a:moveTo>
                <a:lnTo>
                  <a:pt x="4696690" y="0"/>
                </a:lnTo>
                <a:lnTo>
                  <a:pt x="4696690" y="3336511"/>
                </a:lnTo>
                <a:lnTo>
                  <a:pt x="0" y="3336511"/>
                </a:lnTo>
                <a:lnTo>
                  <a:pt x="0" y="0"/>
                </a:lnTo>
                <a:close/>
              </a:path>
            </a:pathLst>
          </a:custGeom>
          <a:blipFill>
            <a:blip r:embed="rId10"/>
            <a:stretch>
              <a:fillRect l="-16014" t="-9807" r="-32318" b="-7905"/>
            </a:stretch>
          </a:blipFill>
        </p:spPr>
      </p:sp>
      <p:sp>
        <p:nvSpPr>
          <p:cNvPr name="Freeform 15" id="15"/>
          <p:cNvSpPr/>
          <p:nvPr/>
        </p:nvSpPr>
        <p:spPr>
          <a:xfrm flipH="false" flipV="false" rot="0">
            <a:off x="14418813" y="5813868"/>
            <a:ext cx="3583735" cy="3336511"/>
          </a:xfrm>
          <a:custGeom>
            <a:avLst/>
            <a:gdLst/>
            <a:ahLst/>
            <a:cxnLst/>
            <a:rect r="r" b="b" t="t" l="l"/>
            <a:pathLst>
              <a:path h="3336511" w="3583735">
                <a:moveTo>
                  <a:pt x="0" y="0"/>
                </a:moveTo>
                <a:lnTo>
                  <a:pt x="3583735" y="0"/>
                </a:lnTo>
                <a:lnTo>
                  <a:pt x="3583735" y="3336511"/>
                </a:lnTo>
                <a:lnTo>
                  <a:pt x="0" y="3336511"/>
                </a:lnTo>
                <a:lnTo>
                  <a:pt x="0" y="0"/>
                </a:lnTo>
                <a:close/>
              </a:path>
            </a:pathLst>
          </a:custGeom>
          <a:blipFill>
            <a:blip r:embed="rId11"/>
            <a:stretch>
              <a:fillRect l="0" t="-30229" r="0" b="-60298"/>
            </a:stretch>
          </a:blipFill>
        </p:spPr>
      </p:sp>
      <p:sp>
        <p:nvSpPr>
          <p:cNvPr name="TextBox 16" id="16"/>
          <p:cNvSpPr txBox="true"/>
          <p:nvPr/>
        </p:nvSpPr>
        <p:spPr>
          <a:xfrm rot="0">
            <a:off x="1102608" y="2003655"/>
            <a:ext cx="8181365" cy="7456234"/>
          </a:xfrm>
          <a:prstGeom prst="rect">
            <a:avLst/>
          </a:prstGeom>
        </p:spPr>
        <p:txBody>
          <a:bodyPr anchor="t" rtlCol="false" tIns="0" lIns="0" bIns="0" rIns="0">
            <a:spAutoFit/>
          </a:bodyPr>
          <a:lstStyle/>
          <a:p>
            <a:pPr algn="just">
              <a:lnSpc>
                <a:spcPts val="3998"/>
              </a:lnSpc>
            </a:pPr>
            <a:r>
              <a:rPr lang="en-US" sz="2855">
                <a:solidFill>
                  <a:srgbClr val="FFFFFF"/>
                </a:solidFill>
                <a:latin typeface="Canva Sans"/>
                <a:ea typeface="Canva Sans"/>
                <a:cs typeface="Canva Sans"/>
                <a:sym typeface="Canva Sans"/>
              </a:rPr>
              <a:t>Острів Кохання створено штучно у другій половині ХХ століття, під час благоустрою парку. З часом він обріс легендами. Кажуть, тут зустрічалися закохані з різних громад — ті, кому забороняли бути разом.</a:t>
            </a:r>
          </a:p>
          <a:p>
            <a:pPr algn="just">
              <a:lnSpc>
                <a:spcPts val="3998"/>
              </a:lnSpc>
            </a:pPr>
            <a:r>
              <a:rPr lang="en-US" sz="2855">
                <a:solidFill>
                  <a:srgbClr val="FFFFFF"/>
                </a:solidFill>
                <a:latin typeface="Canva Sans"/>
                <a:ea typeface="Canva Sans"/>
                <a:cs typeface="Canva Sans"/>
                <a:sym typeface="Canva Sans"/>
              </a:rPr>
              <a:t>Згодом острів став традиційним місцем для побачень, фотосесій, освідчень і весільних прогулянок.</a:t>
            </a:r>
          </a:p>
          <a:p>
            <a:pPr algn="just">
              <a:lnSpc>
                <a:spcPts val="3998"/>
              </a:lnSpc>
            </a:pPr>
            <a:r>
              <a:rPr lang="en-US" sz="2855">
                <a:solidFill>
                  <a:srgbClr val="FFFFFF"/>
                </a:solidFill>
                <a:latin typeface="Canva Sans"/>
                <a:ea typeface="Canva Sans"/>
                <a:cs typeface="Canva Sans"/>
                <a:sym typeface="Canva Sans"/>
              </a:rPr>
              <a:t>Острів існує тільки завдяки річці, яка омиває його з усіх боків. Він — частинка землі, яку Буг вирізав із міського шуму й перетворив на простір тиші й емоцій.</a:t>
            </a:r>
          </a:p>
          <a:p>
            <a:pPr algn="just">
              <a:lnSpc>
                <a:spcPts val="3998"/>
              </a:lnSpc>
            </a:pPr>
            <a:r>
              <a:rPr lang="en-US" sz="2855">
                <a:solidFill>
                  <a:srgbClr val="FFFFFF"/>
                </a:solidFill>
                <a:latin typeface="Canva Sans"/>
                <a:ea typeface="Canva Sans"/>
                <a:cs typeface="Canva Sans"/>
                <a:sym typeface="Canva Sans"/>
              </a:rPr>
              <a:t>Це нагадування про те, що вода формує не лише природу, а й історії людей.</a:t>
            </a:r>
          </a:p>
          <a:p>
            <a:pPr algn="just">
              <a:lnSpc>
                <a:spcPts val="3998"/>
              </a:lnSpc>
            </a:pPr>
          </a:p>
        </p:txBody>
      </p:sp>
      <p:sp>
        <p:nvSpPr>
          <p:cNvPr name="TextBox 17" id="17"/>
          <p:cNvSpPr txBox="true"/>
          <p:nvPr/>
        </p:nvSpPr>
        <p:spPr>
          <a:xfrm rot="0">
            <a:off x="1588295" y="887514"/>
            <a:ext cx="13258209" cy="781395"/>
          </a:xfrm>
          <a:prstGeom prst="rect">
            <a:avLst/>
          </a:prstGeom>
        </p:spPr>
        <p:txBody>
          <a:bodyPr anchor="t" rtlCol="false" tIns="0" lIns="0" bIns="0" rIns="0">
            <a:spAutoFit/>
          </a:bodyPr>
          <a:lstStyle/>
          <a:p>
            <a:pPr algn="ctr">
              <a:lnSpc>
                <a:spcPts val="6424"/>
              </a:lnSpc>
            </a:pPr>
            <a:r>
              <a:rPr lang="en-US" sz="4589">
                <a:solidFill>
                  <a:srgbClr val="FFFFFF"/>
                </a:solidFill>
                <a:latin typeface="Canva Sans"/>
                <a:ea typeface="Canva Sans"/>
                <a:cs typeface="Canva Sans"/>
                <a:sym typeface="Canva Sans"/>
              </a:rPr>
              <a:t>Острів Кохання — тиша, що народилась у воді</a:t>
            </a:r>
          </a:p>
        </p:txBody>
      </p:sp>
      <p:sp>
        <p:nvSpPr>
          <p:cNvPr name="TextBox 18" id="18"/>
          <p:cNvSpPr txBox="true"/>
          <p:nvPr/>
        </p:nvSpPr>
        <p:spPr>
          <a:xfrm rot="0">
            <a:off x="14631592" y="3232319"/>
            <a:ext cx="2975049" cy="1343864"/>
          </a:xfrm>
          <a:prstGeom prst="rect">
            <a:avLst/>
          </a:prstGeom>
        </p:spPr>
        <p:txBody>
          <a:bodyPr anchor="t" rtlCol="false" tIns="0" lIns="0" bIns="0" rIns="0">
            <a:spAutoFit/>
          </a:bodyPr>
          <a:lstStyle/>
          <a:p>
            <a:pPr algn="ctr">
              <a:lnSpc>
                <a:spcPts val="2148"/>
              </a:lnSpc>
            </a:pPr>
            <a:r>
              <a:rPr lang="en-US" sz="1534">
                <a:solidFill>
                  <a:srgbClr val="FFFFFF"/>
                </a:solidFill>
                <a:latin typeface="Canva Sans"/>
                <a:ea typeface="Canva Sans"/>
                <a:cs typeface="Canva Sans"/>
                <a:sym typeface="Canva Sans"/>
              </a:rPr>
              <a:t>https://khmelnytskyi.name/ru/eternal-5972-istoriya-sozdaniya-gorodskogo-vodohranilishha-v-hmelniczkom-dostigaet-sotni-let</a:t>
            </a:r>
          </a:p>
        </p:txBody>
      </p:sp>
      <p:sp>
        <p:nvSpPr>
          <p:cNvPr name="TextBox 19" id="19"/>
          <p:cNvSpPr txBox="true"/>
          <p:nvPr/>
        </p:nvSpPr>
        <p:spPr>
          <a:xfrm rot="0">
            <a:off x="11411541" y="9201150"/>
            <a:ext cx="4533525" cy="460327"/>
          </a:xfrm>
          <a:prstGeom prst="rect">
            <a:avLst/>
          </a:prstGeom>
        </p:spPr>
        <p:txBody>
          <a:bodyPr anchor="t" rtlCol="false" tIns="0" lIns="0" bIns="0" rIns="0">
            <a:spAutoFit/>
          </a:bodyPr>
          <a:lstStyle/>
          <a:p>
            <a:pPr algn="ctr">
              <a:lnSpc>
                <a:spcPts val="3735"/>
              </a:lnSpc>
            </a:pPr>
            <a:r>
              <a:rPr lang="en-US" sz="2668">
                <a:solidFill>
                  <a:srgbClr val="FFFFFF"/>
                </a:solidFill>
                <a:latin typeface="Canva Sans"/>
                <a:ea typeface="Canva Sans"/>
                <a:cs typeface="Canva Sans"/>
                <a:sym typeface="Canva Sans"/>
              </a:rPr>
              <a:t>Світлини з власного архіву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0" y="450689"/>
            <a:ext cx="18377112" cy="9779894"/>
            <a:chOff x="0" y="0"/>
            <a:chExt cx="2188481" cy="1164661"/>
          </a:xfrm>
        </p:grpSpPr>
        <p:sp>
          <p:nvSpPr>
            <p:cNvPr name="Freeform 10" id="10"/>
            <p:cNvSpPr/>
            <p:nvPr/>
          </p:nvSpPr>
          <p:spPr>
            <a:xfrm flipH="false" flipV="false" rot="0">
              <a:off x="0" y="0"/>
              <a:ext cx="2188481" cy="1164661"/>
            </a:xfrm>
            <a:custGeom>
              <a:avLst/>
              <a:gdLst/>
              <a:ahLst/>
              <a:cxnLst/>
              <a:rect r="r" b="b" t="t" l="l"/>
              <a:pathLst>
                <a:path h="1164661" w="2188481">
                  <a:moveTo>
                    <a:pt x="2028461" y="0"/>
                  </a:moveTo>
                  <a:lnTo>
                    <a:pt x="160020" y="0"/>
                  </a:lnTo>
                  <a:lnTo>
                    <a:pt x="0" y="160020"/>
                  </a:lnTo>
                  <a:lnTo>
                    <a:pt x="0" y="1004641"/>
                  </a:lnTo>
                  <a:lnTo>
                    <a:pt x="160020" y="1164661"/>
                  </a:lnTo>
                  <a:lnTo>
                    <a:pt x="2028461" y="1164661"/>
                  </a:lnTo>
                  <a:lnTo>
                    <a:pt x="2188481" y="1004641"/>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075761"/>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6282006" y="992377"/>
            <a:ext cx="896146" cy="904367"/>
          </a:xfrm>
          <a:custGeom>
            <a:avLst/>
            <a:gdLst/>
            <a:ahLst/>
            <a:cxnLst/>
            <a:rect r="r" b="b" t="t" l="l"/>
            <a:pathLst>
              <a:path h="904367" w="896146">
                <a:moveTo>
                  <a:pt x="0" y="0"/>
                </a:moveTo>
                <a:lnTo>
                  <a:pt x="896146" y="0"/>
                </a:lnTo>
                <a:lnTo>
                  <a:pt x="896146" y="904367"/>
                </a:lnTo>
                <a:lnTo>
                  <a:pt x="0" y="90436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10123918" y="1853129"/>
            <a:ext cx="5314523" cy="2699699"/>
          </a:xfrm>
          <a:custGeom>
            <a:avLst/>
            <a:gdLst/>
            <a:ahLst/>
            <a:cxnLst/>
            <a:rect r="r" b="b" t="t" l="l"/>
            <a:pathLst>
              <a:path h="2699699" w="5314523">
                <a:moveTo>
                  <a:pt x="0" y="0"/>
                </a:moveTo>
                <a:lnTo>
                  <a:pt x="5314524" y="0"/>
                </a:lnTo>
                <a:lnTo>
                  <a:pt x="5314524" y="2699699"/>
                </a:lnTo>
                <a:lnTo>
                  <a:pt x="0" y="2699699"/>
                </a:lnTo>
                <a:lnTo>
                  <a:pt x="0" y="0"/>
                </a:lnTo>
                <a:close/>
              </a:path>
            </a:pathLst>
          </a:custGeom>
          <a:blipFill>
            <a:blip r:embed="rId9"/>
            <a:stretch>
              <a:fillRect l="0" t="0" r="-102" b="-11091"/>
            </a:stretch>
          </a:blipFill>
        </p:spPr>
      </p:sp>
      <p:sp>
        <p:nvSpPr>
          <p:cNvPr name="Freeform 14" id="14"/>
          <p:cNvSpPr/>
          <p:nvPr/>
        </p:nvSpPr>
        <p:spPr>
          <a:xfrm flipH="false" flipV="false" rot="0">
            <a:off x="9994939" y="7421164"/>
            <a:ext cx="5300320" cy="2548192"/>
          </a:xfrm>
          <a:custGeom>
            <a:avLst/>
            <a:gdLst/>
            <a:ahLst/>
            <a:cxnLst/>
            <a:rect r="r" b="b" t="t" l="l"/>
            <a:pathLst>
              <a:path h="2548192" w="5300320">
                <a:moveTo>
                  <a:pt x="0" y="0"/>
                </a:moveTo>
                <a:lnTo>
                  <a:pt x="5300319" y="0"/>
                </a:lnTo>
                <a:lnTo>
                  <a:pt x="5300319" y="2548192"/>
                </a:lnTo>
                <a:lnTo>
                  <a:pt x="0" y="2548192"/>
                </a:lnTo>
                <a:lnTo>
                  <a:pt x="0" y="0"/>
                </a:lnTo>
                <a:close/>
              </a:path>
            </a:pathLst>
          </a:custGeom>
          <a:blipFill>
            <a:blip r:embed="rId10"/>
            <a:stretch>
              <a:fillRect l="0" t="-4818" r="0" b="-12443"/>
            </a:stretch>
          </a:blipFill>
        </p:spPr>
      </p:sp>
      <p:sp>
        <p:nvSpPr>
          <p:cNvPr name="Freeform 15" id="15"/>
          <p:cNvSpPr/>
          <p:nvPr/>
        </p:nvSpPr>
        <p:spPr>
          <a:xfrm flipH="false" flipV="false" rot="0">
            <a:off x="12965661" y="4748530"/>
            <a:ext cx="4659195" cy="2497544"/>
          </a:xfrm>
          <a:custGeom>
            <a:avLst/>
            <a:gdLst/>
            <a:ahLst/>
            <a:cxnLst/>
            <a:rect r="r" b="b" t="t" l="l"/>
            <a:pathLst>
              <a:path h="2497544" w="4659195">
                <a:moveTo>
                  <a:pt x="0" y="0"/>
                </a:moveTo>
                <a:lnTo>
                  <a:pt x="4659195" y="0"/>
                </a:lnTo>
                <a:lnTo>
                  <a:pt x="4659195" y="2497544"/>
                </a:lnTo>
                <a:lnTo>
                  <a:pt x="0" y="2497544"/>
                </a:lnTo>
                <a:lnTo>
                  <a:pt x="0" y="0"/>
                </a:lnTo>
                <a:close/>
              </a:path>
            </a:pathLst>
          </a:custGeom>
          <a:blipFill>
            <a:blip r:embed="rId11"/>
            <a:stretch>
              <a:fillRect l="0" t="-2584" r="0" b="-2584"/>
            </a:stretch>
          </a:blipFill>
        </p:spPr>
      </p:sp>
      <p:sp>
        <p:nvSpPr>
          <p:cNvPr name="TextBox 16" id="16"/>
          <p:cNvSpPr txBox="true"/>
          <p:nvPr/>
        </p:nvSpPr>
        <p:spPr>
          <a:xfrm rot="0">
            <a:off x="1028700" y="2305158"/>
            <a:ext cx="8724869" cy="7664198"/>
          </a:xfrm>
          <a:prstGeom prst="rect">
            <a:avLst/>
          </a:prstGeom>
        </p:spPr>
        <p:txBody>
          <a:bodyPr anchor="t" rtlCol="false" tIns="0" lIns="0" bIns="0" rIns="0">
            <a:spAutoFit/>
          </a:bodyPr>
          <a:lstStyle/>
          <a:p>
            <a:pPr algn="just">
              <a:lnSpc>
                <a:spcPts val="2906"/>
              </a:lnSpc>
            </a:pPr>
            <a:r>
              <a:rPr lang="en-US" sz="2075">
                <a:solidFill>
                  <a:srgbClr val="FFFFFF"/>
                </a:solidFill>
                <a:latin typeface="Canva Sans"/>
                <a:ea typeface="Canva Sans"/>
                <a:cs typeface="Canva Sans"/>
                <a:sym typeface="Canva Sans"/>
              </a:rPr>
              <a:t>Парк імені Михайла Чекмана — найбільший парк у Хмельницькому, проте мало хто знає, що колись це була околиця історичного Плоскирова. Крізь парк протікає Південний Буг, і саме біля його берегів споруджували господарські будівлі, млини та склади.</a:t>
            </a:r>
          </a:p>
          <a:p>
            <a:pPr algn="just">
              <a:lnSpc>
                <a:spcPts val="2906"/>
              </a:lnSpc>
            </a:pPr>
            <a:r>
              <a:rPr lang="en-US" sz="2075">
                <a:solidFill>
                  <a:srgbClr val="FFFFFF"/>
                </a:solidFill>
                <a:latin typeface="Canva Sans"/>
                <a:ea typeface="Canva Sans"/>
                <a:cs typeface="Canva Sans"/>
                <a:sym typeface="Canva Sans"/>
              </a:rPr>
              <a:t>У 1949 році в Проскурові було засновано сучасний парк культури і відпочинку імені Михайла Чекмана — на той час він мав назву Комсомольський. Парк створювали всією громадою: щовихідних до 15 тисяч людей виходили на народне будівництво. Вручну копали ставок на Південному Бузі, а землю з нього насипали в один із секторів — так з’явився штучний острів. Згодом у парку проклали канали для осушення болотистої місцевості біля річки Плоскої та висадили дерева.</a:t>
            </a:r>
          </a:p>
          <a:p>
            <a:pPr algn="just">
              <a:lnSpc>
                <a:spcPts val="2906"/>
              </a:lnSpc>
            </a:pPr>
            <a:r>
              <a:rPr lang="en-US" sz="2075">
                <a:solidFill>
                  <a:srgbClr val="FFFFFF"/>
                </a:solidFill>
                <a:latin typeface="Canva Sans"/>
                <a:ea typeface="Canva Sans"/>
                <a:cs typeface="Canva Sans"/>
                <a:sym typeface="Canva Sans"/>
              </a:rPr>
              <a:t>1991 року він отримав ім'я Михайла Чекмана — міського голови, котрий перебував на посаді з 1982 до 2002 року й залишив помітний слід у розвитку інфраструктури.</a:t>
            </a:r>
          </a:p>
          <a:p>
            <a:pPr algn="just">
              <a:lnSpc>
                <a:spcPts val="2906"/>
              </a:lnSpc>
            </a:pPr>
            <a:r>
              <a:rPr lang="en-US" sz="2075">
                <a:solidFill>
                  <a:srgbClr val="FFFFFF"/>
                </a:solidFill>
                <a:latin typeface="Canva Sans"/>
                <a:ea typeface="Canva Sans"/>
                <a:cs typeface="Canva Sans"/>
                <a:sym typeface="Canva Sans"/>
              </a:rPr>
              <a:t>Сьогодні парк — це поєднання природи, історії та затишку. Річка, що тут плине, лишається живою лінією часу, що з'єднує минуле та сучасність.</a:t>
            </a:r>
          </a:p>
          <a:p>
            <a:pPr algn="just">
              <a:lnSpc>
                <a:spcPts val="2906"/>
              </a:lnSpc>
            </a:pPr>
            <a:r>
              <a:rPr lang="en-US" sz="2075">
                <a:solidFill>
                  <a:srgbClr val="FFFFFF"/>
                </a:solidFill>
                <a:latin typeface="Canva Sans"/>
                <a:ea typeface="Canva Sans"/>
                <a:cs typeface="Canva Sans"/>
                <a:sym typeface="Canva Sans"/>
              </a:rPr>
              <a:t>Також, Парк Чекмана називають маленькою Венецією.</a:t>
            </a:r>
          </a:p>
          <a:p>
            <a:pPr algn="just">
              <a:lnSpc>
                <a:spcPts val="2906"/>
              </a:lnSpc>
            </a:pPr>
          </a:p>
        </p:txBody>
      </p:sp>
      <p:sp>
        <p:nvSpPr>
          <p:cNvPr name="TextBox 17" id="17"/>
          <p:cNvSpPr txBox="true"/>
          <p:nvPr/>
        </p:nvSpPr>
        <p:spPr>
          <a:xfrm rot="0">
            <a:off x="1049815" y="897127"/>
            <a:ext cx="15232191" cy="760300"/>
          </a:xfrm>
          <a:prstGeom prst="rect">
            <a:avLst/>
          </a:prstGeom>
        </p:spPr>
        <p:txBody>
          <a:bodyPr anchor="t" rtlCol="false" tIns="0" lIns="0" bIns="0" rIns="0">
            <a:spAutoFit/>
          </a:bodyPr>
          <a:lstStyle/>
          <a:p>
            <a:pPr algn="ctr">
              <a:lnSpc>
                <a:spcPts val="6129"/>
              </a:lnSpc>
            </a:pPr>
            <a:r>
              <a:rPr lang="en-US" sz="4377">
                <a:solidFill>
                  <a:srgbClr val="FFFFFF"/>
                </a:solidFill>
                <a:latin typeface="Canva Sans"/>
                <a:ea typeface="Canva Sans"/>
                <a:cs typeface="Canva Sans"/>
                <a:sym typeface="Canva Sans"/>
              </a:rPr>
              <a:t>Парк імені Михайла Чекмана — відпочинок з історією</a:t>
            </a:r>
          </a:p>
        </p:txBody>
      </p:sp>
      <p:sp>
        <p:nvSpPr>
          <p:cNvPr name="TextBox 18" id="18"/>
          <p:cNvSpPr txBox="true"/>
          <p:nvPr/>
        </p:nvSpPr>
        <p:spPr>
          <a:xfrm rot="0">
            <a:off x="15746052" y="8169999"/>
            <a:ext cx="2092625" cy="658909"/>
          </a:xfrm>
          <a:prstGeom prst="rect">
            <a:avLst/>
          </a:prstGeom>
        </p:spPr>
        <p:txBody>
          <a:bodyPr anchor="t" rtlCol="false" tIns="0" lIns="0" bIns="0" rIns="0">
            <a:spAutoFit/>
          </a:bodyPr>
          <a:lstStyle/>
          <a:p>
            <a:pPr algn="ctr">
              <a:lnSpc>
                <a:spcPts val="2612"/>
              </a:lnSpc>
            </a:pPr>
            <a:r>
              <a:rPr lang="en-US" sz="1866">
                <a:solidFill>
                  <a:srgbClr val="FFFFFF"/>
                </a:solidFill>
                <a:latin typeface="Canva Sans"/>
                <a:ea typeface="Canva Sans"/>
                <a:cs typeface="Canva Sans"/>
                <a:sym typeface="Canva Sans"/>
              </a:rPr>
              <a:t>Світлини з власного архіву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14217370" y="-1092840"/>
            <a:ext cx="5635404" cy="2155542"/>
          </a:xfrm>
          <a:custGeom>
            <a:avLst/>
            <a:gdLst/>
            <a:ahLst/>
            <a:cxnLst/>
            <a:rect r="r" b="b" t="t" l="l"/>
            <a:pathLst>
              <a:path h="2155542" w="5635404">
                <a:moveTo>
                  <a:pt x="0" y="0"/>
                </a:moveTo>
                <a:lnTo>
                  <a:pt x="5635404" y="0"/>
                </a:lnTo>
                <a:lnTo>
                  <a:pt x="5635404" y="2155543"/>
                </a:lnTo>
                <a:lnTo>
                  <a:pt x="0" y="2155543"/>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070811" y="-3376508"/>
            <a:ext cx="4534888" cy="6722879"/>
          </a:xfrm>
          <a:custGeom>
            <a:avLst/>
            <a:gdLst/>
            <a:ahLst/>
            <a:cxnLst/>
            <a:rect r="r" b="b" t="t" l="l"/>
            <a:pathLst>
              <a:path h="6722879" w="4534888">
                <a:moveTo>
                  <a:pt x="0" y="0"/>
                </a:moveTo>
                <a:lnTo>
                  <a:pt x="4534888" y="0"/>
                </a:lnTo>
                <a:lnTo>
                  <a:pt x="4534888" y="6722879"/>
                </a:lnTo>
                <a:lnTo>
                  <a:pt x="0" y="672287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156926" y="520216"/>
            <a:ext cx="17812457" cy="9557895"/>
            <a:chOff x="0" y="0"/>
            <a:chExt cx="2348113" cy="1259962"/>
          </a:xfrm>
        </p:grpSpPr>
        <p:sp>
          <p:nvSpPr>
            <p:cNvPr name="Freeform 10" id="10"/>
            <p:cNvSpPr/>
            <p:nvPr/>
          </p:nvSpPr>
          <p:spPr>
            <a:xfrm flipH="false" flipV="false" rot="0">
              <a:off x="0" y="0"/>
              <a:ext cx="2348113" cy="1259962"/>
            </a:xfrm>
            <a:custGeom>
              <a:avLst/>
              <a:gdLst/>
              <a:ahLst/>
              <a:cxnLst/>
              <a:rect r="r" b="b" t="t" l="l"/>
              <a:pathLst>
                <a:path h="1259962" w="2348113">
                  <a:moveTo>
                    <a:pt x="2188093" y="0"/>
                  </a:moveTo>
                  <a:lnTo>
                    <a:pt x="160020" y="0"/>
                  </a:lnTo>
                  <a:lnTo>
                    <a:pt x="0" y="160020"/>
                  </a:lnTo>
                  <a:lnTo>
                    <a:pt x="0" y="1099942"/>
                  </a:lnTo>
                  <a:lnTo>
                    <a:pt x="160020" y="1259962"/>
                  </a:lnTo>
                  <a:lnTo>
                    <a:pt x="2188093" y="1259962"/>
                  </a:lnTo>
                  <a:lnTo>
                    <a:pt x="2348113" y="1099942"/>
                  </a:lnTo>
                  <a:lnTo>
                    <a:pt x="2348113" y="160020"/>
                  </a:lnTo>
                  <a:lnTo>
                    <a:pt x="2188093"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221113" cy="1171062"/>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9503048" y="5143500"/>
            <a:ext cx="7623178" cy="4297566"/>
          </a:xfrm>
          <a:custGeom>
            <a:avLst/>
            <a:gdLst/>
            <a:ahLst/>
            <a:cxnLst/>
            <a:rect r="r" b="b" t="t" l="l"/>
            <a:pathLst>
              <a:path h="4297566" w="7623178">
                <a:moveTo>
                  <a:pt x="0" y="0"/>
                </a:moveTo>
                <a:lnTo>
                  <a:pt x="7623178" y="0"/>
                </a:lnTo>
                <a:lnTo>
                  <a:pt x="7623178" y="4297566"/>
                </a:lnTo>
                <a:lnTo>
                  <a:pt x="0" y="4297566"/>
                </a:lnTo>
                <a:lnTo>
                  <a:pt x="0" y="0"/>
                </a:lnTo>
                <a:close/>
              </a:path>
            </a:pathLst>
          </a:custGeom>
          <a:blipFill>
            <a:blip r:embed="rId7"/>
            <a:stretch>
              <a:fillRect l="0" t="0" r="0" b="0"/>
            </a:stretch>
          </a:blipFill>
        </p:spPr>
      </p:sp>
      <p:sp>
        <p:nvSpPr>
          <p:cNvPr name="Freeform 13" id="13"/>
          <p:cNvSpPr/>
          <p:nvPr/>
        </p:nvSpPr>
        <p:spPr>
          <a:xfrm flipH="false" flipV="false" rot="0">
            <a:off x="1267745" y="5143500"/>
            <a:ext cx="7637210" cy="4297566"/>
          </a:xfrm>
          <a:custGeom>
            <a:avLst/>
            <a:gdLst/>
            <a:ahLst/>
            <a:cxnLst/>
            <a:rect r="r" b="b" t="t" l="l"/>
            <a:pathLst>
              <a:path h="4297566" w="7637210">
                <a:moveTo>
                  <a:pt x="0" y="0"/>
                </a:moveTo>
                <a:lnTo>
                  <a:pt x="7637210" y="0"/>
                </a:lnTo>
                <a:lnTo>
                  <a:pt x="7637210" y="4297566"/>
                </a:lnTo>
                <a:lnTo>
                  <a:pt x="0" y="4297566"/>
                </a:lnTo>
                <a:lnTo>
                  <a:pt x="0" y="0"/>
                </a:lnTo>
                <a:close/>
              </a:path>
            </a:pathLst>
          </a:custGeom>
          <a:blipFill>
            <a:blip r:embed="rId8"/>
            <a:stretch>
              <a:fillRect l="-1938" t="-1063" r="0" b="-1063"/>
            </a:stretch>
          </a:blipFill>
        </p:spPr>
      </p:sp>
      <p:sp>
        <p:nvSpPr>
          <p:cNvPr name="TextBox 14" id="14"/>
          <p:cNvSpPr txBox="true"/>
          <p:nvPr/>
        </p:nvSpPr>
        <p:spPr>
          <a:xfrm rot="0">
            <a:off x="2667842" y="788538"/>
            <a:ext cx="13670413" cy="924267"/>
          </a:xfrm>
          <a:prstGeom prst="rect">
            <a:avLst/>
          </a:prstGeom>
        </p:spPr>
        <p:txBody>
          <a:bodyPr anchor="t" rtlCol="false" tIns="0" lIns="0" bIns="0" rIns="0">
            <a:spAutoFit/>
          </a:bodyPr>
          <a:lstStyle/>
          <a:p>
            <a:pPr algn="ctr">
              <a:lnSpc>
                <a:spcPts val="7536"/>
              </a:lnSpc>
            </a:pPr>
            <a:r>
              <a:rPr lang="en-US" sz="5382">
                <a:solidFill>
                  <a:srgbClr val="FFFFFF"/>
                </a:solidFill>
                <a:latin typeface="Canva Sans"/>
                <a:ea typeface="Canva Sans"/>
                <a:cs typeface="Canva Sans"/>
                <a:sym typeface="Canva Sans"/>
              </a:rPr>
              <a:t>Висновок та результати дослідження </a:t>
            </a:r>
          </a:p>
        </p:txBody>
      </p:sp>
      <p:sp>
        <p:nvSpPr>
          <p:cNvPr name="TextBox 15" id="15"/>
          <p:cNvSpPr txBox="true"/>
          <p:nvPr/>
        </p:nvSpPr>
        <p:spPr>
          <a:xfrm rot="0">
            <a:off x="1028700" y="2248075"/>
            <a:ext cx="8115300" cy="2677344"/>
          </a:xfrm>
          <a:prstGeom prst="rect">
            <a:avLst/>
          </a:prstGeom>
        </p:spPr>
        <p:txBody>
          <a:bodyPr anchor="t" rtlCol="false" tIns="0" lIns="0" bIns="0" rIns="0">
            <a:spAutoFit/>
          </a:bodyPr>
          <a:lstStyle/>
          <a:p>
            <a:pPr algn="just">
              <a:lnSpc>
                <a:spcPts val="2397"/>
              </a:lnSpc>
            </a:pPr>
            <a:r>
              <a:rPr lang="en-US" sz="1712">
                <a:solidFill>
                  <a:srgbClr val="FFFFFF"/>
                </a:solidFill>
                <a:latin typeface="Canva Sans"/>
                <a:ea typeface="Canva Sans"/>
                <a:cs typeface="Canva Sans"/>
                <a:sym typeface="Canva Sans"/>
              </a:rPr>
              <a:t>Дослідження показало, що річка Південний Буг є не лише природним елементом ландшафту, а й важливою історико-культурною віссю Хмельницького. Вона об’єднує події, пам’ятки, духовні місця й трагічні сторінки минулого.</a:t>
            </a:r>
          </a:p>
          <a:p>
            <a:pPr algn="just">
              <a:lnSpc>
                <a:spcPts val="2397"/>
              </a:lnSpc>
            </a:pPr>
            <a:r>
              <a:rPr lang="en-US" sz="1712">
                <a:solidFill>
                  <a:srgbClr val="FFFFFF"/>
                </a:solidFill>
                <a:latin typeface="Canva Sans"/>
                <a:ea typeface="Canva Sans"/>
                <a:cs typeface="Canva Sans"/>
                <a:sym typeface="Canva Sans"/>
              </a:rPr>
              <a:t>Створений маршрут демонструє, як на берегах цієї річки розвивалося місто: від фортеці й храмів — до парку і символічного Острова Кохання.</a:t>
            </a:r>
          </a:p>
          <a:p>
            <a:pPr algn="just">
              <a:lnSpc>
                <a:spcPts val="2397"/>
              </a:lnSpc>
            </a:pPr>
            <a:r>
              <a:rPr lang="en-US" sz="1712">
                <a:solidFill>
                  <a:srgbClr val="FFFFFF"/>
                </a:solidFill>
                <a:latin typeface="Canva Sans"/>
                <a:ea typeface="Canva Sans"/>
                <a:cs typeface="Canva Sans"/>
                <a:sym typeface="Canva Sans"/>
              </a:rPr>
              <a:t>Південний Буг залишається живим свідком історії, що формувала Хмельницький протягом століть.</a:t>
            </a:r>
          </a:p>
          <a:p>
            <a:pPr algn="just">
              <a:lnSpc>
                <a:spcPts val="2397"/>
              </a:lnSpc>
            </a:pPr>
          </a:p>
        </p:txBody>
      </p:sp>
      <p:sp>
        <p:nvSpPr>
          <p:cNvPr name="TextBox 16" id="16"/>
          <p:cNvSpPr txBox="true"/>
          <p:nvPr/>
        </p:nvSpPr>
        <p:spPr>
          <a:xfrm rot="0">
            <a:off x="9144000" y="1956964"/>
            <a:ext cx="8239244" cy="3336939"/>
          </a:xfrm>
          <a:prstGeom prst="rect">
            <a:avLst/>
          </a:prstGeom>
        </p:spPr>
        <p:txBody>
          <a:bodyPr anchor="t" rtlCol="false" tIns="0" lIns="0" bIns="0" rIns="0">
            <a:spAutoFit/>
          </a:bodyPr>
          <a:lstStyle/>
          <a:p>
            <a:pPr algn="just">
              <a:lnSpc>
                <a:spcPts val="2449"/>
              </a:lnSpc>
            </a:pPr>
          </a:p>
          <a:p>
            <a:pPr algn="just" marL="377703" indent="-188852" lvl="1">
              <a:lnSpc>
                <a:spcPts val="2449"/>
              </a:lnSpc>
              <a:buAutoNum type="arabicPeriod" startAt="1"/>
            </a:pPr>
            <a:r>
              <a:rPr lang="en-US" sz="1749">
                <a:solidFill>
                  <a:srgbClr val="FFFFFF"/>
                </a:solidFill>
                <a:latin typeface="Canva Sans"/>
                <a:ea typeface="Canva Sans"/>
                <a:cs typeface="Canva Sans"/>
                <a:sym typeface="Canva Sans"/>
              </a:rPr>
              <a:t>Визначено 8 ключових зупинок маршруту з історико-культурною цінністю.</a:t>
            </a:r>
          </a:p>
          <a:p>
            <a:pPr algn="just" marL="377703" indent="-188852" lvl="1">
              <a:lnSpc>
                <a:spcPts val="2449"/>
              </a:lnSpc>
              <a:buAutoNum type="arabicPeriod" startAt="1"/>
            </a:pPr>
            <a:r>
              <a:rPr lang="en-US" sz="1749">
                <a:solidFill>
                  <a:srgbClr val="FFFFFF"/>
                </a:solidFill>
                <a:latin typeface="Canva Sans"/>
                <a:ea typeface="Canva Sans"/>
                <a:cs typeface="Canva Sans"/>
                <a:sym typeface="Canva Sans"/>
              </a:rPr>
              <a:t>Простежено зв’язок кожної зупинки з річкою Південний Буг.</a:t>
            </a:r>
          </a:p>
          <a:p>
            <a:pPr algn="just" marL="377703" indent="-188852" lvl="1">
              <a:lnSpc>
                <a:spcPts val="2449"/>
              </a:lnSpc>
              <a:buAutoNum type="arabicPeriod" startAt="1"/>
            </a:pPr>
            <a:r>
              <a:rPr lang="en-US" sz="1749">
                <a:solidFill>
                  <a:srgbClr val="FFFFFF"/>
                </a:solidFill>
                <a:latin typeface="Canva Sans"/>
                <a:ea typeface="Canva Sans"/>
                <a:cs typeface="Canva Sans"/>
                <a:sym typeface="Canva Sans"/>
              </a:rPr>
              <a:t>Опрацьовано краєзнавчі, архівні та сучасні джерела.</a:t>
            </a:r>
          </a:p>
          <a:p>
            <a:pPr algn="just" marL="377703" indent="-188852" lvl="1">
              <a:lnSpc>
                <a:spcPts val="2449"/>
              </a:lnSpc>
              <a:buAutoNum type="arabicPeriod" startAt="1"/>
            </a:pPr>
            <a:r>
              <a:rPr lang="en-US" sz="1749">
                <a:solidFill>
                  <a:srgbClr val="FFFFFF"/>
                </a:solidFill>
                <a:latin typeface="Canva Sans"/>
                <a:ea typeface="Canva Sans"/>
                <a:cs typeface="Canva Sans"/>
                <a:sym typeface="Canva Sans"/>
              </a:rPr>
              <a:t>Створено авторський екскурсійний маршрут як інтерактивну форму вивчення історії міста.</a:t>
            </a:r>
          </a:p>
          <a:p>
            <a:pPr algn="just" marL="377703" indent="-188852" lvl="1">
              <a:lnSpc>
                <a:spcPts val="2449"/>
              </a:lnSpc>
              <a:buAutoNum type="arabicPeriod" startAt="1"/>
            </a:pPr>
            <a:r>
              <a:rPr lang="en-US" sz="1749">
                <a:solidFill>
                  <a:srgbClr val="FFFFFF"/>
                </a:solidFill>
                <a:latin typeface="Canva Sans"/>
                <a:ea typeface="Canva Sans"/>
                <a:cs typeface="Canva Sans"/>
                <a:sym typeface="Canva Sans"/>
              </a:rPr>
              <a:t>Доведено, що природне середовище — важлива складова колективної пам’яті та культурної ідентичності.</a:t>
            </a:r>
          </a:p>
          <a:p>
            <a:pPr algn="just">
              <a:lnSpc>
                <a:spcPts val="2449"/>
              </a:lnSpc>
            </a:pPr>
          </a:p>
          <a:p>
            <a:pPr algn="just">
              <a:lnSpc>
                <a:spcPts val="2449"/>
              </a:lnSpc>
            </a:pPr>
          </a:p>
        </p:txBody>
      </p:sp>
      <p:sp>
        <p:nvSpPr>
          <p:cNvPr name="TextBox 17" id="17"/>
          <p:cNvSpPr txBox="true"/>
          <p:nvPr/>
        </p:nvSpPr>
        <p:spPr>
          <a:xfrm rot="0">
            <a:off x="7529645" y="9402966"/>
            <a:ext cx="3516695" cy="356684"/>
          </a:xfrm>
          <a:prstGeom prst="rect">
            <a:avLst/>
          </a:prstGeom>
        </p:spPr>
        <p:txBody>
          <a:bodyPr anchor="t" rtlCol="false" tIns="0" lIns="0" bIns="0" rIns="0">
            <a:spAutoFit/>
          </a:bodyPr>
          <a:lstStyle/>
          <a:p>
            <a:pPr algn="ctr">
              <a:lnSpc>
                <a:spcPts val="2951"/>
              </a:lnSpc>
            </a:pPr>
            <a:r>
              <a:rPr lang="en-US" sz="2108">
                <a:solidFill>
                  <a:srgbClr val="FFFFFF"/>
                </a:solidFill>
                <a:latin typeface="Canva Sans"/>
                <a:ea typeface="Canva Sans"/>
                <a:cs typeface="Canva Sans"/>
                <a:sym typeface="Canva Sans"/>
              </a:rPr>
              <a:t>Світлини з власного архіву</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2227521">
            <a:off x="-5547055" y="-7612588"/>
            <a:ext cx="11839807" cy="11839807"/>
          </a:xfrm>
          <a:custGeom>
            <a:avLst/>
            <a:gdLst/>
            <a:ahLst/>
            <a:cxnLst/>
            <a:rect r="r" b="b" t="t" l="l"/>
            <a:pathLst>
              <a:path h="11839807" w="11839807">
                <a:moveTo>
                  <a:pt x="0" y="0"/>
                </a:moveTo>
                <a:lnTo>
                  <a:pt x="11839807" y="0"/>
                </a:lnTo>
                <a:lnTo>
                  <a:pt x="11839807" y="11839806"/>
                </a:lnTo>
                <a:lnTo>
                  <a:pt x="0" y="11839806"/>
                </a:lnTo>
                <a:lnTo>
                  <a:pt x="0" y="0"/>
                </a:lnTo>
                <a:close/>
              </a:path>
            </a:pathLst>
          </a:custGeom>
          <a:blipFill>
            <a:blip r:embed="rId3"/>
            <a:stretch>
              <a:fillRect l="0" t="0" r="0" b="0"/>
            </a:stretch>
          </a:blipFill>
        </p:spPr>
      </p:sp>
      <p:sp>
        <p:nvSpPr>
          <p:cNvPr name="Freeform 4" id="4"/>
          <p:cNvSpPr/>
          <p:nvPr/>
        </p:nvSpPr>
        <p:spPr>
          <a:xfrm flipH="false" flipV="false" rot="-2227521">
            <a:off x="12368097" y="5969430"/>
            <a:ext cx="11839807" cy="11839807"/>
          </a:xfrm>
          <a:custGeom>
            <a:avLst/>
            <a:gdLst/>
            <a:ahLst/>
            <a:cxnLst/>
            <a:rect r="r" b="b" t="t" l="l"/>
            <a:pathLst>
              <a:path h="11839807" w="11839807">
                <a:moveTo>
                  <a:pt x="0" y="0"/>
                </a:moveTo>
                <a:lnTo>
                  <a:pt x="11839806" y="0"/>
                </a:lnTo>
                <a:lnTo>
                  <a:pt x="11839806" y="11839807"/>
                </a:lnTo>
                <a:lnTo>
                  <a:pt x="0" y="11839807"/>
                </a:lnTo>
                <a:lnTo>
                  <a:pt x="0" y="0"/>
                </a:lnTo>
                <a:close/>
              </a:path>
            </a:pathLst>
          </a:custGeom>
          <a:blipFill>
            <a:blip r:embed="rId3"/>
            <a:stretch>
              <a:fillRect l="0" t="0" r="0" b="0"/>
            </a:stretch>
          </a:blipFill>
        </p:spPr>
      </p:sp>
      <p:sp>
        <p:nvSpPr>
          <p:cNvPr name="Freeform 5" id="5"/>
          <p:cNvSpPr/>
          <p:nvPr/>
        </p:nvSpPr>
        <p:spPr>
          <a:xfrm flipH="false" flipV="false" rot="1538889">
            <a:off x="-1488056" y="8044230"/>
            <a:ext cx="10634674" cy="4067763"/>
          </a:xfrm>
          <a:custGeom>
            <a:avLst/>
            <a:gdLst/>
            <a:ahLst/>
            <a:cxnLst/>
            <a:rect r="r" b="b" t="t" l="l"/>
            <a:pathLst>
              <a:path h="4067763" w="10634674">
                <a:moveTo>
                  <a:pt x="0" y="0"/>
                </a:moveTo>
                <a:lnTo>
                  <a:pt x="10634674" y="0"/>
                </a:lnTo>
                <a:lnTo>
                  <a:pt x="10634674" y="4067763"/>
                </a:lnTo>
                <a:lnTo>
                  <a:pt x="0" y="4067763"/>
                </a:lnTo>
                <a:lnTo>
                  <a:pt x="0" y="0"/>
                </a:lnTo>
                <a:close/>
              </a:path>
            </a:pathLst>
          </a:custGeom>
          <a:blipFill>
            <a:blip r:embed="rId4"/>
            <a:stretch>
              <a:fillRect l="0" t="0" r="0" b="0"/>
            </a:stretch>
          </a:blipFill>
        </p:spPr>
      </p:sp>
      <p:sp>
        <p:nvSpPr>
          <p:cNvPr name="Freeform 6" id="6"/>
          <p:cNvSpPr/>
          <p:nvPr/>
        </p:nvSpPr>
        <p:spPr>
          <a:xfrm flipH="false" flipV="false" rot="1236555">
            <a:off x="9041527" y="-2033881"/>
            <a:ext cx="10634674" cy="4067763"/>
          </a:xfrm>
          <a:custGeom>
            <a:avLst/>
            <a:gdLst/>
            <a:ahLst/>
            <a:cxnLst/>
            <a:rect r="r" b="b" t="t" l="l"/>
            <a:pathLst>
              <a:path h="4067763" w="10634674">
                <a:moveTo>
                  <a:pt x="0" y="0"/>
                </a:moveTo>
                <a:lnTo>
                  <a:pt x="10634673" y="0"/>
                </a:lnTo>
                <a:lnTo>
                  <a:pt x="10634673" y="4067762"/>
                </a:lnTo>
                <a:lnTo>
                  <a:pt x="0" y="4067762"/>
                </a:lnTo>
                <a:lnTo>
                  <a:pt x="0" y="0"/>
                </a:lnTo>
                <a:close/>
              </a:path>
            </a:pathLst>
          </a:custGeom>
          <a:blipFill>
            <a:blip r:embed="rId4"/>
            <a:stretch>
              <a:fillRect l="0" t="0" r="0" b="0"/>
            </a:stretch>
          </a:blipFill>
        </p:spPr>
      </p:sp>
      <p:sp>
        <p:nvSpPr>
          <p:cNvPr name="Freeform 7" id="7"/>
          <p:cNvSpPr/>
          <p:nvPr/>
        </p:nvSpPr>
        <p:spPr>
          <a:xfrm flipH="false" flipV="false" rot="1143784">
            <a:off x="-1238744" y="5896860"/>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143784">
            <a:off x="14991856" y="-2702921"/>
            <a:ext cx="4534888" cy="6722879"/>
          </a:xfrm>
          <a:custGeom>
            <a:avLst/>
            <a:gdLst/>
            <a:ahLst/>
            <a:cxnLst/>
            <a:rect r="r" b="b" t="t" l="l"/>
            <a:pathLst>
              <a:path h="6722879" w="4534888">
                <a:moveTo>
                  <a:pt x="0" y="0"/>
                </a:moveTo>
                <a:lnTo>
                  <a:pt x="4534888" y="0"/>
                </a:lnTo>
                <a:lnTo>
                  <a:pt x="4534888" y="6722880"/>
                </a:lnTo>
                <a:lnTo>
                  <a:pt x="0" y="67228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1028700" y="1028700"/>
            <a:ext cx="16230600" cy="8229600"/>
            <a:chOff x="0" y="0"/>
            <a:chExt cx="2188481" cy="1109652"/>
          </a:xfrm>
        </p:grpSpPr>
        <p:sp>
          <p:nvSpPr>
            <p:cNvPr name="Freeform 10" id="10"/>
            <p:cNvSpPr/>
            <p:nvPr/>
          </p:nvSpPr>
          <p:spPr>
            <a:xfrm flipH="false" flipV="false" rot="0">
              <a:off x="0" y="0"/>
              <a:ext cx="2188481" cy="1109652"/>
            </a:xfrm>
            <a:custGeom>
              <a:avLst/>
              <a:gdLst/>
              <a:ahLst/>
              <a:cxnLst/>
              <a:rect r="r" b="b" t="t" l="l"/>
              <a:pathLst>
                <a:path h="1109652" w="2188481">
                  <a:moveTo>
                    <a:pt x="2028461" y="0"/>
                  </a:moveTo>
                  <a:lnTo>
                    <a:pt x="160020" y="0"/>
                  </a:lnTo>
                  <a:lnTo>
                    <a:pt x="0" y="160020"/>
                  </a:lnTo>
                  <a:lnTo>
                    <a:pt x="0" y="949632"/>
                  </a:lnTo>
                  <a:lnTo>
                    <a:pt x="160020" y="1109652"/>
                  </a:lnTo>
                  <a:lnTo>
                    <a:pt x="2028461" y="1109652"/>
                  </a:lnTo>
                  <a:lnTo>
                    <a:pt x="2188481" y="949632"/>
                  </a:lnTo>
                  <a:lnTo>
                    <a:pt x="2188481" y="160020"/>
                  </a:lnTo>
                  <a:lnTo>
                    <a:pt x="2028461" y="0"/>
                  </a:lnTo>
                  <a:close/>
                </a:path>
              </a:pathLst>
            </a:custGeom>
            <a:solidFill>
              <a:srgbClr val="593622">
                <a:alpha val="89804"/>
              </a:srgbClr>
            </a:solidFill>
            <a:ln w="180975" cap="sq">
              <a:solidFill>
                <a:srgbClr val="C9B9A1">
                  <a:alpha val="89804"/>
                </a:srgbClr>
              </a:solidFill>
              <a:prstDash val="solid"/>
              <a:miter/>
            </a:ln>
          </p:spPr>
        </p:sp>
        <p:sp>
          <p:nvSpPr>
            <p:cNvPr name="TextBox 11" id="11"/>
            <p:cNvSpPr txBox="true"/>
            <p:nvPr/>
          </p:nvSpPr>
          <p:spPr>
            <a:xfrm>
              <a:off x="63500" y="25400"/>
              <a:ext cx="2061481" cy="1020752"/>
            </a:xfrm>
            <a:prstGeom prst="rect">
              <a:avLst/>
            </a:prstGeom>
          </p:spPr>
          <p:txBody>
            <a:bodyPr anchor="ctr" rtlCol="false" tIns="50800" lIns="50800" bIns="50800" rIns="50800"/>
            <a:lstStyle/>
            <a:p>
              <a:pPr algn="ctr">
                <a:lnSpc>
                  <a:spcPts val="2659"/>
                </a:lnSpc>
                <a:spcBef>
                  <a:spcPct val="0"/>
                </a:spcBef>
              </a:pPr>
            </a:p>
          </p:txBody>
        </p:sp>
      </p:grpSp>
      <p:sp>
        <p:nvSpPr>
          <p:cNvPr name="TextBox 12" id="12"/>
          <p:cNvSpPr txBox="true"/>
          <p:nvPr/>
        </p:nvSpPr>
        <p:spPr>
          <a:xfrm rot="0">
            <a:off x="2135789" y="1306288"/>
            <a:ext cx="14244913" cy="1009278"/>
          </a:xfrm>
          <a:prstGeom prst="rect">
            <a:avLst/>
          </a:prstGeom>
        </p:spPr>
        <p:txBody>
          <a:bodyPr anchor="t" rtlCol="false" tIns="0" lIns="0" bIns="0" rIns="0">
            <a:spAutoFit/>
          </a:bodyPr>
          <a:lstStyle/>
          <a:p>
            <a:pPr algn="ctr">
              <a:lnSpc>
                <a:spcPts val="8248"/>
              </a:lnSpc>
            </a:pPr>
            <a:r>
              <a:rPr lang="en-US" sz="5891">
                <a:solidFill>
                  <a:srgbClr val="FFFFFF"/>
                </a:solidFill>
                <a:latin typeface="Canva Sans"/>
                <a:ea typeface="Canva Sans"/>
                <a:cs typeface="Canva Sans"/>
                <a:sym typeface="Canva Sans"/>
              </a:rPr>
              <a:t>Список використаних джерел </a:t>
            </a:r>
          </a:p>
        </p:txBody>
      </p:sp>
      <p:sp>
        <p:nvSpPr>
          <p:cNvPr name="TextBox 13" id="13"/>
          <p:cNvSpPr txBox="true"/>
          <p:nvPr/>
        </p:nvSpPr>
        <p:spPr>
          <a:xfrm rot="0">
            <a:off x="1816136" y="2550867"/>
            <a:ext cx="14884218" cy="6074431"/>
          </a:xfrm>
          <a:prstGeom prst="rect">
            <a:avLst/>
          </a:prstGeom>
        </p:spPr>
        <p:txBody>
          <a:bodyPr anchor="t" rtlCol="false" tIns="0" lIns="0" bIns="0" rIns="0">
            <a:spAutoFit/>
          </a:bodyPr>
          <a:lstStyle/>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Коцупей О. Південний Буг у Хмельницькому: як на ньому з’явився Острів кохання — історія у фото // ye.ua. – 12.02.2025. – URL: https://ye.ua/istiriya/73220_Pivdenniy_Bug_u_Hmelnickomu__yak_na_nomu_z_yavivsya_Ostriv_kohannya_istoriya_u_foto.html (дата звернення: 02.04.2025). </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Бевз А. Як будували парк Чекмана 60 років тому (фото) // </a:t>
            </a:r>
            <a:r>
              <a:rPr lang="en-US" sz="1253" i="true">
                <a:solidFill>
                  <a:srgbClr val="FFFFFF"/>
                </a:solidFill>
                <a:latin typeface="Canva Sans Italics"/>
                <a:ea typeface="Canva Sans Italics"/>
                <a:cs typeface="Canva Sans Italics"/>
                <a:sym typeface="Canva Sans Italics"/>
              </a:rPr>
              <a:t>vsim.ua</a:t>
            </a:r>
            <a:r>
              <a:rPr lang="en-US" sz="1253">
                <a:solidFill>
                  <a:srgbClr val="FFFFFF"/>
                </a:solidFill>
                <a:latin typeface="Canva Sans"/>
                <a:ea typeface="Canva Sans"/>
                <a:cs typeface="Canva Sans"/>
                <a:sym typeface="Canva Sans"/>
              </a:rPr>
              <a:t>. – 25.01.2024. URL: https://vsim.ua/Retro/yak-buduvali-park-chekmana-60-rokiv-tomu-foto-10601805.html (дата звернення: 02.04.2025). </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Папонова В. Плоскирів – Проскурів – Хмельницький: штрихи до історичного портрету міста // </a:t>
            </a:r>
            <a:r>
              <a:rPr lang="en-US" sz="1253" i="true">
                <a:solidFill>
                  <a:srgbClr val="FFFFFF"/>
                </a:solidFill>
                <a:latin typeface="Canva Sans Italics"/>
                <a:ea typeface="Canva Sans Italics"/>
                <a:cs typeface="Canva Sans Italics"/>
                <a:sym typeface="Canva Sans Italics"/>
              </a:rPr>
              <a:t>Хмельницька міська рада</a:t>
            </a:r>
            <a:r>
              <a:rPr lang="en-US" sz="1253">
                <a:solidFill>
                  <a:srgbClr val="FFFFFF"/>
                </a:solidFill>
                <a:latin typeface="Canva Sans"/>
                <a:ea typeface="Canva Sans"/>
                <a:cs typeface="Canva Sans"/>
                <a:sym typeface="Canva Sans"/>
              </a:rPr>
              <a:t>. – 17.04.2017. URL: https://www.khm.gov.ua/uk/content/ploskyriv-proskuriv-hmelnyckyy-shtryhy-do-istorychnogo-portretu-mista (дата звернення: 02.04.2025). </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Олійник І. Плоскирівський замок: які таємниці відкрила краєзнавцям новознайдена карта? // </a:t>
            </a:r>
            <a:r>
              <a:rPr lang="en-US" sz="1253" i="true">
                <a:solidFill>
                  <a:srgbClr val="FFFFFF"/>
                </a:solidFill>
                <a:latin typeface="Canva Sans Italics"/>
                <a:ea typeface="Canva Sans Italics"/>
                <a:cs typeface="Canva Sans Italics"/>
                <a:sym typeface="Canva Sans Italics"/>
              </a:rPr>
              <a:t>ye.ua</a:t>
            </a:r>
            <a:r>
              <a:rPr lang="en-US" sz="1253">
                <a:solidFill>
                  <a:srgbClr val="FFFFFF"/>
                </a:solidFill>
                <a:latin typeface="Canva Sans"/>
                <a:ea typeface="Canva Sans"/>
                <a:cs typeface="Canva Sans"/>
                <a:sym typeface="Canva Sans"/>
              </a:rPr>
              <a:t>. – 25.11.2018. URL: https://ye.ua/istiriya/39132_Ploskirivskiy_zamok__yaki_tayemnici_vidkrila_krayeznavcyam_novoznaydena_karta.html (дата звернення: 02.04.2025). </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Єсюнін С. Італійський будівничий Плоскирівського замку // ye.ua — 26.05.2011. URL: https://web.archive.org/web/20160304203057/http://ye.ua/news/news_5081.html (дата звернення: 02.04.2025).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У Хмельницькому був замок // </a:t>
            </a:r>
            <a:r>
              <a:rPr lang="en-US" sz="1253" i="true">
                <a:solidFill>
                  <a:srgbClr val="FFFFFF"/>
                </a:solidFill>
                <a:latin typeface="Canva Sans Italics"/>
                <a:ea typeface="Canva Sans Italics"/>
                <a:cs typeface="Canva Sans Italics"/>
                <a:sym typeface="Canva Sans Italics"/>
              </a:rPr>
              <a:t>vsim.ua</a:t>
            </a:r>
            <a:r>
              <a:rPr lang="en-US" sz="1253">
                <a:solidFill>
                  <a:srgbClr val="FFFFFF"/>
                </a:solidFill>
                <a:latin typeface="Canva Sans"/>
                <a:ea typeface="Canva Sans"/>
                <a:cs typeface="Canva Sans"/>
                <a:sym typeface="Canva Sans"/>
              </a:rPr>
              <a:t>. – 2024. URL: https://vsim.ua/Retro/u-hmelnitskomu-buv-zamok-10293467.html (дата звернення: 02.04.2025).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Ковальчук А. Історія створення міського водосховища у Хмельницькому сягає сотні років // </a:t>
            </a:r>
            <a:r>
              <a:rPr lang="en-US" sz="1253" i="true">
                <a:solidFill>
                  <a:srgbClr val="FFFFFF"/>
                </a:solidFill>
                <a:latin typeface="Canva Sans Italics"/>
                <a:ea typeface="Canva Sans Italics"/>
                <a:cs typeface="Canva Sans Italics"/>
                <a:sym typeface="Canva Sans Italics"/>
              </a:rPr>
              <a:t>khmelnytskyi.name</a:t>
            </a:r>
            <a:r>
              <a:rPr lang="en-US" sz="1253">
                <a:solidFill>
                  <a:srgbClr val="FFFFFF"/>
                </a:solidFill>
                <a:latin typeface="Canva Sans"/>
                <a:ea typeface="Canva Sans"/>
                <a:cs typeface="Canva Sans"/>
                <a:sym typeface="Canva Sans"/>
              </a:rPr>
              <a:t>. –15.03.2024. URL: https://khmelnytskyi.name/uk/eternal-5960-istoriya-stvorennya-miskogo-vodoshovyshha-u-hmelnyczkomu-syagaye-sotni-rokiv (дата звернення: 02.04.2025).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Рискальчук О. Що ви знаєте про “острів кохання” у Хмельницькому? (ТЕСТ) // </a:t>
            </a:r>
            <a:r>
              <a:rPr lang="en-US" sz="1253" i="true">
                <a:solidFill>
                  <a:srgbClr val="FFFFFF"/>
                </a:solidFill>
                <a:latin typeface="Canva Sans Italics"/>
                <a:ea typeface="Canva Sans Italics"/>
                <a:cs typeface="Canva Sans Italics"/>
                <a:sym typeface="Canva Sans Italics"/>
              </a:rPr>
              <a:t>vsim.ua</a:t>
            </a:r>
            <a:r>
              <a:rPr lang="en-US" sz="1253">
                <a:solidFill>
                  <a:srgbClr val="FFFFFF"/>
                </a:solidFill>
                <a:latin typeface="Canva Sans"/>
                <a:ea typeface="Canva Sans"/>
                <a:cs typeface="Canva Sans"/>
                <a:sym typeface="Canva Sans"/>
              </a:rPr>
              <a:t>. – 13.08.2020. URL: https://vsim.ua/tests/scho-vi-znaete-pro-ostriv-kohannya-u-hmelnitskomu-test-11114153.html (дата звернення: 03.04.2025).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Острів кохання у Хмельницькому // </a:t>
            </a:r>
            <a:r>
              <a:rPr lang="en-US" sz="1253" i="true">
                <a:solidFill>
                  <a:srgbClr val="FFFFFF"/>
                </a:solidFill>
                <a:latin typeface="Canva Sans Italics"/>
                <a:ea typeface="Canva Sans Italics"/>
                <a:cs typeface="Canva Sans Italics"/>
                <a:sym typeface="Canva Sans Italics"/>
              </a:rPr>
              <a:t>YouTube</a:t>
            </a:r>
            <a:r>
              <a:rPr lang="en-US" sz="1253">
                <a:solidFill>
                  <a:srgbClr val="FFFFFF"/>
                </a:solidFill>
                <a:latin typeface="Canva Sans"/>
                <a:ea typeface="Canva Sans"/>
                <a:cs typeface="Canva Sans"/>
                <a:sym typeface="Canva Sans"/>
              </a:rPr>
              <a:t>. – 16.02.2021. URL: https://youtu.be/c9t7V-40F9k?si=PoQdD06jAObynDHC (дата звернення: 03.04.2025).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Пастернак Д. Хмельниччина в часи Голокосту – про єврейське гетто у Проскурові // </a:t>
            </a:r>
            <a:r>
              <a:rPr lang="en-US" sz="1253" i="true">
                <a:solidFill>
                  <a:srgbClr val="FFFFFF"/>
                </a:solidFill>
                <a:latin typeface="Canva Sans Italics"/>
                <a:ea typeface="Canva Sans Italics"/>
                <a:cs typeface="Canva Sans Italics"/>
                <a:sym typeface="Canva Sans Italics"/>
              </a:rPr>
              <a:t>ye.ua</a:t>
            </a:r>
            <a:r>
              <a:rPr lang="en-US" sz="1253">
                <a:solidFill>
                  <a:srgbClr val="FFFFFF"/>
                </a:solidFill>
                <a:latin typeface="Canva Sans"/>
                <a:ea typeface="Canva Sans"/>
                <a:cs typeface="Canva Sans"/>
                <a:sym typeface="Canva Sans"/>
              </a:rPr>
              <a:t>. – 27.01.2023. URL: https://ye.ua/syspilstvo/62582_Hmelnichchina_v_chasi_Golokostu___pro_yevreyske_getto_u_Proskurovi.html (дата звернення: 03.04.2025).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Походження назви річки Південний Буг // </a:t>
            </a:r>
            <a:r>
              <a:rPr lang="en-US" sz="1253" i="true">
                <a:solidFill>
                  <a:srgbClr val="FFFFFF"/>
                </a:solidFill>
                <a:latin typeface="Canva Sans Italics"/>
                <a:ea typeface="Canva Sans Italics"/>
                <a:cs typeface="Canva Sans Italics"/>
                <a:sym typeface="Canva Sans Italics"/>
              </a:rPr>
              <a:t>MyKrai</a:t>
            </a:r>
            <a:r>
              <a:rPr lang="en-US" sz="1253">
                <a:solidFill>
                  <a:srgbClr val="FFFFFF"/>
                </a:solidFill>
                <a:latin typeface="Canva Sans"/>
                <a:ea typeface="Canva Sans"/>
                <a:cs typeface="Canva Sans"/>
                <a:sym typeface="Canva Sans"/>
              </a:rPr>
              <a:t>. – URL: https://mykrai.wordpress.com/походження-назви-річки-південний-буг/ (дата звернення: 10.04.2025).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Проскурівська фортеця — міф чи реальність? // </a:t>
            </a:r>
            <a:r>
              <a:rPr lang="en-US" sz="1253" i="true">
                <a:solidFill>
                  <a:srgbClr val="FFFFFF"/>
                </a:solidFill>
                <a:latin typeface="Canva Sans Italics"/>
                <a:ea typeface="Canva Sans Italics"/>
                <a:cs typeface="Canva Sans Italics"/>
                <a:sym typeface="Canva Sans Italics"/>
              </a:rPr>
              <a:t>proskuriv.khm.gov.ua</a:t>
            </a:r>
            <a:r>
              <a:rPr lang="en-US" sz="1253">
                <a:solidFill>
                  <a:srgbClr val="FFFFFF"/>
                </a:solidFill>
                <a:latin typeface="Canva Sans"/>
                <a:ea typeface="Canva Sans"/>
                <a:cs typeface="Canva Sans"/>
                <a:sym typeface="Canva Sans"/>
              </a:rPr>
              <a:t>. – 20.02.2020. URL: https://proskuriv.khm.gov.ua/2020/02/20/проскурівська-фортеця-міф-чи-реаль/ (дата звернення: 10.04.2025).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Костел Святого Архангела Михаїла, Хмельницький // </a:t>
            </a:r>
            <a:r>
              <a:rPr lang="en-US" sz="1253" i="true">
                <a:solidFill>
                  <a:srgbClr val="FFFFFF"/>
                </a:solidFill>
                <a:latin typeface="Canva Sans Italics"/>
                <a:ea typeface="Canva Sans Italics"/>
                <a:cs typeface="Canva Sans Italics"/>
                <a:sym typeface="Canva Sans Italics"/>
              </a:rPr>
              <a:t>rkc.in.ua</a:t>
            </a:r>
            <a:r>
              <a:rPr lang="en-US" sz="1253">
                <a:solidFill>
                  <a:srgbClr val="FFFFFF"/>
                </a:solidFill>
                <a:latin typeface="Canva Sans"/>
                <a:ea typeface="Canva Sans"/>
                <a:cs typeface="Canva Sans"/>
                <a:sym typeface="Canva Sans"/>
              </a:rPr>
              <a:t>. – 27.04.2011. URL: https://www.rkc.in.ua/index.php?l=u&amp;m=k&amp;f=ochm__&amp;p=hm__hmhs (дата звернення: 11.04.2025).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Самойленко А. Краєзнавець Хмельниччини – про костел Святої Анни у Проскурові. Де він був // </a:t>
            </a:r>
            <a:r>
              <a:rPr lang="en-US" sz="1253" i="true">
                <a:solidFill>
                  <a:srgbClr val="FFFFFF"/>
                </a:solidFill>
                <a:latin typeface="Canva Sans Italics"/>
                <a:ea typeface="Canva Sans Italics"/>
                <a:cs typeface="Canva Sans Italics"/>
                <a:sym typeface="Canva Sans Italics"/>
              </a:rPr>
              <a:t>Суспільне Хмельницький</a:t>
            </a:r>
            <a:r>
              <a:rPr lang="en-US" sz="1253">
                <a:solidFill>
                  <a:srgbClr val="FFFFFF"/>
                </a:solidFill>
                <a:latin typeface="Canva Sans"/>
                <a:ea typeface="Canva Sans"/>
                <a:cs typeface="Canva Sans"/>
                <a:sym typeface="Canva Sans"/>
              </a:rPr>
              <a:t>. – 10.05.2023. URL: https://suspilne.media/khmelnytskiy/470558-kraeznavec-hmelniccini-pro-kostel-svatoi-anni-u-proskurovi-de-vin-buv/ (дата звернення: 11.04.2025).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Бевз А. Найстаріша церква Хмельницького: історія від створення до переходу в ПЦУ // </a:t>
            </a:r>
            <a:r>
              <a:rPr lang="en-US" sz="1253" i="true">
                <a:solidFill>
                  <a:srgbClr val="FFFFFF"/>
                </a:solidFill>
                <a:latin typeface="Canva Sans Italics"/>
                <a:ea typeface="Canva Sans Italics"/>
                <a:cs typeface="Canva Sans Italics"/>
                <a:sym typeface="Canva Sans Italics"/>
              </a:rPr>
              <a:t>vsim.ua</a:t>
            </a:r>
            <a:r>
              <a:rPr lang="en-US" sz="1253">
                <a:solidFill>
                  <a:srgbClr val="FFFFFF"/>
                </a:solidFill>
                <a:latin typeface="Canva Sans"/>
                <a:ea typeface="Canva Sans"/>
                <a:cs typeface="Canva Sans"/>
                <a:sym typeface="Canva Sans"/>
              </a:rPr>
              <a:t>. – 20.04.2025. URL: https://vsim.ua/Retro/naystarisha-tserkva-hmelnitskogo-istoriya-vid-stvorennya-do-perehodu-v-11959552.html (дата звернення: 12.04.2025).</a:t>
            </a:r>
          </a:p>
          <a:p>
            <a:pPr algn="l" marL="270657" indent="-135329" lvl="1">
              <a:lnSpc>
                <a:spcPts val="1755"/>
              </a:lnSpc>
              <a:buAutoNum type="arabicPeriod" startAt="1"/>
            </a:pPr>
            <a:r>
              <a:rPr lang="en-US" sz="1253">
                <a:solidFill>
                  <a:srgbClr val="FFFFFF"/>
                </a:solidFill>
                <a:latin typeface="Canva Sans"/>
                <a:ea typeface="Canva Sans"/>
                <a:cs typeface="Canva Sans"/>
                <a:sym typeface="Canva Sans"/>
              </a:rPr>
              <a:t>Синагога ремісників у Хмельницькому // </a:t>
            </a:r>
            <a:r>
              <a:rPr lang="en-US" sz="1253" i="true">
                <a:solidFill>
                  <a:srgbClr val="FFFFFF"/>
                </a:solidFill>
                <a:latin typeface="Canva Sans Italics"/>
                <a:ea typeface="Canva Sans Italics"/>
                <a:cs typeface="Canva Sans Italics"/>
                <a:sym typeface="Canva Sans Italics"/>
              </a:rPr>
              <a:t>TheCity</a:t>
            </a:r>
            <a:r>
              <a:rPr lang="en-US" sz="1253">
                <a:solidFill>
                  <a:srgbClr val="FFFFFF"/>
                </a:solidFill>
                <a:latin typeface="Canva Sans"/>
                <a:ea typeface="Canva Sans"/>
                <a:cs typeface="Canva Sans"/>
                <a:sym typeface="Canva Sans"/>
              </a:rPr>
              <a:t>. – 14.05.2016. URL: https://thecity.com.ua/sinagoga-remisnikiv-xmelnickij.html (дата звернення: 12.04.2025).</a:t>
            </a:r>
          </a:p>
          <a:p>
            <a:pPr algn="l">
              <a:lnSpc>
                <a:spcPts val="1755"/>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DAGkEFXA90g</dc:identifier>
  <dcterms:modified xsi:type="dcterms:W3CDTF">2011-08-01T06:04:30Z</dcterms:modified>
  <cp:revision>1</cp:revision>
  <dc:title>Таємниці Південного Бугу: історико-культурний екскурсійний маршрут Хмельницьким</dc:title>
</cp:coreProperties>
</file>