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4" r:id="rId9"/>
    <p:sldId id="263" r:id="rId10"/>
    <p:sldId id="262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EC"/>
    <a:srgbClr val="0099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78" d="100"/>
          <a:sy n="78" d="100"/>
        </p:scale>
        <p:origin x="8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76F82-1E9B-4DD5-9835-C8EB26B43900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1BFF3-7510-423B-9856-BCC4B2F16A1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5913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1BFF3-7510-423B-9856-BCC4B2F16A14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9777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1BFF3-7510-423B-9856-BCC4B2F16A14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1307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F1BFF3-7510-423B-9856-BCC4B2F16A14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0222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0FD25B-7EE8-6DC8-AFC6-EE3836200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12153112-01FB-8D90-7285-644BF0D96C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699BD2A-BDF7-51A4-AFA5-2B18247CF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1400E-1586-4410-AF05-66AC22563707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D84B1E2-E97D-3311-5E95-531851893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721387E-C76C-3A5A-DEDD-546B8880C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271A-6428-425A-BF37-017F24D488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0759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72C25E-C922-1068-216B-A0E0CA92E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877E90F-F66F-FE4F-1DAC-BA6E3CA80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3A0CD2C-ECF0-B6F5-E279-E1C8C9E33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1400E-1586-4410-AF05-66AC22563707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1777BDA-B25E-D263-5B46-2651A227B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BCFC7C2-31E4-915A-C865-76A178E2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271A-6428-425A-BF37-017F24D488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400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F4991E-0E42-9FB3-119A-777F1329B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390A180-40C6-800D-DC14-C4061CA02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9E96FED-F128-FCC3-108B-5145FDEDA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1400E-1586-4410-AF05-66AC22563707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8BD357D-E398-0D6F-AFC7-20081F00F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8E805C1-1F4C-E051-E029-57965CA56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271A-6428-425A-BF37-017F24D488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17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8FDF2D-A7CE-1BFD-FD5B-F825E2C96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11B003C-05A4-1D8B-10E2-9B7B66DBEC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47E91D3-EADA-25CF-962B-4A47BC2FE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B0DF946-2F29-93E9-DE9A-C8A86512C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1400E-1586-4410-AF05-66AC22563707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72A8356-505B-1228-8B75-E9FA3C3A2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F23FA45-387E-437F-D154-806FA2F35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271A-6428-425A-BF37-017F24D488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1529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A78AE1-FBD9-2B87-E074-A6EB588E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811CF6E-A3EC-5344-C25A-F95986955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A666DB5-19D3-46A7-2579-988C3CB38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76CA702F-1AC0-B10A-0BB9-B1546E632E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3EE495F7-898B-683B-34FA-4857EAFFD3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3F640DF3-72EA-BBEE-D80D-D0649C79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1400E-1586-4410-AF05-66AC22563707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04FC5319-103D-5358-7D24-0A4A37FA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C9757A52-7964-0C31-C8A1-147349B21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271A-6428-425A-BF37-017F24D488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7924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56D4A7-E96E-FE34-A285-7AB00F3CF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DDB5CF04-6AB4-F449-6E00-240085E6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1400E-1586-4410-AF05-66AC22563707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7A601011-03D5-F23C-10CC-3E6EAA49B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DA6F3187-6EDD-80AD-A13C-638334A7E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271A-6428-425A-BF37-017F24D488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6932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78937081-7D68-AB6E-6168-690E761E2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1400E-1586-4410-AF05-66AC22563707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F7D50FCA-24CD-DA4D-1438-F5441E65C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325516D-5D94-B060-F93C-446831D7C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271A-6428-425A-BF37-017F24D488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81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DA2C87-FFF1-3E3C-B997-33F6FCEF1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0AF4FC7-276C-3493-FBB6-669DB64CF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760124C2-B1F2-2AE5-A162-38B6BE241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344DFBB-C966-960E-3D25-6B635761F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1400E-1586-4410-AF05-66AC22563707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4B8378B3-565C-7477-4D66-D00A88E09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E58F4E3-2FE6-0DA5-BD55-FB83AD7D7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271A-6428-425A-BF37-017F24D488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8627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BF326-969D-A2AE-D17C-673CE9DBC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8D0B5D30-24EE-7A48-7734-30098E33E6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875D601-EA3B-0935-1F20-FC23815AFF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525EDC3-B6CA-76FA-FFC7-6B6B921E2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1400E-1586-4410-AF05-66AC22563707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274F3B8-C2C1-4EDE-9BC0-5B04F0534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2ACA551-328F-CBCC-EE3B-546799878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271A-6428-425A-BF37-017F24D488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163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CC477D-2E7B-220A-5A39-CAB84674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65C24ED-BE37-0208-1BB3-3389BAD52D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97D9199-2573-05A0-7183-5512355D1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1400E-1586-4410-AF05-66AC22563707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71F6DB0-06F4-D96E-0066-1AF557B21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D06C0FE-4027-2A3B-F2E1-EF427D731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271A-6428-425A-BF37-017F24D488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9268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F9B5EDDA-2C28-9818-2433-1EB79ADD2B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8707682-DF87-B7FC-DA30-8C9C74BD4E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DFF9083-E924-B2E2-5AB8-EBDBE5B61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1400E-1586-4410-AF05-66AC22563707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D623E9B-2AA9-FA87-1538-B21AD5DB7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1AC5929-AD4E-75D8-38BF-57F0BCF8E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271A-6428-425A-BF37-017F24D488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6292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5F8F6B7-21B3-9536-4127-CA59928AD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0D8A4CB-C616-4641-A34E-D35F7BE0E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1CCE126-3D83-D2E7-7459-834AE22BF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1400E-1586-4410-AF05-66AC22563707}" type="datetimeFigureOut">
              <a:rPr lang="uk-UA" smtClean="0"/>
              <a:t>27.02.2025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C9F33C3-02D5-F302-A177-C213E944C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263B660-5E24-D976-3FC8-A4E4E956FF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7271A-6428-425A-BF37-017F24D4886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1682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2276E-68CD-E741-3634-608EF83B6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66018"/>
            <a:ext cx="8760542" cy="1376363"/>
          </a:xfrm>
        </p:spPr>
        <p:txBody>
          <a:bodyPr>
            <a:normAutofit/>
          </a:bodyPr>
          <a:lstStyle/>
          <a:p>
            <a:r>
              <a:rPr lang="uk-UA" sz="4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Leelawadee UI" panose="020B0502040204020203" pitchFamily="34" charset="-34"/>
              </a:rPr>
              <a:t>Отаман Зелений – один із ідеологів Отаманщини</a:t>
            </a:r>
            <a:endParaRPr lang="uk-UA" sz="4400" dirty="0">
              <a:latin typeface="Century Gothic" panose="020B0502020202020204" pitchFamily="34" charset="0"/>
              <a:cs typeface="Leelawadee UI" panose="020B0502040204020203" pitchFamily="34" charset="-34"/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DD381D3D-6C41-701E-50F4-B5E6C1413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00102" y="3257014"/>
            <a:ext cx="3618271" cy="2434968"/>
          </a:xfrm>
        </p:spPr>
        <p:txBody>
          <a:bodyPr>
            <a:noAutofit/>
          </a:bodyPr>
          <a:lstStyle/>
          <a:p>
            <a:r>
              <a:rPr lang="uk-UA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Роботу виконав:</a:t>
            </a:r>
          </a:p>
          <a:p>
            <a:r>
              <a:rPr lang="uk-UA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Рибальченко Назар Тарасович</a:t>
            </a:r>
          </a:p>
          <a:p>
            <a:r>
              <a:rPr lang="uk-UA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учень 9 класу (12 групи)</a:t>
            </a:r>
          </a:p>
          <a:p>
            <a:r>
              <a:rPr lang="uk-UA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Українського гуманітарного ліцею</a:t>
            </a:r>
          </a:p>
          <a:p>
            <a:r>
              <a:rPr lang="uk-UA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КНУ імені Тараса Шевченка, </a:t>
            </a:r>
          </a:p>
          <a:p>
            <a:r>
              <a:rPr lang="uk-UA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Печерського району м. Києва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D8B09F-F88C-3206-ABEA-F4F2270ED604}"/>
              </a:ext>
            </a:extLst>
          </p:cNvPr>
          <p:cNvSpPr txBox="1"/>
          <p:nvPr/>
        </p:nvSpPr>
        <p:spPr>
          <a:xfrm>
            <a:off x="5309419" y="6186636"/>
            <a:ext cx="15731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Київ 202</a:t>
            </a:r>
            <a:r>
              <a:rPr lang="en-US" sz="2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5</a:t>
            </a:r>
            <a:endParaRPr lang="uk-UA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24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E2A3F-0935-B315-F0ED-028C7625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Актуальність</a:t>
            </a:r>
            <a:r>
              <a:rPr lang="uk-UA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0409385-23FE-9674-8BF4-32ADDDF58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936" y="1825625"/>
            <a:ext cx="10763864" cy="3316646"/>
          </a:xfrm>
        </p:spPr>
        <p:txBody>
          <a:bodyPr>
            <a:normAutofit/>
          </a:bodyPr>
          <a:lstStyle/>
          <a:p>
            <a:pPr marL="0" indent="144000">
              <a:buNone/>
            </a:pPr>
            <a:r>
              <a:rPr lang="uk-UA" sz="2400" b="1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Актуальність вивчення цієї теми зумовлена її впливом на формування української ідентичності, а також необхідністю розуміння складних процесів революційного періоду, коли розрізнені селянські загони були не лише засобом боротьби, але й фактором, який визначав хід історичних подій. </a:t>
            </a:r>
            <a:endParaRPr lang="en-US" sz="2400" b="1" kern="10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0" indent="144000">
              <a:buNone/>
            </a:pPr>
            <a:r>
              <a:rPr lang="uk-UA" sz="2400" b="1" kern="10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У </a:t>
            </a:r>
            <a:r>
              <a:rPr lang="uk-UA" sz="2400" b="1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сучасному українському суспільстві, яке переживає багато труднощів у боротьбі за незалежність і ідентичність, важливо переосмислити досвід таких лідерів, як отаман Зелений.</a:t>
            </a:r>
            <a:endParaRPr lang="uk-UA" sz="2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063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 сполучна лінія 2">
            <a:extLst>
              <a:ext uri="{FF2B5EF4-FFF2-40B4-BE49-F238E27FC236}">
                <a16:creationId xmlns:a16="http://schemas.microsoft.com/office/drawing/2014/main" id="{C99FD6B7-4E6D-E8EA-AC67-A288446DC3FB}"/>
              </a:ext>
            </a:extLst>
          </p:cNvPr>
          <p:cNvCxnSpPr>
            <a:cxnSpLocks/>
          </p:cNvCxnSpPr>
          <p:nvPr/>
        </p:nvCxnSpPr>
        <p:spPr>
          <a:xfrm>
            <a:off x="6115665" y="671051"/>
            <a:ext cx="0" cy="5515897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7FF98A33-EB67-23B3-8E05-F832F9B1C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40" y="2521822"/>
            <a:ext cx="5324731" cy="340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6DACD0-5E31-3A99-88E6-E02F07F723C0}"/>
              </a:ext>
            </a:extLst>
          </p:cNvPr>
          <p:cNvSpPr txBox="1"/>
          <p:nvPr/>
        </p:nvSpPr>
        <p:spPr>
          <a:xfrm>
            <a:off x="1039734" y="307708"/>
            <a:ext cx="41799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Об'єктом дослідження є: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8F03E2-1C0E-856D-0FB9-C2FC3B4117BF}"/>
              </a:ext>
            </a:extLst>
          </p:cNvPr>
          <p:cNvSpPr txBox="1"/>
          <p:nvPr/>
        </p:nvSpPr>
        <p:spPr>
          <a:xfrm>
            <a:off x="1134690" y="1230097"/>
            <a:ext cx="36772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Українська революція 1917-1921 років.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3D3651-3A6E-016B-B0F5-B00D3B1A1ADE}"/>
              </a:ext>
            </a:extLst>
          </p:cNvPr>
          <p:cNvSpPr txBox="1"/>
          <p:nvPr/>
        </p:nvSpPr>
        <p:spPr>
          <a:xfrm>
            <a:off x="6964354" y="307708"/>
            <a:ext cx="46251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Предметом дослідження є: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C00372-62BC-C9F6-CBF6-BCB74837750E}"/>
              </a:ext>
            </a:extLst>
          </p:cNvPr>
          <p:cNvSpPr txBox="1"/>
          <p:nvPr/>
        </p:nvSpPr>
        <p:spPr>
          <a:xfrm>
            <a:off x="6688064" y="1045432"/>
            <a:ext cx="50786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Життєвий шлях та діяльність отамана Зеленого, як одного з організаторів Отаманщини.</a:t>
            </a:r>
          </a:p>
        </p:txBody>
      </p:sp>
      <p:pic>
        <p:nvPicPr>
          <p:cNvPr id="1032" name="Picture 8" descr="1886 - народився отаман Зелений">
            <a:extLst>
              <a:ext uri="{FF2B5EF4-FFF2-40B4-BE49-F238E27FC236}">
                <a16:creationId xmlns:a16="http://schemas.microsoft.com/office/drawing/2014/main" id="{FBC4BDCA-EFC9-E358-BD91-53F0E7521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283" y="2499208"/>
            <a:ext cx="2865286" cy="345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009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A6D450-A566-1F5C-5604-B388D0224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>
                <a:latin typeface="Century Gothic" panose="020B0502020202020204" pitchFamily="34" charset="0"/>
              </a:rPr>
              <a:t>Завдання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E50FF5B-85EF-0822-5556-B6E3F5BC9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uk-UA" sz="2400" b="1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Дослідити передумови становлення Данила Терпила як лідера Отаманщини.</a:t>
            </a:r>
            <a:endParaRPr lang="ru-RU" sz="2400" b="1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uk-UA" sz="2400" b="1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 Розкрити соціально-політичний контекст, у якому він діяв.</a:t>
            </a:r>
            <a:endParaRPr lang="ru-RU" sz="2400" b="1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uk-UA" sz="2400" b="1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3. Охарактеризувати його військову і політичну діяльність.</a:t>
            </a:r>
            <a:endParaRPr lang="ru-RU" sz="2400" b="1" kern="1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uk-UA" sz="2400" b="1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4. Проаналізувати взаємодію Зеленого з іншими силами</a:t>
            </a:r>
            <a:endParaRPr lang="ru-RU" sz="2400" b="1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uk-UA" sz="2400" b="1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Висвітлити наслідки його діяльності. </a:t>
            </a:r>
            <a:endParaRPr lang="uk-UA" sz="2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063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83DBF-6265-FE92-6A1F-304573453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977" y="324774"/>
            <a:ext cx="9112045" cy="805785"/>
          </a:xfrm>
        </p:spPr>
        <p:txBody>
          <a:bodyPr>
            <a:normAutofit/>
          </a:bodyPr>
          <a:lstStyle/>
          <a:p>
            <a:r>
              <a:rPr lang="uk-UA" sz="4000" b="1" dirty="0">
                <a:solidFill>
                  <a:srgbClr val="0000EC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Життєвий шлях отамана Зеленого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1F7B022-E569-B221-EB11-15C39BE61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35" y="1140241"/>
            <a:ext cx="6781801" cy="5402667"/>
          </a:xfrm>
        </p:spPr>
        <p:txBody>
          <a:bodyPr>
            <a:normAutofit fontScale="85000" lnSpcReduction="10000"/>
          </a:bodyPr>
          <a:lstStyle/>
          <a:p>
            <a:pPr marL="0" indent="180000">
              <a:lnSpc>
                <a:spcPct val="110000"/>
              </a:lnSpc>
              <a:buNone/>
            </a:pPr>
            <a:r>
              <a:rPr lang="uk-UA" sz="26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Дитинство та молодість: </a:t>
            </a:r>
            <a:r>
              <a:rPr lang="uk-UA" sz="2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Народився у </a:t>
            </a:r>
            <a:r>
              <a:rPr lang="uk-UA" sz="2600" b="1" dirty="0">
                <a:solidFill>
                  <a:srgbClr val="0099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1886 році</a:t>
            </a:r>
            <a:r>
              <a:rPr lang="uk-UA" sz="2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в Трипіллі, Київщина. </a:t>
            </a:r>
            <a:r>
              <a:rPr lang="uk-UA" sz="26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Виріс у селянській родині з націоналістичними поглядами, здобув</a:t>
            </a:r>
            <a:r>
              <a:rPr lang="uk-UA" sz="2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освіту в церковнопарафіяльній школі, служив у царській армії.</a:t>
            </a:r>
          </a:p>
          <a:p>
            <a:pPr marL="0" indent="180000">
              <a:lnSpc>
                <a:spcPct val="110000"/>
              </a:lnSpc>
              <a:buNone/>
            </a:pPr>
            <a:r>
              <a:rPr lang="uk-UA" sz="26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Формування світогляду: </a:t>
            </a:r>
            <a:r>
              <a:rPr lang="uk-UA" sz="2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Під впливом соціалістичних ідей та власного досвіду, </a:t>
            </a:r>
            <a:r>
              <a:rPr lang="uk-UA" sz="2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через діяльність російської партії соціалістів-революціонерів (есерів),</a:t>
            </a:r>
            <a:r>
              <a:rPr lang="uk-UA" sz="2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сформувався як лідер серед військових і громадських рухів.</a:t>
            </a:r>
          </a:p>
          <a:p>
            <a:pPr marL="0" indent="180000">
              <a:lnSpc>
                <a:spcPct val="110000"/>
              </a:lnSpc>
              <a:buNone/>
            </a:pPr>
            <a:r>
              <a:rPr lang="uk-UA" sz="26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Перші кроки у повстанському русі:</a:t>
            </a:r>
            <a:r>
              <a:rPr lang="uk-UA" sz="2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26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Брав участь в антигетьманському повстанні </a:t>
            </a:r>
            <a:r>
              <a:rPr lang="uk-UA" sz="2600" b="1" i="0" dirty="0">
                <a:solidFill>
                  <a:srgbClr val="009900"/>
                </a:solidFill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1918 року</a:t>
            </a:r>
            <a:r>
              <a:rPr lang="uk-UA" sz="26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, організувавши загін з</a:t>
            </a:r>
            <a:r>
              <a:rPr lang="ru-RU" sz="26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2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4 тисяч осіб.</a:t>
            </a:r>
          </a:p>
          <a:p>
            <a:pPr marL="0" indent="0">
              <a:buNone/>
            </a:pP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У новій краєзнавчій групі Обухівщини з'явилося старе фото Трипілля. Читайте  на UKR.NET">
            <a:extLst>
              <a:ext uri="{FF2B5EF4-FFF2-40B4-BE49-F238E27FC236}">
                <a16:creationId xmlns:a16="http://schemas.microsoft.com/office/drawing/2014/main" id="{D4A03920-4253-F234-DC89-5E916391E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236" y="1561501"/>
            <a:ext cx="5035857" cy="309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5A1759-B21E-90B2-6023-DDE1EDF7DCCF}"/>
              </a:ext>
            </a:extLst>
          </p:cNvPr>
          <p:cNvSpPr txBox="1"/>
          <p:nvPr/>
        </p:nvSpPr>
        <p:spPr>
          <a:xfrm>
            <a:off x="8451496" y="4660488"/>
            <a:ext cx="2519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Century Gothic" panose="020B0502020202020204" pitchFamily="34" charset="0"/>
                <a:cs typeface="Times New Roman" panose="02020603050405020304" pitchFamily="18" charset="0"/>
              </a:rPr>
              <a:t>с. Трипілля того часу</a:t>
            </a:r>
          </a:p>
        </p:txBody>
      </p:sp>
    </p:spTree>
    <p:extLst>
      <p:ext uri="{BB962C8B-B14F-4D97-AF65-F5344CB8AC3E}">
        <p14:creationId xmlns:p14="http://schemas.microsoft.com/office/powerpoint/2010/main" val="152831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300B11-838A-F1E8-6DF9-3BD704AD9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3916" y="259044"/>
            <a:ext cx="4923503" cy="963101"/>
          </a:xfrm>
        </p:spPr>
        <p:txBody>
          <a:bodyPr>
            <a:normAutofit/>
          </a:bodyPr>
          <a:lstStyle/>
          <a:p>
            <a:r>
              <a:rPr lang="uk-UA" sz="4000" b="1" dirty="0">
                <a:solidFill>
                  <a:srgbClr val="0000EC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Ідея отаманщини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673C739-1393-8A17-5F03-B78AF4F61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676535" cy="4545679"/>
          </a:xfrm>
        </p:spPr>
        <p:txBody>
          <a:bodyPr/>
          <a:lstStyle/>
          <a:p>
            <a:pPr marL="0" indent="180000">
              <a:buNone/>
            </a:pPr>
            <a:r>
              <a:rPr lang="uk-UA" sz="2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Бачення отамана: </a:t>
            </a:r>
            <a:r>
              <a:rPr lang="uk-UA" sz="2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Зелений вважав, що сила повстанського руху полягає в незалежності місцевих отаманів, які захищали селянські громади. Він вважав, що місцеві отамани мають представляти інтереси простих людей.</a:t>
            </a:r>
          </a:p>
          <a:p>
            <a:pPr marL="0" indent="180000">
              <a:buNone/>
            </a:pPr>
            <a:r>
              <a:rPr lang="uk-UA" sz="2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Ціль: Створення незалежної України з акцентом на права селян.</a:t>
            </a:r>
          </a:p>
          <a:p>
            <a:pPr marL="0" indent="180000">
              <a:buNone/>
            </a:pPr>
            <a:r>
              <a:rPr lang="uk-UA" sz="2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Методи:</a:t>
            </a:r>
            <a:r>
              <a:rPr lang="uk-UA" sz="2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Військовий спротив, самоврядування в селах і заклики через свої виступи перед населенням.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B40268-AB13-1255-13CD-EEFA5B83C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909" y="1222145"/>
            <a:ext cx="3342967" cy="47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B2F1D7-B18A-D446-E4BA-3492409C27EA}"/>
              </a:ext>
            </a:extLst>
          </p:cNvPr>
          <p:cNvSpPr txBox="1"/>
          <p:nvPr/>
        </p:nvSpPr>
        <p:spPr>
          <a:xfrm>
            <a:off x="9161207" y="5978937"/>
            <a:ext cx="2576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Century Gothic" panose="020B0502020202020204" pitchFamily="34" charset="0"/>
                <a:cs typeface="Times New Roman" panose="02020603050405020304" pitchFamily="18" charset="0"/>
              </a:rPr>
              <a:t>Данило Терпило 1913-1917рр.</a:t>
            </a:r>
          </a:p>
        </p:txBody>
      </p:sp>
    </p:spTree>
    <p:extLst>
      <p:ext uri="{BB962C8B-B14F-4D97-AF65-F5344CB8AC3E}">
        <p14:creationId xmlns:p14="http://schemas.microsoft.com/office/powerpoint/2010/main" val="4006960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19D4B-109B-CA18-EBB3-596D28155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4738" y="373626"/>
            <a:ext cx="3222523" cy="88444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00EC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Основні бої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211D116-4B03-E822-A637-20BBCEE5B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6301" y="1618886"/>
            <a:ext cx="6270524" cy="12383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Проти гетьмана Скоропадського: </a:t>
            </a:r>
            <a:r>
              <a:rPr lang="uk-UA" sz="2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Зелений розгромив гетьманську варту у Трипіллі.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137DBB-C563-17D1-2323-B4710C51A878}"/>
              </a:ext>
            </a:extLst>
          </p:cNvPr>
          <p:cNvSpPr txBox="1"/>
          <p:nvPr/>
        </p:nvSpPr>
        <p:spPr>
          <a:xfrm>
            <a:off x="734960" y="1918729"/>
            <a:ext cx="12781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99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1918 р.</a:t>
            </a:r>
            <a:endParaRPr lang="uk-UA" sz="2400" dirty="0">
              <a:solidFill>
                <a:srgbClr val="0099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7BB180-41A4-92C6-BA11-B2B35C608526}"/>
              </a:ext>
            </a:extLst>
          </p:cNvPr>
          <p:cNvSpPr txBox="1"/>
          <p:nvPr/>
        </p:nvSpPr>
        <p:spPr>
          <a:xfrm>
            <a:off x="521109" y="3615813"/>
            <a:ext cx="2300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99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Весна 1919 р.</a:t>
            </a:r>
            <a:endParaRPr lang="uk-UA" sz="2400" dirty="0">
              <a:solidFill>
                <a:srgbClr val="0099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0593E8-A150-E0BF-6041-3612D2264191}"/>
              </a:ext>
            </a:extLst>
          </p:cNvPr>
          <p:cNvSpPr txBox="1"/>
          <p:nvPr/>
        </p:nvSpPr>
        <p:spPr>
          <a:xfrm>
            <a:off x="422787" y="5312897"/>
            <a:ext cx="29890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99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Літо-осінь 1919 р.</a:t>
            </a:r>
            <a:endParaRPr lang="uk-UA" sz="2400" dirty="0">
              <a:solidFill>
                <a:srgbClr val="0099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6631B6-F832-674B-6DA7-67F23B7A37BC}"/>
              </a:ext>
            </a:extLst>
          </p:cNvPr>
          <p:cNvSpPr txBox="1"/>
          <p:nvPr/>
        </p:nvSpPr>
        <p:spPr>
          <a:xfrm>
            <a:off x="4466301" y="3061815"/>
            <a:ext cx="67940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buNone/>
            </a:pPr>
            <a:r>
              <a:rPr lang="uk-UA" sz="2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Боротьба з більшовиками:</a:t>
            </a:r>
            <a:r>
              <a:rPr lang="uk-UA" sz="2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підтримав повстання в Києві, захопив місто на короткий час разом з іншими київськими отаманами.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B6D5F5-43DA-2086-35C8-6D6ACEF23B96}"/>
              </a:ext>
            </a:extLst>
          </p:cNvPr>
          <p:cNvSpPr txBox="1"/>
          <p:nvPr/>
        </p:nvSpPr>
        <p:spPr>
          <a:xfrm>
            <a:off x="4466301" y="4758899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buNone/>
            </a:pPr>
            <a:r>
              <a:rPr lang="uk-UA" sz="2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Протистояння з денікінцями: </a:t>
            </a:r>
            <a:r>
              <a:rPr lang="uk-UA" sz="2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зупинив наступ білогвардійців у Канівському районі. Але сам і загинув у жовтні 1919 року.</a:t>
            </a:r>
          </a:p>
        </p:txBody>
      </p:sp>
    </p:spTree>
    <p:extLst>
      <p:ext uri="{BB962C8B-B14F-4D97-AF65-F5344CB8AC3E}">
        <p14:creationId xmlns:p14="http://schemas.microsoft.com/office/powerpoint/2010/main" val="2127977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FCD159-2F5B-6FE3-F863-960DA2ECC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19" y="144506"/>
            <a:ext cx="11758931" cy="6568987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F888F25C-960F-F6F5-425E-3893875BE4AD}"/>
              </a:ext>
            </a:extLst>
          </p:cNvPr>
          <p:cNvSpPr/>
          <p:nvPr/>
        </p:nvSpPr>
        <p:spPr>
          <a:xfrm>
            <a:off x="7118555" y="4896464"/>
            <a:ext cx="1012722" cy="80624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EBF593A1-6245-36F2-EB49-81BADFD3C79D}"/>
              </a:ext>
            </a:extLst>
          </p:cNvPr>
          <p:cNvSpPr/>
          <p:nvPr/>
        </p:nvSpPr>
        <p:spPr>
          <a:xfrm>
            <a:off x="5884609" y="3667431"/>
            <a:ext cx="850490" cy="65876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FE6B5CB-67F0-989F-BE06-357A7D1D5E88}"/>
              </a:ext>
            </a:extLst>
          </p:cNvPr>
          <p:cNvSpPr/>
          <p:nvPr/>
        </p:nvSpPr>
        <p:spPr>
          <a:xfrm>
            <a:off x="4927666" y="3795251"/>
            <a:ext cx="850490" cy="65876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CAF71E0-C5BC-C8D4-1323-4695EC18D7E9}"/>
              </a:ext>
            </a:extLst>
          </p:cNvPr>
          <p:cNvSpPr/>
          <p:nvPr/>
        </p:nvSpPr>
        <p:spPr>
          <a:xfrm>
            <a:off x="5933768" y="5855109"/>
            <a:ext cx="1012722" cy="80624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Овал 1"/>
          <p:cNvSpPr/>
          <p:nvPr/>
        </p:nvSpPr>
        <p:spPr>
          <a:xfrm>
            <a:off x="4416552" y="3210231"/>
            <a:ext cx="4023360" cy="3503262"/>
          </a:xfrm>
          <a:prstGeom prst="ellipse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838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636094-59A4-0461-B51E-18E2147CD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390" y="373625"/>
            <a:ext cx="9043219" cy="835282"/>
          </a:xfrm>
        </p:spPr>
        <p:txBody>
          <a:bodyPr>
            <a:normAutofit/>
          </a:bodyPr>
          <a:lstStyle/>
          <a:p>
            <a:r>
              <a:rPr lang="uk-UA" sz="4000" b="1" dirty="0">
                <a:solidFill>
                  <a:srgbClr val="0000EC"/>
                </a:solidFill>
                <a:latin typeface="Century Gothic" panose="020B0502020202020204" pitchFamily="34" charset="0"/>
              </a:rPr>
              <a:t>Скасування Переяславської ради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3AA1608-8D13-8281-1DD9-6823F73BE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934" y="1705898"/>
            <a:ext cx="6803923" cy="3465870"/>
          </a:xfrm>
        </p:spPr>
        <p:txBody>
          <a:bodyPr>
            <a:normAutofit/>
          </a:bodyPr>
          <a:lstStyle/>
          <a:p>
            <a:pPr marL="0" indent="180000">
              <a:buNone/>
            </a:pPr>
            <a:r>
              <a:rPr lang="uk-UA" sz="2400" b="1" dirty="0">
                <a:latin typeface="Century Gothic" panose="020B0502020202020204" pitchFamily="34" charset="0"/>
              </a:rPr>
              <a:t>Особливою подією в житті отамана Зеленого стало </a:t>
            </a:r>
            <a:r>
              <a:rPr lang="uk-UA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скасування Переяславської ради</a:t>
            </a:r>
            <a:r>
              <a:rPr lang="uk-UA" sz="2400" b="1" dirty="0">
                <a:latin typeface="Century Gothic" panose="020B0502020202020204" pitchFamily="34" charset="0"/>
              </a:rPr>
              <a:t> </a:t>
            </a:r>
            <a:r>
              <a:rPr lang="uk-UA" sz="2400" b="1" dirty="0">
                <a:solidFill>
                  <a:srgbClr val="009900"/>
                </a:solidFill>
                <a:latin typeface="Century Gothic" panose="020B0502020202020204" pitchFamily="34" charset="0"/>
              </a:rPr>
              <a:t>15 липня 1919 року</a:t>
            </a:r>
            <a:r>
              <a:rPr lang="uk-UA" sz="2400" b="1" dirty="0">
                <a:latin typeface="Century Gothic" panose="020B0502020202020204" pitchFamily="34" charset="0"/>
              </a:rPr>
              <a:t>. На центральній площі в Переяславі, Данило Терпило розірвав "вічний союз" України і Московії, тим самим він </a:t>
            </a:r>
            <a:r>
              <a:rPr lang="en-US" sz="2400" b="1" dirty="0">
                <a:latin typeface="Century Gothic" panose="020B0502020202020204" pitchFamily="34" charset="0"/>
              </a:rPr>
              <a:t>“</a:t>
            </a:r>
            <a:r>
              <a:rPr lang="uk-UA" sz="2400" b="1" dirty="0">
                <a:latin typeface="Century Gothic" panose="020B0502020202020204" pitchFamily="34" charset="0"/>
              </a:rPr>
              <a:t>змив ганьбу</a:t>
            </a:r>
            <a:r>
              <a:rPr lang="en-US" sz="2400" b="1" dirty="0">
                <a:latin typeface="Century Gothic" panose="020B0502020202020204" pitchFamily="34" charset="0"/>
              </a:rPr>
              <a:t>”</a:t>
            </a:r>
            <a:r>
              <a:rPr lang="uk-UA" sz="2400" b="1" dirty="0">
                <a:latin typeface="Century Gothic" panose="020B0502020202020204" pitchFamily="34" charset="0"/>
              </a:rPr>
              <a:t> з Богданового обличчя. Того ж дня москалі скинули на Трипілля 15 пудів бомб.</a:t>
            </a:r>
          </a:p>
        </p:txBody>
      </p:sp>
      <p:pic>
        <p:nvPicPr>
          <p:cNvPr id="1026" name="Picture 2" descr="Розірвали угоду з Москвою">
            <a:extLst>
              <a:ext uri="{FF2B5EF4-FFF2-40B4-BE49-F238E27FC236}">
                <a16:creationId xmlns:a16="http://schemas.microsoft.com/office/drawing/2014/main" id="{202A4818-BBEC-AFB0-DEAD-B9C685F4A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759" y="1705897"/>
            <a:ext cx="3975305" cy="318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620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50723-BB58-05FE-CCDA-5ADD82814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938" y="403123"/>
            <a:ext cx="5356123" cy="786119"/>
          </a:xfrm>
        </p:spPr>
        <p:txBody>
          <a:bodyPr>
            <a:normAutofit/>
          </a:bodyPr>
          <a:lstStyle/>
          <a:p>
            <a:r>
              <a:rPr lang="uk-UA" sz="4000" b="1" dirty="0">
                <a:solidFill>
                  <a:srgbClr val="0000EC"/>
                </a:solidFill>
                <a:latin typeface="Century Gothic" panose="020B0502020202020204" pitchFamily="34" charset="0"/>
              </a:rPr>
              <a:t>Значення діяльності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91704E-78FC-8F49-EA7F-F9BC70AFC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502" y="1759973"/>
            <a:ext cx="3306097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1. Для селян:</a:t>
            </a:r>
          </a:p>
          <a:p>
            <a:pPr marL="0" indent="180000">
              <a:buNone/>
            </a:pPr>
            <a:r>
              <a:rPr lang="uk-UA" sz="2400" b="1" dirty="0">
                <a:latin typeface="Century Gothic" panose="020B0502020202020204" pitchFamily="34" charset="0"/>
              </a:rPr>
              <a:t>Отаман Зелений став символом опору серед населення. Його діяльність підняла моральний дух і популяризувала ідею незалежності.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0D6D23-4FF1-A2C4-D48D-6458ADDC6699}"/>
              </a:ext>
            </a:extLst>
          </p:cNvPr>
          <p:cNvSpPr txBox="1"/>
          <p:nvPr/>
        </p:nvSpPr>
        <p:spPr>
          <a:xfrm>
            <a:off x="4099434" y="1671483"/>
            <a:ext cx="3047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2. Для </a:t>
            </a:r>
            <a:r>
              <a:rPr lang="ru-RU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визвольного руху:</a:t>
            </a:r>
            <a:endParaRPr lang="uk-UA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2F29F2-8C2D-98D4-664C-F32539394781}"/>
              </a:ext>
            </a:extLst>
          </p:cNvPr>
          <p:cNvSpPr txBox="1"/>
          <p:nvPr/>
        </p:nvSpPr>
        <p:spPr>
          <a:xfrm>
            <a:off x="8082115" y="1759973"/>
            <a:ext cx="35396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3. Для історії України: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6B0925-12F5-89ED-927E-6A5ED73FE46B}"/>
              </a:ext>
            </a:extLst>
          </p:cNvPr>
          <p:cNvSpPr txBox="1"/>
          <p:nvPr/>
        </p:nvSpPr>
        <p:spPr>
          <a:xfrm>
            <a:off x="4098817" y="2502480"/>
            <a:ext cx="362441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/>
            <a:r>
              <a:rPr lang="uk-UA" sz="2400" b="1" dirty="0">
                <a:latin typeface="Century Gothic" panose="020B0502020202020204" pitchFamily="34" charset="0"/>
              </a:rPr>
              <a:t>Він проштовхував ідеї української державності та закликав до боротьби за справедливе суспільство, засноване на принципах соціальної рівності та незалежності.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E8E171-A71C-8A7F-F95C-84ABC7248632}"/>
              </a:ext>
            </a:extLst>
          </p:cNvPr>
          <p:cNvSpPr txBox="1"/>
          <p:nvPr/>
        </p:nvSpPr>
        <p:spPr>
          <a:xfrm>
            <a:off x="8165689" y="2221638"/>
            <a:ext cx="337246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/>
            <a:r>
              <a:rPr lang="uk-UA" sz="2400" b="1" dirty="0">
                <a:latin typeface="Century Gothic" panose="020B0502020202020204" pitchFamily="34" charset="0"/>
              </a:rPr>
              <a:t>Він став прикладом для наступних поколінь, як людина, яка не боялася протистояти сильнішим ворогам заради своїх ідеалів.</a:t>
            </a:r>
          </a:p>
        </p:txBody>
      </p:sp>
    </p:spTree>
    <p:extLst>
      <p:ext uri="{BB962C8B-B14F-4D97-AF65-F5344CB8AC3E}">
        <p14:creationId xmlns:p14="http://schemas.microsoft.com/office/powerpoint/2010/main" val="3464025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83ED42-DFF6-2AAC-2D55-4E2226E3A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272" y="412954"/>
            <a:ext cx="7461456" cy="923772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latin typeface="Century Gothic" panose="020B0502020202020204" pitchFamily="34" charset="0"/>
              </a:rPr>
              <a:t>Практичне значення. Висновки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756501D-401E-C6D1-BE63-68D821F3E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5738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  </a:t>
            </a:r>
            <a:r>
              <a:rPr lang="uk-UA" sz="2400" b="1" dirty="0">
                <a:latin typeface="Century Gothic" panose="020B0502020202020204" pitchFamily="34" charset="0"/>
              </a:rPr>
              <a:t>Ця робота є </a:t>
            </a:r>
            <a:r>
              <a:rPr lang="uk-UA" sz="2400" b="1">
                <a:latin typeface="Century Gothic" panose="020B0502020202020204" pitchFamily="34" charset="0"/>
              </a:rPr>
              <a:t>внеском у </a:t>
            </a:r>
            <a:r>
              <a:rPr lang="uk-UA" sz="2400" b="1" dirty="0">
                <a:latin typeface="Century Gothic" panose="020B0502020202020204" pitchFamily="34" charset="0"/>
              </a:rPr>
              <a:t>дослідження періоду Української революції та демонструє важливість незалежного лідерства у формуванні національної ідеї. </a:t>
            </a:r>
          </a:p>
          <a:p>
            <a:pPr marL="0" indent="0">
              <a:buNone/>
            </a:pPr>
            <a:r>
              <a:rPr lang="uk-UA" sz="2400" b="1" dirty="0">
                <a:latin typeface="Century Gothic" panose="020B0502020202020204" pitchFamily="34" charset="0"/>
              </a:rPr>
              <a:t>Досвід отамана Зеленого показує, як харизматичні постаті здатні змінювати хід подій навіть у часи хаосу і невизначеності. </a:t>
            </a:r>
          </a:p>
        </p:txBody>
      </p:sp>
    </p:spTree>
    <p:extLst>
      <p:ext uri="{BB962C8B-B14F-4D97-AF65-F5344CB8AC3E}">
        <p14:creationId xmlns:p14="http://schemas.microsoft.com/office/powerpoint/2010/main" val="21178795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ранжево-червона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651</TotalTime>
  <Words>582</Words>
  <Application>Microsoft Office PowerPoint</Application>
  <PresentationFormat>Широкий екран</PresentationFormat>
  <Paragraphs>54</Paragraphs>
  <Slides>11</Slides>
  <Notes>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Times New Roman</vt:lpstr>
      <vt:lpstr>Тема Office</vt:lpstr>
      <vt:lpstr>Отаман Зелений – один із ідеологів Отаманщини</vt:lpstr>
      <vt:lpstr>Актуальність </vt:lpstr>
      <vt:lpstr>Презентація PowerPoint</vt:lpstr>
      <vt:lpstr>Завдання</vt:lpstr>
      <vt:lpstr>Життєвий шлях отамана Зеленого</vt:lpstr>
      <vt:lpstr>Ідея отаманщини</vt:lpstr>
      <vt:lpstr>Основні бої</vt:lpstr>
      <vt:lpstr>Презентація PowerPoint</vt:lpstr>
      <vt:lpstr>Скасування Переяславської ради</vt:lpstr>
      <vt:lpstr>Значення діяльності</vt:lpstr>
      <vt:lpstr>Практичне значення. Висновки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Отаман Зелений – один із ідеологів Отаманщини</dc:title>
  <dc:creator>Назар Рибальченко</dc:creator>
  <cp:lastModifiedBy>Назар Рибальченко</cp:lastModifiedBy>
  <cp:revision>15</cp:revision>
  <dcterms:created xsi:type="dcterms:W3CDTF">2024-12-15T14:00:10Z</dcterms:created>
  <dcterms:modified xsi:type="dcterms:W3CDTF">2025-02-27T14:46:32Z</dcterms:modified>
</cp:coreProperties>
</file>