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BAFA"/>
    <a:srgbClr val="F2F2F2"/>
    <a:srgbClr val="BFC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4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25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469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81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36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02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76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07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09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6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20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68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2CBB5-A8B0-486E-A9C0-065E1418943F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AC805-A820-4C48-8BD9-37BBD2BC03C4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95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63" r="282" b="9543"/>
          <a:stretch/>
        </p:blipFill>
        <p:spPr>
          <a:xfrm>
            <a:off x="-92364" y="0"/>
            <a:ext cx="1228436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631709" y="766618"/>
            <a:ext cx="5246255" cy="2410691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4146" y="381001"/>
            <a:ext cx="4932216" cy="1600200"/>
          </a:xfrm>
        </p:spPr>
        <p:txBody>
          <a:bodyPr/>
          <a:lstStyle/>
          <a:p>
            <a:r>
              <a:rPr lang="ru-RU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Стежками історії містаТернівка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4146" y="1927140"/>
            <a:ext cx="4511242" cy="1152236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Роботу виконала: Рибакова Анна, учениця </a:t>
            </a:r>
          </a:p>
          <a:p>
            <a:pPr algn="ctr"/>
            <a:r>
              <a:rPr lang="uk-UA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10-Г класу, </a:t>
            </a:r>
            <a:r>
              <a:rPr lang="uk-UA" b="1" dirty="0">
                <a:solidFill>
                  <a:srgbClr val="202124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К</a:t>
            </a:r>
            <a:r>
              <a:rPr lang="uk-UA" b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омунального закладу "Тернівський ліцей №7 Тернівської міської ради Дніпропетровської області" Тернівка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464" y="569664"/>
            <a:ext cx="5328804" cy="1213575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Мета дослідження: </a:t>
            </a:r>
            <a:br>
              <a:rPr lang="ru-RU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Дослідити історичний</a:t>
            </a:r>
            <a:br>
              <a:rPr lang="ru-RU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розвиток міста Тернівка.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6464" y="2136499"/>
            <a:ext cx="3892905" cy="444354"/>
          </a:xfrm>
        </p:spPr>
        <p:txBody>
          <a:bodyPr/>
          <a:lstStyle/>
          <a:p>
            <a:r>
              <a:rPr lang="uk-UA" b="1" i="1" spc="1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Завдання дослідження: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738908" y="2876418"/>
            <a:ext cx="904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86150" lvl="7" indent="-285750" fontAlgn="base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Дізнатися, коли і як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 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з'явилося місто Тернівка.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​</a:t>
            </a:r>
            <a:endParaRPr lang="en-US" b="1" i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9013" y="3780812"/>
            <a:ext cx="7346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Вивчити, як змінювалася Тернівка в різні історичні періоди.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5485" y="4685206"/>
            <a:ext cx="7101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i="1" spc="10" dirty="0">
                <a:latin typeface="Batang" panose="02030600000101010101" pitchFamily="18" charset="-127"/>
                <a:ea typeface="Batang" panose="02030600000101010101" pitchFamily="18" charset="-127"/>
              </a:rPr>
              <a:t>Опрацювати теоретичний матеріал з теми дослідження</a:t>
            </a:r>
            <a:endParaRPr lang="ru-RU" b="1" i="1" dirty="0">
              <a:solidFill>
                <a:srgbClr val="566336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1989732" y="2346036"/>
            <a:ext cx="8843382" cy="2590326"/>
          </a:xfrm>
          <a:custGeom>
            <a:avLst/>
            <a:gdLst>
              <a:gd name="connsiteX0" fmla="*/ 2258995 w 8843382"/>
              <a:gd name="connsiteY0" fmla="*/ 0 h 2590326"/>
              <a:gd name="connsiteX1" fmla="*/ 2600741 w 8843382"/>
              <a:gd name="connsiteY1" fmla="*/ 295564 h 2590326"/>
              <a:gd name="connsiteX2" fmla="*/ 226995 w 8843382"/>
              <a:gd name="connsiteY2" fmla="*/ 480291 h 2590326"/>
              <a:gd name="connsiteX3" fmla="*/ 956668 w 8843382"/>
              <a:gd name="connsiteY3" fmla="*/ 1246909 h 2590326"/>
              <a:gd name="connsiteX4" fmla="*/ 7828523 w 8843382"/>
              <a:gd name="connsiteY4" fmla="*/ 1191491 h 2590326"/>
              <a:gd name="connsiteX5" fmla="*/ 8161032 w 8843382"/>
              <a:gd name="connsiteY5" fmla="*/ 2161309 h 2590326"/>
              <a:gd name="connsiteX6" fmla="*/ 1621686 w 8843382"/>
              <a:gd name="connsiteY6" fmla="*/ 2087419 h 2590326"/>
              <a:gd name="connsiteX7" fmla="*/ 2018850 w 8843382"/>
              <a:gd name="connsiteY7" fmla="*/ 2549237 h 2590326"/>
              <a:gd name="connsiteX8" fmla="*/ 2074268 w 8843382"/>
              <a:gd name="connsiteY8" fmla="*/ 2567709 h 259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3382" h="2590326">
                <a:moveTo>
                  <a:pt x="2258995" y="0"/>
                </a:moveTo>
                <a:cubicBezTo>
                  <a:pt x="2599201" y="107758"/>
                  <a:pt x="2939408" y="215516"/>
                  <a:pt x="2600741" y="295564"/>
                </a:cubicBezTo>
                <a:cubicBezTo>
                  <a:pt x="2262074" y="375612"/>
                  <a:pt x="501007" y="321734"/>
                  <a:pt x="226995" y="480291"/>
                </a:cubicBezTo>
                <a:cubicBezTo>
                  <a:pt x="-47017" y="638849"/>
                  <a:pt x="-310253" y="1128376"/>
                  <a:pt x="956668" y="1246909"/>
                </a:cubicBezTo>
                <a:cubicBezTo>
                  <a:pt x="2223589" y="1365442"/>
                  <a:pt x="6627796" y="1039091"/>
                  <a:pt x="7828523" y="1191491"/>
                </a:cubicBezTo>
                <a:cubicBezTo>
                  <a:pt x="9029250" y="1343891"/>
                  <a:pt x="9195505" y="2011988"/>
                  <a:pt x="8161032" y="2161309"/>
                </a:cubicBezTo>
                <a:cubicBezTo>
                  <a:pt x="7126559" y="2310630"/>
                  <a:pt x="2645383" y="2022764"/>
                  <a:pt x="1621686" y="2087419"/>
                </a:cubicBezTo>
                <a:cubicBezTo>
                  <a:pt x="597989" y="2152074"/>
                  <a:pt x="1943420" y="2469189"/>
                  <a:pt x="2018850" y="2549237"/>
                </a:cubicBezTo>
                <a:cubicBezTo>
                  <a:pt x="2094280" y="2629285"/>
                  <a:pt x="2074268" y="2567709"/>
                  <a:pt x="2074268" y="2567709"/>
                </a:cubicBezTo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75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6886864" y="793975"/>
            <a:ext cx="5310909" cy="115012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09173" y="3507363"/>
            <a:ext cx="2613891" cy="9605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5709" y="4544291"/>
            <a:ext cx="3415146" cy="86821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02445" y="2229763"/>
            <a:ext cx="3269673" cy="92612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4501" y="729321"/>
            <a:ext cx="1625600" cy="98396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0855" y="0"/>
            <a:ext cx="3761509" cy="752475"/>
          </a:xfrm>
        </p:spPr>
        <p:txBody>
          <a:bodyPr>
            <a:norm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План презентації: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9321" y="1075075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pc="10" dirty="0">
                <a:latin typeface="Batang" panose="02030600000101010101" pitchFamily="18" charset="-127"/>
                <a:ea typeface="Batang" panose="02030600000101010101" pitchFamily="18" charset="-127"/>
              </a:rPr>
              <a:t>Вступ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92575" y="2465001"/>
            <a:ext cx="1689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spc="10" dirty="0">
                <a:latin typeface="Batang" panose="02030600000101010101" pitchFamily="18" charset="-127"/>
                <a:ea typeface="Batang" panose="02030600000101010101" pitchFamily="18" charset="-127"/>
              </a:rPr>
              <a:t>Музей міста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8478" y="4793734"/>
            <a:ext cx="3110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pc="10" dirty="0">
                <a:latin typeface="Batang" panose="02030600000101010101" pitchFamily="18" charset="-127"/>
                <a:ea typeface="Batang" panose="02030600000101010101" pitchFamily="18" charset="-127"/>
              </a:rPr>
              <a:t>Козацька доба у Тернівці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63924" y="3823488"/>
            <a:ext cx="942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pc="10" dirty="0">
                <a:latin typeface="Batang" panose="02030600000101010101" pitchFamily="18" charset="-127"/>
                <a:ea typeface="Batang" panose="02030600000101010101" pitchFamily="18" charset="-127"/>
              </a:rPr>
              <a:t>Шахти</a:t>
            </a:r>
            <a:endParaRPr lang="ru-R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09163" y="1198134"/>
            <a:ext cx="3897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pc="10" dirty="0">
                <a:latin typeface="+mj-lt"/>
                <a:ea typeface="Batang" panose="02030600000101010101" pitchFamily="18" charset="-127"/>
                <a:cs typeface="Aharoni" panose="02010803020104030203" pitchFamily="2" charset="-79"/>
              </a:rPr>
              <a:t>Тернівка в період Другої світової </a:t>
            </a:r>
            <a:r>
              <a:rPr lang="ru-RU" b="1" dirty="0">
                <a:latin typeface="+mj-lt"/>
                <a:ea typeface="Batang" panose="02030600000101010101" pitchFamily="18" charset="-127"/>
                <a:cs typeface="Aharoni" panose="02010803020104030203" pitchFamily="2" charset="-79"/>
              </a:rPr>
              <a:t>війна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2152073" y="1102381"/>
            <a:ext cx="1053789" cy="1847623"/>
          </a:xfrm>
          <a:custGeom>
            <a:avLst/>
            <a:gdLst>
              <a:gd name="connsiteX0" fmla="*/ 0 w 1099127"/>
              <a:gd name="connsiteY0" fmla="*/ 107583 h 1847623"/>
              <a:gd name="connsiteX1" fmla="*/ 535709 w 1099127"/>
              <a:gd name="connsiteY1" fmla="*/ 116819 h 1847623"/>
              <a:gd name="connsiteX2" fmla="*/ 157018 w 1099127"/>
              <a:gd name="connsiteY2" fmla="*/ 1299074 h 1847623"/>
              <a:gd name="connsiteX3" fmla="*/ 1099127 w 1099127"/>
              <a:gd name="connsiteY3" fmla="*/ 1603874 h 18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27" h="1847623">
                <a:moveTo>
                  <a:pt x="0" y="107583"/>
                </a:moveTo>
                <a:cubicBezTo>
                  <a:pt x="254769" y="12910"/>
                  <a:pt x="509539" y="-81763"/>
                  <a:pt x="535709" y="116819"/>
                </a:cubicBezTo>
                <a:cubicBezTo>
                  <a:pt x="561879" y="315401"/>
                  <a:pt x="63115" y="1051232"/>
                  <a:pt x="157018" y="1299074"/>
                </a:cubicBezTo>
                <a:cubicBezTo>
                  <a:pt x="250921" y="1546917"/>
                  <a:pt x="477212" y="2199620"/>
                  <a:pt x="1099127" y="160387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205862" y="2678545"/>
            <a:ext cx="0" cy="198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1" idx="3"/>
          </p:cNvCxnSpPr>
          <p:nvPr/>
        </p:nvCxnSpPr>
        <p:spPr>
          <a:xfrm flipH="1" flipV="1">
            <a:off x="3038764" y="2687782"/>
            <a:ext cx="167098" cy="18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олилиния 28"/>
          <p:cNvSpPr/>
          <p:nvPr/>
        </p:nvSpPr>
        <p:spPr>
          <a:xfrm>
            <a:off x="1533236" y="3278909"/>
            <a:ext cx="3389746" cy="1043709"/>
          </a:xfrm>
          <a:custGeom>
            <a:avLst/>
            <a:gdLst>
              <a:gd name="connsiteX0" fmla="*/ 3389746 w 3389746"/>
              <a:gd name="connsiteY0" fmla="*/ 0 h 1043709"/>
              <a:gd name="connsiteX1" fmla="*/ 2503055 w 3389746"/>
              <a:gd name="connsiteY1" fmla="*/ 46182 h 1043709"/>
              <a:gd name="connsiteX2" fmla="*/ 1533237 w 3389746"/>
              <a:gd name="connsiteY2" fmla="*/ 83127 h 1043709"/>
              <a:gd name="connsiteX3" fmla="*/ 840509 w 3389746"/>
              <a:gd name="connsiteY3" fmla="*/ 535709 h 1043709"/>
              <a:gd name="connsiteX4" fmla="*/ 221673 w 3389746"/>
              <a:gd name="connsiteY4" fmla="*/ 618836 h 1043709"/>
              <a:gd name="connsiteX5" fmla="*/ 0 w 3389746"/>
              <a:gd name="connsiteY5" fmla="*/ 1043709 h 10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9746" h="1043709">
                <a:moveTo>
                  <a:pt x="3389746" y="0"/>
                </a:moveTo>
                <a:lnTo>
                  <a:pt x="2503055" y="46182"/>
                </a:lnTo>
                <a:cubicBezTo>
                  <a:pt x="2193637" y="60036"/>
                  <a:pt x="1810328" y="1539"/>
                  <a:pt x="1533237" y="83127"/>
                </a:cubicBezTo>
                <a:cubicBezTo>
                  <a:pt x="1256146" y="164715"/>
                  <a:pt x="1059103" y="446424"/>
                  <a:pt x="840509" y="535709"/>
                </a:cubicBezTo>
                <a:cubicBezTo>
                  <a:pt x="621915" y="624994"/>
                  <a:pt x="361758" y="534169"/>
                  <a:pt x="221673" y="618836"/>
                </a:cubicBezTo>
                <a:cubicBezTo>
                  <a:pt x="81588" y="703503"/>
                  <a:pt x="335588" y="954424"/>
                  <a:pt x="0" y="104370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>
            <a:stCxn id="29" idx="5"/>
          </p:cNvCxnSpPr>
          <p:nvPr/>
        </p:nvCxnSpPr>
        <p:spPr>
          <a:xfrm flipV="1">
            <a:off x="1533236" y="4313382"/>
            <a:ext cx="173630" cy="9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1533236" y="4172320"/>
            <a:ext cx="0" cy="150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олилиния 33"/>
          <p:cNvSpPr/>
          <p:nvPr/>
        </p:nvSpPr>
        <p:spPr>
          <a:xfrm>
            <a:off x="3990109" y="3724568"/>
            <a:ext cx="3722255" cy="1187010"/>
          </a:xfrm>
          <a:custGeom>
            <a:avLst/>
            <a:gdLst>
              <a:gd name="connsiteX0" fmla="*/ 0 w 4451927"/>
              <a:gd name="connsiteY0" fmla="*/ 1401614 h 1615238"/>
              <a:gd name="connsiteX1" fmla="*/ 535709 w 4451927"/>
              <a:gd name="connsiteY1" fmla="*/ 1253832 h 1615238"/>
              <a:gd name="connsiteX2" fmla="*/ 2189018 w 4451927"/>
              <a:gd name="connsiteY2" fmla="*/ 1577105 h 1615238"/>
              <a:gd name="connsiteX3" fmla="*/ 2872509 w 4451927"/>
              <a:gd name="connsiteY3" fmla="*/ 219359 h 1615238"/>
              <a:gd name="connsiteX4" fmla="*/ 3611418 w 4451927"/>
              <a:gd name="connsiteY4" fmla="*/ 34632 h 1615238"/>
              <a:gd name="connsiteX5" fmla="*/ 4451927 w 4451927"/>
              <a:gd name="connsiteY5" fmla="*/ 561105 h 16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1927" h="1615238">
                <a:moveTo>
                  <a:pt x="0" y="1401614"/>
                </a:moveTo>
                <a:cubicBezTo>
                  <a:pt x="85436" y="1313098"/>
                  <a:pt x="170873" y="1224583"/>
                  <a:pt x="535709" y="1253832"/>
                </a:cubicBezTo>
                <a:cubicBezTo>
                  <a:pt x="900545" y="1283080"/>
                  <a:pt x="1799551" y="1749517"/>
                  <a:pt x="2189018" y="1577105"/>
                </a:cubicBezTo>
                <a:cubicBezTo>
                  <a:pt x="2578485" y="1404693"/>
                  <a:pt x="2635442" y="476438"/>
                  <a:pt x="2872509" y="219359"/>
                </a:cubicBezTo>
                <a:cubicBezTo>
                  <a:pt x="3109576" y="-37720"/>
                  <a:pt x="3348182" y="-22326"/>
                  <a:pt x="3611418" y="34632"/>
                </a:cubicBezTo>
                <a:cubicBezTo>
                  <a:pt x="3874654" y="91590"/>
                  <a:pt x="4451927" y="561105"/>
                  <a:pt x="4451927" y="56110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>
            <a:stCxn id="34" idx="5"/>
          </p:cNvCxnSpPr>
          <p:nvPr/>
        </p:nvCxnSpPr>
        <p:spPr>
          <a:xfrm flipV="1">
            <a:off x="7712364" y="3934691"/>
            <a:ext cx="0" cy="202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34" idx="5"/>
          </p:cNvCxnSpPr>
          <p:nvPr/>
        </p:nvCxnSpPr>
        <p:spPr>
          <a:xfrm flipH="1">
            <a:off x="7546109" y="4136914"/>
            <a:ext cx="166255" cy="111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олилиния 42"/>
          <p:cNvSpPr/>
          <p:nvPr/>
        </p:nvSpPr>
        <p:spPr>
          <a:xfrm>
            <a:off x="8663050" y="2068945"/>
            <a:ext cx="944637" cy="1376219"/>
          </a:xfrm>
          <a:custGeom>
            <a:avLst/>
            <a:gdLst>
              <a:gd name="connsiteX0" fmla="*/ 444005 w 944637"/>
              <a:gd name="connsiteY0" fmla="*/ 1376219 h 1376219"/>
              <a:gd name="connsiteX1" fmla="*/ 933532 w 944637"/>
              <a:gd name="connsiteY1" fmla="*/ 969819 h 1376219"/>
              <a:gd name="connsiteX2" fmla="*/ 19132 w 944637"/>
              <a:gd name="connsiteY2" fmla="*/ 535710 h 1376219"/>
              <a:gd name="connsiteX3" fmla="*/ 93023 w 944637"/>
              <a:gd name="connsiteY3" fmla="*/ 0 h 137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637" h="1376219">
                <a:moveTo>
                  <a:pt x="444005" y="1376219"/>
                </a:moveTo>
                <a:cubicBezTo>
                  <a:pt x="724174" y="1243061"/>
                  <a:pt x="1004344" y="1109904"/>
                  <a:pt x="933532" y="969819"/>
                </a:cubicBezTo>
                <a:cubicBezTo>
                  <a:pt x="862720" y="829734"/>
                  <a:pt x="159217" y="697346"/>
                  <a:pt x="19132" y="535710"/>
                </a:cubicBezTo>
                <a:cubicBezTo>
                  <a:pt x="-120953" y="374073"/>
                  <a:pt x="570235" y="618836"/>
                  <a:pt x="930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>
            <a:stCxn id="43" idx="3"/>
          </p:cNvCxnSpPr>
          <p:nvPr/>
        </p:nvCxnSpPr>
        <p:spPr>
          <a:xfrm flipH="1">
            <a:off x="8719127" y="2068945"/>
            <a:ext cx="36946" cy="170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43" idx="3"/>
          </p:cNvCxnSpPr>
          <p:nvPr/>
        </p:nvCxnSpPr>
        <p:spPr>
          <a:xfrm>
            <a:off x="8756073" y="2068945"/>
            <a:ext cx="221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27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74073" y="4636655"/>
            <a:ext cx="4170218" cy="18305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41673" y="625765"/>
            <a:ext cx="3870036" cy="162790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4073" y="457200"/>
            <a:ext cx="4276436" cy="164869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291" y="457200"/>
            <a:ext cx="4064000" cy="1505528"/>
          </a:xfrm>
        </p:spPr>
        <p:txBody>
          <a:bodyPr>
            <a:noAutofit/>
          </a:bodyPr>
          <a:lstStyle/>
          <a:p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Тернівка – це невелике місто в Дніпропетровській області, яке розташоване приблизно за 100км від Дніпра. Воно виникло у 1775 році.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930" y="1209964"/>
            <a:ext cx="3809524" cy="40190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89454" y="625765"/>
            <a:ext cx="3932237" cy="1711036"/>
          </a:xfrm>
        </p:spPr>
        <p:txBody>
          <a:bodyPr>
            <a:noAutofit/>
          </a:bodyPr>
          <a:lstStyle/>
          <a:p>
            <a:r>
              <a:rPr lang="uk-UA" sz="18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Місто відоме своїми шахтами, адже тут розташовані підприємства вугільної промисловості. Саме завдяки видобутку вугілля Тернівка розвивалася у ХХ столітті.</a:t>
            </a:r>
            <a:endParaRPr lang="ru-RU" sz="1800" b="1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8163" y="4712855"/>
            <a:ext cx="40061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latin typeface="Batang" panose="02030600000101010101" pitchFamily="18" charset="-127"/>
                <a:ea typeface="Batang" panose="02030600000101010101" pitchFamily="18" charset="-127"/>
              </a:rPr>
              <a:t>Тут є школи, лікарні та парк, що робить місто комфортним для життя. Хоча Тернівка невелика, вона має свою історію та відіграє важливу роль у промисловості регіону.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50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8545" y="785091"/>
            <a:ext cx="6834910" cy="492298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7788" y="395972"/>
            <a:ext cx="4343400" cy="1274619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Batang" panose="02030600000101010101" pitchFamily="18" charset="-127"/>
                <a:ea typeface="Batang" panose="02030600000101010101" pitchFamily="18" charset="-127"/>
              </a:rPr>
              <a:t>Тернівський міський краєзнавчий музей</a:t>
            </a:r>
            <a:br>
              <a:rPr lang="ru-RU" b="1" i="1" dirty="0">
                <a:latin typeface="Batang" panose="02030600000101010101" pitchFamily="18" charset="-127"/>
                <a:ea typeface="Batang" panose="02030600000101010101" pitchFamily="18" charset="-127"/>
              </a:rPr>
            </a:br>
            <a:endParaRPr lang="ru-RU" b="1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9" y="1033930"/>
            <a:ext cx="5861016" cy="4355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57788" y="1670591"/>
            <a:ext cx="3932237" cy="3811588"/>
          </a:xfrm>
        </p:spPr>
        <p:txBody>
          <a:bodyPr>
            <a:normAutofit lnSpcReduction="10000"/>
          </a:bodyPr>
          <a:lstStyle/>
          <a:p>
            <a:r>
              <a:rPr lang="uk-UA" b="1" i="1">
                <a:ea typeface="Batang" panose="02030600000101010101" pitchFamily="18" charset="-127"/>
              </a:rPr>
              <a:t>Тернівський міський краєзнавчий </a:t>
            </a:r>
            <a:r>
              <a:rPr lang="uk-UA" b="1" i="1" dirty="0">
                <a:ea typeface="Batang" panose="02030600000101010101" pitchFamily="18" charset="-127"/>
              </a:rPr>
              <a:t>музей офіційно зареєстрован 31 січня 2011 року. Однак його історія почалася ще у 2005 році в шоклі №1 міста Тернівка відкрився історико-краєзнавчий музей імені М. І. Горожанкіна. </a:t>
            </a:r>
          </a:p>
          <a:p>
            <a:r>
              <a:rPr lang="uk-UA" b="1" i="1" dirty="0">
                <a:ea typeface="Batang" panose="02030600000101010101" pitchFamily="18" charset="-127"/>
              </a:rPr>
              <a:t>Музей зберігає та досліджує історію Тернівки, її культури та спадщину та розвиток вугільної промисловості. Тут представлені експонати, що розповідають про заснування міста, життя мешканців, побут та видобуток вугілля.</a:t>
            </a:r>
          </a:p>
          <a:p>
            <a:r>
              <a:rPr lang="uk-UA" b="1" i="1" dirty="0">
                <a:ea typeface="Batang" panose="02030600000101010101" pitchFamily="18" charset="-127"/>
              </a:rPr>
              <a:t>Музей є важливим осередком освіти та культури, де проводять екскурсії та виставки для жителів і гостей міста.</a:t>
            </a:r>
            <a:endParaRPr lang="ru-RU" b="1" i="1" dirty="0"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17868" y="5652655"/>
            <a:ext cx="7642277" cy="1117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7868" y="4552597"/>
            <a:ext cx="5457897" cy="9825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6755" y="3153941"/>
            <a:ext cx="6003240" cy="13239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5521" y="1567679"/>
            <a:ext cx="5966476" cy="151150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3215" y="153357"/>
            <a:ext cx="3998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Козацька доба у Тернівці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54826" y="556698"/>
            <a:ext cx="1232027" cy="1810325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06087" y="1801788"/>
            <a:ext cx="2388562" cy="3184750"/>
          </a:xfrm>
          <a:prstGeom prst="round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40" y="4604634"/>
            <a:ext cx="1502062" cy="2002750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51" y="2446382"/>
            <a:ext cx="1435677" cy="1914236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5521" y="158201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Козацькі натільні хрестики</a:t>
            </a:r>
          </a:p>
          <a:p>
            <a:r>
              <a:rPr lang="ru-RU" i="1" dirty="0">
                <a:ea typeface="Batang" panose="02030600000101010101" pitchFamily="18" charset="-127"/>
              </a:rPr>
              <a:t>Перед вами старовинні натільні хрестики, які носили козаки та прості люди в Україні. Вони виконували не лише релігійну, а й оберігальну функцію, захищаючи власника в боях і життєвих випробуваннях.</a:t>
            </a:r>
          </a:p>
          <a:p>
            <a:endParaRPr lang="ru-RU" i="1" dirty="0">
              <a:ea typeface="Batang" panose="02030600000101010101" pitchFamily="18" charset="-127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8757" y="321007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Хрестики мають різні форми, деякі з розширеними кінцями, що символізує традиційні православні мотиви. Орнаменти на поверхні – це тонка робота майстрів того часу, які створювали ці святині вручну.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7868" y="458844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Зазвичай такі хрести виготовляли з бронзи або міді, рідше зі срібла. З плином часу вони набули темного відтінку, що свідчить про їхню значну давнину.</a:t>
            </a:r>
            <a:endParaRPr lang="ru-RU" i="1" dirty="0">
              <a:ea typeface="Batang" panose="02030600000101010101" pitchFamily="18" charset="-127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7868" y="5622374"/>
            <a:ext cx="80025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Козаки вірили, що натільний хрест допомагає в бою, оберігає від ворожих куль і злих сил. Такі знахідки – це не лише пам’ять про нашу історію, а й зв’язок із минулим, який ми можемо відчути, тримаючи ці артефакти в руках.</a:t>
            </a:r>
          </a:p>
        </p:txBody>
      </p:sp>
      <p:sp>
        <p:nvSpPr>
          <p:cNvPr id="15" name="Левая круглая скобка 14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круглая скобка 15"/>
          <p:cNvSpPr/>
          <p:nvPr/>
        </p:nvSpPr>
        <p:spPr>
          <a:xfrm>
            <a:off x="4017523" y="112419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02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8495" y="5240697"/>
            <a:ext cx="5625671" cy="116365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495" y="4101475"/>
            <a:ext cx="6106101" cy="10524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495" y="3167160"/>
            <a:ext cx="6085899" cy="82308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495" y="1579456"/>
            <a:ext cx="5762697" cy="14764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5521" y="119542"/>
            <a:ext cx="3998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Козацька доба у Тернівці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70824" y="2794964"/>
            <a:ext cx="1232027" cy="1810325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27571" y="977541"/>
            <a:ext cx="1315314" cy="1753752"/>
          </a:xfrm>
          <a:prstGeom prst="round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051" y="1854417"/>
            <a:ext cx="2735551" cy="3647403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389" y="4865404"/>
            <a:ext cx="1435677" cy="1914236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394" y="15632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Українське веретено (прядка)</a:t>
            </a:r>
          </a:p>
          <a:p>
            <a:r>
              <a:rPr lang="ru-RU" i="1" dirty="0"/>
              <a:t>Перед вами традиційне українське прядіння – веретено або прядка, яка використовувалася для виготовлення ниток. Це один із найдавніших інструментів, що був незамінним у побуті наших предків.</a:t>
            </a:r>
          </a:p>
          <a:p>
            <a:endParaRPr lang="ru-RU" i="1" dirty="0">
              <a:ea typeface="Batang" panose="02030600000101010101" pitchFamily="18" charset="-127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495" y="311703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Веретено використовували для прядіння ниток із льону, конопель чи вовни. З отриманих ниток ткали полотно, з якого виготовляли одяг, рушники та інші вироби.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394" y="404036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Основними частинами прядки є велике колесо, вісь, веретено та ніжки. Під час роботи жінка обертала колесо рукою або за допомогою педалі, що спричиняло рух нитки й закручування її в міцну пряжу.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495" y="524069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Прядка була не просто інструментом – вона символізувала жіночу працю, майстерність і сімейний добробут. Її часто передавали у спадок, а також дарували дівчині в придане.</a:t>
            </a:r>
          </a:p>
        </p:txBody>
      </p:sp>
      <p:sp>
        <p:nvSpPr>
          <p:cNvPr id="16" name="Правая круглая скобка 15"/>
          <p:cNvSpPr/>
          <p:nvPr/>
        </p:nvSpPr>
        <p:spPr>
          <a:xfrm>
            <a:off x="4017523" y="112419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Левая круглая скобка 16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6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8394" y="5212447"/>
            <a:ext cx="6429235" cy="116365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495" y="4101475"/>
            <a:ext cx="6106101" cy="10524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495" y="1579456"/>
            <a:ext cx="5762697" cy="147647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5521" y="119542"/>
            <a:ext cx="3998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Козацька доба у Тернівці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57553" y="4640783"/>
            <a:ext cx="1232027" cy="1810325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57608" y="2901668"/>
            <a:ext cx="1315314" cy="1753752"/>
          </a:xfrm>
          <a:prstGeom prst="round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519" y="1052666"/>
            <a:ext cx="1396910" cy="1862548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62" y="1983940"/>
            <a:ext cx="2474789" cy="3299718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394" y="1684301"/>
            <a:ext cx="58821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Українська пральня (рубель і корито)</a:t>
            </a:r>
          </a:p>
          <a:p>
            <a:r>
              <a:rPr lang="ru-RU" i="1" dirty="0"/>
              <a:t>Перед вами традиційні пристосування для прання – рубель і корито, які широко використовувалися в українському побуті до появи сучасних пральних машин.</a:t>
            </a:r>
          </a:p>
          <a:p>
            <a:endParaRPr lang="ru-RU" i="1" dirty="0"/>
          </a:p>
          <a:p>
            <a:endParaRPr lang="ru-RU" i="1" dirty="0">
              <a:ea typeface="Batang" panose="02030600000101010101" pitchFamily="18" charset="-127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94" y="5175769"/>
            <a:ext cx="65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Рубель – це дерев’яна дошка з зубчастими краями, яка використовувалася для вибивання бруду з тканини. Білизну намочували, намилювали та накручували на качалку, після чого проходили рубелем, вибиваючи зайву воду й бруд.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394" y="404036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Такі методи прання вимагали фізичної сили, тому жінки часто працювали разом, допомагаючи одна одній. Використання рубеля й качалки робило тканину м’якшою і навіть частково виконувало функцію прасування.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8577" y="3120887"/>
            <a:ext cx="609600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r>
              <a:rPr lang="ru-RU" dirty="0"/>
              <a:t>Ці предмети – справжня історична пам’ять, що демонструє, наскільки праця українських жінок була важкою, але водночас сповненою мудрості та винахідливості.</a:t>
            </a:r>
          </a:p>
        </p:txBody>
      </p:sp>
      <p:sp>
        <p:nvSpPr>
          <p:cNvPr id="19" name="Левая круглая скобка 18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круглая скобка 19"/>
          <p:cNvSpPr/>
          <p:nvPr/>
        </p:nvSpPr>
        <p:spPr>
          <a:xfrm>
            <a:off x="4017523" y="112419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13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8394" y="4030788"/>
            <a:ext cx="6106101" cy="16250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54" y="1567115"/>
            <a:ext cx="5762697" cy="234500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5521" y="119542"/>
            <a:ext cx="3998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Козацька доба у Тернівці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13458" y="2233980"/>
            <a:ext cx="2174860" cy="3195712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27572" y="5021478"/>
            <a:ext cx="1315314" cy="1753752"/>
          </a:xfrm>
          <a:prstGeom prst="round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498" y="3055931"/>
            <a:ext cx="1396910" cy="1862548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776" y="624196"/>
            <a:ext cx="1590158" cy="2120210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6578" y="1597759"/>
            <a:ext cx="53663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Підкови</a:t>
            </a:r>
          </a:p>
          <a:p>
            <a:r>
              <a:rPr lang="ru-RU" i="1" dirty="0"/>
              <a:t> Ці старовинні підкови, імовірно, походять з козацької доби. Вони зроблені з заліза, мають характерну зігнуту форму та помітні сліди часу – корозію та руйнування металу. Такі підкови використовувалися для коней, що були головною силою козацького війська, допомагаючи </a:t>
            </a:r>
            <a:r>
              <a:rPr lang="ru-RU" dirty="0"/>
              <a:t>їм долати великі відстані та складні дороги.</a:t>
            </a:r>
            <a:endParaRPr lang="ru-RU" i="1" dirty="0">
              <a:ea typeface="Batang" panose="02030600000101010101" pitchFamily="18" charset="-127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95" y="410465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Знайдені підкови можуть розповісти багато про минуле: який ґрунт топтали козацькі коні, наскільки активно їх використовували, а можливо, навіть брали участь у важливих історичних подіях. Вони – ніби мовчазні свідки козацьких походів, пригод і битв.</a:t>
            </a:r>
            <a:r>
              <a:rPr lang="ru-RU" i="1" dirty="0"/>
              <a:t>.</a:t>
            </a:r>
          </a:p>
        </p:txBody>
      </p:sp>
      <p:sp>
        <p:nvSpPr>
          <p:cNvPr id="16" name="Правая круглая скобка 15"/>
          <p:cNvSpPr/>
          <p:nvPr/>
        </p:nvSpPr>
        <p:spPr>
          <a:xfrm>
            <a:off x="4017523" y="112419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Левая круглая скобка 17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54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64740" y="2993162"/>
            <a:ext cx="5762697" cy="123097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2924" y="2927796"/>
            <a:ext cx="5366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Шахтарськийспецодяг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r>
              <a:rPr lang="uk-UA" i="1" dirty="0"/>
              <a:t>Кожен шахтарь знає: під землею небезпека чекає на кожному кроці. Щоб працювати безпечно, потрібен зручний спецодяг</a:t>
            </a:r>
            <a:endParaRPr lang="ru-RU" i="1" dirty="0">
              <a:ea typeface="Batang" panose="02030600000101010101" pitchFamily="18" charset="-127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924" y="257688"/>
            <a:ext cx="18630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Шахти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259" y="498789"/>
            <a:ext cx="1602489" cy="2136652"/>
          </a:xfrm>
          <a:prstGeom prst="round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652" y="1274618"/>
            <a:ext cx="3003608" cy="4004810"/>
          </a:xfrm>
          <a:prstGeom prst="round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259" y="4128125"/>
            <a:ext cx="1801444" cy="2401925"/>
          </a:xfrm>
          <a:prstGeom prst="roundRect">
            <a:avLst/>
          </a:prstGeom>
        </p:spPr>
      </p:pic>
      <p:sp>
        <p:nvSpPr>
          <p:cNvPr id="18" name="Левая круглая скобка 17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авая круглая скобка 18"/>
          <p:cNvSpPr/>
          <p:nvPr/>
        </p:nvSpPr>
        <p:spPr>
          <a:xfrm>
            <a:off x="2170991" y="112418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3891" y="3666836"/>
            <a:ext cx="5403273" cy="13577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593136"/>
            <a:ext cx="6025044" cy="165806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36578" y="255535"/>
            <a:ext cx="18630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Шахти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367" y="4415827"/>
            <a:ext cx="1602489" cy="2136652"/>
          </a:xfrm>
          <a:prstGeom prst="round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088" y="433255"/>
            <a:ext cx="1607768" cy="2143690"/>
          </a:xfrm>
          <a:prstGeom prst="round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87" y="1292664"/>
            <a:ext cx="2951018" cy="3934691"/>
          </a:xfrm>
          <a:prstGeom prst="round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496873"/>
            <a:ext cx="56711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Вугілля</a:t>
            </a:r>
          </a:p>
          <a:p>
            <a:r>
              <a:rPr lang="ru-RU" i="1" dirty="0"/>
              <a:t>Вугілля відігравало ключову роль у господарстві та промисловості України протягом століть. Його називають </a:t>
            </a:r>
            <a:r>
              <a:rPr lang="ru-RU" b="1" i="1" dirty="0"/>
              <a:t>"чорним золотом"</a:t>
            </a:r>
            <a:r>
              <a:rPr lang="ru-RU" i="1" dirty="0"/>
              <a:t>, адже воно було основним паливом для обігріву, ковальської справи та промислового розвитку.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866" y="360469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Вугілля залишається символом енергетичної незалежності та частиною історії праці мільйонів українців. Його видобуток був важкою, але почесною справою, що вимагала від шахтарів мужності та витривалості.</a:t>
            </a:r>
          </a:p>
        </p:txBody>
      </p:sp>
      <p:sp>
        <p:nvSpPr>
          <p:cNvPr id="14" name="Правая круглая скобка 13"/>
          <p:cNvSpPr/>
          <p:nvPr/>
        </p:nvSpPr>
        <p:spPr>
          <a:xfrm>
            <a:off x="2099589" y="115979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Левая круглая скобка 15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5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52272" y="5392984"/>
            <a:ext cx="5917975" cy="9233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3569" y="3845839"/>
            <a:ext cx="5817906" cy="135774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203" y="1593136"/>
            <a:ext cx="6025044" cy="20737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7868" y="279294"/>
            <a:ext cx="18630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Шахти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707" y="1204648"/>
            <a:ext cx="3069827" cy="4093102"/>
          </a:xfrm>
          <a:prstGeom prst="round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197" y="4010173"/>
            <a:ext cx="1607768" cy="2143690"/>
          </a:xfrm>
          <a:prstGeom prst="round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197" y="787198"/>
            <a:ext cx="1680539" cy="2240719"/>
          </a:xfrm>
          <a:prstGeom prst="round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2272" y="1593136"/>
            <a:ext cx="58727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Шахтарська керосинова лампа –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i="1" dirty="0"/>
              <a:t>світло під землею</a:t>
            </a:r>
          </a:p>
          <a:p>
            <a:endParaRPr lang="ru-RU" i="1" dirty="0"/>
          </a:p>
          <a:p>
            <a:r>
              <a:rPr lang="ru-RU" i="1" dirty="0"/>
              <a:t>Перед вами керосинова шахтарська лампа, яка була незамінним атрибутом шахтарів у </a:t>
            </a:r>
            <a:r>
              <a:rPr lang="en-US" i="1" dirty="0"/>
              <a:t>XIX – </a:t>
            </a:r>
            <a:r>
              <a:rPr lang="ru-RU" i="1" dirty="0"/>
              <a:t>початку </a:t>
            </a:r>
            <a:r>
              <a:rPr lang="en-US" i="1" dirty="0"/>
              <a:t>XX </a:t>
            </a:r>
            <a:r>
              <a:rPr lang="ru-RU" i="1" dirty="0"/>
              <a:t>століття. В умовах підземної темряви вона давала яскраве та стійке світло, допомагаючи робітникам виконувати важку працю.</a:t>
            </a:r>
          </a:p>
          <a:p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3569" y="400325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Шахтарська лампа мала металевий корпус і спеціальний ґнотовий механізм, який дозволяв рівномірно горіти керосину. Вона була оснащена ґратами або склом, щоб захистити вогонь від вітру та пилу.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272" y="539298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Шахтарська лампа – це символ важкої праці гірників, які щодня ризикували життям заради вугілля, що забезпечувало тепло та енергію для цілих міст.</a:t>
            </a:r>
          </a:p>
        </p:txBody>
      </p:sp>
      <p:sp>
        <p:nvSpPr>
          <p:cNvPr id="12" name="Левая круглая скобка 11"/>
          <p:cNvSpPr/>
          <p:nvPr/>
        </p:nvSpPr>
        <p:spPr>
          <a:xfrm>
            <a:off x="217868" y="119541"/>
            <a:ext cx="190694" cy="115197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авая круглая скобка 13"/>
          <p:cNvSpPr/>
          <p:nvPr/>
        </p:nvSpPr>
        <p:spPr>
          <a:xfrm>
            <a:off x="2099589" y="115979"/>
            <a:ext cx="166550" cy="115909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84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93559" y="4030555"/>
            <a:ext cx="5263532" cy="27783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29591" y="5020346"/>
            <a:ext cx="6186792" cy="11859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53239" y="114961"/>
            <a:ext cx="4513634" cy="466927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3559" y="219032"/>
            <a:ext cx="4086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anose="02030600000101010101" pitchFamily="18" charset="-127"/>
                <a:cs typeface="Aharoni" panose="02010803020104030203" pitchFamily="2" charset="-79"/>
              </a:rPr>
              <a:t>Тернівка в період Другої світової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anose="02030600000101010101" pitchFamily="18" charset="-127"/>
                <a:cs typeface="Aharoni" panose="02010803020104030203" pitchFamily="2" charset="-79"/>
              </a:rPr>
              <a:t>війна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003" y="219032"/>
            <a:ext cx="3213656" cy="4284874"/>
          </a:xfrm>
          <a:prstGeom prst="round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15981" y="219032"/>
            <a:ext cx="44508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Санітарна сумка період Другої світової війни 1941-1945</a:t>
            </a:r>
          </a:p>
          <a:p>
            <a:r>
              <a:rPr lang="ru-RU" i="1" dirty="0"/>
              <a:t>Санітарна сумка – це невід’ємний атрибут медичних працівників на фронті. Вона використовувалася військовими санітарами, медсестрами та лікарями для надання першої допомоги пораненим у бойових умовах.</a:t>
            </a:r>
          </a:p>
          <a:p>
            <a:r>
              <a:rPr lang="ru-RU" i="1" dirty="0"/>
              <a:t>Санітарна сумка містила:</a:t>
            </a:r>
            <a:br>
              <a:rPr lang="ru-RU" i="1" dirty="0"/>
            </a:br>
            <a:r>
              <a:rPr lang="ru-RU" i="1" dirty="0"/>
              <a:t> Бинти та вату – для перев’язок і зупинки кровотечі.</a:t>
            </a:r>
            <a:br>
              <a:rPr lang="ru-RU" i="1" dirty="0"/>
            </a:br>
            <a:r>
              <a:rPr lang="ru-RU" i="1" dirty="0"/>
              <a:t> Джгут – для зупинки сильної кровотечі.</a:t>
            </a:r>
            <a:br>
              <a:rPr lang="ru-RU" i="1" dirty="0"/>
            </a:br>
            <a:r>
              <a:rPr lang="ru-RU" i="1" dirty="0"/>
              <a:t> Йод і зеленку – для дезінфекції ран.</a:t>
            </a:r>
            <a:br>
              <a:rPr lang="ru-RU" i="1" dirty="0"/>
            </a:br>
            <a:r>
              <a:rPr lang="ru-RU" i="1" dirty="0"/>
              <a:t> Знеболювальні препарати – найчастіше морфій або анальгін.</a:t>
            </a:r>
            <a:br>
              <a:rPr lang="ru-RU" i="1" dirty="0"/>
            </a:br>
            <a:r>
              <a:rPr lang="ru-RU" i="1" dirty="0"/>
              <a:t> Шини для фіксації переломів.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i="1" dirty="0"/>
          </a:p>
        </p:txBody>
      </p:sp>
      <p:sp>
        <p:nvSpPr>
          <p:cNvPr id="8" name="Левая круглая скобка 7"/>
          <p:cNvSpPr/>
          <p:nvPr/>
        </p:nvSpPr>
        <p:spPr>
          <a:xfrm>
            <a:off x="93559" y="58818"/>
            <a:ext cx="266365" cy="68048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круглая скобка 8"/>
          <p:cNvSpPr/>
          <p:nvPr/>
        </p:nvSpPr>
        <p:spPr>
          <a:xfrm>
            <a:off x="3868623" y="61166"/>
            <a:ext cx="219621" cy="68506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20383" y="502034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Завдяки санітарним сумкам медики могли рятувати життя прямо на полі бою. Часто санітарки, ризикуючи життям, виносили поранених під обстрілами, надаючи їм першу допомогу.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4774" y="688079"/>
            <a:ext cx="2604137" cy="2987514"/>
          </a:xfrm>
          <a:prstGeom prst="round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0172" y="4306017"/>
            <a:ext cx="493030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Фронтові трикутники – голос з війни</a:t>
            </a:r>
            <a:b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</a:rPr>
              <a:t>На цій світлині – унікальні артефакти Другої світової війни: солдатські листи-трикутники. Вони були єдиним зв’язком бійців із рідними, написані на простих аркушах паперу, часто наспіх,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</a:rPr>
              <a:t>між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</a:rPr>
              <a:t> боями.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</a:rPr>
              <a:t>Фронтові листи не потребували конвертів – солдати просто складали їх у трикутники. Це економило час і папір, а також робило листи зручними для транспортування.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16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800567" y="494640"/>
            <a:ext cx="7763360" cy="5498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2F2F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1064" y="2816795"/>
            <a:ext cx="30804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i="1" dirty="0">
                <a:latin typeface="Batang" panose="02030600000101010101" pitchFamily="18" charset="-127"/>
                <a:ea typeface="Batang" panose="02030600000101010101" pitchFamily="18" charset="-127"/>
              </a:rPr>
              <a:t>Висновок:</a:t>
            </a:r>
            <a:endParaRPr lang="ru-RU" sz="4400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12386" y="1013508"/>
            <a:ext cx="773810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Місто Тернівка — це не просто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долями,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Його минуле — це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багатогранна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мозаїка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доби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проходить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буремні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роки Другої світової війни,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вбирає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шахтарську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працю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пам’ять про кожен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Козацькі хрести,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веретена,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прадавні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знаряддя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праці, артефакти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фронтів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Другої світової війни — усе це не просто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експонати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 мовчазні свідки великого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ми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забути.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речам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наскільки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працьовитими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предки.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Тернівка — це місто,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крізь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труд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Воно стало прикладом того, як історія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щоденній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пам’яті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минуле, 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dirty="0"/>
              <a:t>.</a:t>
            </a:r>
          </a:p>
          <a:p>
            <a:endParaRPr lang="ru-RU" i="1" dirty="0"/>
          </a:p>
        </p:txBody>
      </p:sp>
      <p:sp>
        <p:nvSpPr>
          <p:cNvPr id="5" name="Левая круглая скобка 4"/>
          <p:cNvSpPr/>
          <p:nvPr/>
        </p:nvSpPr>
        <p:spPr>
          <a:xfrm>
            <a:off x="81064" y="2905752"/>
            <a:ext cx="266365" cy="68048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ая круглая скобка 5"/>
          <p:cNvSpPr/>
          <p:nvPr/>
        </p:nvSpPr>
        <p:spPr>
          <a:xfrm>
            <a:off x="2941869" y="2901172"/>
            <a:ext cx="219621" cy="68506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9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FA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4970" y="23498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i="1" dirty="0"/>
              <a:t>Список літератури: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72129" y="31475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Вікіпедія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Розповід научного сотрудника музея</a:t>
            </a:r>
            <a:br>
              <a:rPr lang="ru-RU" i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7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1325</Words>
  <Application>Microsoft Office PowerPoint</Application>
  <PresentationFormat>Широкий екран</PresentationFormat>
  <Paragraphs>69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Batang</vt:lpstr>
      <vt:lpstr>Arial</vt:lpstr>
      <vt:lpstr>Calibri</vt:lpstr>
      <vt:lpstr>Calibri Light</vt:lpstr>
      <vt:lpstr>Roboto</vt:lpstr>
      <vt:lpstr>Times New Roman</vt:lpstr>
      <vt:lpstr>Тема Office</vt:lpstr>
      <vt:lpstr>Стежками історії містаТернівка</vt:lpstr>
      <vt:lpstr>Мета дослідження:  Дослідити історичний розвиток міста Тернівка.​</vt:lpstr>
      <vt:lpstr>План презентації:</vt:lpstr>
      <vt:lpstr>Тернівка – це невелике місто в Дніпропетровській області, яке розташоване приблизно за 100км від Дніпра. Воно виникло у 1775 році.</vt:lpstr>
      <vt:lpstr>Тернівський міський краєзнавчий музей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Стежками історії міста Тернівка</dc:title>
  <dc:creator>ПК</dc:creator>
  <cp:lastModifiedBy>Валентина Большакова</cp:lastModifiedBy>
  <cp:revision>37</cp:revision>
  <dcterms:created xsi:type="dcterms:W3CDTF">2025-04-03T19:54:32Z</dcterms:created>
  <dcterms:modified xsi:type="dcterms:W3CDTF">2025-04-09T05:03:54Z</dcterms:modified>
</cp:coreProperties>
</file>