
<file path=[Content_Types].xml><?xml version="1.0" encoding="utf-8"?>
<Types xmlns="http://schemas.openxmlformats.org/package/2006/content-types">
  <Default Extension="png" ContentType="image/png"/>
  <Default Extension="tmp"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9" r:id="rId3"/>
    <p:sldId id="258" r:id="rId4"/>
    <p:sldId id="260" r:id="rId5"/>
    <p:sldId id="261" r:id="rId6"/>
    <p:sldId id="262" r:id="rId7"/>
    <p:sldId id="263" r:id="rId8"/>
    <p:sldId id="264" r:id="rId9"/>
    <p:sldId id="257" r:id="rId10"/>
    <p:sldId id="266" r:id="rId11"/>
    <p:sldId id="267" r:id="rId12"/>
    <p:sldId id="265"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F550B-50AA-E542-9DB9-102FDF54AD5D}" type="datetimeFigureOut">
              <a:rPr lang="uk-UA" smtClean="0"/>
              <a:t>14.04.2025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956B0-B689-2348-9CE1-2C7BE1A13C6F}" type="slidenum">
              <a:rPr lang="uk-UA" smtClean="0"/>
              <a:t>‹#›</a:t>
            </a:fld>
            <a:endParaRPr lang="uk-UA"/>
          </a:p>
        </p:txBody>
      </p:sp>
    </p:spTree>
    <p:extLst>
      <p:ext uri="{BB962C8B-B14F-4D97-AF65-F5344CB8AC3E}">
        <p14:creationId xmlns:p14="http://schemas.microsoft.com/office/powerpoint/2010/main" val="2140143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15956B0-B689-2348-9CE1-2C7BE1A13C6F}" type="slidenum">
              <a:rPr lang="uk-UA" smtClean="0"/>
              <a:t>1</a:t>
            </a:fld>
            <a:endParaRPr lang="uk-UA"/>
          </a:p>
        </p:txBody>
      </p:sp>
    </p:spTree>
    <p:extLst>
      <p:ext uri="{BB962C8B-B14F-4D97-AF65-F5344CB8AC3E}">
        <p14:creationId xmlns:p14="http://schemas.microsoft.com/office/powerpoint/2010/main" val="2833059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uk-UA"/>
              <a:t>Клацніть, щоб редагувати стиль зразка заголовка</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uk-UA"/>
              <a:t>Клацніть, щоб редагувати стиль зразка заголовка</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uk-UA"/>
              <a:t>Клацніть, щоб редагувати стиль зразка заголовка</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uk-UA"/>
              <a:t>Клацніть, щоб відредагувати стилі зразків тексту</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uk-UA"/>
              <a:t>Клацніть, щоб редагувати стиль зразка заголовка</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uk-UA"/>
              <a:t>Клацніть, щоб відредагувати стилі зразків тексту</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uk-UA"/>
              <a:t>Клацніть, щоб редагувати стиль зразка заголовка</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4/14/2025</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AB07F6-E00A-0E8C-768C-2746B39A2FB9}"/>
              </a:ext>
            </a:extLst>
          </p:cNvPr>
          <p:cNvSpPr>
            <a:spLocks noGrp="1"/>
          </p:cNvSpPr>
          <p:nvPr>
            <p:ph type="ctrTitle"/>
          </p:nvPr>
        </p:nvSpPr>
        <p:spPr>
          <a:xfrm>
            <a:off x="286085" y="1786134"/>
            <a:ext cx="11355472" cy="2784651"/>
          </a:xfrm>
        </p:spPr>
        <p:txBody>
          <a:bodyPr>
            <a:normAutofit fontScale="90000"/>
          </a:bodyPr>
          <a:lstStyle/>
          <a:p>
            <a:r>
              <a:rPr lang="uk-UA" b="1" dirty="0" err="1"/>
              <a:t>Екзопланети</a:t>
            </a:r>
            <a:r>
              <a:rPr lang="uk-UA" b="1" dirty="0"/>
              <a:t>-газові гіганти та їхній вплив на формування життя у всесвіті на прикладі планет</a:t>
            </a:r>
            <a:br>
              <a:rPr lang="uk-UA" b="1" dirty="0"/>
            </a:br>
            <a:r>
              <a:rPr lang="uk-UA" b="1" dirty="0"/>
              <a:t>HD 114082 b, </a:t>
            </a:r>
            <a:r>
              <a:rPr lang="uk-UA" b="1" dirty="0" err="1"/>
              <a:t>Psr</a:t>
            </a:r>
            <a:r>
              <a:rPr lang="uk-UA" b="1" dirty="0"/>
              <a:t> b1620-26b, </a:t>
            </a:r>
            <a:r>
              <a:rPr lang="uk-UA" b="1" dirty="0" err="1"/>
              <a:t>Tyc</a:t>
            </a:r>
            <a:r>
              <a:rPr lang="uk-UA" b="1" dirty="0"/>
              <a:t> 8998-760-1b</a:t>
            </a:r>
            <a:br>
              <a:rPr lang="uk-UA" b="1" dirty="0"/>
            </a:br>
            <a:r>
              <a:rPr lang="uk-UA" b="1" dirty="0"/>
              <a:t/>
            </a:r>
            <a:br>
              <a:rPr lang="uk-UA" b="1" dirty="0"/>
            </a:br>
            <a:endParaRPr lang="uk-UA" b="1" dirty="0"/>
          </a:p>
        </p:txBody>
      </p:sp>
      <p:sp>
        <p:nvSpPr>
          <p:cNvPr id="3" name="Підзаголовок 2">
            <a:extLst>
              <a:ext uri="{FF2B5EF4-FFF2-40B4-BE49-F238E27FC236}">
                <a16:creationId xmlns:a16="http://schemas.microsoft.com/office/drawing/2014/main" id="{9205158F-9B5F-294B-567F-D69255B593B7}"/>
              </a:ext>
            </a:extLst>
          </p:cNvPr>
          <p:cNvSpPr>
            <a:spLocks noGrp="1"/>
          </p:cNvSpPr>
          <p:nvPr>
            <p:ph type="subTitle" idx="1"/>
          </p:nvPr>
        </p:nvSpPr>
        <p:spPr>
          <a:xfrm>
            <a:off x="286085" y="3337595"/>
            <a:ext cx="11355472" cy="1705343"/>
          </a:xfrm>
        </p:spPr>
        <p:txBody>
          <a:bodyPr>
            <a:normAutofit/>
          </a:bodyPr>
          <a:lstStyle/>
          <a:p>
            <a:r>
              <a:rPr lang="uk-UA" b="1" dirty="0"/>
              <a:t>Роботу виконала:</a:t>
            </a:r>
          </a:p>
          <a:p>
            <a:r>
              <a:rPr lang="uk-UA" dirty="0"/>
              <a:t> </a:t>
            </a:r>
            <a:r>
              <a:rPr lang="uk-UA" dirty="0" err="1"/>
              <a:t>Радванська</a:t>
            </a:r>
            <a:r>
              <a:rPr lang="uk-UA" dirty="0"/>
              <a:t> Варвара, Учениця 7-а класу</a:t>
            </a:r>
          </a:p>
          <a:p>
            <a:r>
              <a:rPr lang="uk-UA" dirty="0"/>
              <a:t>Ліцею №53 шевченківського району м. Києва</a:t>
            </a:r>
          </a:p>
        </p:txBody>
      </p:sp>
      <p:sp>
        <p:nvSpPr>
          <p:cNvPr id="8" name="Підзаголовок 2">
            <a:extLst>
              <a:ext uri="{FF2B5EF4-FFF2-40B4-BE49-F238E27FC236}">
                <a16:creationId xmlns:a16="http://schemas.microsoft.com/office/drawing/2014/main" id="{F4BE8BA3-F461-DF7B-C582-E2DD07943E0A}"/>
              </a:ext>
            </a:extLst>
          </p:cNvPr>
          <p:cNvSpPr txBox="1">
            <a:spLocks/>
          </p:cNvSpPr>
          <p:nvPr/>
        </p:nvSpPr>
        <p:spPr>
          <a:xfrm>
            <a:off x="2042285" y="4710044"/>
            <a:ext cx="9599272" cy="3348209"/>
          </a:xfrm>
          <a:prstGeom prst="rect">
            <a:avLst/>
          </a:prstGeom>
        </p:spPr>
        <p:txBody>
          <a:bodyPr vert="horz" lIns="91440" tIns="45720" rIns="91440" bIns="45720" rtlCol="0" anchor="t">
            <a:normAutofit/>
          </a:bodyPr>
          <a:lstStyle>
            <a:lvl1pPr marL="0" indent="0" algn="r" defTabSz="457200" rtl="0" eaLnBrk="1" latinLnBrk="0" hangingPunct="1">
              <a:spcBef>
                <a:spcPts val="0"/>
              </a:spcBef>
              <a:spcAft>
                <a:spcPts val="1000"/>
              </a:spcAft>
              <a:buClr>
                <a:schemeClr val="tx1"/>
              </a:buClr>
              <a:buSzPct val="100000"/>
              <a:buFont typeface="Arial"/>
              <a:buNone/>
              <a:defRPr sz="1800" kern="1200" cap="all">
                <a:solidFill>
                  <a:schemeClr val="tx1"/>
                </a:solidFill>
                <a:effectLst/>
                <a:latin typeface="+mn-lt"/>
                <a:ea typeface="+mn-ea"/>
                <a:cs typeface="+mn-cs"/>
              </a:defRPr>
            </a:lvl1pPr>
            <a:lvl2pPr marL="457200" indent="0" algn="ctr" defTabSz="457200" rtl="0" eaLnBrk="1" latinLnBrk="0" hangingPunct="1">
              <a:spcBef>
                <a:spcPts val="0"/>
              </a:spcBef>
              <a:spcAft>
                <a:spcPts val="1000"/>
              </a:spcAft>
              <a:buClr>
                <a:schemeClr val="tx1"/>
              </a:buClr>
              <a:buSzPct val="100000"/>
              <a:buFont typeface="Arial"/>
              <a:buNone/>
              <a:defRPr sz="1600" kern="1200" cap="none">
                <a:solidFill>
                  <a:schemeClr val="tx1">
                    <a:tint val="75000"/>
                  </a:schemeClr>
                </a:solidFill>
                <a:effectLst/>
                <a:latin typeface="+mn-lt"/>
                <a:ea typeface="+mn-ea"/>
                <a:cs typeface="+mn-cs"/>
              </a:defRPr>
            </a:lvl2pPr>
            <a:lvl3pPr marL="914400" indent="0" algn="ctr" defTabSz="457200" rtl="0" eaLnBrk="1" latinLnBrk="0" hangingPunct="1">
              <a:spcBef>
                <a:spcPts val="0"/>
              </a:spcBef>
              <a:spcAft>
                <a:spcPts val="1000"/>
              </a:spcAft>
              <a:buClr>
                <a:schemeClr val="tx1"/>
              </a:buClr>
              <a:buSzPct val="100000"/>
              <a:buFont typeface="Arial"/>
              <a:buNone/>
              <a:defRPr sz="1400" kern="1200" cap="none">
                <a:solidFill>
                  <a:schemeClr val="tx1">
                    <a:tint val="75000"/>
                  </a:schemeClr>
                </a:solidFill>
                <a:effectLst/>
                <a:latin typeface="+mn-lt"/>
                <a:ea typeface="+mn-ea"/>
                <a:cs typeface="+mn-cs"/>
              </a:defRPr>
            </a:lvl3pPr>
            <a:lvl4pPr marL="1371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4pPr>
            <a:lvl5pPr marL="18288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5pPr>
            <a:lvl6pPr marL="22860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6pPr>
            <a:lvl7pPr marL="27432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7pPr>
            <a:lvl8pPr marL="32004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8pPr>
            <a:lvl9pPr marL="3657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9pPr>
          </a:lstStyle>
          <a:p>
            <a:r>
              <a:rPr lang="uk-UA" b="1" dirty="0"/>
              <a:t>Науковий керівник:</a:t>
            </a:r>
          </a:p>
          <a:p>
            <a:r>
              <a:rPr lang="uk-UA" dirty="0" err="1"/>
              <a:t>Грімович</a:t>
            </a:r>
            <a:r>
              <a:rPr lang="uk-UA" dirty="0"/>
              <a:t> Ольга Леонідівна, вчитель фізики та астрономії</a:t>
            </a:r>
          </a:p>
          <a:p>
            <a:r>
              <a:rPr lang="uk-UA" dirty="0"/>
              <a:t>Ліцею №53 шевченківського району м. Києва</a:t>
            </a:r>
          </a:p>
        </p:txBody>
      </p:sp>
    </p:spTree>
    <p:extLst>
      <p:ext uri="{BB962C8B-B14F-4D97-AF65-F5344CB8AC3E}">
        <p14:creationId xmlns:p14="http://schemas.microsoft.com/office/powerpoint/2010/main" val="3734065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DB9CCE4-3262-0F3F-495E-66DA58AC125B}"/>
              </a:ext>
            </a:extLst>
          </p:cNvPr>
          <p:cNvSpPr txBox="1"/>
          <p:nvPr/>
        </p:nvSpPr>
        <p:spPr>
          <a:xfrm>
            <a:off x="428615" y="1959870"/>
            <a:ext cx="11983887" cy="1737866"/>
          </a:xfrm>
          <a:prstGeom prst="rect">
            <a:avLst/>
          </a:prstGeom>
          <a:effectLst/>
        </p:spPr>
        <p:txBody>
          <a:bodyPr vert="horz" lIns="91440" tIns="45720" rIns="91440" bIns="45720" rtlCol="0" anchor="b">
            <a:normAutofit fontScale="97500"/>
          </a:bodyPr>
          <a:lstStyle>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endParaRPr lang="uk-UA" dirty="0"/>
          </a:p>
        </p:txBody>
      </p:sp>
      <p:sp>
        <p:nvSpPr>
          <p:cNvPr id="10" name="Заголовок 9">
            <a:extLst>
              <a:ext uri="{FF2B5EF4-FFF2-40B4-BE49-F238E27FC236}">
                <a16:creationId xmlns:a16="http://schemas.microsoft.com/office/drawing/2014/main" id="{6796C4E2-AB46-C706-D73F-E66C7D3C0535}"/>
              </a:ext>
            </a:extLst>
          </p:cNvPr>
          <p:cNvSpPr>
            <a:spLocks noGrp="1"/>
          </p:cNvSpPr>
          <p:nvPr>
            <p:ph type="title"/>
          </p:nvPr>
        </p:nvSpPr>
        <p:spPr>
          <a:xfrm>
            <a:off x="409555" y="2092972"/>
            <a:ext cx="11782445" cy="547671"/>
          </a:xfrm>
        </p:spPr>
        <p:txBody>
          <a:bodyPr>
            <a:noAutofit/>
          </a:bodyPr>
          <a:lstStyle/>
          <a:p>
            <a:r>
              <a:rPr lang="uk-UA" sz="2000" b="1" dirty="0"/>
              <a:t>Актуальність. </a:t>
            </a:r>
            <a:r>
              <a:rPr lang="uk-UA" sz="2000" dirty="0"/>
              <a:t>Вивчення характеристик та особливостей формування газових гігантів допомагає зрозуміти, як функціонують інші планетні системи, де є газові гіганти, та як впливає сусідство газових гігантів на формування життя на </a:t>
            </a:r>
            <a:r>
              <a:rPr lang="uk-UA" sz="2000" dirty="0" err="1"/>
              <a:t>землеподібних</a:t>
            </a:r>
            <a:r>
              <a:rPr lang="uk-UA" sz="2000" dirty="0"/>
              <a:t> планетах. Це важливо для розуміння, чи є можливість існування життя в інших планетних системах, крім сонячної системи. </a:t>
            </a:r>
            <a:r>
              <a:rPr lang="uk-UA" sz="2000" b="1" dirty="0"/>
              <a:t/>
            </a:r>
            <a:br>
              <a:rPr lang="uk-UA" sz="2000" b="1" dirty="0"/>
            </a:br>
            <a:r>
              <a:rPr lang="uk-UA" sz="2000" b="1" dirty="0"/>
              <a:t/>
            </a:r>
            <a:br>
              <a:rPr lang="uk-UA" sz="2000" b="1" dirty="0"/>
            </a:br>
            <a:r>
              <a:rPr lang="uk-UA" sz="2000" b="1" dirty="0"/>
              <a:t>метою</a:t>
            </a:r>
            <a:r>
              <a:rPr lang="uk-UA" sz="2000" dirty="0"/>
              <a:t> є дослідити різні теорії формування газових гігантів та Проаналізувати, як це впливає на виникнення життя на сусідніх планетах.
Для цього ми маємо завдання:
1. На прикладі планет HD 114082 </a:t>
            </a:r>
            <a:r>
              <a:rPr lang="uk-UA" sz="2000" dirty="0" err="1"/>
              <a:t>b;Psr</a:t>
            </a:r>
            <a:r>
              <a:rPr lang="uk-UA" sz="2000" dirty="0"/>
              <a:t> b1620-26b;Tyc 8998-760-1b дослідити характеристики Газових гігантів та їхніх систем.
2. Проаналізувати та вивчити нові теорії виникнення газових гігантів.
3. Дослідити сучасні теорії про вплив газових гігантів на життя на сусідніх планетах.</a:t>
            </a:r>
          </a:p>
        </p:txBody>
      </p:sp>
      <p:sp>
        <p:nvSpPr>
          <p:cNvPr id="12" name="TextBox 11">
            <a:extLst>
              <a:ext uri="{FF2B5EF4-FFF2-40B4-BE49-F238E27FC236}">
                <a16:creationId xmlns:a16="http://schemas.microsoft.com/office/drawing/2014/main" id="{06AD98AA-7C1E-1B30-0EA0-317AD9B66C68}"/>
              </a:ext>
            </a:extLst>
          </p:cNvPr>
          <p:cNvSpPr txBox="1"/>
          <p:nvPr/>
        </p:nvSpPr>
        <p:spPr>
          <a:xfrm>
            <a:off x="409555" y="4411978"/>
            <a:ext cx="9237241" cy="1548990"/>
          </a:xfrm>
          <a:prstGeom prst="rect">
            <a:avLst/>
          </a:prstGeom>
          <a:effectLst/>
        </p:spPr>
        <p:txBody>
          <a:bodyPr vert="horz" lIns="91440" tIns="45720" rIns="91440" bIns="45720" rtlCol="0" anchor="ctr">
            <a:noAutofit/>
          </a:bodyPr>
          <a:lstStyle>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Об’єкт дослідження</a:t>
            </a:r>
            <a:r>
              <a:rPr lang="uk-UA" b="0" dirty="0"/>
              <a:t> – </a:t>
            </a:r>
            <a:r>
              <a:rPr lang="uk-UA" b="0" dirty="0" err="1"/>
              <a:t>екзопланети</a:t>
            </a:r>
            <a:r>
              <a:rPr lang="uk-UA" b="0" dirty="0"/>
              <a:t>- газові гіганти.
</a:t>
            </a:r>
            <a:r>
              <a:rPr lang="uk-UA" dirty="0"/>
              <a:t>Предмет дослідження</a:t>
            </a:r>
            <a:r>
              <a:rPr lang="uk-UA" b="0" dirty="0"/>
              <a:t> – планети HD 114082 b; </a:t>
            </a:r>
            <a:r>
              <a:rPr lang="uk-UA" b="0" dirty="0" err="1"/>
              <a:t>Psr</a:t>
            </a:r>
            <a:r>
              <a:rPr lang="uk-UA" b="0" dirty="0"/>
              <a:t> b1620-26b; </a:t>
            </a:r>
            <a:r>
              <a:rPr lang="uk-UA" b="0" dirty="0" err="1"/>
              <a:t>Tyc</a:t>
            </a:r>
            <a:r>
              <a:rPr lang="uk-UA" b="0" dirty="0"/>
              <a:t> 8998-760-1b та особливості їхніх планетних систем.</a:t>
            </a:r>
          </a:p>
        </p:txBody>
      </p:sp>
      <p:sp>
        <p:nvSpPr>
          <p:cNvPr id="13" name="TextBox 12">
            <a:extLst>
              <a:ext uri="{FF2B5EF4-FFF2-40B4-BE49-F238E27FC236}">
                <a16:creationId xmlns:a16="http://schemas.microsoft.com/office/drawing/2014/main" id="{AF78DC92-E96B-C6BE-632F-7F6E4D250474}"/>
              </a:ext>
            </a:extLst>
          </p:cNvPr>
          <p:cNvSpPr txBox="1"/>
          <p:nvPr/>
        </p:nvSpPr>
        <p:spPr>
          <a:xfrm>
            <a:off x="428615" y="5960968"/>
            <a:ext cx="9735514" cy="461665"/>
          </a:xfrm>
          <a:prstGeom prst="rect">
            <a:avLst/>
          </a:prstGeom>
          <a:effectLst/>
        </p:spPr>
        <p:txBody>
          <a:bodyPr vert="horz" lIns="91440" tIns="45720" rIns="91440" bIns="45720" rtlCol="0" anchor="ctr">
            <a:noAutofit/>
          </a:bodyPr>
          <a:lstStyle>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Методи дослідження</a:t>
            </a:r>
            <a:r>
              <a:rPr lang="uk-UA" b="0" dirty="0"/>
              <a:t> – теоретичний, аналітичний, порівняння.</a:t>
            </a:r>
          </a:p>
        </p:txBody>
      </p:sp>
    </p:spTree>
    <p:extLst>
      <p:ext uri="{BB962C8B-B14F-4D97-AF65-F5344CB8AC3E}">
        <p14:creationId xmlns:p14="http://schemas.microsoft.com/office/powerpoint/2010/main" val="234901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0B6698-B2DF-60EF-BF68-0D0D4B45B2D0}"/>
              </a:ext>
            </a:extLst>
          </p:cNvPr>
          <p:cNvSpPr>
            <a:spLocks noGrp="1"/>
          </p:cNvSpPr>
          <p:nvPr>
            <p:ph type="title"/>
          </p:nvPr>
        </p:nvSpPr>
        <p:spPr>
          <a:xfrm>
            <a:off x="1030286" y="5350703"/>
            <a:ext cx="10131427" cy="566738"/>
          </a:xfrm>
        </p:spPr>
        <p:txBody>
          <a:bodyPr>
            <a:normAutofit fontScale="90000"/>
          </a:bodyPr>
          <a:lstStyle/>
          <a:p>
            <a:r>
              <a:rPr lang="uk-UA" b="1" dirty="0" err="1"/>
              <a:t>Екзопланети</a:t>
            </a:r>
            <a:r>
              <a:rPr lang="uk-UA" b="1" dirty="0"/>
              <a:t> - </a:t>
            </a:r>
            <a:r>
              <a:rPr lang="uk-UA" dirty="0"/>
              <a:t>це планети,  що знаходяться за межами сонячної системи.</a:t>
            </a:r>
            <a:br>
              <a:rPr lang="uk-UA" dirty="0"/>
            </a:br>
            <a:r>
              <a:rPr lang="uk-UA" dirty="0"/>
              <a:t>Вони бувають різні: гарячі або льодяні, гігантські чи маленькі, газові або кам’яні. Екзопланети бувають незвичайні: лавові, діамантові, </a:t>
            </a:r>
            <a:r>
              <a:rPr lang="uk-UA" dirty="0" err="1"/>
              <a:t>водянІ</a:t>
            </a:r>
            <a:r>
              <a:rPr lang="uk-UA" dirty="0"/>
              <a:t> і </a:t>
            </a:r>
            <a:r>
              <a:rPr lang="uk-UA" dirty="0" err="1"/>
              <a:t>т.д</a:t>
            </a:r>
            <a:r>
              <a:rPr lang="uk-UA" dirty="0"/>
              <a:t>.</a:t>
            </a:r>
          </a:p>
        </p:txBody>
      </p:sp>
      <p:pic>
        <p:nvPicPr>
          <p:cNvPr id="9" name="Місце для зображення 8">
            <a:extLst>
              <a:ext uri="{FF2B5EF4-FFF2-40B4-BE49-F238E27FC236}">
                <a16:creationId xmlns:a16="http://schemas.microsoft.com/office/drawing/2014/main" id="{101CE1D7-2FA8-A7E5-ED7D-29973E5E0BC7}"/>
              </a:ext>
            </a:extLst>
          </p:cNvPr>
          <p:cNvPicPr>
            <a:picLocks noGrp="1" noChangeAspect="1"/>
          </p:cNvPicPr>
          <p:nvPr>
            <p:ph type="pic" idx="1"/>
          </p:nvPr>
        </p:nvPicPr>
        <p:blipFill>
          <a:blip r:embed="rId2"/>
          <a:srcRect t="12564" b="12564"/>
          <a:stretch/>
        </p:blipFill>
        <p:spPr>
          <a:xfrm>
            <a:off x="1588240" y="940559"/>
            <a:ext cx="9015507" cy="3257354"/>
          </a:xfrm>
        </p:spPr>
      </p:pic>
    </p:spTree>
    <p:extLst>
      <p:ext uri="{BB962C8B-B14F-4D97-AF65-F5344CB8AC3E}">
        <p14:creationId xmlns:p14="http://schemas.microsoft.com/office/powerpoint/2010/main" val="2172723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8484FAA-1C92-3DCD-6ACA-6ADC070FDA57}"/>
              </a:ext>
            </a:extLst>
          </p:cNvPr>
          <p:cNvSpPr txBox="1"/>
          <p:nvPr/>
        </p:nvSpPr>
        <p:spPr>
          <a:xfrm>
            <a:off x="457107" y="204397"/>
            <a:ext cx="11277786" cy="1672343"/>
          </a:xfrm>
          <a:prstGeom prst="rect">
            <a:avLst/>
          </a:prstGeom>
          <a:effectLst/>
        </p:spPr>
        <p:txBody>
          <a:bodyPr vert="horz" lIns="91440" tIns="45720" rIns="91440" bIns="45720" rtlCol="0" anchor="b">
            <a:normAutofit fontScale="97500"/>
          </a:bodyPr>
          <a:lstStyle>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r>
              <a:rPr lang="uk-UA" dirty="0"/>
              <a:t>Газові гіганти - </a:t>
            </a:r>
            <a:r>
              <a:rPr lang="uk-UA" b="0" dirty="0"/>
              <a:t>це планети, які не мають твердої поверхні та у їх складі переважають газові елементи, Такі як водень та гелій, а також вода, аміак і метан.</a:t>
            </a:r>
          </a:p>
        </p:txBody>
      </p:sp>
      <p:pic>
        <p:nvPicPr>
          <p:cNvPr id="26" name="Місце для зображення 25">
            <a:extLst>
              <a:ext uri="{FF2B5EF4-FFF2-40B4-BE49-F238E27FC236}">
                <a16:creationId xmlns:a16="http://schemas.microsoft.com/office/drawing/2014/main" id="{F6421581-865B-CA0E-DC1B-98DA8B639D5D}"/>
              </a:ext>
            </a:extLst>
          </p:cNvPr>
          <p:cNvPicPr>
            <a:picLocks noGrp="1" noChangeAspect="1"/>
          </p:cNvPicPr>
          <p:nvPr>
            <p:ph type="pic" idx="1"/>
          </p:nvPr>
        </p:nvPicPr>
        <p:blipFill>
          <a:blip r:embed="rId2"/>
          <a:srcRect t="17879" b="17879"/>
          <a:stretch/>
        </p:blipFill>
        <p:spPr>
          <a:xfrm>
            <a:off x="1716088" y="2863850"/>
            <a:ext cx="8759825" cy="3165475"/>
          </a:xfrm>
        </p:spPr>
      </p:pic>
    </p:spTree>
    <p:extLst>
      <p:ext uri="{BB962C8B-B14F-4D97-AF65-F5344CB8AC3E}">
        <p14:creationId xmlns:p14="http://schemas.microsoft.com/office/powerpoint/2010/main" val="2650422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DDE16A-5240-0753-B07F-7A49F6352A3B}"/>
              </a:ext>
            </a:extLst>
          </p:cNvPr>
          <p:cNvSpPr>
            <a:spLocks noGrp="1"/>
          </p:cNvSpPr>
          <p:nvPr>
            <p:ph type="title"/>
          </p:nvPr>
        </p:nvSpPr>
        <p:spPr>
          <a:xfrm>
            <a:off x="685800" y="1452642"/>
            <a:ext cx="6164653" cy="127888"/>
          </a:xfrm>
        </p:spPr>
        <p:txBody>
          <a:bodyPr>
            <a:normAutofit fontScale="90000"/>
          </a:bodyPr>
          <a:lstStyle/>
          <a:p>
            <a:r>
              <a:rPr lang="uk-UA" sz="4800" b="1" dirty="0"/>
              <a:t>HD 114082 b</a:t>
            </a:r>
          </a:p>
        </p:txBody>
      </p:sp>
      <p:pic>
        <p:nvPicPr>
          <p:cNvPr id="7" name="Рисунок 6">
            <a:extLst>
              <a:ext uri="{FF2B5EF4-FFF2-40B4-BE49-F238E27FC236}">
                <a16:creationId xmlns:a16="http://schemas.microsoft.com/office/drawing/2014/main" id="{A74D40A9-C125-502E-FFB3-9AC830B6B1A3}"/>
              </a:ext>
            </a:extLst>
          </p:cNvPr>
          <p:cNvPicPr>
            <a:picLocks noChangeAspect="1"/>
          </p:cNvPicPr>
          <p:nvPr/>
        </p:nvPicPr>
        <p:blipFill>
          <a:blip r:embed="rId2"/>
          <a:stretch>
            <a:fillRect/>
          </a:stretch>
        </p:blipFill>
        <p:spPr>
          <a:xfrm>
            <a:off x="6795947" y="1145873"/>
            <a:ext cx="4566254" cy="4566254"/>
          </a:xfrm>
          <a:prstGeom prst="rect">
            <a:avLst/>
          </a:prstGeom>
        </p:spPr>
      </p:pic>
      <p:sp>
        <p:nvSpPr>
          <p:cNvPr id="4" name="TextBox 3">
            <a:extLst>
              <a:ext uri="{FF2B5EF4-FFF2-40B4-BE49-F238E27FC236}">
                <a16:creationId xmlns:a16="http://schemas.microsoft.com/office/drawing/2014/main" id="{52471FA1-7D14-EA97-75DC-6D7DA842140B}"/>
              </a:ext>
            </a:extLst>
          </p:cNvPr>
          <p:cNvSpPr txBox="1"/>
          <p:nvPr/>
        </p:nvSpPr>
        <p:spPr>
          <a:xfrm>
            <a:off x="685800" y="1580530"/>
            <a:ext cx="7913494" cy="830997"/>
          </a:xfrm>
          <a:prstGeom prst="rect">
            <a:avLst/>
          </a:prstGeom>
          <a:effectLst/>
        </p:spPr>
        <p:txBody>
          <a:bodyPr vert="horz" lIns="91440" tIns="45720" rIns="91440" bIns="45720" rtlCol="0" anchor="b">
            <a:normAutofit fontScale="97500"/>
          </a:bodyPr>
          <a:lstStyle>
            <a:defPPr>
              <a:defRPr lang="en-US"/>
            </a:defPPr>
            <a:lvl1pPr algn="ct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l"/>
            <a:r>
              <a:rPr lang="uk-UA" dirty="0"/>
              <a:t>Маса планети:
8 Юпітерів*</a:t>
            </a:r>
          </a:p>
        </p:txBody>
      </p:sp>
      <p:sp>
        <p:nvSpPr>
          <p:cNvPr id="6" name="TextBox 5">
            <a:extLst>
              <a:ext uri="{FF2B5EF4-FFF2-40B4-BE49-F238E27FC236}">
                <a16:creationId xmlns:a16="http://schemas.microsoft.com/office/drawing/2014/main" id="{FD2DDEFD-65D0-BF40-972B-5152CBB48920}"/>
              </a:ext>
            </a:extLst>
          </p:cNvPr>
          <p:cNvSpPr txBox="1"/>
          <p:nvPr/>
        </p:nvSpPr>
        <p:spPr>
          <a:xfrm>
            <a:off x="685800" y="2398737"/>
            <a:ext cx="6096420" cy="830997"/>
          </a:xfrm>
          <a:prstGeom prst="rect">
            <a:avLst/>
          </a:prstGeom>
          <a:effectLst/>
        </p:spPr>
        <p:txBody>
          <a:bodyPr vert="horz" lIns="91440" tIns="45720" rIns="91440" bIns="45720" rtlCol="0" anchor="b">
            <a:normAutofit fontScale="97500"/>
          </a:bodyPr>
          <a:lstStyle>
            <a:defPPr>
              <a:defRPr lang="en-US"/>
            </a:defPPr>
            <a:lvl1pPr algn="ct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l"/>
            <a:r>
              <a:rPr lang="uk-UA" dirty="0"/>
              <a:t>Радіус планети:
1,0 х Юпітер*</a:t>
            </a:r>
          </a:p>
        </p:txBody>
      </p:sp>
      <p:sp>
        <p:nvSpPr>
          <p:cNvPr id="8" name="TextBox 7">
            <a:extLst>
              <a:ext uri="{FF2B5EF4-FFF2-40B4-BE49-F238E27FC236}">
                <a16:creationId xmlns:a16="http://schemas.microsoft.com/office/drawing/2014/main" id="{3C087D6C-1259-75E6-BB01-A3F1B61D6389}"/>
              </a:ext>
            </a:extLst>
          </p:cNvPr>
          <p:cNvSpPr txBox="1"/>
          <p:nvPr/>
        </p:nvSpPr>
        <p:spPr>
          <a:xfrm>
            <a:off x="693604" y="4701228"/>
            <a:ext cx="2311955" cy="1010899"/>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Вік планети:</a:t>
            </a:r>
          </a:p>
          <a:p>
            <a:r>
              <a:rPr lang="uk-UA" dirty="0"/>
              <a:t>15 млн років</a:t>
            </a:r>
          </a:p>
        </p:txBody>
      </p:sp>
      <p:sp>
        <p:nvSpPr>
          <p:cNvPr id="10" name="TextBox 9">
            <a:extLst>
              <a:ext uri="{FF2B5EF4-FFF2-40B4-BE49-F238E27FC236}">
                <a16:creationId xmlns:a16="http://schemas.microsoft.com/office/drawing/2014/main" id="{6EFA264B-FE7D-7D0A-9ADD-DAB71886194F}"/>
              </a:ext>
            </a:extLst>
          </p:cNvPr>
          <p:cNvSpPr txBox="1"/>
          <p:nvPr/>
        </p:nvSpPr>
        <p:spPr>
          <a:xfrm>
            <a:off x="693134" y="3229734"/>
            <a:ext cx="6095480" cy="830997"/>
          </a:xfrm>
          <a:prstGeom prst="rect">
            <a:avLst/>
          </a:prstGeom>
          <a:effectLst/>
        </p:spPr>
        <p:txBody>
          <a:bodyPr vert="horz" lIns="91440" tIns="45720" rIns="91440" bIns="45720" rtlCol="0" anchor="b">
            <a:normAutofit fontScale="97500"/>
          </a:bodyPr>
          <a:lstStyle>
            <a:defPPr>
              <a:defRPr lang="en-US"/>
            </a:defPPr>
            <a:lvl1pPr algn="ct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l"/>
            <a:r>
              <a:rPr lang="uk-UA" dirty="0"/>
              <a:t>Тип планети:</a:t>
            </a:r>
          </a:p>
          <a:p>
            <a:pPr algn="l"/>
            <a:r>
              <a:rPr lang="uk-UA" dirty="0"/>
              <a:t>Газовий Гігант</a:t>
            </a:r>
          </a:p>
        </p:txBody>
      </p:sp>
      <p:sp>
        <p:nvSpPr>
          <p:cNvPr id="5" name="TextBox 4">
            <a:extLst>
              <a:ext uri="{FF2B5EF4-FFF2-40B4-BE49-F238E27FC236}">
                <a16:creationId xmlns:a16="http://schemas.microsoft.com/office/drawing/2014/main" id="{2D9DFFF8-15F0-A647-0D4A-F1608C4AF4A8}"/>
              </a:ext>
            </a:extLst>
          </p:cNvPr>
          <p:cNvSpPr txBox="1"/>
          <p:nvPr/>
        </p:nvSpPr>
        <p:spPr>
          <a:xfrm>
            <a:off x="685800" y="4047941"/>
            <a:ext cx="6094760"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Орбітальний період:</a:t>
            </a:r>
          </a:p>
          <a:p>
            <a:r>
              <a:rPr lang="uk-UA" dirty="0"/>
              <a:t>109,8 днів</a:t>
            </a:r>
          </a:p>
        </p:txBody>
      </p:sp>
      <p:sp>
        <p:nvSpPr>
          <p:cNvPr id="3" name="TextBox 2">
            <a:extLst>
              <a:ext uri="{FF2B5EF4-FFF2-40B4-BE49-F238E27FC236}">
                <a16:creationId xmlns:a16="http://schemas.microsoft.com/office/drawing/2014/main" id="{357A9E08-A249-7D39-9495-EE0EE6A7C871}"/>
              </a:ext>
            </a:extLst>
          </p:cNvPr>
          <p:cNvSpPr txBox="1"/>
          <p:nvPr/>
        </p:nvSpPr>
        <p:spPr>
          <a:xfrm>
            <a:off x="6659131" y="5892664"/>
            <a:ext cx="5243304" cy="646331"/>
          </a:xfrm>
          <a:prstGeom prst="rect">
            <a:avLst/>
          </a:prstGeom>
          <a:noFill/>
        </p:spPr>
        <p:txBody>
          <a:bodyPr wrap="square" rtlCol="0">
            <a:spAutoFit/>
          </a:bodyPr>
          <a:lstStyle/>
          <a:p>
            <a:pPr algn="l"/>
            <a:r>
              <a:rPr lang="uk-UA" dirty="0"/>
              <a:t>Команда астрономів на чолі з Ольгою </a:t>
            </a:r>
            <a:r>
              <a:rPr lang="uk-UA" dirty="0" err="1"/>
              <a:t>Захожай</a:t>
            </a:r>
            <a:endParaRPr lang="uk-UA" dirty="0"/>
          </a:p>
          <a:p>
            <a:pPr algn="l"/>
            <a:r>
              <a:rPr lang="uk-UA" dirty="0"/>
              <a:t>                   виявили цю </a:t>
            </a:r>
            <a:r>
              <a:rPr lang="uk-UA" dirty="0" err="1"/>
              <a:t>екзопланету</a:t>
            </a:r>
            <a:endParaRPr lang="uk-UA" dirty="0"/>
          </a:p>
        </p:txBody>
      </p:sp>
      <p:sp>
        <p:nvSpPr>
          <p:cNvPr id="9" name="TextBox 8">
            <a:extLst>
              <a:ext uri="{FF2B5EF4-FFF2-40B4-BE49-F238E27FC236}">
                <a16:creationId xmlns:a16="http://schemas.microsoft.com/office/drawing/2014/main" id="{64C662A5-A5FE-1DDA-E662-150D0645E3C9}"/>
              </a:ext>
            </a:extLst>
          </p:cNvPr>
          <p:cNvSpPr txBox="1"/>
          <p:nvPr/>
        </p:nvSpPr>
        <p:spPr>
          <a:xfrm>
            <a:off x="773318" y="5892664"/>
            <a:ext cx="4759553" cy="646331"/>
          </a:xfrm>
          <a:prstGeom prst="rect">
            <a:avLst/>
          </a:prstGeom>
          <a:noFill/>
        </p:spPr>
        <p:txBody>
          <a:bodyPr wrap="square" rtlCol="0">
            <a:spAutoFit/>
          </a:bodyPr>
          <a:lstStyle/>
          <a:p>
            <a:pPr algn="l"/>
            <a:r>
              <a:rPr lang="uk-UA" b="1" dirty="0"/>
              <a:t>*Маса Юпітера:1,8986×10²⁷ кг(318 мас Землі)</a:t>
            </a:r>
          </a:p>
          <a:p>
            <a:pPr algn="l"/>
            <a:r>
              <a:rPr lang="uk-UA" b="1" dirty="0"/>
              <a:t>Радіус Юпітера:69 911 км</a:t>
            </a:r>
          </a:p>
        </p:txBody>
      </p:sp>
    </p:spTree>
    <p:extLst>
      <p:ext uri="{BB962C8B-B14F-4D97-AF65-F5344CB8AC3E}">
        <p14:creationId xmlns:p14="http://schemas.microsoft.com/office/powerpoint/2010/main" val="54947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432CC5-59F3-0CC9-D16C-6E0A34BF5580}"/>
              </a:ext>
            </a:extLst>
          </p:cNvPr>
          <p:cNvSpPr>
            <a:spLocks noGrp="1"/>
          </p:cNvSpPr>
          <p:nvPr>
            <p:ph type="title"/>
          </p:nvPr>
        </p:nvSpPr>
        <p:spPr>
          <a:xfrm>
            <a:off x="667218" y="1319293"/>
            <a:ext cx="11838191" cy="241561"/>
          </a:xfrm>
          <a:effectLst/>
        </p:spPr>
        <p:txBody>
          <a:bodyPr vert="horz" lIns="91440" tIns="45720" rIns="91440" bIns="45720" rtlCol="0" anchor="b">
            <a:normAutofit fontScale="90000"/>
          </a:bodyPr>
          <a:lstStyle/>
          <a:p>
            <a:r>
              <a:rPr lang="uk-UA" sz="4800" b="1" dirty="0" err="1"/>
              <a:t>Psr</a:t>
            </a:r>
            <a:r>
              <a:rPr lang="uk-UA" sz="4800" b="1" dirty="0"/>
              <a:t> b1620-26b</a:t>
            </a:r>
          </a:p>
        </p:txBody>
      </p:sp>
      <p:pic>
        <p:nvPicPr>
          <p:cNvPr id="5" name="Рисунок 4">
            <a:extLst>
              <a:ext uri="{FF2B5EF4-FFF2-40B4-BE49-F238E27FC236}">
                <a16:creationId xmlns:a16="http://schemas.microsoft.com/office/drawing/2014/main" id="{9F1FD5E0-26B3-23D2-599E-0D8E2E64807C}"/>
              </a:ext>
            </a:extLst>
          </p:cNvPr>
          <p:cNvPicPr>
            <a:picLocks noChangeAspect="1"/>
          </p:cNvPicPr>
          <p:nvPr/>
        </p:nvPicPr>
        <p:blipFill>
          <a:blip r:embed="rId2"/>
          <a:srcRect/>
          <a:stretch/>
        </p:blipFill>
        <p:spPr>
          <a:xfrm>
            <a:off x="6856606" y="1157995"/>
            <a:ext cx="4668176" cy="4542010"/>
          </a:xfrm>
          <a:prstGeom prst="rect">
            <a:avLst/>
          </a:prstGeom>
        </p:spPr>
      </p:pic>
      <p:sp>
        <p:nvSpPr>
          <p:cNvPr id="4" name="TextBox 3">
            <a:extLst>
              <a:ext uri="{FF2B5EF4-FFF2-40B4-BE49-F238E27FC236}">
                <a16:creationId xmlns:a16="http://schemas.microsoft.com/office/drawing/2014/main" id="{7F536934-AA4E-A686-1439-0A4D03D7600F}"/>
              </a:ext>
            </a:extLst>
          </p:cNvPr>
          <p:cNvSpPr txBox="1"/>
          <p:nvPr/>
        </p:nvSpPr>
        <p:spPr>
          <a:xfrm>
            <a:off x="667218" y="1560854"/>
            <a:ext cx="6252704"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Маса планети:</a:t>
            </a:r>
          </a:p>
          <a:p>
            <a:r>
              <a:rPr lang="uk-UA" dirty="0"/>
              <a:t>2,5 Юпітера</a:t>
            </a:r>
          </a:p>
        </p:txBody>
      </p:sp>
      <p:sp>
        <p:nvSpPr>
          <p:cNvPr id="7" name="TextBox 6">
            <a:extLst>
              <a:ext uri="{FF2B5EF4-FFF2-40B4-BE49-F238E27FC236}">
                <a16:creationId xmlns:a16="http://schemas.microsoft.com/office/drawing/2014/main" id="{1BB0F0D4-E3B1-50CE-95C0-7483B3315CA2}"/>
              </a:ext>
            </a:extLst>
          </p:cNvPr>
          <p:cNvSpPr txBox="1"/>
          <p:nvPr/>
        </p:nvSpPr>
        <p:spPr>
          <a:xfrm>
            <a:off x="667218" y="2391851"/>
            <a:ext cx="6252704"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Радіус планети:
1,18 х Юпітер (приблизно)</a:t>
            </a:r>
          </a:p>
        </p:txBody>
      </p:sp>
      <p:sp>
        <p:nvSpPr>
          <p:cNvPr id="11" name="TextBox 10">
            <a:extLst>
              <a:ext uri="{FF2B5EF4-FFF2-40B4-BE49-F238E27FC236}">
                <a16:creationId xmlns:a16="http://schemas.microsoft.com/office/drawing/2014/main" id="{8FBC0DF3-C0C0-B15F-8546-12B6AEB78980}"/>
              </a:ext>
            </a:extLst>
          </p:cNvPr>
          <p:cNvSpPr txBox="1"/>
          <p:nvPr/>
        </p:nvSpPr>
        <p:spPr>
          <a:xfrm>
            <a:off x="667218" y="4053845"/>
            <a:ext cx="6252704"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Орбітальний період:</a:t>
            </a:r>
          </a:p>
          <a:p>
            <a:r>
              <a:rPr lang="uk-UA" dirty="0"/>
              <a:t>95 років</a:t>
            </a:r>
          </a:p>
        </p:txBody>
      </p:sp>
      <p:sp>
        <p:nvSpPr>
          <p:cNvPr id="13" name="TextBox 12">
            <a:extLst>
              <a:ext uri="{FF2B5EF4-FFF2-40B4-BE49-F238E27FC236}">
                <a16:creationId xmlns:a16="http://schemas.microsoft.com/office/drawing/2014/main" id="{5C022F61-DCF8-7C6C-EB14-BE326D4B3B63}"/>
              </a:ext>
            </a:extLst>
          </p:cNvPr>
          <p:cNvSpPr txBox="1"/>
          <p:nvPr/>
        </p:nvSpPr>
        <p:spPr>
          <a:xfrm>
            <a:off x="667218" y="3219654"/>
            <a:ext cx="6252704"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Тип планети:
Газовий Гігант</a:t>
            </a:r>
          </a:p>
        </p:txBody>
      </p:sp>
      <p:sp>
        <p:nvSpPr>
          <p:cNvPr id="15" name="TextBox 14">
            <a:extLst>
              <a:ext uri="{FF2B5EF4-FFF2-40B4-BE49-F238E27FC236}">
                <a16:creationId xmlns:a16="http://schemas.microsoft.com/office/drawing/2014/main" id="{92D817B8-AC64-520E-9D54-351228C3CD8B}"/>
              </a:ext>
            </a:extLst>
          </p:cNvPr>
          <p:cNvSpPr txBox="1"/>
          <p:nvPr/>
        </p:nvSpPr>
        <p:spPr>
          <a:xfrm>
            <a:off x="667218" y="4884842"/>
            <a:ext cx="6252704"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Вік планети:</a:t>
            </a:r>
          </a:p>
          <a:p>
            <a:r>
              <a:rPr lang="uk-UA" dirty="0"/>
              <a:t>12,7 мільярда років</a:t>
            </a:r>
          </a:p>
        </p:txBody>
      </p:sp>
      <p:sp>
        <p:nvSpPr>
          <p:cNvPr id="9" name="TextBox 8">
            <a:extLst>
              <a:ext uri="{FF2B5EF4-FFF2-40B4-BE49-F238E27FC236}">
                <a16:creationId xmlns:a16="http://schemas.microsoft.com/office/drawing/2014/main" id="{25538E79-8F7B-52ED-C6DA-BC070929F64E}"/>
              </a:ext>
            </a:extLst>
          </p:cNvPr>
          <p:cNvSpPr txBox="1"/>
          <p:nvPr/>
        </p:nvSpPr>
        <p:spPr>
          <a:xfrm>
            <a:off x="5939296" y="5872883"/>
            <a:ext cx="6252704" cy="646331"/>
          </a:xfrm>
          <a:prstGeom prst="rect">
            <a:avLst/>
          </a:prstGeom>
          <a:noFill/>
        </p:spPr>
        <p:txBody>
          <a:bodyPr wrap="square">
            <a:spAutoFit/>
          </a:bodyPr>
          <a:lstStyle/>
          <a:p>
            <a:r>
              <a:rPr lang="uk-UA" dirty="0"/>
              <a:t>Виявлена під час дослідження Дональда Бейкера, а те, що це саме планета (а не зірка), встановив Стівен </a:t>
            </a:r>
            <a:r>
              <a:rPr lang="uk-UA" dirty="0" err="1"/>
              <a:t>Торсетт</a:t>
            </a:r>
            <a:r>
              <a:rPr lang="uk-UA" dirty="0"/>
              <a:t>.</a:t>
            </a:r>
          </a:p>
        </p:txBody>
      </p:sp>
    </p:spTree>
    <p:extLst>
      <p:ext uri="{BB962C8B-B14F-4D97-AF65-F5344CB8AC3E}">
        <p14:creationId xmlns:p14="http://schemas.microsoft.com/office/powerpoint/2010/main" val="1105283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B45D64-5BB1-B612-443E-89A83FFBE9BE}"/>
              </a:ext>
            </a:extLst>
          </p:cNvPr>
          <p:cNvSpPr>
            <a:spLocks noGrp="1"/>
          </p:cNvSpPr>
          <p:nvPr>
            <p:ph type="title"/>
          </p:nvPr>
        </p:nvSpPr>
        <p:spPr>
          <a:xfrm>
            <a:off x="630054" y="1133476"/>
            <a:ext cx="6932652" cy="501703"/>
          </a:xfrm>
          <a:effectLst/>
        </p:spPr>
        <p:txBody>
          <a:bodyPr vert="horz" lIns="91440" tIns="45720" rIns="91440" bIns="45720" rtlCol="0" anchor="b">
            <a:normAutofit fontScale="90000"/>
          </a:bodyPr>
          <a:lstStyle/>
          <a:p>
            <a:r>
              <a:rPr lang="uk-UA" sz="4800" b="1" dirty="0" err="1"/>
              <a:t>Tyc</a:t>
            </a:r>
            <a:r>
              <a:rPr lang="uk-UA" sz="4800" b="1" dirty="0"/>
              <a:t> 8998-760-1b</a:t>
            </a:r>
          </a:p>
        </p:txBody>
      </p:sp>
      <p:pic>
        <p:nvPicPr>
          <p:cNvPr id="6" name="Рисунок 5">
            <a:extLst>
              <a:ext uri="{FF2B5EF4-FFF2-40B4-BE49-F238E27FC236}">
                <a16:creationId xmlns:a16="http://schemas.microsoft.com/office/drawing/2014/main" id="{79987E5F-087C-A3DB-2D34-3772659AB92F}"/>
              </a:ext>
            </a:extLst>
          </p:cNvPr>
          <p:cNvPicPr>
            <a:picLocks noChangeAspect="1"/>
          </p:cNvPicPr>
          <p:nvPr/>
        </p:nvPicPr>
        <p:blipFill>
          <a:blip r:embed="rId2"/>
          <a:srcRect b="10311"/>
          <a:stretch/>
        </p:blipFill>
        <p:spPr>
          <a:xfrm>
            <a:off x="7915756" y="3152602"/>
            <a:ext cx="3962074" cy="3548328"/>
          </a:xfrm>
          <a:prstGeom prst="rect">
            <a:avLst/>
          </a:prstGeom>
          <a:effectLst>
            <a:outerShdw blurRad="50800" dist="38100" dir="5400000" algn="t" rotWithShape="0">
              <a:prstClr val="black">
                <a:alpha val="40000"/>
              </a:prstClr>
            </a:outerShdw>
          </a:effectLst>
        </p:spPr>
      </p:pic>
      <p:pic>
        <p:nvPicPr>
          <p:cNvPr id="7" name="Рисунок 6">
            <a:extLst>
              <a:ext uri="{FF2B5EF4-FFF2-40B4-BE49-F238E27FC236}">
                <a16:creationId xmlns:a16="http://schemas.microsoft.com/office/drawing/2014/main" id="{588A6086-16BC-2485-3B6E-F16722D0B4AC}"/>
              </a:ext>
            </a:extLst>
          </p:cNvPr>
          <p:cNvPicPr>
            <a:picLocks noChangeAspect="1"/>
          </p:cNvPicPr>
          <p:nvPr/>
        </p:nvPicPr>
        <p:blipFill>
          <a:blip r:embed="rId3"/>
          <a:stretch>
            <a:fillRect/>
          </a:stretch>
        </p:blipFill>
        <p:spPr>
          <a:xfrm flipV="1">
            <a:off x="7915756" y="127124"/>
            <a:ext cx="3962074" cy="2228667"/>
          </a:xfrm>
          <a:prstGeom prst="rect">
            <a:avLst/>
          </a:prstGeom>
        </p:spPr>
      </p:pic>
      <p:sp>
        <p:nvSpPr>
          <p:cNvPr id="4" name="TextBox 3">
            <a:extLst>
              <a:ext uri="{FF2B5EF4-FFF2-40B4-BE49-F238E27FC236}">
                <a16:creationId xmlns:a16="http://schemas.microsoft.com/office/drawing/2014/main" id="{8F0AFCF1-BA86-6A57-6933-70D474D87396}"/>
              </a:ext>
            </a:extLst>
          </p:cNvPr>
          <p:cNvSpPr txBox="1"/>
          <p:nvPr/>
        </p:nvSpPr>
        <p:spPr>
          <a:xfrm>
            <a:off x="630054" y="1629356"/>
            <a:ext cx="6094760"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Маса планети:</a:t>
            </a:r>
          </a:p>
          <a:p>
            <a:r>
              <a:rPr lang="uk-UA" dirty="0"/>
              <a:t>14 Юпітер</a:t>
            </a:r>
          </a:p>
        </p:txBody>
      </p:sp>
      <p:sp>
        <p:nvSpPr>
          <p:cNvPr id="8" name="TextBox 7">
            <a:extLst>
              <a:ext uri="{FF2B5EF4-FFF2-40B4-BE49-F238E27FC236}">
                <a16:creationId xmlns:a16="http://schemas.microsoft.com/office/drawing/2014/main" id="{DE81748B-2598-4D1C-1778-A3049E6E3CDA}"/>
              </a:ext>
            </a:extLst>
          </p:cNvPr>
          <p:cNvSpPr txBox="1"/>
          <p:nvPr/>
        </p:nvSpPr>
        <p:spPr>
          <a:xfrm>
            <a:off x="630054" y="2460353"/>
            <a:ext cx="6094760"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Радіус планети:
1,1 х Юпітер (приблизно)</a:t>
            </a:r>
          </a:p>
        </p:txBody>
      </p:sp>
      <p:sp>
        <p:nvSpPr>
          <p:cNvPr id="10" name="TextBox 9">
            <a:extLst>
              <a:ext uri="{FF2B5EF4-FFF2-40B4-BE49-F238E27FC236}">
                <a16:creationId xmlns:a16="http://schemas.microsoft.com/office/drawing/2014/main" id="{556C48E8-D61D-9F70-3C7D-58FA373EEAE0}"/>
              </a:ext>
            </a:extLst>
          </p:cNvPr>
          <p:cNvSpPr txBox="1"/>
          <p:nvPr/>
        </p:nvSpPr>
        <p:spPr>
          <a:xfrm>
            <a:off x="630054" y="3285527"/>
            <a:ext cx="6094760"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Тип планети:
Газовий Гігант</a:t>
            </a:r>
          </a:p>
        </p:txBody>
      </p:sp>
      <p:sp>
        <p:nvSpPr>
          <p:cNvPr id="12" name="TextBox 11">
            <a:extLst>
              <a:ext uri="{FF2B5EF4-FFF2-40B4-BE49-F238E27FC236}">
                <a16:creationId xmlns:a16="http://schemas.microsoft.com/office/drawing/2014/main" id="{7DE5DACA-25BC-0910-45A8-9ABFE60E26E9}"/>
              </a:ext>
            </a:extLst>
          </p:cNvPr>
          <p:cNvSpPr txBox="1"/>
          <p:nvPr/>
        </p:nvSpPr>
        <p:spPr>
          <a:xfrm>
            <a:off x="630054" y="4116524"/>
            <a:ext cx="6095768"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Орбітальний період:</a:t>
            </a:r>
          </a:p>
          <a:p>
            <a:r>
              <a:rPr lang="uk-UA" dirty="0"/>
              <a:t>2063,1 року</a:t>
            </a:r>
          </a:p>
        </p:txBody>
      </p:sp>
      <p:sp>
        <p:nvSpPr>
          <p:cNvPr id="14" name="TextBox 13">
            <a:extLst>
              <a:ext uri="{FF2B5EF4-FFF2-40B4-BE49-F238E27FC236}">
                <a16:creationId xmlns:a16="http://schemas.microsoft.com/office/drawing/2014/main" id="{BD4C65EB-DD46-3B44-375B-E034D22F9A71}"/>
              </a:ext>
            </a:extLst>
          </p:cNvPr>
          <p:cNvSpPr txBox="1"/>
          <p:nvPr/>
        </p:nvSpPr>
        <p:spPr>
          <a:xfrm>
            <a:off x="630054" y="4951066"/>
            <a:ext cx="6094760" cy="830997"/>
          </a:xfrm>
          <a:prstGeom prst="rect">
            <a:avLst/>
          </a:prstGeom>
          <a:effectLst/>
        </p:spPr>
        <p:txBody>
          <a:bodyPr vert="horz" lIns="91440" tIns="45720" rIns="91440" bIns="45720" rtlCol="0" anchor="b">
            <a:normAutofit fontScale="97500"/>
          </a:bodyPr>
          <a:lstStyle>
            <a:defPPr>
              <a:defRPr lang="en-US"/>
            </a:defPPr>
            <a:lvl1pPr>
              <a:spcBef>
                <a:spcPct val="0"/>
              </a:spcBef>
              <a:buNone/>
              <a:defRPr sz="2400" b="1"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uk-UA" dirty="0"/>
              <a:t>Вік планети:</a:t>
            </a:r>
          </a:p>
          <a:p>
            <a:r>
              <a:rPr lang="uk-UA" dirty="0"/>
              <a:t>16,7 мільйона років</a:t>
            </a:r>
          </a:p>
        </p:txBody>
      </p:sp>
      <p:sp>
        <p:nvSpPr>
          <p:cNvPr id="3" name="TextBox 2">
            <a:extLst>
              <a:ext uri="{FF2B5EF4-FFF2-40B4-BE49-F238E27FC236}">
                <a16:creationId xmlns:a16="http://schemas.microsoft.com/office/drawing/2014/main" id="{44EDD3C4-BA0C-6915-9A8D-BB1389B118C5}"/>
              </a:ext>
            </a:extLst>
          </p:cNvPr>
          <p:cNvSpPr txBox="1"/>
          <p:nvPr/>
        </p:nvSpPr>
        <p:spPr>
          <a:xfrm rot="10800000" flipV="1">
            <a:off x="7043179" y="2431030"/>
            <a:ext cx="5148821" cy="646331"/>
          </a:xfrm>
          <a:prstGeom prst="rect">
            <a:avLst/>
          </a:prstGeom>
          <a:noFill/>
        </p:spPr>
        <p:txBody>
          <a:bodyPr wrap="square" rtlCol="0">
            <a:spAutoFit/>
          </a:bodyPr>
          <a:lstStyle/>
          <a:p>
            <a:pPr algn="l"/>
            <a:r>
              <a:rPr lang="uk-UA" dirty="0"/>
              <a:t>Команда вчених Лейденського університету (Нідерланди) зробили знімки </a:t>
            </a:r>
            <a:r>
              <a:rPr lang="uk-UA" dirty="0" err="1"/>
              <a:t>екзопланети</a:t>
            </a:r>
            <a:r>
              <a:rPr lang="uk-UA" dirty="0"/>
              <a:t>(знизу)</a:t>
            </a:r>
          </a:p>
        </p:txBody>
      </p:sp>
    </p:spTree>
    <p:extLst>
      <p:ext uri="{BB962C8B-B14F-4D97-AF65-F5344CB8AC3E}">
        <p14:creationId xmlns:p14="http://schemas.microsoft.com/office/powerpoint/2010/main" val="2031934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6388AE9A-7CB5-A955-7541-FF55FD3B6088}"/>
              </a:ext>
            </a:extLst>
          </p:cNvPr>
          <p:cNvSpPr>
            <a:spLocks noGrp="1"/>
          </p:cNvSpPr>
          <p:nvPr>
            <p:ph type="title"/>
          </p:nvPr>
        </p:nvSpPr>
        <p:spPr>
          <a:xfrm>
            <a:off x="685799" y="-213217"/>
            <a:ext cx="10131425" cy="1456267"/>
          </a:xfrm>
        </p:spPr>
        <p:txBody>
          <a:bodyPr/>
          <a:lstStyle/>
          <a:p>
            <a:r>
              <a:rPr lang="uk-UA" dirty="0"/>
              <a:t>Нові теорії Формування газових гігантів</a:t>
            </a:r>
          </a:p>
        </p:txBody>
      </p:sp>
      <p:sp>
        <p:nvSpPr>
          <p:cNvPr id="2" name="Місце для вмісту 1">
            <a:extLst>
              <a:ext uri="{FF2B5EF4-FFF2-40B4-BE49-F238E27FC236}">
                <a16:creationId xmlns:a16="http://schemas.microsoft.com/office/drawing/2014/main" id="{3B10E151-1BB2-848A-42E8-CB6E19490815}"/>
              </a:ext>
            </a:extLst>
          </p:cNvPr>
          <p:cNvSpPr>
            <a:spLocks noGrp="1"/>
          </p:cNvSpPr>
          <p:nvPr>
            <p:ph idx="1"/>
          </p:nvPr>
        </p:nvSpPr>
        <p:spPr>
          <a:xfrm>
            <a:off x="321894" y="2304117"/>
            <a:ext cx="10859237" cy="3310833"/>
          </a:xfrm>
        </p:spPr>
        <p:txBody>
          <a:bodyPr>
            <a:noAutofit/>
          </a:bodyPr>
          <a:lstStyle/>
          <a:p>
            <a:r>
              <a:rPr lang="uk-UA" sz="2400" dirty="0"/>
              <a:t>За даними гіпотези формування Сонячної системи, планети - газові гіганти утворилися пізніше, ніж звичайні кам’яні. Раніше вважалося, що газові гіганти знаходяться на віддалених орбітах своїх зірок, та потім наближаються все ближче до зірки. Але за новітніми дослідженнями вчені постановили нову теорію, що газові гіганти можуть формуватися інакше, а саме безпосередньо біля зір. Також спочатку вважалося, що для повного формування </a:t>
            </a:r>
            <a:r>
              <a:rPr lang="uk-UA" sz="2400" dirty="0" err="1"/>
              <a:t>екзопланетам</a:t>
            </a:r>
            <a:r>
              <a:rPr lang="uk-UA" sz="2400" dirty="0"/>
              <a:t>-газовим гігантам потрібно від 3 до 5 мільйонів років, проте зараз вчені з Університету штату Огайо під керівництвом доцента </a:t>
            </a:r>
            <a:r>
              <a:rPr lang="uk-UA" sz="2400" dirty="0" err="1"/>
              <a:t>Цзі</a:t>
            </a:r>
            <a:r>
              <a:rPr lang="uk-UA" sz="2400" dirty="0"/>
              <a:t> </a:t>
            </a:r>
            <a:r>
              <a:rPr lang="uk-UA" sz="2400" dirty="0" err="1"/>
              <a:t>Вана</a:t>
            </a:r>
            <a:r>
              <a:rPr lang="uk-UA" sz="2400" dirty="0"/>
              <a:t> дослідили, що вистачає 1-2 мільйона років.</a:t>
            </a:r>
          </a:p>
          <a:p>
            <a:r>
              <a:rPr lang="uk-UA" sz="2400" dirty="0"/>
              <a:t>Ще одне нове дослідження центру астрофізичних досліджень Гарвардського та </a:t>
            </a:r>
            <a:r>
              <a:rPr lang="uk-UA" sz="2400" dirty="0" err="1"/>
              <a:t>Смітсонівського</a:t>
            </a:r>
            <a:r>
              <a:rPr lang="uk-UA" sz="2400" dirty="0"/>
              <a:t> університетів показує, що вкрай </a:t>
            </a:r>
            <a:r>
              <a:rPr lang="uk-UA" sz="2400" dirty="0" err="1"/>
              <a:t>рідко</a:t>
            </a:r>
            <a:r>
              <a:rPr lang="uk-UA" sz="2400" dirty="0"/>
              <a:t> газового гіганта можна побачити поряд із червоним карликом. З досліджених систем 200 червоних карликів не знайшли газових гігантів і зробили висновок, що не більше 2% таких зірок мають своїх газових гігантів.</a:t>
            </a:r>
          </a:p>
        </p:txBody>
      </p:sp>
    </p:spTree>
    <p:extLst>
      <p:ext uri="{BB962C8B-B14F-4D97-AF65-F5344CB8AC3E}">
        <p14:creationId xmlns:p14="http://schemas.microsoft.com/office/powerpoint/2010/main" val="318418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20CF8849-EDEA-F776-307D-4B419F720469}"/>
              </a:ext>
            </a:extLst>
          </p:cNvPr>
          <p:cNvSpPr>
            <a:spLocks noGrp="1"/>
          </p:cNvSpPr>
          <p:nvPr>
            <p:ph idx="1"/>
          </p:nvPr>
        </p:nvSpPr>
        <p:spPr>
          <a:xfrm>
            <a:off x="576407" y="4450844"/>
            <a:ext cx="11039181" cy="2982112"/>
          </a:xfrm>
        </p:spPr>
        <p:txBody>
          <a:bodyPr>
            <a:normAutofit/>
          </a:bodyPr>
          <a:lstStyle/>
          <a:p>
            <a:r>
              <a:rPr lang="uk-UA" sz="2400" dirty="0"/>
              <a:t>Але є і знайдені газові гіганти біля червоних карликів. Зокрема, </a:t>
            </a:r>
            <a:r>
              <a:rPr lang="uk-UA" sz="2400" dirty="0" err="1"/>
              <a:t>екзопланета</a:t>
            </a:r>
            <a:r>
              <a:rPr lang="uk-UA" sz="2400" dirty="0"/>
              <a:t> TOI-5205b, на стільки гігантська, що її існування поруч з її маленькою зіркою дивує астрономів.</a:t>
            </a:r>
          </a:p>
        </p:txBody>
      </p:sp>
      <p:pic>
        <p:nvPicPr>
          <p:cNvPr id="11" name="Рисунок 10">
            <a:extLst>
              <a:ext uri="{FF2B5EF4-FFF2-40B4-BE49-F238E27FC236}">
                <a16:creationId xmlns:a16="http://schemas.microsoft.com/office/drawing/2014/main" id="{A725CC1F-0880-5B06-41D7-595D522FD796}"/>
              </a:ext>
            </a:extLst>
          </p:cNvPr>
          <p:cNvPicPr>
            <a:picLocks noChangeAspect="1"/>
          </p:cNvPicPr>
          <p:nvPr/>
        </p:nvPicPr>
        <p:blipFill>
          <a:blip r:embed="rId2"/>
          <a:stretch>
            <a:fillRect/>
          </a:stretch>
        </p:blipFill>
        <p:spPr>
          <a:xfrm>
            <a:off x="2345821" y="371786"/>
            <a:ext cx="7500355" cy="4922108"/>
          </a:xfrm>
          <a:prstGeom prst="rect">
            <a:avLst/>
          </a:prstGeom>
        </p:spPr>
      </p:pic>
    </p:spTree>
    <p:extLst>
      <p:ext uri="{BB962C8B-B14F-4D97-AF65-F5344CB8AC3E}">
        <p14:creationId xmlns:p14="http://schemas.microsoft.com/office/powerpoint/2010/main" val="2263119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E7EB00-40F2-3A7B-3AA3-3F22FFE233E9}"/>
              </a:ext>
            </a:extLst>
          </p:cNvPr>
          <p:cNvSpPr>
            <a:spLocks noGrp="1"/>
          </p:cNvSpPr>
          <p:nvPr>
            <p:ph type="title"/>
          </p:nvPr>
        </p:nvSpPr>
        <p:spPr>
          <a:xfrm>
            <a:off x="685799" y="609600"/>
            <a:ext cx="10131425" cy="1456267"/>
          </a:xfrm>
        </p:spPr>
        <p:txBody>
          <a:bodyPr/>
          <a:lstStyle/>
          <a:p>
            <a:r>
              <a:rPr lang="uk-UA" dirty="0"/>
              <a:t>Вплив газових гігантів на формування життя</a:t>
            </a:r>
          </a:p>
        </p:txBody>
      </p:sp>
      <p:sp>
        <p:nvSpPr>
          <p:cNvPr id="3" name="Місце для вмісту 2">
            <a:extLst>
              <a:ext uri="{FF2B5EF4-FFF2-40B4-BE49-F238E27FC236}">
                <a16:creationId xmlns:a16="http://schemas.microsoft.com/office/drawing/2014/main" id="{C06AEFE9-A22C-B221-D182-EAF1AAC37026}"/>
              </a:ext>
            </a:extLst>
          </p:cNvPr>
          <p:cNvSpPr>
            <a:spLocks noGrp="1"/>
          </p:cNvSpPr>
          <p:nvPr>
            <p:ph idx="1"/>
          </p:nvPr>
        </p:nvSpPr>
        <p:spPr>
          <a:xfrm>
            <a:off x="685799" y="1783692"/>
            <a:ext cx="10628158" cy="3586246"/>
          </a:xfrm>
        </p:spPr>
        <p:txBody>
          <a:bodyPr>
            <a:noAutofit/>
          </a:bodyPr>
          <a:lstStyle/>
          <a:p>
            <a:r>
              <a:rPr lang="uk-UA" sz="2400" dirty="0"/>
              <a:t>Група вчених з </a:t>
            </a:r>
            <a:r>
              <a:rPr lang="uk-UA" sz="2400" dirty="0" err="1"/>
              <a:t>проєкту</a:t>
            </a:r>
            <a:r>
              <a:rPr lang="uk-UA" sz="2400" dirty="0"/>
              <a:t> </a:t>
            </a:r>
            <a:r>
              <a:rPr lang="uk-UA" sz="2400" dirty="0" err="1"/>
              <a:t>Kepler</a:t>
            </a:r>
            <a:r>
              <a:rPr lang="uk-UA" sz="2400" dirty="0"/>
              <a:t> </a:t>
            </a:r>
            <a:r>
              <a:rPr lang="uk-UA" sz="2400" dirty="0" err="1"/>
              <a:t>Giant</a:t>
            </a:r>
            <a:r>
              <a:rPr lang="uk-UA" sz="2400" dirty="0"/>
              <a:t> </a:t>
            </a:r>
            <a:r>
              <a:rPr lang="uk-UA" sz="2400" dirty="0" err="1"/>
              <a:t>Planet</a:t>
            </a:r>
            <a:r>
              <a:rPr lang="uk-UA" sz="2400" dirty="0"/>
              <a:t> </a:t>
            </a:r>
            <a:r>
              <a:rPr lang="uk-UA" sz="2400" dirty="0" err="1"/>
              <a:t>Search</a:t>
            </a:r>
            <a:r>
              <a:rPr lang="uk-UA" sz="2400" dirty="0"/>
              <a:t> виявили, що якщо у </a:t>
            </a:r>
            <a:r>
              <a:rPr lang="uk-UA" sz="2400" dirty="0" err="1"/>
              <a:t>землеподібних</a:t>
            </a:r>
            <a:r>
              <a:rPr lang="uk-UA" sz="2400" dirty="0"/>
              <a:t> планет поруч є газовий гігант, схожий на Юпітер, то на таких планетах можливе виникнення життя. На початку розвитку Сонячної  системи саме гравітація гігантської газової планети допомогла кам’яним уламкам зібратися разом, щоб на цій поверхні почало формуватися людство. Також Юпітер спрямував до Землі астероїди, які мали органічні речовини. Газові гіганти можуть відігравати також роль у захисті життя на сусідній планеті, як, наприклад, Юпітер відштовхує небезпечні астероїди та комети. </a:t>
            </a:r>
          </a:p>
        </p:txBody>
      </p:sp>
    </p:spTree>
    <p:extLst>
      <p:ext uri="{BB962C8B-B14F-4D97-AF65-F5344CB8AC3E}">
        <p14:creationId xmlns:p14="http://schemas.microsoft.com/office/powerpoint/2010/main" val="753402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A14BA8-3C7C-9228-6300-EC7B2DADE5FE}"/>
              </a:ext>
            </a:extLst>
          </p:cNvPr>
          <p:cNvSpPr>
            <a:spLocks noGrp="1"/>
          </p:cNvSpPr>
          <p:nvPr>
            <p:ph type="title"/>
          </p:nvPr>
        </p:nvSpPr>
        <p:spPr>
          <a:xfrm>
            <a:off x="1066414" y="658025"/>
            <a:ext cx="10131425" cy="1456267"/>
          </a:xfrm>
        </p:spPr>
        <p:txBody>
          <a:bodyPr/>
          <a:lstStyle/>
          <a:p>
            <a:r>
              <a:rPr lang="uk-UA" dirty="0"/>
              <a:t>Планетні системи, у яких знаходяться розглянуті в роботі планети </a:t>
            </a:r>
          </a:p>
        </p:txBody>
      </p:sp>
      <p:graphicFrame>
        <p:nvGraphicFramePr>
          <p:cNvPr id="3" name="Таблиця 2">
            <a:extLst>
              <a:ext uri="{FF2B5EF4-FFF2-40B4-BE49-F238E27FC236}">
                <a16:creationId xmlns:a16="http://schemas.microsoft.com/office/drawing/2014/main" id="{DB540ACF-7EFC-F8F2-62C6-0188D82E4DE9}"/>
              </a:ext>
            </a:extLst>
          </p:cNvPr>
          <p:cNvGraphicFramePr>
            <a:graphicFrameLocks noGrp="1"/>
          </p:cNvGraphicFramePr>
          <p:nvPr>
            <p:extLst>
              <p:ext uri="{D42A27DB-BD31-4B8C-83A1-F6EECF244321}">
                <p14:modId xmlns:p14="http://schemas.microsoft.com/office/powerpoint/2010/main" val="3673176418"/>
              </p:ext>
            </p:extLst>
          </p:nvPr>
        </p:nvGraphicFramePr>
        <p:xfrm>
          <a:off x="1178072" y="2582840"/>
          <a:ext cx="9835856" cy="3396836"/>
        </p:xfrm>
        <a:graphic>
          <a:graphicData uri="http://schemas.openxmlformats.org/drawingml/2006/table">
            <a:tbl>
              <a:tblPr firstRow="1" firstCol="1" bandRow="1">
                <a:tableStyleId>{5C22544A-7EE6-4342-B048-85BDC9FD1C3A}</a:tableStyleId>
              </a:tblPr>
              <a:tblGrid>
                <a:gridCol w="2458964">
                  <a:extLst>
                    <a:ext uri="{9D8B030D-6E8A-4147-A177-3AD203B41FA5}">
                      <a16:colId xmlns:a16="http://schemas.microsoft.com/office/drawing/2014/main" val="4172294360"/>
                    </a:ext>
                  </a:extLst>
                </a:gridCol>
                <a:gridCol w="2458964">
                  <a:extLst>
                    <a:ext uri="{9D8B030D-6E8A-4147-A177-3AD203B41FA5}">
                      <a16:colId xmlns:a16="http://schemas.microsoft.com/office/drawing/2014/main" val="2467833880"/>
                    </a:ext>
                  </a:extLst>
                </a:gridCol>
                <a:gridCol w="2458964">
                  <a:extLst>
                    <a:ext uri="{9D8B030D-6E8A-4147-A177-3AD203B41FA5}">
                      <a16:colId xmlns:a16="http://schemas.microsoft.com/office/drawing/2014/main" val="3339281340"/>
                    </a:ext>
                  </a:extLst>
                </a:gridCol>
                <a:gridCol w="2458964">
                  <a:extLst>
                    <a:ext uri="{9D8B030D-6E8A-4147-A177-3AD203B41FA5}">
                      <a16:colId xmlns:a16="http://schemas.microsoft.com/office/drawing/2014/main" val="1794183667"/>
                    </a:ext>
                  </a:extLst>
                </a:gridCol>
              </a:tblGrid>
              <a:tr h="849209">
                <a:tc>
                  <a:txBody>
                    <a:bodyPr/>
                    <a:lstStyle/>
                    <a:p>
                      <a:endParaRPr lang="uk-UA"/>
                    </a:p>
                  </a:txBody>
                  <a:tcPr/>
                </a:tc>
                <a:tc>
                  <a:txBody>
                    <a:bodyPr/>
                    <a:lstStyle/>
                    <a:p>
                      <a:endParaRPr lang="uk-UA"/>
                    </a:p>
                  </a:txBody>
                  <a:tcPr/>
                </a:tc>
                <a:tc>
                  <a:txBody>
                    <a:bodyPr/>
                    <a:lstStyle/>
                    <a:p>
                      <a:endParaRPr lang="uk-UA"/>
                    </a:p>
                  </a:txBody>
                  <a:tcPr/>
                </a:tc>
                <a:tc>
                  <a:txBody>
                    <a:bodyPr/>
                    <a:lstStyle/>
                    <a:p>
                      <a:endParaRPr lang="uk-UA" dirty="0"/>
                    </a:p>
                  </a:txBody>
                  <a:tcPr/>
                </a:tc>
                <a:extLst>
                  <a:ext uri="{0D108BD9-81ED-4DB2-BD59-A6C34878D82A}">
                    <a16:rowId xmlns:a16="http://schemas.microsoft.com/office/drawing/2014/main" val="2275572230"/>
                  </a:ext>
                </a:extLst>
              </a:tr>
              <a:tr h="849209">
                <a:tc>
                  <a:txBody>
                    <a:bodyPr/>
                    <a:lstStyle/>
                    <a:p>
                      <a:endParaRPr lang="uk-UA"/>
                    </a:p>
                  </a:txBody>
                  <a:tcPr/>
                </a:tc>
                <a:tc>
                  <a:txBody>
                    <a:bodyPr/>
                    <a:lstStyle/>
                    <a:p>
                      <a:endParaRPr lang="uk-UA"/>
                    </a:p>
                  </a:txBody>
                  <a:tcPr/>
                </a:tc>
                <a:tc>
                  <a:txBody>
                    <a:bodyPr/>
                    <a:lstStyle/>
                    <a:p>
                      <a:endParaRPr lang="uk-UA"/>
                    </a:p>
                  </a:txBody>
                  <a:tcPr/>
                </a:tc>
                <a:tc>
                  <a:txBody>
                    <a:bodyPr/>
                    <a:lstStyle/>
                    <a:p>
                      <a:endParaRPr lang="uk-UA"/>
                    </a:p>
                  </a:txBody>
                  <a:tcPr/>
                </a:tc>
                <a:extLst>
                  <a:ext uri="{0D108BD9-81ED-4DB2-BD59-A6C34878D82A}">
                    <a16:rowId xmlns:a16="http://schemas.microsoft.com/office/drawing/2014/main" val="1749117419"/>
                  </a:ext>
                </a:extLst>
              </a:tr>
              <a:tr h="849209">
                <a:tc>
                  <a:txBody>
                    <a:bodyPr/>
                    <a:lstStyle/>
                    <a:p>
                      <a:endParaRPr lang="uk-UA"/>
                    </a:p>
                  </a:txBody>
                  <a:tcPr/>
                </a:tc>
                <a:tc>
                  <a:txBody>
                    <a:bodyPr/>
                    <a:lstStyle/>
                    <a:p>
                      <a:endParaRPr lang="uk-UA"/>
                    </a:p>
                  </a:txBody>
                  <a:tcPr/>
                </a:tc>
                <a:tc>
                  <a:txBody>
                    <a:bodyPr/>
                    <a:lstStyle/>
                    <a:p>
                      <a:endParaRPr lang="uk-UA" dirty="0"/>
                    </a:p>
                  </a:txBody>
                  <a:tcPr/>
                </a:tc>
                <a:tc>
                  <a:txBody>
                    <a:bodyPr/>
                    <a:lstStyle/>
                    <a:p>
                      <a:endParaRPr lang="uk-UA" dirty="0"/>
                    </a:p>
                  </a:txBody>
                  <a:tcPr/>
                </a:tc>
                <a:extLst>
                  <a:ext uri="{0D108BD9-81ED-4DB2-BD59-A6C34878D82A}">
                    <a16:rowId xmlns:a16="http://schemas.microsoft.com/office/drawing/2014/main" val="3554554907"/>
                  </a:ext>
                </a:extLst>
              </a:tr>
              <a:tr h="849209">
                <a:tc>
                  <a:txBody>
                    <a:bodyPr/>
                    <a:lstStyle/>
                    <a:p>
                      <a:endParaRPr lang="uk-UA"/>
                    </a:p>
                  </a:txBody>
                  <a:tcPr/>
                </a:tc>
                <a:tc>
                  <a:txBody>
                    <a:bodyPr/>
                    <a:lstStyle/>
                    <a:p>
                      <a:endParaRPr lang="uk-UA"/>
                    </a:p>
                  </a:txBody>
                  <a:tcPr/>
                </a:tc>
                <a:tc>
                  <a:txBody>
                    <a:bodyPr/>
                    <a:lstStyle/>
                    <a:p>
                      <a:endParaRPr lang="uk-UA" dirty="0"/>
                    </a:p>
                  </a:txBody>
                  <a:tcPr/>
                </a:tc>
                <a:tc>
                  <a:txBody>
                    <a:bodyPr/>
                    <a:lstStyle/>
                    <a:p>
                      <a:endParaRPr lang="uk-UA" dirty="0"/>
                    </a:p>
                  </a:txBody>
                  <a:tcPr/>
                </a:tc>
                <a:extLst>
                  <a:ext uri="{0D108BD9-81ED-4DB2-BD59-A6C34878D82A}">
                    <a16:rowId xmlns:a16="http://schemas.microsoft.com/office/drawing/2014/main" val="3030789648"/>
                  </a:ext>
                </a:extLst>
              </a:tr>
            </a:tbl>
          </a:graphicData>
        </a:graphic>
      </p:graphicFrame>
      <p:sp>
        <p:nvSpPr>
          <p:cNvPr id="9" name="TextBox 8">
            <a:extLst>
              <a:ext uri="{FF2B5EF4-FFF2-40B4-BE49-F238E27FC236}">
                <a16:creationId xmlns:a16="http://schemas.microsoft.com/office/drawing/2014/main" id="{C609F9A1-EF6E-D4DE-0C71-028ABDDFFE11}"/>
              </a:ext>
            </a:extLst>
          </p:cNvPr>
          <p:cNvSpPr txBox="1"/>
          <p:nvPr/>
        </p:nvSpPr>
        <p:spPr>
          <a:xfrm>
            <a:off x="3712435" y="2722201"/>
            <a:ext cx="6596988" cy="584775"/>
          </a:xfrm>
          <a:prstGeom prst="rect">
            <a:avLst/>
          </a:prstGeom>
          <a:noFill/>
        </p:spPr>
        <p:txBody>
          <a:bodyPr wrap="square" rtlCol="0">
            <a:spAutoFit/>
          </a:bodyPr>
          <a:lstStyle/>
          <a:p>
            <a:pPr algn="l"/>
            <a:r>
              <a:rPr lang="uk-UA" sz="3200" dirty="0"/>
              <a:t>HD 114082 b</a:t>
            </a:r>
          </a:p>
        </p:txBody>
      </p:sp>
      <p:sp>
        <p:nvSpPr>
          <p:cNvPr id="10" name="TextBox 9">
            <a:extLst>
              <a:ext uri="{FF2B5EF4-FFF2-40B4-BE49-F238E27FC236}">
                <a16:creationId xmlns:a16="http://schemas.microsoft.com/office/drawing/2014/main" id="{7CE108B2-889B-531F-C4F2-5BE805632171}"/>
              </a:ext>
            </a:extLst>
          </p:cNvPr>
          <p:cNvSpPr txBox="1"/>
          <p:nvPr/>
        </p:nvSpPr>
        <p:spPr>
          <a:xfrm>
            <a:off x="6042943" y="2722200"/>
            <a:ext cx="307915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3200"/>
            </a:lvl1pPr>
          </a:lstStyle>
          <a:p>
            <a:r>
              <a:rPr lang="uk-UA" dirty="0" err="1"/>
              <a:t>Psr</a:t>
            </a:r>
            <a:r>
              <a:rPr lang="uk-UA" dirty="0"/>
              <a:t> b1620-26b</a:t>
            </a:r>
          </a:p>
        </p:txBody>
      </p:sp>
      <p:sp>
        <p:nvSpPr>
          <p:cNvPr id="13" name="TextBox 12">
            <a:extLst>
              <a:ext uri="{FF2B5EF4-FFF2-40B4-BE49-F238E27FC236}">
                <a16:creationId xmlns:a16="http://schemas.microsoft.com/office/drawing/2014/main" id="{9085CD4E-E7C4-5A4D-B257-1AB63626BB3C}"/>
              </a:ext>
            </a:extLst>
          </p:cNvPr>
          <p:cNvSpPr txBox="1"/>
          <p:nvPr/>
        </p:nvSpPr>
        <p:spPr>
          <a:xfrm>
            <a:off x="7544290" y="2475978"/>
            <a:ext cx="464771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3200"/>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ctr"/>
            <a:r>
              <a:rPr lang="uk-UA" dirty="0" err="1"/>
              <a:t>Tyc</a:t>
            </a:r>
            <a:r>
              <a:rPr lang="uk-UA" dirty="0"/>
              <a:t> 8998-</a:t>
            </a:r>
          </a:p>
          <a:p>
            <a:pPr algn="ctr"/>
            <a:r>
              <a:rPr lang="uk-UA" dirty="0"/>
              <a:t>760-1b</a:t>
            </a:r>
          </a:p>
        </p:txBody>
      </p:sp>
      <p:sp>
        <p:nvSpPr>
          <p:cNvPr id="15" name="TextBox 14">
            <a:extLst>
              <a:ext uri="{FF2B5EF4-FFF2-40B4-BE49-F238E27FC236}">
                <a16:creationId xmlns:a16="http://schemas.microsoft.com/office/drawing/2014/main" id="{A9677862-141F-42DD-F932-A4B5F5ABBE61}"/>
              </a:ext>
            </a:extLst>
          </p:cNvPr>
          <p:cNvSpPr txBox="1"/>
          <p:nvPr/>
        </p:nvSpPr>
        <p:spPr>
          <a:xfrm>
            <a:off x="1794920" y="3551025"/>
            <a:ext cx="18288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3200"/>
            </a:lvl1pPr>
          </a:lstStyle>
          <a:p>
            <a:r>
              <a:rPr lang="uk-UA" dirty="0"/>
              <a:t>Назва</a:t>
            </a:r>
          </a:p>
        </p:txBody>
      </p:sp>
      <p:sp>
        <p:nvSpPr>
          <p:cNvPr id="16" name="TextBox 15">
            <a:extLst>
              <a:ext uri="{FF2B5EF4-FFF2-40B4-BE49-F238E27FC236}">
                <a16:creationId xmlns:a16="http://schemas.microsoft.com/office/drawing/2014/main" id="{800833CA-391B-C6D6-22FE-1BA790D5C134}"/>
              </a:ext>
            </a:extLst>
          </p:cNvPr>
          <p:cNvSpPr txBox="1"/>
          <p:nvPr/>
        </p:nvSpPr>
        <p:spPr>
          <a:xfrm>
            <a:off x="2026879" y="4360385"/>
            <a:ext cx="212579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3200"/>
            </a:lvl1pPr>
          </a:lstStyle>
          <a:p>
            <a:r>
              <a:rPr lang="uk-UA" dirty="0"/>
              <a:t>Вік</a:t>
            </a:r>
          </a:p>
        </p:txBody>
      </p:sp>
      <p:sp>
        <p:nvSpPr>
          <p:cNvPr id="17" name="TextBox 16">
            <a:extLst>
              <a:ext uri="{FF2B5EF4-FFF2-40B4-BE49-F238E27FC236}">
                <a16:creationId xmlns:a16="http://schemas.microsoft.com/office/drawing/2014/main" id="{CD542747-8651-A090-77FF-AD7EDB25C81E}"/>
              </a:ext>
            </a:extLst>
          </p:cNvPr>
          <p:cNvSpPr txBox="1"/>
          <p:nvPr/>
        </p:nvSpPr>
        <p:spPr>
          <a:xfrm flipH="1">
            <a:off x="1178072" y="5017156"/>
            <a:ext cx="249041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3200"/>
            </a:lvl1pPr>
          </a:lstStyle>
          <a:p>
            <a:pPr algn="ctr"/>
            <a:r>
              <a:rPr lang="uk-UA" dirty="0"/>
              <a:t>Відстань до землі</a:t>
            </a:r>
          </a:p>
        </p:txBody>
      </p:sp>
      <p:sp>
        <p:nvSpPr>
          <p:cNvPr id="22" name="Місце для вмісту 19">
            <a:extLst>
              <a:ext uri="{FF2B5EF4-FFF2-40B4-BE49-F238E27FC236}">
                <a16:creationId xmlns:a16="http://schemas.microsoft.com/office/drawing/2014/main" id="{6E6C2DBE-0141-7643-C4D2-41F635FF3B31}"/>
              </a:ext>
            </a:extLst>
          </p:cNvPr>
          <p:cNvSpPr>
            <a:spLocks noGrp="1"/>
          </p:cNvSpPr>
          <p:nvPr>
            <p:ph idx="1"/>
          </p:nvPr>
        </p:nvSpPr>
        <p:spPr>
          <a:xfrm>
            <a:off x="3938273" y="3731198"/>
            <a:ext cx="10131425" cy="3649133"/>
          </a:xfrm>
        </p:spPr>
        <p:txBody>
          <a:bodyPr>
            <a:normAutofit/>
          </a:bodyPr>
          <a:lstStyle/>
          <a:p>
            <a:pPr marL="0" indent="0">
              <a:buNone/>
            </a:pPr>
            <a:r>
              <a:rPr lang="uk-UA" sz="2400" dirty="0">
                <a:solidFill>
                  <a:schemeClr val="accent1"/>
                </a:solidFill>
              </a:rPr>
              <a:t>310 світових</a:t>
            </a:r>
          </a:p>
          <a:p>
            <a:pPr marL="457200" lvl="1" indent="0">
              <a:buNone/>
            </a:pPr>
            <a:r>
              <a:rPr lang="uk-UA" sz="2400" dirty="0">
                <a:solidFill>
                  <a:schemeClr val="accent1"/>
                </a:solidFill>
              </a:rPr>
              <a:t> років</a:t>
            </a:r>
          </a:p>
        </p:txBody>
      </p:sp>
      <p:sp>
        <p:nvSpPr>
          <p:cNvPr id="24" name="Місце для вмісту 23">
            <a:extLst>
              <a:ext uri="{FF2B5EF4-FFF2-40B4-BE49-F238E27FC236}">
                <a16:creationId xmlns:a16="http://schemas.microsoft.com/office/drawing/2014/main" id="{EE677906-A7BC-6609-457D-CD0D25B5F450}"/>
              </a:ext>
            </a:extLst>
          </p:cNvPr>
          <p:cNvSpPr>
            <a:spLocks noGrp="1"/>
          </p:cNvSpPr>
          <p:nvPr>
            <p:ph idx="1"/>
          </p:nvPr>
        </p:nvSpPr>
        <p:spPr>
          <a:xfrm>
            <a:off x="4217398" y="2827082"/>
            <a:ext cx="8730312" cy="3649133"/>
          </a:xfrm>
        </p:spPr>
        <p:txBody>
          <a:bodyPr vert="horz" lIns="91440" tIns="45720" rIns="91440" bIns="45720" rtlCol="0" anchor="ctr">
            <a:normAutofit/>
          </a:bodyPr>
          <a:lstStyle/>
          <a:p>
            <a:pPr marL="0" indent="0">
              <a:buNone/>
            </a:pPr>
            <a:r>
              <a:rPr lang="uk-UA" sz="2800" dirty="0">
                <a:solidFill>
                  <a:schemeClr val="accent1"/>
                </a:solidFill>
              </a:rPr>
              <a:t>15 млн</a:t>
            </a:r>
          </a:p>
        </p:txBody>
      </p:sp>
      <p:sp>
        <p:nvSpPr>
          <p:cNvPr id="25" name="TextBox 24">
            <a:extLst>
              <a:ext uri="{FF2B5EF4-FFF2-40B4-BE49-F238E27FC236}">
                <a16:creationId xmlns:a16="http://schemas.microsoft.com/office/drawing/2014/main" id="{ABF4763C-59EE-5AE4-A816-454944CE0B03}"/>
              </a:ext>
            </a:extLst>
          </p:cNvPr>
          <p:cNvSpPr txBox="1"/>
          <p:nvPr/>
        </p:nvSpPr>
        <p:spPr>
          <a:xfrm>
            <a:off x="4078608" y="3602848"/>
            <a:ext cx="1828800" cy="461665"/>
          </a:xfrm>
          <a:prstGeom prst="rect">
            <a:avLst/>
          </a:prstGeom>
          <a:noFill/>
        </p:spPr>
        <p:txBody>
          <a:bodyPr wrap="square" rtlCol="0">
            <a:spAutoFit/>
          </a:bodyPr>
          <a:lstStyle/>
          <a:p>
            <a:pPr algn="l"/>
            <a:r>
              <a:rPr lang="uk-UA" sz="2400" dirty="0">
                <a:solidFill>
                  <a:schemeClr val="accent1"/>
                </a:solidFill>
              </a:rPr>
              <a:t>HD 114082</a:t>
            </a:r>
          </a:p>
        </p:txBody>
      </p:sp>
      <p:sp>
        <p:nvSpPr>
          <p:cNvPr id="26" name="TextBox 25">
            <a:extLst>
              <a:ext uri="{FF2B5EF4-FFF2-40B4-BE49-F238E27FC236}">
                <a16:creationId xmlns:a16="http://schemas.microsoft.com/office/drawing/2014/main" id="{4F704294-8C60-E9C7-87DA-5F20524A5564}"/>
              </a:ext>
            </a:extLst>
          </p:cNvPr>
          <p:cNvSpPr txBox="1"/>
          <p:nvPr/>
        </p:nvSpPr>
        <p:spPr>
          <a:xfrm>
            <a:off x="6284594" y="3356747"/>
            <a:ext cx="2445648" cy="973330"/>
          </a:xfrm>
          <a:prstGeom prst="rect">
            <a:avLst/>
          </a:prstGeom>
        </p:spPr>
        <p:txBody>
          <a:bodyPr vert="horz" lIns="91440" tIns="45720" rIns="91440" bIns="45720" rtlCol="0" anchor="ctr">
            <a:normAutofit/>
          </a:bodyPr>
          <a:lstStyle>
            <a:lvl1pPr indent="0">
              <a:spcBef>
                <a:spcPts val="0"/>
              </a:spcBef>
              <a:spcAft>
                <a:spcPts val="1000"/>
              </a:spcAft>
              <a:buClr>
                <a:schemeClr val="tx1"/>
              </a:buClr>
              <a:buSzPct val="100000"/>
              <a:buFont typeface="Arial"/>
              <a:buNone/>
              <a:defRPr sz="2800" cap="none">
                <a:solidFill>
                  <a:schemeClr val="accent1"/>
                </a:solidFill>
                <a:effectLst/>
              </a:defRPr>
            </a:lvl1pPr>
            <a:lvl2pPr marL="742950" indent="-285750">
              <a:spcBef>
                <a:spcPts val="0"/>
              </a:spcBef>
              <a:spcAft>
                <a:spcPts val="1000"/>
              </a:spcAft>
              <a:buClr>
                <a:schemeClr val="tx1"/>
              </a:buClr>
              <a:buSzPct val="100000"/>
              <a:buFont typeface="Arial"/>
              <a:buChar char="•"/>
              <a:defRPr sz="1600" cap="none">
                <a:effectLst/>
              </a:defRPr>
            </a:lvl2pPr>
            <a:lvl3pPr marL="1200150" indent="-285750">
              <a:spcBef>
                <a:spcPts val="0"/>
              </a:spcBef>
              <a:spcAft>
                <a:spcPts val="1000"/>
              </a:spcAft>
              <a:buClr>
                <a:schemeClr val="tx1"/>
              </a:buClr>
              <a:buSzPct val="100000"/>
              <a:buFont typeface="Arial"/>
              <a:buChar char="•"/>
              <a:defRPr sz="1400" cap="none">
                <a:effectLst/>
              </a:defRPr>
            </a:lvl3pPr>
            <a:lvl4pPr marL="1543050" indent="-171450">
              <a:spcBef>
                <a:spcPts val="0"/>
              </a:spcBef>
              <a:spcAft>
                <a:spcPts val="1000"/>
              </a:spcAft>
              <a:buClr>
                <a:schemeClr val="tx1"/>
              </a:buClr>
              <a:buSzPct val="100000"/>
              <a:buFont typeface="Arial"/>
              <a:buChar char="•"/>
              <a:defRPr sz="1200" cap="none">
                <a:effectLst/>
              </a:defRPr>
            </a:lvl4pPr>
            <a:lvl5pPr marL="2000250" indent="-171450">
              <a:spcBef>
                <a:spcPts val="0"/>
              </a:spcBef>
              <a:spcAft>
                <a:spcPts val="1000"/>
              </a:spcAft>
              <a:buClr>
                <a:schemeClr val="tx1"/>
              </a:buClr>
              <a:buSzPct val="100000"/>
              <a:buFont typeface="Arial"/>
              <a:buChar char="•"/>
              <a:defRPr sz="1200" cap="none">
                <a:effectLst/>
              </a:defRPr>
            </a:lvl5pPr>
            <a:lvl6pPr marL="2514600" indent="-228600">
              <a:spcBef>
                <a:spcPts val="0"/>
              </a:spcBef>
              <a:spcAft>
                <a:spcPts val="1000"/>
              </a:spcAft>
              <a:buClr>
                <a:schemeClr val="tx1"/>
              </a:buClr>
              <a:buSzPct val="100000"/>
              <a:buFont typeface="Arial"/>
              <a:buChar char="•"/>
              <a:defRPr sz="1200" cap="none">
                <a:effectLst/>
              </a:defRPr>
            </a:lvl6pPr>
            <a:lvl7pPr marL="2971800" indent="-228600">
              <a:spcBef>
                <a:spcPts val="0"/>
              </a:spcBef>
              <a:spcAft>
                <a:spcPts val="1000"/>
              </a:spcAft>
              <a:buClr>
                <a:schemeClr val="tx1"/>
              </a:buClr>
              <a:buSzPct val="100000"/>
              <a:buFont typeface="Arial"/>
              <a:buChar char="•"/>
              <a:defRPr sz="1200" cap="none">
                <a:effectLst/>
              </a:defRPr>
            </a:lvl7pPr>
            <a:lvl8pPr marL="3429000" indent="-228600">
              <a:spcBef>
                <a:spcPts val="0"/>
              </a:spcBef>
              <a:spcAft>
                <a:spcPts val="1000"/>
              </a:spcAft>
              <a:buClr>
                <a:schemeClr val="tx1"/>
              </a:buClr>
              <a:buSzPct val="100000"/>
              <a:buFont typeface="Arial"/>
              <a:buChar char="•"/>
              <a:defRPr sz="1200" cap="none">
                <a:effectLst/>
              </a:defRPr>
            </a:lvl8pPr>
            <a:lvl9pPr marL="3886200" indent="-228600">
              <a:spcBef>
                <a:spcPts val="0"/>
              </a:spcBef>
              <a:spcAft>
                <a:spcPts val="1000"/>
              </a:spcAft>
              <a:buClr>
                <a:schemeClr val="tx1"/>
              </a:buClr>
              <a:buSzPct val="100000"/>
              <a:buFont typeface="Arial"/>
              <a:buChar char="•"/>
              <a:defRPr sz="1200" cap="none">
                <a:effectLst/>
              </a:defRPr>
            </a:lvl9pPr>
          </a:lstStyle>
          <a:p>
            <a:r>
              <a:rPr lang="uk-UA" dirty="0" err="1"/>
              <a:t>Psr</a:t>
            </a:r>
            <a:r>
              <a:rPr lang="uk-UA" dirty="0"/>
              <a:t> b1620-26</a:t>
            </a:r>
          </a:p>
        </p:txBody>
      </p:sp>
      <p:sp>
        <p:nvSpPr>
          <p:cNvPr id="27" name="TextBox 26">
            <a:extLst>
              <a:ext uri="{FF2B5EF4-FFF2-40B4-BE49-F238E27FC236}">
                <a16:creationId xmlns:a16="http://schemas.microsoft.com/office/drawing/2014/main" id="{E2A62EA0-476B-6F8C-5306-24639BBBEC7E}"/>
              </a:ext>
            </a:extLst>
          </p:cNvPr>
          <p:cNvSpPr txBox="1"/>
          <p:nvPr/>
        </p:nvSpPr>
        <p:spPr>
          <a:xfrm>
            <a:off x="8582554" y="3464557"/>
            <a:ext cx="2481842" cy="738245"/>
          </a:xfrm>
          <a:prstGeom prst="rect">
            <a:avLst/>
          </a:prstGeom>
        </p:spPr>
        <p:txBody>
          <a:bodyPr vert="horz" lIns="91440" tIns="45720" rIns="91440" bIns="45720" rtlCol="0" anchor="ctr">
            <a:normAutofit/>
          </a:bodyPr>
          <a:lstStyle>
            <a:lvl1pPr indent="0">
              <a:spcBef>
                <a:spcPts val="0"/>
              </a:spcBef>
              <a:spcAft>
                <a:spcPts val="1000"/>
              </a:spcAft>
              <a:buClr>
                <a:schemeClr val="tx1"/>
              </a:buClr>
              <a:buSzPct val="100000"/>
              <a:buFont typeface="Arial"/>
              <a:buNone/>
              <a:defRPr sz="2800" cap="none">
                <a:solidFill>
                  <a:schemeClr val="accent1"/>
                </a:solidFill>
                <a:effectLst/>
              </a:defRPr>
            </a:lvl1pPr>
            <a:lvl2pPr marL="742950" indent="-285750">
              <a:spcBef>
                <a:spcPts val="0"/>
              </a:spcBef>
              <a:spcAft>
                <a:spcPts val="1000"/>
              </a:spcAft>
              <a:buClr>
                <a:schemeClr val="tx1"/>
              </a:buClr>
              <a:buSzPct val="100000"/>
              <a:buFont typeface="Arial"/>
              <a:buChar char="•"/>
              <a:defRPr sz="1600" cap="none">
                <a:effectLst/>
              </a:defRPr>
            </a:lvl2pPr>
            <a:lvl3pPr marL="1200150" indent="-285750">
              <a:spcBef>
                <a:spcPts val="0"/>
              </a:spcBef>
              <a:spcAft>
                <a:spcPts val="1000"/>
              </a:spcAft>
              <a:buClr>
                <a:schemeClr val="tx1"/>
              </a:buClr>
              <a:buSzPct val="100000"/>
              <a:buFont typeface="Arial"/>
              <a:buChar char="•"/>
              <a:defRPr sz="1400" cap="none">
                <a:effectLst/>
              </a:defRPr>
            </a:lvl3pPr>
            <a:lvl4pPr marL="1543050" indent="-171450">
              <a:spcBef>
                <a:spcPts val="0"/>
              </a:spcBef>
              <a:spcAft>
                <a:spcPts val="1000"/>
              </a:spcAft>
              <a:buClr>
                <a:schemeClr val="tx1"/>
              </a:buClr>
              <a:buSzPct val="100000"/>
              <a:buFont typeface="Arial"/>
              <a:buChar char="•"/>
              <a:defRPr sz="1200" cap="none">
                <a:effectLst/>
              </a:defRPr>
            </a:lvl4pPr>
            <a:lvl5pPr marL="2000250" indent="-171450">
              <a:spcBef>
                <a:spcPts val="0"/>
              </a:spcBef>
              <a:spcAft>
                <a:spcPts val="1000"/>
              </a:spcAft>
              <a:buClr>
                <a:schemeClr val="tx1"/>
              </a:buClr>
              <a:buSzPct val="100000"/>
              <a:buFont typeface="Arial"/>
              <a:buChar char="•"/>
              <a:defRPr sz="1200" cap="none">
                <a:effectLst/>
              </a:defRPr>
            </a:lvl5pPr>
            <a:lvl6pPr marL="2514600" indent="-228600">
              <a:spcBef>
                <a:spcPts val="0"/>
              </a:spcBef>
              <a:spcAft>
                <a:spcPts val="1000"/>
              </a:spcAft>
              <a:buClr>
                <a:schemeClr val="tx1"/>
              </a:buClr>
              <a:buSzPct val="100000"/>
              <a:buFont typeface="Arial"/>
              <a:buChar char="•"/>
              <a:defRPr sz="1200" cap="none">
                <a:effectLst/>
              </a:defRPr>
            </a:lvl6pPr>
            <a:lvl7pPr marL="2971800" indent="-228600">
              <a:spcBef>
                <a:spcPts val="0"/>
              </a:spcBef>
              <a:spcAft>
                <a:spcPts val="1000"/>
              </a:spcAft>
              <a:buClr>
                <a:schemeClr val="tx1"/>
              </a:buClr>
              <a:buSzPct val="100000"/>
              <a:buFont typeface="Arial"/>
              <a:buChar char="•"/>
              <a:defRPr sz="1200" cap="none">
                <a:effectLst/>
              </a:defRPr>
            </a:lvl7pPr>
            <a:lvl8pPr marL="3429000" indent="-228600">
              <a:spcBef>
                <a:spcPts val="0"/>
              </a:spcBef>
              <a:spcAft>
                <a:spcPts val="1000"/>
              </a:spcAft>
              <a:buClr>
                <a:schemeClr val="tx1"/>
              </a:buClr>
              <a:buSzPct val="100000"/>
              <a:buFont typeface="Arial"/>
              <a:buChar char="•"/>
              <a:defRPr sz="1200" cap="none">
                <a:effectLst/>
              </a:defRPr>
            </a:lvl8pPr>
            <a:lvl9pPr marL="3886200" indent="-228600">
              <a:spcBef>
                <a:spcPts val="0"/>
              </a:spcBef>
              <a:spcAft>
                <a:spcPts val="1000"/>
              </a:spcAft>
              <a:buClr>
                <a:schemeClr val="tx1"/>
              </a:buClr>
              <a:buSzPct val="100000"/>
              <a:buFont typeface="Arial"/>
              <a:buChar char="•"/>
              <a:defRPr sz="1200" cap="none">
                <a:effectLst/>
              </a:defRPr>
            </a:lvl9pPr>
          </a:lstStyle>
          <a:p>
            <a:r>
              <a:rPr lang="uk-UA" dirty="0" err="1"/>
              <a:t>Tyc</a:t>
            </a:r>
            <a:r>
              <a:rPr lang="uk-UA" dirty="0"/>
              <a:t> 8998-760-1</a:t>
            </a:r>
          </a:p>
        </p:txBody>
      </p:sp>
      <p:sp>
        <p:nvSpPr>
          <p:cNvPr id="28" name="TextBox 27">
            <a:extLst>
              <a:ext uri="{FF2B5EF4-FFF2-40B4-BE49-F238E27FC236}">
                <a16:creationId xmlns:a16="http://schemas.microsoft.com/office/drawing/2014/main" id="{5FE81CCF-5F06-D8DD-C51F-1C519C6B29FB}"/>
              </a:ext>
            </a:extLst>
          </p:cNvPr>
          <p:cNvSpPr txBox="1"/>
          <p:nvPr/>
        </p:nvSpPr>
        <p:spPr>
          <a:xfrm>
            <a:off x="6576257" y="4388206"/>
            <a:ext cx="1828800" cy="523220"/>
          </a:xfrm>
          <a:prstGeom prst="rect">
            <a:avLst/>
          </a:prstGeom>
        </p:spPr>
        <p:txBody>
          <a:bodyPr vert="horz" lIns="91440" tIns="45720" rIns="91440" bIns="45720" rtlCol="0" anchor="ctr">
            <a:normAutofit/>
          </a:bodyPr>
          <a:lstStyle>
            <a:lvl1pPr indent="0">
              <a:spcBef>
                <a:spcPts val="0"/>
              </a:spcBef>
              <a:spcAft>
                <a:spcPts val="1000"/>
              </a:spcAft>
              <a:buClr>
                <a:schemeClr val="tx1"/>
              </a:buClr>
              <a:buSzPct val="100000"/>
              <a:buFont typeface="Arial"/>
              <a:buNone/>
              <a:defRPr sz="2800" cap="none">
                <a:solidFill>
                  <a:schemeClr val="accent1"/>
                </a:solidFill>
                <a:effectLst/>
              </a:defRPr>
            </a:lvl1pPr>
            <a:lvl2pPr marL="742950" indent="-285750">
              <a:spcBef>
                <a:spcPts val="0"/>
              </a:spcBef>
              <a:spcAft>
                <a:spcPts val="1000"/>
              </a:spcAft>
              <a:buClr>
                <a:schemeClr val="tx1"/>
              </a:buClr>
              <a:buSzPct val="100000"/>
              <a:buFont typeface="Arial"/>
              <a:buChar char="•"/>
              <a:defRPr sz="1600" cap="none">
                <a:effectLst/>
              </a:defRPr>
            </a:lvl2pPr>
            <a:lvl3pPr marL="1200150" indent="-285750">
              <a:spcBef>
                <a:spcPts val="0"/>
              </a:spcBef>
              <a:spcAft>
                <a:spcPts val="1000"/>
              </a:spcAft>
              <a:buClr>
                <a:schemeClr val="tx1"/>
              </a:buClr>
              <a:buSzPct val="100000"/>
              <a:buFont typeface="Arial"/>
              <a:buChar char="•"/>
              <a:defRPr sz="1400" cap="none">
                <a:effectLst/>
              </a:defRPr>
            </a:lvl3pPr>
            <a:lvl4pPr marL="1543050" indent="-171450">
              <a:spcBef>
                <a:spcPts val="0"/>
              </a:spcBef>
              <a:spcAft>
                <a:spcPts val="1000"/>
              </a:spcAft>
              <a:buClr>
                <a:schemeClr val="tx1"/>
              </a:buClr>
              <a:buSzPct val="100000"/>
              <a:buFont typeface="Arial"/>
              <a:buChar char="•"/>
              <a:defRPr sz="1200" cap="none">
                <a:effectLst/>
              </a:defRPr>
            </a:lvl4pPr>
            <a:lvl5pPr marL="2000250" indent="-171450">
              <a:spcBef>
                <a:spcPts val="0"/>
              </a:spcBef>
              <a:spcAft>
                <a:spcPts val="1000"/>
              </a:spcAft>
              <a:buClr>
                <a:schemeClr val="tx1"/>
              </a:buClr>
              <a:buSzPct val="100000"/>
              <a:buFont typeface="Arial"/>
              <a:buChar char="•"/>
              <a:defRPr sz="1200" cap="none">
                <a:effectLst/>
              </a:defRPr>
            </a:lvl5pPr>
            <a:lvl6pPr marL="2514600" indent="-228600">
              <a:spcBef>
                <a:spcPts val="0"/>
              </a:spcBef>
              <a:spcAft>
                <a:spcPts val="1000"/>
              </a:spcAft>
              <a:buClr>
                <a:schemeClr val="tx1"/>
              </a:buClr>
              <a:buSzPct val="100000"/>
              <a:buFont typeface="Arial"/>
              <a:buChar char="•"/>
              <a:defRPr sz="1200" cap="none">
                <a:effectLst/>
              </a:defRPr>
            </a:lvl6pPr>
            <a:lvl7pPr marL="2971800" indent="-228600">
              <a:spcBef>
                <a:spcPts val="0"/>
              </a:spcBef>
              <a:spcAft>
                <a:spcPts val="1000"/>
              </a:spcAft>
              <a:buClr>
                <a:schemeClr val="tx1"/>
              </a:buClr>
              <a:buSzPct val="100000"/>
              <a:buFont typeface="Arial"/>
              <a:buChar char="•"/>
              <a:defRPr sz="1200" cap="none">
                <a:effectLst/>
              </a:defRPr>
            </a:lvl7pPr>
            <a:lvl8pPr marL="3429000" indent="-228600">
              <a:spcBef>
                <a:spcPts val="0"/>
              </a:spcBef>
              <a:spcAft>
                <a:spcPts val="1000"/>
              </a:spcAft>
              <a:buClr>
                <a:schemeClr val="tx1"/>
              </a:buClr>
              <a:buSzPct val="100000"/>
              <a:buFont typeface="Arial"/>
              <a:buChar char="•"/>
              <a:defRPr sz="1200" cap="none">
                <a:effectLst/>
              </a:defRPr>
            </a:lvl8pPr>
            <a:lvl9pPr marL="3886200" indent="-228600">
              <a:spcBef>
                <a:spcPts val="0"/>
              </a:spcBef>
              <a:spcAft>
                <a:spcPts val="1000"/>
              </a:spcAft>
              <a:buClr>
                <a:schemeClr val="tx1"/>
              </a:buClr>
              <a:buSzPct val="100000"/>
              <a:buFont typeface="Arial"/>
              <a:buChar char="•"/>
              <a:defRPr sz="1200" cap="none">
                <a:effectLst/>
              </a:defRPr>
            </a:lvl9pPr>
          </a:lstStyle>
          <a:p>
            <a:r>
              <a:rPr lang="uk-UA" dirty="0"/>
              <a:t>13 млрд</a:t>
            </a:r>
          </a:p>
        </p:txBody>
      </p:sp>
      <p:sp>
        <p:nvSpPr>
          <p:cNvPr id="29" name="TextBox 28">
            <a:extLst>
              <a:ext uri="{FF2B5EF4-FFF2-40B4-BE49-F238E27FC236}">
                <a16:creationId xmlns:a16="http://schemas.microsoft.com/office/drawing/2014/main" id="{3344DD2C-B9E9-C29A-022B-0BCD2C361818}"/>
              </a:ext>
            </a:extLst>
          </p:cNvPr>
          <p:cNvSpPr txBox="1"/>
          <p:nvPr/>
        </p:nvSpPr>
        <p:spPr>
          <a:xfrm>
            <a:off x="9122098" y="4388206"/>
            <a:ext cx="1828800" cy="523220"/>
          </a:xfrm>
          <a:prstGeom prst="rect">
            <a:avLst/>
          </a:prstGeom>
        </p:spPr>
        <p:txBody>
          <a:bodyPr vert="horz" lIns="91440" tIns="45720" rIns="91440" bIns="45720" rtlCol="0" anchor="ctr">
            <a:normAutofit/>
          </a:bodyPr>
          <a:lstStyle>
            <a:lvl1pPr indent="0">
              <a:spcBef>
                <a:spcPts val="0"/>
              </a:spcBef>
              <a:spcAft>
                <a:spcPts val="1000"/>
              </a:spcAft>
              <a:buClr>
                <a:schemeClr val="tx1"/>
              </a:buClr>
              <a:buSzPct val="100000"/>
              <a:buFont typeface="Arial"/>
              <a:buNone/>
              <a:defRPr sz="2800" cap="none">
                <a:solidFill>
                  <a:schemeClr val="accent1"/>
                </a:solidFill>
                <a:effectLst/>
              </a:defRPr>
            </a:lvl1pPr>
            <a:lvl2pPr marL="742950" indent="-285750">
              <a:spcBef>
                <a:spcPts val="0"/>
              </a:spcBef>
              <a:spcAft>
                <a:spcPts val="1000"/>
              </a:spcAft>
              <a:buClr>
                <a:schemeClr val="tx1"/>
              </a:buClr>
              <a:buSzPct val="100000"/>
              <a:buFont typeface="Arial"/>
              <a:buChar char="•"/>
              <a:defRPr sz="1600" cap="none">
                <a:effectLst/>
              </a:defRPr>
            </a:lvl2pPr>
            <a:lvl3pPr marL="1200150" indent="-285750">
              <a:spcBef>
                <a:spcPts val="0"/>
              </a:spcBef>
              <a:spcAft>
                <a:spcPts val="1000"/>
              </a:spcAft>
              <a:buClr>
                <a:schemeClr val="tx1"/>
              </a:buClr>
              <a:buSzPct val="100000"/>
              <a:buFont typeface="Arial"/>
              <a:buChar char="•"/>
              <a:defRPr sz="1400" cap="none">
                <a:effectLst/>
              </a:defRPr>
            </a:lvl3pPr>
            <a:lvl4pPr marL="1543050" indent="-171450">
              <a:spcBef>
                <a:spcPts val="0"/>
              </a:spcBef>
              <a:spcAft>
                <a:spcPts val="1000"/>
              </a:spcAft>
              <a:buClr>
                <a:schemeClr val="tx1"/>
              </a:buClr>
              <a:buSzPct val="100000"/>
              <a:buFont typeface="Arial"/>
              <a:buChar char="•"/>
              <a:defRPr sz="1200" cap="none">
                <a:effectLst/>
              </a:defRPr>
            </a:lvl4pPr>
            <a:lvl5pPr marL="2000250" indent="-171450">
              <a:spcBef>
                <a:spcPts val="0"/>
              </a:spcBef>
              <a:spcAft>
                <a:spcPts val="1000"/>
              </a:spcAft>
              <a:buClr>
                <a:schemeClr val="tx1"/>
              </a:buClr>
              <a:buSzPct val="100000"/>
              <a:buFont typeface="Arial"/>
              <a:buChar char="•"/>
              <a:defRPr sz="1200" cap="none">
                <a:effectLst/>
              </a:defRPr>
            </a:lvl5pPr>
            <a:lvl6pPr marL="2514600" indent="-228600">
              <a:spcBef>
                <a:spcPts val="0"/>
              </a:spcBef>
              <a:spcAft>
                <a:spcPts val="1000"/>
              </a:spcAft>
              <a:buClr>
                <a:schemeClr val="tx1"/>
              </a:buClr>
              <a:buSzPct val="100000"/>
              <a:buFont typeface="Arial"/>
              <a:buChar char="•"/>
              <a:defRPr sz="1200" cap="none">
                <a:effectLst/>
              </a:defRPr>
            </a:lvl6pPr>
            <a:lvl7pPr marL="2971800" indent="-228600">
              <a:spcBef>
                <a:spcPts val="0"/>
              </a:spcBef>
              <a:spcAft>
                <a:spcPts val="1000"/>
              </a:spcAft>
              <a:buClr>
                <a:schemeClr val="tx1"/>
              </a:buClr>
              <a:buSzPct val="100000"/>
              <a:buFont typeface="Arial"/>
              <a:buChar char="•"/>
              <a:defRPr sz="1200" cap="none">
                <a:effectLst/>
              </a:defRPr>
            </a:lvl7pPr>
            <a:lvl8pPr marL="3429000" indent="-228600">
              <a:spcBef>
                <a:spcPts val="0"/>
              </a:spcBef>
              <a:spcAft>
                <a:spcPts val="1000"/>
              </a:spcAft>
              <a:buClr>
                <a:schemeClr val="tx1"/>
              </a:buClr>
              <a:buSzPct val="100000"/>
              <a:buFont typeface="Arial"/>
              <a:buChar char="•"/>
              <a:defRPr sz="1200" cap="none">
                <a:effectLst/>
              </a:defRPr>
            </a:lvl8pPr>
            <a:lvl9pPr marL="3886200" indent="-228600">
              <a:spcBef>
                <a:spcPts val="0"/>
              </a:spcBef>
              <a:spcAft>
                <a:spcPts val="1000"/>
              </a:spcAft>
              <a:buClr>
                <a:schemeClr val="tx1"/>
              </a:buClr>
              <a:buSzPct val="100000"/>
              <a:buFont typeface="Arial"/>
              <a:buChar char="•"/>
              <a:defRPr sz="1200" cap="none">
                <a:effectLst/>
              </a:defRPr>
            </a:lvl9pPr>
          </a:lstStyle>
          <a:p>
            <a:r>
              <a:rPr lang="uk-UA" dirty="0"/>
              <a:t>17 млн</a:t>
            </a:r>
          </a:p>
        </p:txBody>
      </p:sp>
      <p:sp>
        <p:nvSpPr>
          <p:cNvPr id="30" name="TextBox 29">
            <a:extLst>
              <a:ext uri="{FF2B5EF4-FFF2-40B4-BE49-F238E27FC236}">
                <a16:creationId xmlns:a16="http://schemas.microsoft.com/office/drawing/2014/main" id="{95A29B84-E34C-6D7F-C048-8148D4B2EA26}"/>
              </a:ext>
            </a:extLst>
          </p:cNvPr>
          <p:cNvSpPr txBox="1"/>
          <p:nvPr/>
        </p:nvSpPr>
        <p:spPr>
          <a:xfrm>
            <a:off x="6132127" y="4883605"/>
            <a:ext cx="2366059" cy="1334492"/>
          </a:xfrm>
          <a:prstGeom prst="rect">
            <a:avLst/>
          </a:prstGeom>
        </p:spPr>
        <p:txBody>
          <a:bodyPr vert="horz" lIns="91440" tIns="45720" rIns="91440" bIns="45720" rtlCol="0" anchor="ctr">
            <a:normAutofit/>
          </a:bodyPr>
          <a:lstStyle>
            <a:lvl1pPr indent="0">
              <a:spcBef>
                <a:spcPts val="0"/>
              </a:spcBef>
              <a:spcAft>
                <a:spcPts val="1000"/>
              </a:spcAft>
              <a:buClr>
                <a:schemeClr val="tx1"/>
              </a:buClr>
              <a:buSzPct val="100000"/>
              <a:buFont typeface="Arial"/>
              <a:buNone/>
              <a:defRPr sz="2800" cap="none">
                <a:solidFill>
                  <a:schemeClr val="accent1"/>
                </a:solidFill>
                <a:effectLst/>
              </a:defRPr>
            </a:lvl1pPr>
            <a:lvl2pPr marL="742950" indent="-285750">
              <a:spcBef>
                <a:spcPts val="0"/>
              </a:spcBef>
              <a:spcAft>
                <a:spcPts val="1000"/>
              </a:spcAft>
              <a:buClr>
                <a:schemeClr val="tx1"/>
              </a:buClr>
              <a:buSzPct val="100000"/>
              <a:buFont typeface="Arial"/>
              <a:buChar char="•"/>
              <a:defRPr sz="1600" cap="none">
                <a:effectLst/>
              </a:defRPr>
            </a:lvl2pPr>
            <a:lvl3pPr marL="1200150" indent="-285750">
              <a:spcBef>
                <a:spcPts val="0"/>
              </a:spcBef>
              <a:spcAft>
                <a:spcPts val="1000"/>
              </a:spcAft>
              <a:buClr>
                <a:schemeClr val="tx1"/>
              </a:buClr>
              <a:buSzPct val="100000"/>
              <a:buFont typeface="Arial"/>
              <a:buChar char="•"/>
              <a:defRPr sz="1400" cap="none">
                <a:effectLst/>
              </a:defRPr>
            </a:lvl3pPr>
            <a:lvl4pPr marL="1543050" indent="-171450">
              <a:spcBef>
                <a:spcPts val="0"/>
              </a:spcBef>
              <a:spcAft>
                <a:spcPts val="1000"/>
              </a:spcAft>
              <a:buClr>
                <a:schemeClr val="tx1"/>
              </a:buClr>
              <a:buSzPct val="100000"/>
              <a:buFont typeface="Arial"/>
              <a:buChar char="•"/>
              <a:defRPr sz="1200" cap="none">
                <a:effectLst/>
              </a:defRPr>
            </a:lvl4pPr>
            <a:lvl5pPr marL="2000250" indent="-171450">
              <a:spcBef>
                <a:spcPts val="0"/>
              </a:spcBef>
              <a:spcAft>
                <a:spcPts val="1000"/>
              </a:spcAft>
              <a:buClr>
                <a:schemeClr val="tx1"/>
              </a:buClr>
              <a:buSzPct val="100000"/>
              <a:buFont typeface="Arial"/>
              <a:buChar char="•"/>
              <a:defRPr sz="1200" cap="none">
                <a:effectLst/>
              </a:defRPr>
            </a:lvl5pPr>
            <a:lvl6pPr marL="2514600" indent="-228600">
              <a:spcBef>
                <a:spcPts val="0"/>
              </a:spcBef>
              <a:spcAft>
                <a:spcPts val="1000"/>
              </a:spcAft>
              <a:buClr>
                <a:schemeClr val="tx1"/>
              </a:buClr>
              <a:buSzPct val="100000"/>
              <a:buFont typeface="Arial"/>
              <a:buChar char="•"/>
              <a:defRPr sz="1200" cap="none">
                <a:effectLst/>
              </a:defRPr>
            </a:lvl6pPr>
            <a:lvl7pPr marL="2971800" indent="-228600">
              <a:spcBef>
                <a:spcPts val="0"/>
              </a:spcBef>
              <a:spcAft>
                <a:spcPts val="1000"/>
              </a:spcAft>
              <a:buClr>
                <a:schemeClr val="tx1"/>
              </a:buClr>
              <a:buSzPct val="100000"/>
              <a:buFont typeface="Arial"/>
              <a:buChar char="•"/>
              <a:defRPr sz="1200" cap="none">
                <a:effectLst/>
              </a:defRPr>
            </a:lvl7pPr>
            <a:lvl8pPr marL="3429000" indent="-228600">
              <a:spcBef>
                <a:spcPts val="0"/>
              </a:spcBef>
              <a:spcAft>
                <a:spcPts val="1000"/>
              </a:spcAft>
              <a:buClr>
                <a:schemeClr val="tx1"/>
              </a:buClr>
              <a:buSzPct val="100000"/>
              <a:buFont typeface="Arial"/>
              <a:buChar char="•"/>
              <a:defRPr sz="1200" cap="none">
                <a:effectLst/>
              </a:defRPr>
            </a:lvl8pPr>
            <a:lvl9pPr marL="3886200" indent="-228600">
              <a:spcBef>
                <a:spcPts val="0"/>
              </a:spcBef>
              <a:spcAft>
                <a:spcPts val="1000"/>
              </a:spcAft>
              <a:buClr>
                <a:schemeClr val="tx1"/>
              </a:buClr>
              <a:buSzPct val="100000"/>
              <a:buFont typeface="Arial"/>
              <a:buChar char="•"/>
              <a:defRPr sz="1200" cap="none">
                <a:effectLst/>
              </a:defRPr>
            </a:lvl9pPr>
          </a:lstStyle>
          <a:p>
            <a:pPr algn="ctr"/>
            <a:r>
              <a:rPr lang="uk-UA" dirty="0"/>
              <a:t>12,4 світових років</a:t>
            </a:r>
          </a:p>
        </p:txBody>
      </p:sp>
      <p:sp>
        <p:nvSpPr>
          <p:cNvPr id="4" name="TextBox 3">
            <a:extLst>
              <a:ext uri="{FF2B5EF4-FFF2-40B4-BE49-F238E27FC236}">
                <a16:creationId xmlns:a16="http://schemas.microsoft.com/office/drawing/2014/main" id="{73685AE9-BC23-AFB7-FAA4-0E852919AB00}"/>
              </a:ext>
            </a:extLst>
          </p:cNvPr>
          <p:cNvSpPr txBox="1"/>
          <p:nvPr/>
        </p:nvSpPr>
        <p:spPr>
          <a:xfrm>
            <a:off x="8427651" y="4833102"/>
            <a:ext cx="2611511" cy="1384995"/>
          </a:xfrm>
          <a:prstGeom prst="rect">
            <a:avLst/>
          </a:prstGeom>
        </p:spPr>
        <p:txBody>
          <a:bodyPr vert="horz" lIns="91440" tIns="45720" rIns="91440" bIns="45720" rtlCol="0" anchor="ctr">
            <a:normAutofit/>
          </a:bodyPr>
          <a:lstStyle>
            <a:defPPr>
              <a:defRPr lang="en-US"/>
            </a:defPPr>
            <a:lvl1pPr indent="0" algn="ctr">
              <a:spcBef>
                <a:spcPts val="0"/>
              </a:spcBef>
              <a:spcAft>
                <a:spcPts val="1000"/>
              </a:spcAft>
              <a:buClr>
                <a:schemeClr val="tx1"/>
              </a:buClr>
              <a:buSzPct val="100000"/>
              <a:buFont typeface="Arial"/>
              <a:buNone/>
              <a:defRPr sz="2800" cap="none">
                <a:solidFill>
                  <a:schemeClr val="accent1"/>
                </a:solidFill>
                <a:effectLst/>
              </a:defRPr>
            </a:lvl1pPr>
            <a:lvl2pPr marL="742950" indent="-285750">
              <a:spcBef>
                <a:spcPts val="0"/>
              </a:spcBef>
              <a:spcAft>
                <a:spcPts val="1000"/>
              </a:spcAft>
              <a:buClr>
                <a:schemeClr val="tx1"/>
              </a:buClr>
              <a:buSzPct val="100000"/>
              <a:buFont typeface="Arial"/>
              <a:buChar char="•"/>
              <a:defRPr sz="1600" cap="none">
                <a:effectLst/>
              </a:defRPr>
            </a:lvl2pPr>
            <a:lvl3pPr marL="1200150" indent="-285750">
              <a:spcBef>
                <a:spcPts val="0"/>
              </a:spcBef>
              <a:spcAft>
                <a:spcPts val="1000"/>
              </a:spcAft>
              <a:buClr>
                <a:schemeClr val="tx1"/>
              </a:buClr>
              <a:buSzPct val="100000"/>
              <a:buFont typeface="Arial"/>
              <a:buChar char="•"/>
              <a:defRPr sz="1400" cap="none">
                <a:effectLst/>
              </a:defRPr>
            </a:lvl3pPr>
            <a:lvl4pPr marL="1543050" indent="-171450">
              <a:spcBef>
                <a:spcPts val="0"/>
              </a:spcBef>
              <a:spcAft>
                <a:spcPts val="1000"/>
              </a:spcAft>
              <a:buClr>
                <a:schemeClr val="tx1"/>
              </a:buClr>
              <a:buSzPct val="100000"/>
              <a:buFont typeface="Arial"/>
              <a:buChar char="•"/>
              <a:defRPr sz="1200" cap="none">
                <a:effectLst/>
              </a:defRPr>
            </a:lvl4pPr>
            <a:lvl5pPr marL="2000250" indent="-171450">
              <a:spcBef>
                <a:spcPts val="0"/>
              </a:spcBef>
              <a:spcAft>
                <a:spcPts val="1000"/>
              </a:spcAft>
              <a:buClr>
                <a:schemeClr val="tx1"/>
              </a:buClr>
              <a:buSzPct val="100000"/>
              <a:buFont typeface="Arial"/>
              <a:buChar char="•"/>
              <a:defRPr sz="1200" cap="none">
                <a:effectLst/>
              </a:defRPr>
            </a:lvl5pPr>
            <a:lvl6pPr marL="2514600" indent="-228600">
              <a:spcBef>
                <a:spcPts val="0"/>
              </a:spcBef>
              <a:spcAft>
                <a:spcPts val="1000"/>
              </a:spcAft>
              <a:buClr>
                <a:schemeClr val="tx1"/>
              </a:buClr>
              <a:buSzPct val="100000"/>
              <a:buFont typeface="Arial"/>
              <a:buChar char="•"/>
              <a:defRPr sz="1200" cap="none">
                <a:effectLst/>
              </a:defRPr>
            </a:lvl6pPr>
            <a:lvl7pPr marL="2971800" indent="-228600">
              <a:spcBef>
                <a:spcPts val="0"/>
              </a:spcBef>
              <a:spcAft>
                <a:spcPts val="1000"/>
              </a:spcAft>
              <a:buClr>
                <a:schemeClr val="tx1"/>
              </a:buClr>
              <a:buSzPct val="100000"/>
              <a:buFont typeface="Arial"/>
              <a:buChar char="•"/>
              <a:defRPr sz="1200" cap="none">
                <a:effectLst/>
              </a:defRPr>
            </a:lvl7pPr>
            <a:lvl8pPr marL="3429000" indent="-228600">
              <a:spcBef>
                <a:spcPts val="0"/>
              </a:spcBef>
              <a:spcAft>
                <a:spcPts val="1000"/>
              </a:spcAft>
              <a:buClr>
                <a:schemeClr val="tx1"/>
              </a:buClr>
              <a:buSzPct val="100000"/>
              <a:buFont typeface="Arial"/>
              <a:buChar char="•"/>
              <a:defRPr sz="1200" cap="none">
                <a:effectLst/>
              </a:defRPr>
            </a:lvl8pPr>
            <a:lvl9pPr marL="3886200" indent="-228600">
              <a:spcBef>
                <a:spcPts val="0"/>
              </a:spcBef>
              <a:spcAft>
                <a:spcPts val="1000"/>
              </a:spcAft>
              <a:buClr>
                <a:schemeClr val="tx1"/>
              </a:buClr>
              <a:buSzPct val="100000"/>
              <a:buFont typeface="Arial"/>
              <a:buChar char="•"/>
              <a:defRPr sz="1200" cap="none">
                <a:effectLst/>
              </a:defRPr>
            </a:lvl9pPr>
          </a:lstStyle>
          <a:p>
            <a:r>
              <a:rPr lang="uk-UA" dirty="0"/>
              <a:t>310 світових років </a:t>
            </a:r>
          </a:p>
        </p:txBody>
      </p:sp>
    </p:spTree>
    <p:extLst>
      <p:ext uri="{BB962C8B-B14F-4D97-AF65-F5344CB8AC3E}">
        <p14:creationId xmlns:p14="http://schemas.microsoft.com/office/powerpoint/2010/main" val="1054853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DE7427B4-1A31-7D1D-F8B7-C65997E12E3E}"/>
              </a:ext>
            </a:extLst>
          </p:cNvPr>
          <p:cNvSpPr txBox="1">
            <a:spLocks noGrp="1"/>
          </p:cNvSpPr>
          <p:nvPr>
            <p:ph type="title"/>
          </p:nvPr>
        </p:nvSpPr>
        <p:spPr>
          <a:xfrm>
            <a:off x="7126287" y="530283"/>
            <a:ext cx="10131425" cy="1456267"/>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4800" b="1" dirty="0" err="1"/>
              <a:t>Tyc</a:t>
            </a:r>
            <a:r>
              <a:rPr lang="uk-UA" sz="4800" b="1" dirty="0"/>
              <a:t> 8998-760-1</a:t>
            </a:r>
          </a:p>
        </p:txBody>
      </p:sp>
      <p:sp>
        <p:nvSpPr>
          <p:cNvPr id="5" name="Місце для вмісту 4">
            <a:extLst>
              <a:ext uri="{FF2B5EF4-FFF2-40B4-BE49-F238E27FC236}">
                <a16:creationId xmlns:a16="http://schemas.microsoft.com/office/drawing/2014/main" id="{C7DDE389-04D4-B099-5E10-A5F8E2F940B9}"/>
              </a:ext>
            </a:extLst>
          </p:cNvPr>
          <p:cNvSpPr>
            <a:spLocks noGrp="1"/>
          </p:cNvSpPr>
          <p:nvPr>
            <p:ph idx="1"/>
          </p:nvPr>
        </p:nvSpPr>
        <p:spPr>
          <a:xfrm>
            <a:off x="7126287" y="1986550"/>
            <a:ext cx="4832931" cy="3649133"/>
          </a:xfrm>
        </p:spPr>
        <p:txBody>
          <a:bodyPr/>
          <a:lstStyle/>
          <a:p>
            <a:pPr marL="0" indent="0">
              <a:buNone/>
            </a:pPr>
            <a:r>
              <a:rPr lang="uk-UA" b="1" dirty="0"/>
              <a:t>Ця зірка має масу Сонця, але їй тільки 16,7 мільйона років (Сонцю приблизно 4,5 млрд років). Спочатку на орбіті зірки знайшли газову </a:t>
            </a:r>
            <a:r>
              <a:rPr lang="uk-UA" b="1" dirty="0" err="1"/>
              <a:t>екзопланету</a:t>
            </a:r>
            <a:r>
              <a:rPr lang="uk-UA" b="1" dirty="0"/>
              <a:t> - </a:t>
            </a:r>
            <a:r>
              <a:rPr lang="uk-UA" b="1" dirty="0" err="1"/>
              <a:t>Tyc</a:t>
            </a:r>
            <a:r>
              <a:rPr lang="uk-UA" b="1" dirty="0"/>
              <a:t> 8998-760-1b. Потім відкрили ще одну </a:t>
            </a:r>
            <a:r>
              <a:rPr lang="uk-UA" b="1" dirty="0" err="1"/>
              <a:t>екзопланету</a:t>
            </a:r>
            <a:r>
              <a:rPr lang="uk-UA" b="1" dirty="0"/>
              <a:t>-газового гіганта. Вона має масу в 6 разів більше, ніж Юпітер. Зірку </a:t>
            </a:r>
            <a:r>
              <a:rPr lang="uk-UA" b="1" dirty="0" err="1"/>
              <a:t>Tyc</a:t>
            </a:r>
            <a:r>
              <a:rPr lang="uk-UA" b="1" dirty="0"/>
              <a:t> 8998-760-1 виявили за допомогою </a:t>
            </a:r>
            <a:r>
              <a:rPr lang="uk-UA" b="1" dirty="0" err="1"/>
              <a:t>прилада</a:t>
            </a:r>
            <a:r>
              <a:rPr lang="uk-UA" b="1" dirty="0"/>
              <a:t> SPHERE. Ця система дуже нагадує Сонячну, але є набагато молодшою за неї.</a:t>
            </a:r>
          </a:p>
        </p:txBody>
      </p:sp>
      <p:pic>
        <p:nvPicPr>
          <p:cNvPr id="6" name="Рисунок 5">
            <a:extLst>
              <a:ext uri="{FF2B5EF4-FFF2-40B4-BE49-F238E27FC236}">
                <a16:creationId xmlns:a16="http://schemas.microsoft.com/office/drawing/2014/main" id="{826423AB-BA63-24E1-DA25-F4D261AF84DF}"/>
              </a:ext>
            </a:extLst>
          </p:cNvPr>
          <p:cNvPicPr>
            <a:picLocks noChangeAspect="1"/>
          </p:cNvPicPr>
          <p:nvPr/>
        </p:nvPicPr>
        <p:blipFill>
          <a:blip r:embed="rId2"/>
          <a:stretch>
            <a:fillRect/>
          </a:stretch>
        </p:blipFill>
        <p:spPr>
          <a:xfrm>
            <a:off x="0" y="-6866"/>
            <a:ext cx="6864865" cy="6864865"/>
          </a:xfrm>
          <a:prstGeom prst="rect">
            <a:avLst/>
          </a:prstGeom>
        </p:spPr>
      </p:pic>
    </p:spTree>
    <p:extLst>
      <p:ext uri="{BB962C8B-B14F-4D97-AF65-F5344CB8AC3E}">
        <p14:creationId xmlns:p14="http://schemas.microsoft.com/office/powerpoint/2010/main" val="4021920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BAB0D7-1F13-40C2-821B-DCAC9DD0CF3E}"/>
              </a:ext>
            </a:extLst>
          </p:cNvPr>
          <p:cNvSpPr>
            <a:spLocks noGrp="1"/>
          </p:cNvSpPr>
          <p:nvPr>
            <p:ph type="title"/>
          </p:nvPr>
        </p:nvSpPr>
        <p:spPr/>
        <p:txBody>
          <a:bodyPr/>
          <a:lstStyle/>
          <a:p>
            <a:r>
              <a:rPr lang="uk-UA" dirty="0"/>
              <a:t>Висновки</a:t>
            </a:r>
          </a:p>
        </p:txBody>
      </p:sp>
      <p:sp>
        <p:nvSpPr>
          <p:cNvPr id="3" name="Місце для вмісту 2">
            <a:extLst>
              <a:ext uri="{FF2B5EF4-FFF2-40B4-BE49-F238E27FC236}">
                <a16:creationId xmlns:a16="http://schemas.microsoft.com/office/drawing/2014/main" id="{B503C8A7-EB4E-ED29-38C7-55072AA4D315}"/>
              </a:ext>
            </a:extLst>
          </p:cNvPr>
          <p:cNvSpPr>
            <a:spLocks noGrp="1"/>
          </p:cNvSpPr>
          <p:nvPr>
            <p:ph idx="1"/>
          </p:nvPr>
        </p:nvSpPr>
        <p:spPr>
          <a:xfrm>
            <a:off x="685800" y="2065867"/>
            <a:ext cx="10131425" cy="3649133"/>
          </a:xfrm>
        </p:spPr>
        <p:txBody>
          <a:bodyPr>
            <a:noAutofit/>
          </a:bodyPr>
          <a:lstStyle/>
          <a:p>
            <a:pPr marL="0" indent="0">
              <a:buNone/>
            </a:pPr>
            <a:r>
              <a:rPr lang="uk-UA" sz="2000" b="1" dirty="0"/>
              <a:t>Отже, за новими теоріями виникнення </a:t>
            </a:r>
            <a:r>
              <a:rPr lang="uk-UA" sz="2000" b="1" dirty="0" err="1"/>
              <a:t>екзопланет</a:t>
            </a:r>
            <a:r>
              <a:rPr lang="uk-UA" sz="2000" b="1" dirty="0"/>
              <a:t>-газових гігантів, їм не обов’язково утворюватися далеко від своєї зірки. </a:t>
            </a:r>
          </a:p>
          <a:p>
            <a:pPr marL="0" indent="0">
              <a:buNone/>
            </a:pPr>
            <a:r>
              <a:rPr lang="uk-UA" sz="2000" b="1" dirty="0"/>
              <a:t>Газових гігантів майже немає біля червоних карликів, але я вважаю, що потрібно це перевіряти ще не один раз, щоб остаточно в цьому бути впевненими.</a:t>
            </a:r>
          </a:p>
          <a:p>
            <a:pPr marL="0" indent="0">
              <a:buNone/>
            </a:pPr>
            <a:r>
              <a:rPr lang="uk-UA" sz="2000" b="1" dirty="0"/>
              <a:t>На прикладі Землі та Юпітера, можна побачити, що сусідство з газовим гігантом є позитивним фактором для створення життя. </a:t>
            </a:r>
            <a:r>
              <a:rPr lang="ru-RU" sz="2000" b="1" dirty="0" err="1"/>
              <a:t>Враховуючи</a:t>
            </a:r>
            <a:r>
              <a:rPr lang="ru-RU" sz="2000" b="1" dirty="0"/>
              <a:t> </a:t>
            </a:r>
            <a:r>
              <a:rPr lang="ru-RU" sz="2000" b="1" dirty="0" err="1" smtClean="0"/>
              <a:t>це</a:t>
            </a:r>
            <a:r>
              <a:rPr lang="ru-RU" sz="2000" b="1" dirty="0" smtClean="0"/>
              <a:t>, </a:t>
            </a:r>
            <a:r>
              <a:rPr lang="ru-RU" sz="2000" b="1" dirty="0" err="1"/>
              <a:t>можна</a:t>
            </a:r>
            <a:r>
              <a:rPr lang="ru-RU" sz="2000" b="1" dirty="0"/>
              <a:t> </a:t>
            </a:r>
            <a:r>
              <a:rPr lang="ru-RU" sz="2000" b="1" dirty="0" err="1"/>
              <a:t>висунути</a:t>
            </a:r>
            <a:r>
              <a:rPr lang="ru-RU" sz="2000" b="1" dirty="0"/>
              <a:t> </a:t>
            </a:r>
            <a:r>
              <a:rPr lang="ru-RU" sz="2000" b="1" dirty="0" err="1"/>
              <a:t>припущення</a:t>
            </a:r>
            <a:r>
              <a:rPr lang="uk-UA" sz="2000" b="1" dirty="0" smtClean="0"/>
              <a:t>, що життя </a:t>
            </a:r>
            <a:r>
              <a:rPr lang="uk-UA" sz="2000" b="1" dirty="0"/>
              <a:t>поза межами Сонячної системи реально можливе, адже на це вказує не один фактор, що ми бачимо, коли порівнюємо інші системи з Сонячною, а інших газових гігантів – з Юпітером. Навіть якщо існування вищих живих організмів на </a:t>
            </a:r>
            <a:r>
              <a:rPr lang="uk-UA" sz="2000" b="1" dirty="0" err="1"/>
              <a:t>екзопланетах</a:t>
            </a:r>
            <a:r>
              <a:rPr lang="uk-UA" sz="2000" b="1" dirty="0"/>
              <a:t> може бути сумнівним твердженням, бактерії можуть зародитися  на </a:t>
            </a:r>
            <a:r>
              <a:rPr lang="uk-UA" sz="2000" b="1" dirty="0" err="1"/>
              <a:t>землеподібних</a:t>
            </a:r>
            <a:r>
              <a:rPr lang="uk-UA" sz="2000" b="1" dirty="0"/>
              <a:t> планетах біля газових гігантів.</a:t>
            </a:r>
          </a:p>
          <a:p>
            <a:pPr marL="0" indent="0">
              <a:buNone/>
            </a:pPr>
            <a:r>
              <a:rPr lang="ru-RU" sz="2000" b="1" dirty="0" err="1"/>
              <a:t>Одже</a:t>
            </a:r>
            <a:r>
              <a:rPr lang="ru-RU" sz="2000" b="1" dirty="0"/>
              <a:t>, </a:t>
            </a:r>
            <a:r>
              <a:rPr lang="ru-RU" sz="2000" b="1" dirty="0" err="1"/>
              <a:t>зважаючи</a:t>
            </a:r>
            <a:r>
              <a:rPr lang="ru-RU" sz="2000" b="1" dirty="0"/>
              <a:t> на </a:t>
            </a:r>
            <a:r>
              <a:rPr lang="ru-RU" sz="2000" b="1" dirty="0" err="1"/>
              <a:t>гостроту</a:t>
            </a:r>
            <a:r>
              <a:rPr lang="ru-RU" sz="2000" b="1" dirty="0"/>
              <a:t> </a:t>
            </a:r>
            <a:r>
              <a:rPr lang="ru-RU" sz="2000" b="1" dirty="0" err="1"/>
              <a:t>питання</a:t>
            </a:r>
            <a:r>
              <a:rPr lang="ru-RU" sz="2000" b="1" dirty="0"/>
              <a:t>, та </a:t>
            </a:r>
            <a:r>
              <a:rPr lang="ru-RU" sz="2000" b="1" dirty="0" err="1"/>
              <a:t>недостатню</a:t>
            </a:r>
            <a:r>
              <a:rPr lang="ru-RU" sz="2000" b="1" dirty="0"/>
              <a:t> </a:t>
            </a:r>
            <a:r>
              <a:rPr lang="ru-RU" sz="2000" b="1" dirty="0" err="1"/>
              <a:t>його</a:t>
            </a:r>
            <a:r>
              <a:rPr lang="ru-RU" sz="2000" b="1" dirty="0"/>
              <a:t> </a:t>
            </a:r>
            <a:r>
              <a:rPr lang="ru-RU" sz="2000" b="1" dirty="0" err="1"/>
              <a:t>вивченість</a:t>
            </a:r>
            <a:r>
              <a:rPr lang="ru-RU" sz="2000" b="1" dirty="0"/>
              <a:t>, </a:t>
            </a:r>
            <a:r>
              <a:rPr lang="ru-RU" sz="2000" b="1" dirty="0" err="1"/>
              <a:t>ця</a:t>
            </a:r>
            <a:r>
              <a:rPr lang="ru-RU" sz="2000" b="1" dirty="0"/>
              <a:t> тематика є </a:t>
            </a:r>
            <a:r>
              <a:rPr lang="ru-RU" sz="2000" b="1" dirty="0" err="1"/>
              <a:t>надзвичайно</a:t>
            </a:r>
            <a:r>
              <a:rPr lang="ru-RU" sz="2000" b="1" dirty="0"/>
              <a:t> актуальною і </a:t>
            </a:r>
            <a:r>
              <a:rPr lang="ru-RU" sz="2000" b="1" dirty="0" err="1"/>
              <a:t>потребує</a:t>
            </a:r>
            <a:r>
              <a:rPr lang="ru-RU" sz="2000" b="1" dirty="0"/>
              <a:t> </a:t>
            </a:r>
            <a:r>
              <a:rPr lang="ru-RU" sz="2000" b="1" dirty="0" err="1"/>
              <a:t>більш</a:t>
            </a:r>
            <a:r>
              <a:rPr lang="ru-RU" sz="2000" b="1" dirty="0"/>
              <a:t> </a:t>
            </a:r>
            <a:r>
              <a:rPr lang="ru-RU" sz="2000" b="1" dirty="0" err="1"/>
              <a:t>глибокого</a:t>
            </a:r>
            <a:r>
              <a:rPr lang="ru-RU" sz="2000" b="1" dirty="0"/>
              <a:t> </a:t>
            </a:r>
            <a:r>
              <a:rPr lang="ru-RU" sz="2000" b="1" dirty="0" err="1"/>
              <a:t>дослідження</a:t>
            </a:r>
            <a:r>
              <a:rPr lang="ru-RU" sz="2000" b="1" dirty="0">
                <a:solidFill>
                  <a:srgbClr val="FF0000"/>
                </a:solidFill>
              </a:rPr>
              <a:t>.</a:t>
            </a:r>
            <a:r>
              <a:rPr lang="uk-UA" sz="2000" b="1" dirty="0" smtClean="0"/>
              <a:t>.</a:t>
            </a:r>
            <a:endParaRPr lang="uk-UA" sz="2000" b="1" dirty="0"/>
          </a:p>
        </p:txBody>
      </p:sp>
    </p:spTree>
    <p:extLst>
      <p:ext uri="{BB962C8B-B14F-4D97-AF65-F5344CB8AC3E}">
        <p14:creationId xmlns:p14="http://schemas.microsoft.com/office/powerpoint/2010/main" val="2638781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BE4A13-FA19-44E6-8529-40F477EA71E9}"/>
              </a:ext>
            </a:extLst>
          </p:cNvPr>
          <p:cNvSpPr>
            <a:spLocks noGrp="1"/>
          </p:cNvSpPr>
          <p:nvPr>
            <p:ph type="title"/>
          </p:nvPr>
        </p:nvSpPr>
        <p:spPr/>
        <p:txBody>
          <a:bodyPr/>
          <a:lstStyle/>
          <a:p>
            <a:r>
              <a:rPr lang="uk-UA" dirty="0"/>
              <a:t>Список використаної літератури</a:t>
            </a:r>
          </a:p>
        </p:txBody>
      </p:sp>
      <p:sp>
        <p:nvSpPr>
          <p:cNvPr id="3" name="Місце для вмісту 2">
            <a:extLst>
              <a:ext uri="{FF2B5EF4-FFF2-40B4-BE49-F238E27FC236}">
                <a16:creationId xmlns:a16="http://schemas.microsoft.com/office/drawing/2014/main" id="{8FFE198D-91BF-906E-6DEC-7F2B7FC84DD5}"/>
              </a:ext>
            </a:extLst>
          </p:cNvPr>
          <p:cNvSpPr>
            <a:spLocks noGrp="1"/>
          </p:cNvSpPr>
          <p:nvPr>
            <p:ph idx="1"/>
          </p:nvPr>
        </p:nvSpPr>
        <p:spPr/>
        <p:txBody>
          <a:bodyPr>
            <a:noAutofit/>
          </a:bodyPr>
          <a:lstStyle/>
          <a:p>
            <a:r>
              <a:rPr lang="uk-UA" sz="1600" b="1" dirty="0"/>
              <a:t>1.Астрономи виявили газовий гігант у червоного карлика. 2021. </a:t>
            </a:r>
            <a:r>
              <a:rPr lang="uk-UA" sz="1600" b="1" dirty="0" smtClean="0"/>
              <a:t>
URL: https</a:t>
            </a:r>
            <a:r>
              <a:rPr lang="uk-UA" sz="1600" b="1" dirty="0"/>
              <a:t>://universemagazine.com/astronomy-vyyavyly-gazovyj-gigant-u-chervonogo-karlyka/
2.Бурлака О. Газові гіганти утворилися раніше, ніж вважалося досі. 2025.
</a:t>
            </a:r>
            <a:r>
              <a:rPr lang="uk-UA" sz="1600" b="1" dirty="0" smtClean="0"/>
              <a:t>URL: https</a:t>
            </a:r>
            <a:r>
              <a:rPr lang="uk-UA" sz="1600" b="1" dirty="0"/>
              <a:t>://universemagazine.com/gazovi-giganty-utvorylysya-ranishe-nizh-vvazhalosya-do-czogo/
3.Бурлака О. Наскільки газові гіганти важливі для виникнення життя. 2023. 
</a:t>
            </a:r>
            <a:r>
              <a:rPr lang="uk-UA" sz="1600" b="1" dirty="0" smtClean="0"/>
              <a:t>URL: https</a:t>
            </a:r>
            <a:r>
              <a:rPr lang="uk-UA" sz="1600" b="1" dirty="0"/>
              <a:t>://universemagazine.com/naskilky-gazovi-giganty-vazhlyvi-dlya-vynyknennya-zhyttya/
4.Газові гіганти не люблять червоних карликів. 2023.
</a:t>
            </a:r>
            <a:r>
              <a:rPr lang="uk-UA" sz="1600" b="1" dirty="0" smtClean="0"/>
              <a:t>URL: https</a:t>
            </a:r>
            <a:r>
              <a:rPr lang="uk-UA" sz="1600" b="1" dirty="0"/>
              <a:t>://universemagazine.com/gazovi-giganty-ne-lyublyat-chervoni-karlykyv/
5.Пріц В. </a:t>
            </a:r>
            <a:r>
              <a:rPr lang="uk-UA" sz="1600" b="1" dirty="0" err="1"/>
              <a:t>Екзопланети</a:t>
            </a:r>
            <a:r>
              <a:rPr lang="uk-UA" sz="1600" b="1" dirty="0"/>
              <a:t>: що це таке, як їх знайти і чи може на них існувати життя. Журнал </a:t>
            </a:r>
            <a:r>
              <a:rPr lang="uk-UA" sz="1600" b="1" dirty="0" err="1"/>
              <a:t>Universe</a:t>
            </a:r>
            <a:r>
              <a:rPr lang="uk-UA" sz="1600" b="1" dirty="0"/>
              <a:t> </a:t>
            </a:r>
            <a:r>
              <a:rPr lang="uk-UA" sz="1600" b="1" dirty="0" err="1"/>
              <a:t>Space</a:t>
            </a:r>
            <a:r>
              <a:rPr lang="uk-UA" sz="1600" b="1" dirty="0"/>
              <a:t> </a:t>
            </a:r>
            <a:r>
              <a:rPr lang="uk-UA" sz="1600" b="1" dirty="0" err="1"/>
              <a:t>Tech</a:t>
            </a:r>
            <a:r>
              <a:rPr lang="uk-UA" sz="1600" b="1" dirty="0"/>
              <a:t>. 2021. №6(187).
URL: https://universemagazine.com/shho-take-ekzoplanety-i-yak-yih-shukaty/</a:t>
            </a:r>
          </a:p>
        </p:txBody>
      </p:sp>
    </p:spTree>
    <p:extLst>
      <p:ext uri="{BB962C8B-B14F-4D97-AF65-F5344CB8AC3E}">
        <p14:creationId xmlns:p14="http://schemas.microsoft.com/office/powerpoint/2010/main" val="39113156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Офіс">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868</Words>
  <Application>Microsoft Office PowerPoint</Application>
  <PresentationFormat>Широкоэкранный</PresentationFormat>
  <Paragraphs>79</Paragraphs>
  <Slides>14</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Aptos</vt:lpstr>
      <vt:lpstr>Arial</vt:lpstr>
      <vt:lpstr>Calibri</vt:lpstr>
      <vt:lpstr>Calibri Light</vt:lpstr>
      <vt:lpstr>Небеса</vt:lpstr>
      <vt:lpstr>Екзопланети-газові гіганти та їхній вплив на формування життя у всесвіті на прикладі планет HD 114082 b, Psr b1620-26b, Tyc 8998-760-1b  </vt:lpstr>
      <vt:lpstr>Актуальність. Вивчення характеристик та особливостей формування газових гігантів допомагає зрозуміти, як функціонують інші планетні системи, де є газові гіганти, та як впливає сусідство газових гігантів на формування життя на землеподібних планетах. Це важливо для розуміння, чи є можливість існування життя в інших планетних системах, крім сонячної системи.   метою є дослідити різні теорії формування газових гігантів та Проаналізувати, як це впливає на виникнення життя на сусідніх планетах.
Для цього ми маємо завдання:
1. На прикладі планет HD 114082 b;Psr b1620-26b;Tyc 8998-760-1b дослідити характеристики Газових гігантів та їхніх систем.
2. Проаналізувати та вивчити нові теорії виникнення газових гігантів.
3. Дослідити сучасні теорії про вплив газових гігантів на життя на сусідніх планетах.</vt:lpstr>
      <vt:lpstr>Екзопланети - це планети,  що знаходяться за межами сонячної системи. Вони бувають різні: гарячі або льодяні, гігантські чи маленькі, газові або кам’яні. Екзопланети бувають незвичайні: лавові, діамантові, водянІ і т.д.</vt:lpstr>
      <vt:lpstr>Презентация PowerPoint</vt:lpstr>
      <vt:lpstr>HD 114082 b</vt:lpstr>
      <vt:lpstr>Psr b1620-26b</vt:lpstr>
      <vt:lpstr>Tyc 8998-760-1b</vt:lpstr>
      <vt:lpstr>Нові теорії Формування газових гігантів</vt:lpstr>
      <vt:lpstr>Презентация PowerPoint</vt:lpstr>
      <vt:lpstr>Вплив газових гігантів на формування життя</vt:lpstr>
      <vt:lpstr>Планетні системи, у яких знаходяться розглянуті в роботі планети </vt:lpstr>
      <vt:lpstr>Tyc 8998-760-1</vt:lpstr>
      <vt:lpstr>Висновки</vt:lpstr>
      <vt:lpstr>Список використаної літератури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vara2nska@gmail.com</dc:creator>
  <cp:lastModifiedBy>Юрій</cp:lastModifiedBy>
  <cp:revision>16</cp:revision>
  <dcterms:created xsi:type="dcterms:W3CDTF">2025-04-11T17:27:01Z</dcterms:created>
  <dcterms:modified xsi:type="dcterms:W3CDTF">2025-04-14T07:31:27Z</dcterms:modified>
</cp:coreProperties>
</file>