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Lato" panose="020B0604020202020204" charset="0"/>
      <p:regular r:id="rId15"/>
      <p:bold r:id="rId16"/>
      <p:italic r:id="rId17"/>
      <p:boldItalic r:id="rId18"/>
    </p:embeddedFont>
    <p:embeddedFont>
      <p:font typeface="Montserrat" panose="020B0604020202020204" charset="-52"/>
      <p:regular r:id="rId19"/>
      <p:bold r:id="rId20"/>
      <p:italic r:id="rId21"/>
      <p:boldItalic r:id="rId22"/>
    </p:embeddedFont>
    <p:embeddedFont>
      <p:font typeface="Raleway" panose="020B0604020202020204" charset="-52"/>
      <p:regular r:id="rId23"/>
      <p:bold r:id="rId24"/>
      <p:italic r:id="rId25"/>
      <p:boldItalic r:id="rId26"/>
    </p:embeddedFont>
    <p:embeddedFont>
      <p:font typeface="Roboto Medium" panose="020B0604020202020204" charset="0"/>
      <p:regular r:id="rId27"/>
      <p:bold r:id="rId28"/>
      <p:italic r:id="rId29"/>
      <p:boldItalic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730" y="8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26" Type="http://schemas.openxmlformats.org/officeDocument/2006/relationships/font" Target="fonts/font16.fntdata"/><Relationship Id="rId3" Type="http://schemas.openxmlformats.org/officeDocument/2006/relationships/slide" Target="slides/slide2.xml"/><Relationship Id="rId21" Type="http://schemas.openxmlformats.org/officeDocument/2006/relationships/font" Target="fonts/font11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font" Target="fonts/font15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29" Type="http://schemas.openxmlformats.org/officeDocument/2006/relationships/font" Target="fonts/font1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font" Target="fonts/font14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font" Target="fonts/font13.fntdata"/><Relationship Id="rId28" Type="http://schemas.openxmlformats.org/officeDocument/2006/relationships/font" Target="fonts/font18.fntdata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font" Target="fonts/font12.fntdata"/><Relationship Id="rId27" Type="http://schemas.openxmlformats.org/officeDocument/2006/relationships/font" Target="fonts/font17.fntdata"/><Relationship Id="rId30" Type="http://schemas.openxmlformats.org/officeDocument/2006/relationships/font" Target="fonts/font2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0b1f9ef0b1_0_1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30b1f9ef0b1_0_1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0b1f9ef0b1_0_1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30b1f9ef0b1_0_1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30b1f9ef0b1_0_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30b1f9ef0b1_0_1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3b97e6adec_1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33b97e6adec_1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33b97e6adec_1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33b97e6adec_1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33b97e6adec_1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33b97e6adec_1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5400000">
            <a:off x="7500300" y="505"/>
            <a:ext cx="1643700" cy="1643700"/>
          </a:xfrm>
          <a:prstGeom prst="diagStripe">
            <a:avLst>
              <a:gd name="adj" fmla="val 0"/>
            </a:avLst>
          </a:prstGeom>
          <a:solidFill>
            <a:schemeClr val="lt1">
              <a:alpha val="303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0" y="490"/>
            <a:ext cx="5153705" cy="5134399"/>
            <a:chOff x="0" y="75"/>
            <a:chExt cx="5153705" cy="515295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455" y="-225"/>
              <a:ext cx="5152800" cy="51537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150" y="1145825"/>
              <a:ext cx="3996600" cy="3996900"/>
            </a:xfrm>
            <a:prstGeom prst="diagStripe">
              <a:avLst>
                <a:gd name="adj" fmla="val 58774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-5400000">
              <a:off x="1646" y="-75"/>
              <a:ext cx="2299800" cy="23001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flipH="1">
              <a:off x="652821" y="590035"/>
              <a:ext cx="2300100" cy="2299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3537150" y="1578400"/>
            <a:ext cx="5017500" cy="15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5083950" y="3924925"/>
            <a:ext cx="3470700" cy="50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21" name="Google Shape;21;p3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name="adj" fmla="val 49469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name="adj" fmla="val 0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3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3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3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3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3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3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3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3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3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3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3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3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3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9" name="Google Shape;39;p3"/>
          <p:cNvSpPr txBox="1">
            <a:spLocks noGrp="1"/>
          </p:cNvSpPr>
          <p:nvPr>
            <p:ph type="title"/>
          </p:nvPr>
        </p:nvSpPr>
        <p:spPr>
          <a:xfrm>
            <a:off x="823850" y="2053000"/>
            <a:ext cx="4587000" cy="11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oogle Shape;42;p4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43" name="Google Shape;43;p4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4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5" name="Google Shape;45;p4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6" name="Google Shape;46;p4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oogle Shape;49;p5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0" name="Google Shape;50;p5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5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2" name="Google Shape;52;p5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3" name="Google Shape;53;p5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34032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4" name="Google Shape;54;p5"/>
          <p:cNvSpPr txBox="1">
            <a:spLocks noGrp="1"/>
          </p:cNvSpPr>
          <p:nvPr>
            <p:ph type="body" idx="2"/>
          </p:nvPr>
        </p:nvSpPr>
        <p:spPr>
          <a:xfrm>
            <a:off x="4933221" y="1567550"/>
            <a:ext cx="34032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5" name="Google Shape;55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oogle Shape;57;p6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8" name="Google Shape;58;p6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6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0" name="Google Shape;60;p6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1" name="Google Shape;61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oogle Shape;63;p7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64" name="Google Shape;64;p7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7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6" name="Google Shape;66;p7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3798900" cy="149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7" name="Google Shape;67;p7"/>
          <p:cNvSpPr txBox="1">
            <a:spLocks noGrp="1"/>
          </p:cNvSpPr>
          <p:nvPr>
            <p:ph type="body" idx="1"/>
          </p:nvPr>
        </p:nvSpPr>
        <p:spPr>
          <a:xfrm>
            <a:off x="1297500" y="1972550"/>
            <a:ext cx="3798900" cy="241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8" name="Google Shape;68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8"/>
          <p:cNvGrpSpPr/>
          <p:nvPr/>
        </p:nvGrpSpPr>
        <p:grpSpPr>
          <a:xfrm>
            <a:off x="4406400" y="0"/>
            <a:ext cx="4737600" cy="5143500"/>
            <a:chOff x="4406400" y="0"/>
            <a:chExt cx="4737600" cy="5143500"/>
          </a:xfrm>
        </p:grpSpPr>
        <p:sp>
          <p:nvSpPr>
            <p:cNvPr id="71" name="Google Shape;71;p8"/>
            <p:cNvSpPr/>
            <p:nvPr/>
          </p:nvSpPr>
          <p:spPr>
            <a:xfrm rot="5400000">
              <a:off x="4407900" y="-1500"/>
              <a:ext cx="4734600" cy="4737600"/>
            </a:xfrm>
            <a:prstGeom prst="diagStripe">
              <a:avLst>
                <a:gd name="adj" fmla="val 49469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8"/>
            <p:cNvSpPr/>
            <p:nvPr/>
          </p:nvSpPr>
          <p:spPr>
            <a:xfrm rot="5400000">
              <a:off x="4840825" y="6000"/>
              <a:ext cx="4298700" cy="4286700"/>
            </a:xfrm>
            <a:prstGeom prst="diagStripe">
              <a:avLst>
                <a:gd name="adj" fmla="val 0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8"/>
            <p:cNvSpPr/>
            <p:nvPr/>
          </p:nvSpPr>
          <p:spPr>
            <a:xfrm rot="-5400000">
              <a:off x="5618399" y="123664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8"/>
            <p:cNvSpPr/>
            <p:nvPr/>
          </p:nvSpPr>
          <p:spPr>
            <a:xfrm flipH="1">
              <a:off x="5849857" y="144407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8"/>
            <p:cNvSpPr/>
            <p:nvPr/>
          </p:nvSpPr>
          <p:spPr>
            <a:xfrm rot="-5400000">
              <a:off x="5987081" y="246974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8"/>
            <p:cNvSpPr/>
            <p:nvPr/>
          </p:nvSpPr>
          <p:spPr>
            <a:xfrm flipH="1">
              <a:off x="6222115" y="267717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8"/>
            <p:cNvSpPr/>
            <p:nvPr/>
          </p:nvSpPr>
          <p:spPr>
            <a:xfrm rot="-5400000">
              <a:off x="6675341" y="1862244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8"/>
            <p:cNvSpPr/>
            <p:nvPr/>
          </p:nvSpPr>
          <p:spPr>
            <a:xfrm flipH="1">
              <a:off x="6908099" y="206968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8"/>
            <p:cNvSpPr/>
            <p:nvPr/>
          </p:nvSpPr>
          <p:spPr>
            <a:xfrm rot="-5400000">
              <a:off x="6861141" y="247808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8"/>
            <p:cNvSpPr/>
            <p:nvPr/>
          </p:nvSpPr>
          <p:spPr>
            <a:xfrm flipH="1">
              <a:off x="7965266" y="269319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8"/>
            <p:cNvSpPr/>
            <p:nvPr/>
          </p:nvSpPr>
          <p:spPr>
            <a:xfrm flipH="1">
              <a:off x="8145082" y="330903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 rot="-5400000">
              <a:off x="7047599" y="309534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 flipH="1">
              <a:off x="7276649" y="330278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8"/>
            <p:cNvSpPr/>
            <p:nvPr/>
          </p:nvSpPr>
          <p:spPr>
            <a:xfrm rot="-5400000">
              <a:off x="7227414" y="37111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8"/>
            <p:cNvSpPr/>
            <p:nvPr/>
          </p:nvSpPr>
          <p:spPr>
            <a:xfrm flipH="1">
              <a:off x="7462448" y="391862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8"/>
            <p:cNvSpPr/>
            <p:nvPr/>
          </p:nvSpPr>
          <p:spPr>
            <a:xfrm rot="-5400000">
              <a:off x="8102491" y="371885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 flipH="1">
              <a:off x="8334533" y="3926292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 rot="-5400000">
              <a:off x="8288290" y="433470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9" name="Google Shape;89;p8"/>
          <p:cNvSpPr txBox="1">
            <a:spLocks noGrp="1"/>
          </p:cNvSpPr>
          <p:nvPr>
            <p:ph type="title"/>
          </p:nvPr>
        </p:nvSpPr>
        <p:spPr>
          <a:xfrm>
            <a:off x="823850" y="866775"/>
            <a:ext cx="4587000" cy="352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9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93" name="Google Shape;93;p9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9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5" name="Google Shape;95;p9"/>
          <p:cNvSpPr txBox="1">
            <a:spLocks noGrp="1"/>
          </p:cNvSpPr>
          <p:nvPr>
            <p:ph type="title"/>
          </p:nvPr>
        </p:nvSpPr>
        <p:spPr>
          <a:xfrm>
            <a:off x="1297500" y="1658325"/>
            <a:ext cx="3036300" cy="175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6" name="Google Shape;96;p9"/>
          <p:cNvSpPr txBox="1">
            <a:spLocks noGrp="1"/>
          </p:cNvSpPr>
          <p:nvPr>
            <p:ph type="subTitle" idx="1"/>
          </p:nvPr>
        </p:nvSpPr>
        <p:spPr>
          <a:xfrm>
            <a:off x="1297500" y="3538000"/>
            <a:ext cx="3036300" cy="50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>
            <a:endParaRPr/>
          </a:p>
        </p:txBody>
      </p:sp>
      <p:sp>
        <p:nvSpPr>
          <p:cNvPr id="97" name="Google Shape;97;p9"/>
          <p:cNvSpPr txBox="1">
            <a:spLocks noGrp="1"/>
          </p:cNvSpPr>
          <p:nvPr>
            <p:ph type="body" idx="2"/>
          </p:nvPr>
        </p:nvSpPr>
        <p:spPr>
          <a:xfrm>
            <a:off x="4648200" y="1696600"/>
            <a:ext cx="3676800" cy="234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98" name="Google Shape;98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10"/>
          <p:cNvGrpSpPr/>
          <p:nvPr/>
        </p:nvGrpSpPr>
        <p:grpSpPr>
          <a:xfrm>
            <a:off x="0" y="4128572"/>
            <a:ext cx="698925" cy="684657"/>
            <a:chOff x="0" y="3785672"/>
            <a:chExt cx="698925" cy="684657"/>
          </a:xfrm>
        </p:grpSpPr>
        <p:sp>
          <p:nvSpPr>
            <p:cNvPr id="101" name="Google Shape;101;p10"/>
            <p:cNvSpPr/>
            <p:nvPr/>
          </p:nvSpPr>
          <p:spPr>
            <a:xfrm rot="-5400000">
              <a:off x="0" y="3785672"/>
              <a:ext cx="544800" cy="544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10"/>
            <p:cNvSpPr/>
            <p:nvPr/>
          </p:nvSpPr>
          <p:spPr>
            <a:xfrm flipH="1">
              <a:off x="154125" y="3925529"/>
              <a:ext cx="544800" cy="544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3" name="Google Shape;103;p10"/>
          <p:cNvSpPr txBox="1">
            <a:spLocks noGrp="1"/>
          </p:cNvSpPr>
          <p:nvPr>
            <p:ph type="body" idx="1"/>
          </p:nvPr>
        </p:nvSpPr>
        <p:spPr>
          <a:xfrm>
            <a:off x="812725" y="4305375"/>
            <a:ext cx="6936000" cy="52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>
            <a:endParaRPr/>
          </a:p>
        </p:txBody>
      </p:sp>
      <p:sp>
        <p:nvSpPr>
          <p:cNvPr id="104" name="Google Shape;104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11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107" name="Google Shape;107;p11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name="adj" fmla="val 49469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11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name="adj" fmla="val 0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11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11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11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11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11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11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11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11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11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11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11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11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5" name="Google Shape;125;p11"/>
          <p:cNvSpPr txBox="1">
            <a:spLocks noGrp="1"/>
          </p:cNvSpPr>
          <p:nvPr>
            <p:ph type="title" hasCustomPrompt="1"/>
          </p:nvPr>
        </p:nvSpPr>
        <p:spPr>
          <a:xfrm>
            <a:off x="823850" y="1284675"/>
            <a:ext cx="47760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126" name="Google Shape;126;p11"/>
          <p:cNvSpPr txBox="1">
            <a:spLocks noGrp="1"/>
          </p:cNvSpPr>
          <p:nvPr>
            <p:ph type="body" idx="1"/>
          </p:nvPr>
        </p:nvSpPr>
        <p:spPr>
          <a:xfrm>
            <a:off x="823850" y="2643124"/>
            <a:ext cx="4776000" cy="121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27" name="Google Shape;12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‹№›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focus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Lato"/>
              <a:buChar char="●"/>
              <a:defRPr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‹№›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3"/>
          <p:cNvSpPr txBox="1"/>
          <p:nvPr/>
        </p:nvSpPr>
        <p:spPr>
          <a:xfrm>
            <a:off x="2150400" y="325900"/>
            <a:ext cx="6819000" cy="15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lang="uk" sz="4500">
                <a:solidFill>
                  <a:srgbClr val="2185C5"/>
                </a:solidFill>
                <a:latin typeface="Raleway"/>
                <a:ea typeface="Raleway"/>
                <a:cs typeface="Raleway"/>
                <a:sym typeface="Raleway"/>
              </a:rPr>
              <a:t>Портативний зарядний комплекс</a:t>
            </a:r>
            <a:endParaRPr sz="4500" b="0" i="0" u="none" strike="noStrike" cap="none">
              <a:solidFill>
                <a:srgbClr val="2185C5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5" name="Google Shape;135;p13"/>
          <p:cNvSpPr txBox="1"/>
          <p:nvPr/>
        </p:nvSpPr>
        <p:spPr>
          <a:xfrm>
            <a:off x="223284" y="3194989"/>
            <a:ext cx="8697431" cy="16747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uk" sz="2200" b="0" i="0" u="none" strike="noStrike" cap="none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Автор: Піжик Дмитро Олекс</a:t>
            </a:r>
            <a:r>
              <a:rPr lang="uk" sz="2200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ійович, учень 10 класу Славутського ліцею Хмельницької обласної ради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uk" sz="2200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Науковий керівник: Коваль Віктор Людвигович, вчитель фізики Славутського ліцею Хмельницької обласної ради</a:t>
            </a:r>
            <a:endParaRPr sz="2200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4"/>
          <p:cNvSpPr txBox="1"/>
          <p:nvPr/>
        </p:nvSpPr>
        <p:spPr>
          <a:xfrm>
            <a:off x="0" y="3561375"/>
            <a:ext cx="9144000" cy="132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13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Ідея портативності пристрою полягала в тому, щоб можна було використовувати для обертання ротора генератора різні обертальні процеси: механічне обертання ручки людиною; обертання колесом під час їзди на велосипеді та компактне розміщення елементів у невеликій коробці.</a:t>
            </a:r>
            <a:endParaRPr sz="13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41" name="Google Shape;141;p14" descr="Public Domain Clip Art Image | Download Icon | ID: 14019193812168 ..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71275" y="723300"/>
            <a:ext cx="801451" cy="1133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4" descr="Public Domain Clip Art Image | Download Icon | ID: 14019193812168 ..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71275" y="2384525"/>
            <a:ext cx="801451" cy="1133576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14"/>
          <p:cNvSpPr txBox="1"/>
          <p:nvPr/>
        </p:nvSpPr>
        <p:spPr>
          <a:xfrm>
            <a:off x="0" y="203950"/>
            <a:ext cx="9144000" cy="7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uk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На теперішній час, жителі України дуже часто стикаються з проблемою відсутності електроенергії, спричиненими військовими діями.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44" name="Google Shape;144;p14"/>
          <p:cNvSpPr txBox="1"/>
          <p:nvPr/>
        </p:nvSpPr>
        <p:spPr>
          <a:xfrm>
            <a:off x="82850" y="1805875"/>
            <a:ext cx="9144000" cy="7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uk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Для вирішення цієї проблеми можна використати портативний зарядний комплекс, як аварійне джерело живлення для підзаряджання мобільний телефонів, ліхтарика, павербанків, електроінструментів. </a:t>
            </a: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5"/>
          <p:cNvSpPr/>
          <p:nvPr/>
        </p:nvSpPr>
        <p:spPr>
          <a:xfrm>
            <a:off x="4857176" y="1711924"/>
            <a:ext cx="2134123" cy="625354"/>
          </a:xfrm>
          <a:custGeom>
            <a:avLst/>
            <a:gdLst/>
            <a:ahLst/>
            <a:cxnLst/>
            <a:rect l="l" t="t" r="r" b="b"/>
            <a:pathLst>
              <a:path w="65726" h="26923" extrusionOk="0">
                <a:moveTo>
                  <a:pt x="0" y="0"/>
                </a:moveTo>
                <a:lnTo>
                  <a:pt x="10782" y="13477"/>
                </a:lnTo>
                <a:lnTo>
                  <a:pt x="0" y="26923"/>
                </a:lnTo>
                <a:lnTo>
                  <a:pt x="54943" y="26923"/>
                </a:lnTo>
                <a:lnTo>
                  <a:pt x="65725" y="13477"/>
                </a:lnTo>
                <a:lnTo>
                  <a:pt x="54943" y="0"/>
                </a:lnTo>
                <a:close/>
              </a:path>
            </a:pathLst>
          </a:custGeom>
          <a:solidFill>
            <a:srgbClr val="FF971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15"/>
          <p:cNvSpPr/>
          <p:nvPr/>
        </p:nvSpPr>
        <p:spPr>
          <a:xfrm>
            <a:off x="2219825" y="1711924"/>
            <a:ext cx="2134123" cy="625354"/>
          </a:xfrm>
          <a:custGeom>
            <a:avLst/>
            <a:gdLst/>
            <a:ahLst/>
            <a:cxnLst/>
            <a:rect l="l" t="t" r="r" b="b"/>
            <a:pathLst>
              <a:path w="65726" h="26923" extrusionOk="0">
                <a:moveTo>
                  <a:pt x="0" y="0"/>
                </a:moveTo>
                <a:lnTo>
                  <a:pt x="10782" y="13477"/>
                </a:lnTo>
                <a:lnTo>
                  <a:pt x="0" y="26923"/>
                </a:lnTo>
                <a:lnTo>
                  <a:pt x="54943" y="26923"/>
                </a:lnTo>
                <a:lnTo>
                  <a:pt x="65725" y="13477"/>
                </a:lnTo>
                <a:lnTo>
                  <a:pt x="54943" y="0"/>
                </a:lnTo>
                <a:close/>
              </a:path>
            </a:pathLst>
          </a:custGeom>
          <a:solidFill>
            <a:srgbClr val="FF971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15"/>
          <p:cNvSpPr/>
          <p:nvPr/>
        </p:nvSpPr>
        <p:spPr>
          <a:xfrm>
            <a:off x="3669175" y="2788825"/>
            <a:ext cx="1813200" cy="1343700"/>
          </a:xfrm>
          <a:prstGeom prst="rect">
            <a:avLst/>
          </a:prstGeom>
          <a:noFill/>
          <a:ln w="38100" cap="flat" cmpd="sng">
            <a:solidFill>
              <a:srgbClr val="2185C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15"/>
          <p:cNvSpPr/>
          <p:nvPr/>
        </p:nvSpPr>
        <p:spPr>
          <a:xfrm>
            <a:off x="6285800" y="2788825"/>
            <a:ext cx="1813200" cy="1343700"/>
          </a:xfrm>
          <a:prstGeom prst="rect">
            <a:avLst/>
          </a:prstGeom>
          <a:noFill/>
          <a:ln w="38100" cap="flat" cmpd="sng">
            <a:solidFill>
              <a:srgbClr val="7ECEF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3" name="Google Shape;153;p15"/>
          <p:cNvGrpSpPr/>
          <p:nvPr/>
        </p:nvGrpSpPr>
        <p:grpSpPr>
          <a:xfrm>
            <a:off x="1080659" y="1553657"/>
            <a:ext cx="7342684" cy="941901"/>
            <a:chOff x="238125" y="2506075"/>
            <a:chExt cx="5653437" cy="673075"/>
          </a:xfrm>
        </p:grpSpPr>
        <p:sp>
          <p:nvSpPr>
            <p:cNvPr id="154" name="Google Shape;154;p15"/>
            <p:cNvSpPr/>
            <p:nvPr/>
          </p:nvSpPr>
          <p:spPr>
            <a:xfrm>
              <a:off x="238125" y="2506075"/>
              <a:ext cx="1643150" cy="673075"/>
            </a:xfrm>
            <a:custGeom>
              <a:avLst/>
              <a:gdLst/>
              <a:ahLst/>
              <a:cxnLst/>
              <a:rect l="l" t="t" r="r" b="b"/>
              <a:pathLst>
                <a:path w="65726" h="26923" extrusionOk="0">
                  <a:moveTo>
                    <a:pt x="0" y="0"/>
                  </a:moveTo>
                  <a:lnTo>
                    <a:pt x="10782" y="13477"/>
                  </a:lnTo>
                  <a:lnTo>
                    <a:pt x="0" y="26923"/>
                  </a:lnTo>
                  <a:lnTo>
                    <a:pt x="54943" y="26923"/>
                  </a:lnTo>
                  <a:lnTo>
                    <a:pt x="65725" y="13477"/>
                  </a:lnTo>
                  <a:lnTo>
                    <a:pt x="54943" y="0"/>
                  </a:lnTo>
                  <a:close/>
                </a:path>
              </a:pathLst>
            </a:custGeom>
            <a:solidFill>
              <a:srgbClr val="1C3A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" name="Google Shape;155;p15"/>
            <p:cNvSpPr/>
            <p:nvPr/>
          </p:nvSpPr>
          <p:spPr>
            <a:xfrm>
              <a:off x="4247637" y="2506075"/>
              <a:ext cx="1643925" cy="673075"/>
            </a:xfrm>
            <a:custGeom>
              <a:avLst/>
              <a:gdLst/>
              <a:ahLst/>
              <a:cxnLst/>
              <a:rect l="l" t="t" r="r" b="b"/>
              <a:pathLst>
                <a:path w="65757" h="26923" extrusionOk="0">
                  <a:moveTo>
                    <a:pt x="0" y="0"/>
                  </a:moveTo>
                  <a:lnTo>
                    <a:pt x="10782" y="13477"/>
                  </a:lnTo>
                  <a:lnTo>
                    <a:pt x="0" y="26923"/>
                  </a:lnTo>
                  <a:lnTo>
                    <a:pt x="54975" y="26923"/>
                  </a:lnTo>
                  <a:lnTo>
                    <a:pt x="65757" y="13477"/>
                  </a:lnTo>
                  <a:lnTo>
                    <a:pt x="54975" y="0"/>
                  </a:lnTo>
                  <a:close/>
                </a:path>
              </a:pathLst>
            </a:custGeom>
            <a:solidFill>
              <a:srgbClr val="7ECE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" name="Google Shape;156;p15"/>
            <p:cNvSpPr/>
            <p:nvPr/>
          </p:nvSpPr>
          <p:spPr>
            <a:xfrm>
              <a:off x="2243269" y="2506075"/>
              <a:ext cx="1643925" cy="673075"/>
            </a:xfrm>
            <a:custGeom>
              <a:avLst/>
              <a:gdLst/>
              <a:ahLst/>
              <a:cxnLst/>
              <a:rect l="l" t="t" r="r" b="b"/>
              <a:pathLst>
                <a:path w="65757" h="26923" extrusionOk="0">
                  <a:moveTo>
                    <a:pt x="0" y="0"/>
                  </a:moveTo>
                  <a:lnTo>
                    <a:pt x="10782" y="13477"/>
                  </a:lnTo>
                  <a:lnTo>
                    <a:pt x="0" y="26923"/>
                  </a:lnTo>
                  <a:lnTo>
                    <a:pt x="54975" y="26923"/>
                  </a:lnTo>
                  <a:lnTo>
                    <a:pt x="65757" y="13477"/>
                  </a:lnTo>
                  <a:lnTo>
                    <a:pt x="54975" y="0"/>
                  </a:lnTo>
                  <a:close/>
                </a:path>
              </a:pathLst>
            </a:custGeom>
            <a:solidFill>
              <a:srgbClr val="2185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7" name="Google Shape;157;p15"/>
          <p:cNvSpPr/>
          <p:nvPr/>
        </p:nvSpPr>
        <p:spPr>
          <a:xfrm>
            <a:off x="1073275" y="2788825"/>
            <a:ext cx="1813200" cy="1343700"/>
          </a:xfrm>
          <a:prstGeom prst="rect">
            <a:avLst/>
          </a:prstGeom>
          <a:noFill/>
          <a:ln w="38100" cap="flat" cmpd="sng">
            <a:solidFill>
              <a:srgbClr val="1C3AA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15"/>
          <p:cNvSpPr txBox="1"/>
          <p:nvPr/>
        </p:nvSpPr>
        <p:spPr>
          <a:xfrm>
            <a:off x="893700" y="358388"/>
            <a:ext cx="6462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3200">
                <a:solidFill>
                  <a:srgbClr val="2185C5"/>
                </a:solidFill>
                <a:latin typeface="Raleway"/>
                <a:ea typeface="Raleway"/>
                <a:cs typeface="Raleway"/>
                <a:sym typeface="Raleway"/>
              </a:rPr>
              <a:t>ЕТАПИ ПРОЄКТУ</a:t>
            </a:r>
            <a:endParaRPr sz="3200" u="sng">
              <a:solidFill>
                <a:srgbClr val="2185C5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59" name="Google Shape;159;p15"/>
          <p:cNvSpPr txBox="1"/>
          <p:nvPr/>
        </p:nvSpPr>
        <p:spPr>
          <a:xfrm>
            <a:off x="1073275" y="2823500"/>
            <a:ext cx="1813200" cy="130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uk" sz="1200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Збір інформації про аналоги та їх аналіз</a:t>
            </a:r>
            <a:endParaRPr sz="1200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1200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60" name="Google Shape;160;p15"/>
          <p:cNvSpPr txBox="1"/>
          <p:nvPr/>
        </p:nvSpPr>
        <p:spPr>
          <a:xfrm>
            <a:off x="3669175" y="2788825"/>
            <a:ext cx="1813200" cy="130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uk" sz="13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Ствоерння технічної моделі портативного зарядного комплексу</a:t>
            </a: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61" name="Google Shape;161;p15"/>
          <p:cNvSpPr txBox="1"/>
          <p:nvPr/>
        </p:nvSpPr>
        <p:spPr>
          <a:xfrm>
            <a:off x="6285800" y="2788825"/>
            <a:ext cx="1813200" cy="134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uk" sz="1300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Дослідження роботи електродвигунів та стабілізаторів напруги</a:t>
            </a:r>
            <a:endParaRPr sz="1200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62" name="Google Shape;162;p15"/>
          <p:cNvSpPr txBox="1"/>
          <p:nvPr/>
        </p:nvSpPr>
        <p:spPr>
          <a:xfrm>
            <a:off x="3609575" y="1763063"/>
            <a:ext cx="2161800" cy="47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uk" sz="24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2</a:t>
            </a:r>
            <a:endParaRPr sz="24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63" name="Google Shape;163;p15"/>
          <p:cNvSpPr txBox="1"/>
          <p:nvPr/>
        </p:nvSpPr>
        <p:spPr>
          <a:xfrm>
            <a:off x="6285800" y="1785350"/>
            <a:ext cx="2134200" cy="47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uk" sz="24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3</a:t>
            </a:r>
            <a:endParaRPr sz="24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64" name="Google Shape;164;p15"/>
          <p:cNvSpPr txBox="1"/>
          <p:nvPr/>
        </p:nvSpPr>
        <p:spPr>
          <a:xfrm>
            <a:off x="933350" y="1763063"/>
            <a:ext cx="2161800" cy="47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uk" sz="24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</a:t>
            </a:r>
            <a:endParaRPr sz="24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6"/>
          <p:cNvSpPr txBox="1"/>
          <p:nvPr/>
        </p:nvSpPr>
        <p:spPr>
          <a:xfrm>
            <a:off x="1320525" y="375200"/>
            <a:ext cx="6844800" cy="75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3200">
                <a:solidFill>
                  <a:srgbClr val="2185C5"/>
                </a:solidFill>
                <a:latin typeface="Raleway"/>
                <a:ea typeface="Raleway"/>
                <a:cs typeface="Raleway"/>
                <a:sym typeface="Raleway"/>
              </a:rPr>
              <a:t>ОСНОВНІ ЧАСТИНИ ПРОЄКТУ</a:t>
            </a:r>
            <a:endParaRPr sz="3200" u="sng">
              <a:solidFill>
                <a:srgbClr val="2185C5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70" name="Google Shape;170;p16"/>
          <p:cNvSpPr txBox="1"/>
          <p:nvPr/>
        </p:nvSpPr>
        <p:spPr>
          <a:xfrm>
            <a:off x="1226825" y="2892378"/>
            <a:ext cx="1899000" cy="47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uk" sz="24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1</a:t>
            </a:r>
            <a:endParaRPr sz="24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71" name="Google Shape;171;p16"/>
          <p:cNvSpPr txBox="1"/>
          <p:nvPr/>
        </p:nvSpPr>
        <p:spPr>
          <a:xfrm>
            <a:off x="3607975" y="2890378"/>
            <a:ext cx="1899000" cy="47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uk" sz="24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2</a:t>
            </a:r>
            <a:endParaRPr sz="24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72" name="Google Shape;172;p16"/>
          <p:cNvSpPr txBox="1"/>
          <p:nvPr/>
        </p:nvSpPr>
        <p:spPr>
          <a:xfrm>
            <a:off x="6228800" y="2904366"/>
            <a:ext cx="1899000" cy="47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uk" sz="24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3</a:t>
            </a:r>
            <a:endParaRPr sz="24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73" name="Google Shape;173;p16"/>
          <p:cNvSpPr txBox="1"/>
          <p:nvPr/>
        </p:nvSpPr>
        <p:spPr>
          <a:xfrm>
            <a:off x="3579600" y="3501375"/>
            <a:ext cx="1899000" cy="10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uk" sz="19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Стабілізатор напруги</a:t>
            </a:r>
            <a:endParaRPr sz="19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74" name="Google Shape;174;p16"/>
          <p:cNvSpPr txBox="1"/>
          <p:nvPr/>
        </p:nvSpPr>
        <p:spPr>
          <a:xfrm>
            <a:off x="548225" y="3589350"/>
            <a:ext cx="2577600" cy="10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uk" sz="19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Електродвигун</a:t>
            </a:r>
            <a:endParaRPr sz="19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9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75" name="Google Shape;175;p16"/>
          <p:cNvSpPr txBox="1"/>
          <p:nvPr/>
        </p:nvSpPr>
        <p:spPr>
          <a:xfrm>
            <a:off x="6228800" y="3409228"/>
            <a:ext cx="1813200" cy="10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uk" sz="19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Зовнішній вигляд установки</a:t>
            </a:r>
            <a:endParaRPr sz="19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76" name="Google Shape;17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06031" y="1222344"/>
            <a:ext cx="2102899" cy="15738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8223" y="1222362"/>
            <a:ext cx="2337926" cy="1749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28800" y="1128200"/>
            <a:ext cx="1312350" cy="1749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7"/>
          <p:cNvSpPr txBox="1"/>
          <p:nvPr/>
        </p:nvSpPr>
        <p:spPr>
          <a:xfrm>
            <a:off x="893700" y="358388"/>
            <a:ext cx="6462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3200">
                <a:solidFill>
                  <a:srgbClr val="2185C5"/>
                </a:solidFill>
                <a:latin typeface="Raleway"/>
                <a:ea typeface="Raleway"/>
                <a:cs typeface="Raleway"/>
                <a:sym typeface="Raleway"/>
              </a:rPr>
              <a:t>ПРАКТИЧНА ЧАСТИНА</a:t>
            </a:r>
            <a:endParaRPr sz="3200">
              <a:solidFill>
                <a:srgbClr val="2185C5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4" name="Google Shape;184;p17"/>
          <p:cNvSpPr txBox="1"/>
          <p:nvPr/>
        </p:nvSpPr>
        <p:spPr>
          <a:xfrm>
            <a:off x="3645975" y="1973375"/>
            <a:ext cx="5364300" cy="156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1729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Даний комплекс призначений саме для підзарядки акумуляторів. Перевага комплексу над подібними пристроями в тому, що він може використовувати енергію отриману від обертання ручки людиною та від рухомого колеса велосипеда, і є досить компактним. </a:t>
            </a:r>
            <a:endParaRPr dirty="0">
              <a:solidFill>
                <a:schemeClr val="lt1"/>
              </a:solidFill>
            </a:endParaRPr>
          </a:p>
        </p:txBody>
      </p:sp>
      <p:pic>
        <p:nvPicPr>
          <p:cNvPr id="185" name="Google Shape;185;p17"/>
          <p:cNvPicPr preferRelativeResize="0"/>
          <p:nvPr/>
        </p:nvPicPr>
        <p:blipFill rotWithShape="1">
          <a:blip r:embed="rId3">
            <a:alphaModFix/>
          </a:blip>
          <a:srcRect t="12403" r="77363" b="65821"/>
          <a:stretch/>
        </p:blipFill>
        <p:spPr>
          <a:xfrm>
            <a:off x="178010" y="1105108"/>
            <a:ext cx="3353602" cy="1814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4168" y="2996345"/>
            <a:ext cx="2261259" cy="19404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8"/>
          <p:cNvSpPr txBox="1"/>
          <p:nvPr/>
        </p:nvSpPr>
        <p:spPr>
          <a:xfrm>
            <a:off x="720000" y="380825"/>
            <a:ext cx="7704000" cy="76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3200">
                <a:solidFill>
                  <a:srgbClr val="2185C5"/>
                </a:solidFill>
                <a:latin typeface="Raleway"/>
                <a:ea typeface="Raleway"/>
                <a:cs typeface="Raleway"/>
                <a:sym typeface="Raleway"/>
              </a:rPr>
              <a:t>ГРАФІКИ ТА ДІАГРАМИ</a:t>
            </a:r>
            <a:endParaRPr sz="3200" u="sng">
              <a:solidFill>
                <a:srgbClr val="2185C5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2" name="Google Shape;192;p18"/>
          <p:cNvSpPr txBox="1"/>
          <p:nvPr/>
        </p:nvSpPr>
        <p:spPr>
          <a:xfrm>
            <a:off x="0" y="3540475"/>
            <a:ext cx="4691100" cy="37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uk">
                <a:solidFill>
                  <a:schemeClr val="lt1"/>
                </a:solidFill>
                <a:latin typeface="Roboto Medium"/>
                <a:ea typeface="Roboto Medium"/>
                <a:cs typeface="Roboto Medium"/>
                <a:sym typeface="Roboto Medium"/>
              </a:rPr>
              <a:t>Графік роботи стабілізатора напруги DC DC LM 2596S</a:t>
            </a:r>
            <a:endParaRPr sz="1400" i="0" u="none" strike="noStrike" cap="none">
              <a:solidFill>
                <a:schemeClr val="lt1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pic>
        <p:nvPicPr>
          <p:cNvPr id="193" name="Google Shape;193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1603012"/>
            <a:ext cx="4363074" cy="193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91100" y="1603000"/>
            <a:ext cx="4316475" cy="1937475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18"/>
          <p:cNvSpPr txBox="1"/>
          <p:nvPr/>
        </p:nvSpPr>
        <p:spPr>
          <a:xfrm>
            <a:off x="4572000" y="3540475"/>
            <a:ext cx="5337600" cy="37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uk">
                <a:solidFill>
                  <a:schemeClr val="lt1"/>
                </a:solidFill>
                <a:latin typeface="Roboto Medium"/>
                <a:ea typeface="Roboto Medium"/>
                <a:cs typeface="Roboto Medium"/>
                <a:sym typeface="Roboto Medium"/>
              </a:rPr>
              <a:t>Графік роботи електрогенератора на холостому ходу</a:t>
            </a:r>
            <a:endParaRPr sz="1400" i="0" u="none" strike="noStrike" cap="none">
              <a:solidFill>
                <a:schemeClr val="lt1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9"/>
          <p:cNvSpPr txBox="1"/>
          <p:nvPr/>
        </p:nvSpPr>
        <p:spPr>
          <a:xfrm>
            <a:off x="1392225" y="881038"/>
            <a:ext cx="6462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3200">
                <a:solidFill>
                  <a:srgbClr val="2185C5"/>
                </a:solidFill>
                <a:latin typeface="Raleway"/>
                <a:ea typeface="Raleway"/>
                <a:cs typeface="Raleway"/>
                <a:sym typeface="Raleway"/>
              </a:rPr>
              <a:t>ВИСНОВКИ</a:t>
            </a:r>
            <a:endParaRPr sz="3200">
              <a:solidFill>
                <a:srgbClr val="2185C5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1" name="Google Shape;201;p19"/>
          <p:cNvSpPr txBox="1"/>
          <p:nvPr/>
        </p:nvSpPr>
        <p:spPr>
          <a:xfrm>
            <a:off x="1227150" y="2083650"/>
            <a:ext cx="6689700" cy="128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935"/>
              <a:buFont typeface="Arial"/>
              <a:buNone/>
            </a:pPr>
            <a:r>
              <a:rPr lang="uk" sz="1729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Використання механічної енергії при обертанні ручки генератора чи їзди на велосипеді є чистий вид енергії, який збереже навколишнє природне середовище у чистоті та вирішить проблему підзарядки акумуляторів.</a:t>
            </a:r>
            <a:endParaRPr sz="24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18F7AF54-4E93-4C89-BF30-FBE504062F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7500" y="1567550"/>
            <a:ext cx="7038900" cy="1182738"/>
          </a:xfrm>
        </p:spPr>
        <p:txBody>
          <a:bodyPr>
            <a:normAutofit/>
          </a:bodyPr>
          <a:lstStyle/>
          <a:p>
            <a:pPr marL="146050" indent="0">
              <a:buNone/>
            </a:pPr>
            <a:r>
              <a:rPr lang="uk-UA" sz="5400" dirty="0"/>
              <a:t>ДЯКУЮ ЗА УВАГУ!</a:t>
            </a:r>
          </a:p>
        </p:txBody>
      </p:sp>
    </p:spTree>
    <p:extLst>
      <p:ext uri="{BB962C8B-B14F-4D97-AF65-F5344CB8AC3E}">
        <p14:creationId xmlns:p14="http://schemas.microsoft.com/office/powerpoint/2010/main" val="2065026317"/>
      </p:ext>
    </p:extLst>
  </p:cSld>
  <p:clrMapOvr>
    <a:masterClrMapping/>
  </p:clrMapOvr>
</p:sld>
</file>

<file path=ppt/theme/theme1.xml><?xml version="1.0" encoding="utf-8"?>
<a:theme xmlns:a="http://schemas.openxmlformats.org/drawingml/2006/main" name="Focus">
  <a:themeElements>
    <a:clrScheme name="Focus">
      <a:dk1>
        <a:srgbClr val="1B212C"/>
      </a:dk1>
      <a:lt1>
        <a:srgbClr val="FFFFFF"/>
      </a:lt1>
      <a:dk2>
        <a:srgbClr val="D9D9D9"/>
      </a:dk2>
      <a:lt2>
        <a:srgbClr val="82C7A5"/>
      </a:lt2>
      <a:accent1>
        <a:srgbClr val="0145AC"/>
      </a:accent1>
      <a:accent2>
        <a:srgbClr val="EECE1A"/>
      </a:accent2>
      <a:accent3>
        <a:srgbClr val="4E5567"/>
      </a:accent3>
      <a:accent4>
        <a:srgbClr val="F4D6AD"/>
      </a:accent4>
      <a:accent5>
        <a:srgbClr val="7890CD"/>
      </a:accent5>
      <a:accent6>
        <a:srgbClr val="F15E22"/>
      </a:accent6>
      <a:hlink>
        <a:srgbClr val="7890CD"/>
      </a:hlink>
      <a:folHlink>
        <a:srgbClr val="7890C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240</Words>
  <Application>Microsoft Office PowerPoint</Application>
  <PresentationFormat>Екран (16:9)</PresentationFormat>
  <Paragraphs>28</Paragraphs>
  <Slides>8</Slides>
  <Notes>7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8</vt:i4>
      </vt:variant>
    </vt:vector>
  </HeadingPairs>
  <TitlesOfParts>
    <vt:vector size="15" baseType="lpstr">
      <vt:lpstr>Lato</vt:lpstr>
      <vt:lpstr>Montserrat</vt:lpstr>
      <vt:lpstr>Roboto Medium</vt:lpstr>
      <vt:lpstr>Raleway</vt:lpstr>
      <vt:lpstr>Arial</vt:lpstr>
      <vt:lpstr>Calibri</vt:lpstr>
      <vt:lpstr>Focus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cp:lastModifiedBy>TPCUser</cp:lastModifiedBy>
  <cp:revision>2</cp:revision>
  <dcterms:modified xsi:type="dcterms:W3CDTF">2025-04-01T09:19:54Z</dcterms:modified>
</cp:coreProperties>
</file>