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True Typewriter" charset="0"/>
      <p:regular r:id="rId14"/>
    </p:embeddedFont>
    <p:embeddedFont>
      <p:font typeface="Calibri"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2" autoAdjust="0"/>
  </p:normalViewPr>
  <p:slideViewPr>
    <p:cSldViewPr>
      <p:cViewPr varScale="1">
        <p:scale>
          <a:sx n="54" d="100"/>
          <a:sy n="54" d="100"/>
        </p:scale>
        <p:origin x="-706"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image" Target="../media/image3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7.png"/><Relationship Id="rId5" Type="http://schemas.openxmlformats.org/officeDocument/2006/relationships/image" Target="../media/image32.png"/><Relationship Id="rId10" Type="http://schemas.openxmlformats.org/officeDocument/2006/relationships/image" Target="../media/image36.png"/><Relationship Id="rId4" Type="http://schemas.openxmlformats.org/officeDocument/2006/relationships/image" Target="../media/image31.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TextBox 3"/>
          <p:cNvSpPr txBox="1"/>
          <p:nvPr/>
        </p:nvSpPr>
        <p:spPr>
          <a:xfrm>
            <a:off x="0" y="1714500"/>
            <a:ext cx="15297628" cy="1882775"/>
          </a:xfrm>
          <a:prstGeom prst="rect">
            <a:avLst/>
          </a:prstGeom>
        </p:spPr>
        <p:txBody>
          <a:bodyPr lIns="0" tIns="0" rIns="0" bIns="0" rtlCol="0" anchor="t">
            <a:spAutoFit/>
          </a:bodyPr>
          <a:lstStyle/>
          <a:p>
            <a:pPr algn="ctr">
              <a:lnSpc>
                <a:spcPts val="6817"/>
              </a:lnSpc>
            </a:pPr>
            <a:r>
              <a:rPr lang="en-US" sz="7410" dirty="0" err="1">
                <a:solidFill>
                  <a:srgbClr val="000000"/>
                </a:solidFill>
                <a:latin typeface="True Typewriter"/>
                <a:ea typeface="True Typewriter"/>
                <a:cs typeface="True Typewriter"/>
                <a:sym typeface="True Typewriter"/>
              </a:rPr>
              <a:t>Вулиця</a:t>
            </a:r>
            <a:r>
              <a:rPr lang="en-US" sz="7410" dirty="0">
                <a:solidFill>
                  <a:srgbClr val="000000"/>
                </a:solidFill>
                <a:latin typeface="True Typewriter"/>
                <a:ea typeface="True Typewriter"/>
                <a:cs typeface="True Typewriter"/>
                <a:sym typeface="True Typewriter"/>
              </a:rPr>
              <a:t> </a:t>
            </a:r>
            <a:r>
              <a:rPr lang="en-US" sz="7410" dirty="0" err="1">
                <a:solidFill>
                  <a:srgbClr val="000000"/>
                </a:solidFill>
                <a:latin typeface="True Typewriter"/>
                <a:ea typeface="True Typewriter"/>
                <a:cs typeface="True Typewriter"/>
                <a:sym typeface="True Typewriter"/>
              </a:rPr>
              <a:t>Сорочинська</a:t>
            </a:r>
            <a:r>
              <a:rPr lang="en-US" sz="7410" dirty="0">
                <a:solidFill>
                  <a:srgbClr val="000000"/>
                </a:solidFill>
                <a:latin typeface="True Typewriter"/>
                <a:ea typeface="True Typewriter"/>
                <a:cs typeface="True Typewriter"/>
                <a:sym typeface="True Typewriter"/>
              </a:rPr>
              <a:t>,</a:t>
            </a:r>
          </a:p>
          <a:p>
            <a:pPr algn="ctr">
              <a:lnSpc>
                <a:spcPts val="6817"/>
              </a:lnSpc>
            </a:pPr>
            <a:r>
              <a:rPr lang="en-US" sz="7410" dirty="0">
                <a:solidFill>
                  <a:srgbClr val="000000"/>
                </a:solidFill>
                <a:latin typeface="True Typewriter"/>
                <a:ea typeface="True Typewriter"/>
                <a:cs typeface="True Typewriter"/>
                <a:sym typeface="True Typewriter"/>
              </a:rPr>
              <a:t> </a:t>
            </a:r>
            <a:r>
              <a:rPr lang="en-US" sz="7410" dirty="0" err="1">
                <a:solidFill>
                  <a:srgbClr val="000000"/>
                </a:solidFill>
                <a:latin typeface="True Typewriter"/>
                <a:ea typeface="True Typewriter"/>
                <a:cs typeface="True Typewriter"/>
                <a:sym typeface="True Typewriter"/>
              </a:rPr>
              <a:t>як</a:t>
            </a:r>
            <a:r>
              <a:rPr lang="en-US" sz="7410" dirty="0">
                <a:solidFill>
                  <a:srgbClr val="000000"/>
                </a:solidFill>
                <a:latin typeface="True Typewriter"/>
                <a:ea typeface="True Typewriter"/>
                <a:cs typeface="True Typewriter"/>
                <a:sym typeface="True Typewriter"/>
              </a:rPr>
              <a:t> </a:t>
            </a:r>
            <a:r>
              <a:rPr lang="en-US" sz="7410" dirty="0" err="1">
                <a:solidFill>
                  <a:srgbClr val="000000"/>
                </a:solidFill>
                <a:latin typeface="True Typewriter"/>
                <a:ea typeface="True Typewriter"/>
                <a:cs typeface="True Typewriter"/>
                <a:sym typeface="True Typewriter"/>
              </a:rPr>
              <a:t>частина</a:t>
            </a:r>
            <a:r>
              <a:rPr lang="en-US" sz="7410" dirty="0">
                <a:solidFill>
                  <a:srgbClr val="000000"/>
                </a:solidFill>
                <a:latin typeface="True Typewriter"/>
                <a:ea typeface="True Typewriter"/>
                <a:cs typeface="True Typewriter"/>
                <a:sym typeface="True Typewriter"/>
              </a:rPr>
              <a:t> </a:t>
            </a:r>
            <a:r>
              <a:rPr lang="en-US" sz="7410" dirty="0" err="1">
                <a:solidFill>
                  <a:srgbClr val="000000"/>
                </a:solidFill>
                <a:latin typeface="True Typewriter"/>
                <a:ea typeface="True Typewriter"/>
                <a:cs typeface="True Typewriter"/>
                <a:sym typeface="True Typewriter"/>
              </a:rPr>
              <a:t>історії</a:t>
            </a:r>
            <a:r>
              <a:rPr lang="en-US" sz="7410" dirty="0">
                <a:solidFill>
                  <a:srgbClr val="000000"/>
                </a:solidFill>
                <a:latin typeface="True Typewriter"/>
                <a:ea typeface="True Typewriter"/>
                <a:cs typeface="True Typewriter"/>
                <a:sym typeface="True Typewriter"/>
              </a:rPr>
              <a:t> </a:t>
            </a:r>
            <a:r>
              <a:rPr lang="en-US" sz="7410" dirty="0" err="1">
                <a:solidFill>
                  <a:srgbClr val="000000"/>
                </a:solidFill>
                <a:latin typeface="True Typewriter"/>
                <a:ea typeface="True Typewriter"/>
                <a:cs typeface="True Typewriter"/>
                <a:sym typeface="True Typewriter"/>
              </a:rPr>
              <a:t>міста</a:t>
            </a:r>
            <a:r>
              <a:rPr lang="en-US" sz="7410" dirty="0">
                <a:solidFill>
                  <a:srgbClr val="000000"/>
                </a:solidFill>
                <a:latin typeface="True Typewriter"/>
                <a:ea typeface="True Typewriter"/>
                <a:cs typeface="True Typewriter"/>
                <a:sym typeface="True Typewriter"/>
              </a:rPr>
              <a:t> </a:t>
            </a:r>
            <a:r>
              <a:rPr lang="en-US" sz="7410" dirty="0" err="1">
                <a:solidFill>
                  <a:srgbClr val="000000"/>
                </a:solidFill>
                <a:latin typeface="True Typewriter"/>
                <a:ea typeface="True Typewriter"/>
                <a:cs typeface="True Typewriter"/>
                <a:sym typeface="True Typewriter"/>
              </a:rPr>
              <a:t>Миргорода</a:t>
            </a:r>
            <a:endParaRPr lang="en-US" sz="7410" dirty="0">
              <a:solidFill>
                <a:srgbClr val="000000"/>
              </a:solidFill>
              <a:latin typeface="True Typewriter"/>
              <a:ea typeface="True Typewriter"/>
              <a:cs typeface="True Typewriter"/>
              <a:sym typeface="True Typewriter"/>
            </a:endParaRPr>
          </a:p>
        </p:txBody>
      </p:sp>
      <p:sp>
        <p:nvSpPr>
          <p:cNvPr id="4" name="TextBox 4"/>
          <p:cNvSpPr txBox="1"/>
          <p:nvPr/>
        </p:nvSpPr>
        <p:spPr>
          <a:xfrm>
            <a:off x="6096000" y="6591300"/>
            <a:ext cx="12192000" cy="3929281"/>
          </a:xfrm>
          <a:prstGeom prst="rect">
            <a:avLst/>
          </a:prstGeom>
        </p:spPr>
        <p:txBody>
          <a:bodyPr wrap="square" lIns="0" tIns="0" rIns="0" bIns="0" rtlCol="0" anchor="t">
            <a:spAutoFit/>
          </a:bodyPr>
          <a:lstStyle/>
          <a:p>
            <a:r>
              <a:rPr lang="en-US" sz="2800" dirty="0" err="1">
                <a:solidFill>
                  <a:srgbClr val="000000"/>
                </a:solidFill>
                <a:latin typeface="True Typewriter"/>
                <a:ea typeface="True Typewriter"/>
                <a:cs typeface="True Typewriter"/>
                <a:sym typeface="True Typewriter"/>
              </a:rPr>
              <a:t>Автор</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Підгайний</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Руслан</a:t>
            </a:r>
            <a:r>
              <a:rPr lang="en-US" sz="2800" dirty="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Вікторович</a:t>
            </a:r>
            <a:r>
              <a:rPr lang="uk-UA" sz="2800" dirty="0" smtClean="0">
                <a:solidFill>
                  <a:srgbClr val="000000"/>
                </a:solidFill>
                <a:latin typeface="True Typewriter"/>
                <a:ea typeface="True Typewriter"/>
                <a:cs typeface="True Typewriter"/>
                <a:sym typeface="True Typewriter"/>
              </a:rPr>
              <a:t> вихованець гуртка Миргородської філії </a:t>
            </a:r>
            <a:r>
              <a:rPr lang="uk-UA" sz="2800" dirty="0" err="1" smtClean="0">
                <a:solidFill>
                  <a:srgbClr val="000000"/>
                </a:solidFill>
                <a:latin typeface="True Typewriter"/>
                <a:ea typeface="True Typewriter"/>
                <a:cs typeface="True Typewriter"/>
                <a:sym typeface="True Typewriter"/>
              </a:rPr>
              <a:t>КЗ</a:t>
            </a:r>
            <a:r>
              <a:rPr lang="uk-UA" sz="2800" dirty="0" smtClean="0">
                <a:solidFill>
                  <a:srgbClr val="000000"/>
                </a:solidFill>
                <a:latin typeface="True Typewriter"/>
                <a:ea typeface="True Typewriter"/>
                <a:cs typeface="True Typewriter"/>
                <a:sym typeface="True Typewriter"/>
              </a:rPr>
              <a:t> Полтавської обласної ради </a:t>
            </a:r>
            <a:r>
              <a:rPr lang="uk-UA" sz="2800" dirty="0" err="1" smtClean="0">
                <a:solidFill>
                  <a:srgbClr val="000000"/>
                </a:solidFill>
                <a:latin typeface="True Typewriter"/>
                <a:ea typeface="True Typewriter"/>
                <a:cs typeface="True Typewriter"/>
                <a:sym typeface="True Typewriter"/>
              </a:rPr>
              <a:t>“Полтавська</a:t>
            </a:r>
            <a:r>
              <a:rPr lang="uk-UA" sz="2800" dirty="0" smtClean="0">
                <a:solidFill>
                  <a:srgbClr val="000000"/>
                </a:solidFill>
                <a:latin typeface="True Typewriter"/>
                <a:ea typeface="True Typewriter"/>
                <a:cs typeface="True Typewriter"/>
                <a:sym typeface="True Typewriter"/>
              </a:rPr>
              <a:t> Мала академія наук учнівської </a:t>
            </a:r>
            <a:r>
              <a:rPr lang="uk-UA" sz="2800" dirty="0" err="1" smtClean="0">
                <a:solidFill>
                  <a:srgbClr val="000000"/>
                </a:solidFill>
                <a:latin typeface="True Typewriter"/>
                <a:ea typeface="True Typewriter"/>
                <a:cs typeface="True Typewriter"/>
                <a:sym typeface="True Typewriter"/>
              </a:rPr>
              <a:t>молоді”</a:t>
            </a:r>
            <a:r>
              <a:rPr lang="uk-UA" sz="2800" dirty="0" smtClean="0">
                <a:solidFill>
                  <a:srgbClr val="000000"/>
                </a:solidFill>
                <a:latin typeface="True Typewriter"/>
                <a:ea typeface="True Typewriter"/>
                <a:cs typeface="True Typewriter"/>
                <a:sym typeface="True Typewriter"/>
              </a:rPr>
              <a:t>, у</a:t>
            </a:r>
            <a:r>
              <a:rPr lang="en-US" sz="2800" dirty="0" err="1" smtClean="0">
                <a:solidFill>
                  <a:srgbClr val="000000"/>
                </a:solidFill>
                <a:latin typeface="True Typewriter"/>
                <a:ea typeface="True Typewriter"/>
                <a:cs typeface="True Typewriter"/>
                <a:sym typeface="True Typewriter"/>
              </a:rPr>
              <a:t>чень</a:t>
            </a:r>
            <a:r>
              <a:rPr lang="en-US" sz="2800" dirty="0" smtClean="0">
                <a:solidFill>
                  <a:srgbClr val="000000"/>
                </a:solidFill>
                <a:latin typeface="True Typewriter"/>
                <a:ea typeface="True Typewriter"/>
                <a:cs typeface="True Typewriter"/>
                <a:sym typeface="True Typewriter"/>
              </a:rPr>
              <a:t> 10-Б </a:t>
            </a:r>
            <a:r>
              <a:rPr lang="en-US" sz="2800" dirty="0" err="1" smtClean="0">
                <a:solidFill>
                  <a:srgbClr val="000000"/>
                </a:solidFill>
                <a:latin typeface="True Typewriter"/>
                <a:ea typeface="True Typewriter"/>
                <a:cs typeface="True Typewriter"/>
                <a:sym typeface="True Typewriter"/>
              </a:rPr>
              <a:t>класу</a:t>
            </a:r>
            <a:r>
              <a:rPr lang="en-US" sz="2800" dirty="0" smtClean="0">
                <a:solidFill>
                  <a:srgbClr val="000000"/>
                </a:solidFill>
                <a:latin typeface="True Typewriter"/>
                <a:ea typeface="True Typewriter"/>
                <a:cs typeface="True Typewriter"/>
                <a:sym typeface="True Typewriter"/>
              </a:rPr>
              <a:t> </a:t>
            </a:r>
            <a:r>
              <a:rPr lang="uk-UA" sz="2800" dirty="0" smtClean="0">
                <a:solidFill>
                  <a:srgbClr val="000000"/>
                </a:solidFill>
                <a:latin typeface="True Typewriter"/>
                <a:ea typeface="True Typewriter"/>
                <a:cs typeface="True Typewriter"/>
                <a:sym typeface="True Typewriter"/>
              </a:rPr>
              <a:t>ОЗО</a:t>
            </a:r>
            <a:r>
              <a:rPr lang="en-US"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Миргородський</a:t>
            </a:r>
            <a:r>
              <a:rPr lang="en-US"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ліцей</a:t>
            </a:r>
            <a:r>
              <a:rPr lang="en-US"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імені</a:t>
            </a:r>
            <a:r>
              <a:rPr lang="en-US" sz="2800" dirty="0" smtClean="0">
                <a:solidFill>
                  <a:srgbClr val="000000"/>
                </a:solidFill>
                <a:latin typeface="True Typewriter"/>
                <a:ea typeface="True Typewriter"/>
                <a:cs typeface="True Typewriter"/>
                <a:sym typeface="True Typewriter"/>
              </a:rPr>
              <a:t> І.А. </a:t>
            </a:r>
            <a:r>
              <a:rPr lang="en-US" sz="2800" dirty="0" err="1" smtClean="0">
                <a:solidFill>
                  <a:srgbClr val="000000"/>
                </a:solidFill>
                <a:latin typeface="True Typewriter"/>
                <a:ea typeface="True Typewriter"/>
                <a:cs typeface="True Typewriter"/>
                <a:sym typeface="True Typewriter"/>
              </a:rPr>
              <a:t>Зубковського</a:t>
            </a:r>
            <a:r>
              <a:rPr lang="en-US"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Миргородської</a:t>
            </a:r>
            <a:r>
              <a:rPr lang="en-US"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міської</a:t>
            </a:r>
            <a:r>
              <a:rPr lang="en-US"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ради</a:t>
            </a:r>
            <a:r>
              <a:rPr lang="en-US"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Полтавської</a:t>
            </a:r>
            <a:r>
              <a:rPr lang="en-US"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області</a:t>
            </a:r>
            <a:r>
              <a:rPr lang="en-US" sz="2800" dirty="0" smtClean="0">
                <a:solidFill>
                  <a:srgbClr val="000000"/>
                </a:solidFill>
                <a:latin typeface="True Typewriter"/>
                <a:ea typeface="True Typewriter"/>
                <a:cs typeface="True Typewriter"/>
                <a:sym typeface="True Typewriter"/>
              </a:rPr>
              <a:t>”</a:t>
            </a:r>
            <a:endParaRPr lang="uk-UA" sz="2800" dirty="0" smtClean="0"/>
          </a:p>
          <a:p>
            <a:pPr>
              <a:lnSpc>
                <a:spcPts val="3125"/>
              </a:lnSpc>
            </a:pPr>
            <a:r>
              <a:rPr lang="en-US" sz="2800" dirty="0" err="1" smtClean="0">
                <a:solidFill>
                  <a:srgbClr val="000000"/>
                </a:solidFill>
                <a:latin typeface="True Typewriter"/>
                <a:ea typeface="True Typewriter"/>
                <a:cs typeface="True Typewriter"/>
                <a:sym typeface="True Typewriter"/>
              </a:rPr>
              <a:t>Керівник</a:t>
            </a:r>
            <a:r>
              <a:rPr lang="en-US" sz="2800" dirty="0" smtClean="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проекту</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Багатиренко</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Олена</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Сергіївна</a:t>
            </a:r>
            <a:r>
              <a:rPr lang="en-US" sz="2800" dirty="0">
                <a:solidFill>
                  <a:srgbClr val="000000"/>
                </a:solidFill>
                <a:latin typeface="True Typewriter"/>
                <a:ea typeface="True Typewriter"/>
                <a:cs typeface="True Typewriter"/>
                <a:sym typeface="True Typewriter"/>
              </a:rPr>
              <a:t>, </a:t>
            </a:r>
            <a:r>
              <a:rPr lang="uk-UA" sz="2800" dirty="0" smtClean="0">
                <a:solidFill>
                  <a:srgbClr val="000000"/>
                </a:solidFill>
                <a:latin typeface="True Typewriter"/>
                <a:ea typeface="True Typewriter"/>
                <a:cs typeface="True Typewriter"/>
                <a:sym typeface="True Typewriter"/>
              </a:rPr>
              <a:t>керівник гуртка Миргородської філії </a:t>
            </a:r>
            <a:r>
              <a:rPr lang="uk-UA" sz="2800" dirty="0" err="1" smtClean="0">
                <a:solidFill>
                  <a:srgbClr val="000000"/>
                </a:solidFill>
                <a:latin typeface="True Typewriter"/>
                <a:ea typeface="True Typewriter"/>
                <a:cs typeface="True Typewriter"/>
                <a:sym typeface="True Typewriter"/>
              </a:rPr>
              <a:t>КЗ</a:t>
            </a:r>
            <a:r>
              <a:rPr lang="uk-UA" sz="2800" dirty="0" smtClean="0">
                <a:solidFill>
                  <a:srgbClr val="000000"/>
                </a:solidFill>
                <a:latin typeface="True Typewriter"/>
                <a:ea typeface="True Typewriter"/>
                <a:cs typeface="True Typewriter"/>
                <a:sym typeface="True Typewriter"/>
              </a:rPr>
              <a:t> Полтавської обласної ради </a:t>
            </a:r>
            <a:r>
              <a:rPr lang="uk-UA" sz="2800" dirty="0" err="1" smtClean="0">
                <a:solidFill>
                  <a:srgbClr val="000000"/>
                </a:solidFill>
                <a:latin typeface="True Typewriter"/>
                <a:ea typeface="True Typewriter"/>
                <a:cs typeface="True Typewriter"/>
                <a:sym typeface="True Typewriter"/>
              </a:rPr>
              <a:t>“Полтавська</a:t>
            </a:r>
            <a:r>
              <a:rPr lang="uk-UA" sz="2800" dirty="0" smtClean="0">
                <a:solidFill>
                  <a:srgbClr val="000000"/>
                </a:solidFill>
                <a:latin typeface="True Typewriter"/>
                <a:ea typeface="True Typewriter"/>
                <a:cs typeface="True Typewriter"/>
                <a:sym typeface="True Typewriter"/>
              </a:rPr>
              <a:t> Мала академія наук учнівської </a:t>
            </a:r>
            <a:r>
              <a:rPr lang="uk-UA" sz="2800" dirty="0" err="1" smtClean="0">
                <a:solidFill>
                  <a:srgbClr val="000000"/>
                </a:solidFill>
                <a:latin typeface="True Typewriter"/>
                <a:ea typeface="True Typewriter"/>
                <a:cs typeface="True Typewriter"/>
                <a:sym typeface="True Typewriter"/>
              </a:rPr>
              <a:t>молоді”</a:t>
            </a:r>
            <a:r>
              <a:rPr lang="uk-UA" sz="2800" dirty="0" smtClean="0">
                <a:solidFill>
                  <a:srgbClr val="000000"/>
                </a:solidFill>
                <a:latin typeface="True Typewriter"/>
                <a:ea typeface="True Typewriter"/>
                <a:cs typeface="True Typewriter"/>
                <a:sym typeface="True Typewriter"/>
              </a:rPr>
              <a:t>, </a:t>
            </a:r>
            <a:r>
              <a:rPr lang="en-US" sz="2800" dirty="0" err="1" smtClean="0">
                <a:solidFill>
                  <a:srgbClr val="000000"/>
                </a:solidFill>
                <a:latin typeface="True Typewriter"/>
                <a:ea typeface="True Typewriter"/>
                <a:cs typeface="True Typewriter"/>
                <a:sym typeface="True Typewriter"/>
              </a:rPr>
              <a:t>вчителька</a:t>
            </a:r>
            <a:r>
              <a:rPr lang="en-US" sz="2800" dirty="0" smtClean="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історії</a:t>
            </a:r>
            <a:r>
              <a:rPr lang="en-US" sz="2800" dirty="0">
                <a:solidFill>
                  <a:srgbClr val="000000"/>
                </a:solidFill>
                <a:latin typeface="True Typewriter"/>
                <a:ea typeface="True Typewriter"/>
                <a:cs typeface="True Typewriter"/>
                <a:sym typeface="True Typewriter"/>
              </a:rPr>
              <a:t> </a:t>
            </a:r>
            <a:r>
              <a:rPr lang="en-US" sz="2800" dirty="0" smtClean="0">
                <a:solidFill>
                  <a:srgbClr val="000000"/>
                </a:solidFill>
                <a:latin typeface="True Typewriter"/>
                <a:ea typeface="True Typewriter"/>
                <a:cs typeface="True Typewriter"/>
                <a:sym typeface="True Typewriter"/>
              </a:rPr>
              <a:t>О</a:t>
            </a:r>
            <a:r>
              <a:rPr lang="uk-UA" sz="2800" smtClean="0">
                <a:solidFill>
                  <a:srgbClr val="000000"/>
                </a:solidFill>
                <a:latin typeface="True Typewriter"/>
                <a:ea typeface="True Typewriter"/>
                <a:cs typeface="True Typewriter"/>
                <a:sym typeface="True Typewriter"/>
              </a:rPr>
              <a:t>ЗО</a:t>
            </a:r>
            <a:r>
              <a:rPr lang="en-US" sz="2800" smtClean="0">
                <a:solidFill>
                  <a:srgbClr val="000000"/>
                </a:solidFill>
                <a:latin typeface="True Typewriter"/>
                <a:ea typeface="True Typewriter"/>
                <a:cs typeface="True Typewriter"/>
                <a:sym typeface="True Typewriter"/>
              </a:rPr>
              <a:t> </a:t>
            </a:r>
            <a:r>
              <a:rPr lang="en-US" sz="2800" dirty="0">
                <a:solidFill>
                  <a:srgbClr val="000000"/>
                </a:solidFill>
                <a:latin typeface="True Typewriter"/>
                <a:ea typeface="True Typewriter"/>
                <a:cs typeface="True Typewriter"/>
                <a:sym typeface="True Typewriter"/>
              </a:rPr>
              <a:t>“</a:t>
            </a:r>
            <a:r>
              <a:rPr lang="en-US" sz="2800" dirty="0" err="1">
                <a:solidFill>
                  <a:srgbClr val="000000"/>
                </a:solidFill>
                <a:latin typeface="True Typewriter"/>
                <a:ea typeface="True Typewriter"/>
                <a:cs typeface="True Typewriter"/>
                <a:sym typeface="True Typewriter"/>
              </a:rPr>
              <a:t>Миргородський</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ліцей</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імені</a:t>
            </a:r>
            <a:r>
              <a:rPr lang="en-US" sz="2800" dirty="0">
                <a:solidFill>
                  <a:srgbClr val="000000"/>
                </a:solidFill>
                <a:latin typeface="True Typewriter"/>
                <a:ea typeface="True Typewriter"/>
                <a:cs typeface="True Typewriter"/>
                <a:sym typeface="True Typewriter"/>
              </a:rPr>
              <a:t> І.А. </a:t>
            </a:r>
            <a:r>
              <a:rPr lang="en-US" sz="2800" dirty="0" err="1">
                <a:solidFill>
                  <a:srgbClr val="000000"/>
                </a:solidFill>
                <a:latin typeface="True Typewriter"/>
                <a:ea typeface="True Typewriter"/>
                <a:cs typeface="True Typewriter"/>
                <a:sym typeface="True Typewriter"/>
              </a:rPr>
              <a:t>Зубковського</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Миргородської</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міської</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ради</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Полтавської</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області</a:t>
            </a:r>
            <a:r>
              <a:rPr lang="en-US" sz="2800" dirty="0">
                <a:solidFill>
                  <a:srgbClr val="000000"/>
                </a:solidFill>
                <a:latin typeface="True Typewriter"/>
                <a:ea typeface="True Typewriter"/>
                <a:cs typeface="True Typewriter"/>
                <a:sym typeface="True Typewriter"/>
              </a:rPr>
              <a:t>”</a:t>
            </a:r>
          </a:p>
          <a:p>
            <a:pPr algn="ctr">
              <a:lnSpc>
                <a:spcPts val="2351"/>
              </a:lnSpc>
            </a:pPr>
            <a:endParaRPr dirty="0"/>
          </a:p>
          <a:p>
            <a:pPr algn="ctr">
              <a:lnSpc>
                <a:spcPts val="2351"/>
              </a:lnSpc>
            </a:pPr>
            <a:endParaRPr dirty="0"/>
          </a:p>
        </p:txBody>
      </p:sp>
      <p:sp>
        <p:nvSpPr>
          <p:cNvPr id="5" name="TextBox 5"/>
          <p:cNvSpPr txBox="1"/>
          <p:nvPr/>
        </p:nvSpPr>
        <p:spPr>
          <a:xfrm>
            <a:off x="2743168" y="57150"/>
            <a:ext cx="12403456" cy="2115964"/>
          </a:xfrm>
          <a:prstGeom prst="rect">
            <a:avLst/>
          </a:prstGeom>
        </p:spPr>
        <p:txBody>
          <a:bodyPr lIns="0" tIns="0" rIns="0" bIns="0" rtlCol="0" anchor="t">
            <a:spAutoFit/>
          </a:bodyPr>
          <a:lstStyle/>
          <a:p>
            <a:pPr algn="ctr">
              <a:lnSpc>
                <a:spcPts val="3315"/>
              </a:lnSpc>
            </a:pPr>
            <a:r>
              <a:rPr lang="en-US" sz="3725" dirty="0" err="1">
                <a:solidFill>
                  <a:srgbClr val="000000"/>
                </a:solidFill>
                <a:latin typeface="True Typewriter"/>
                <a:ea typeface="True Typewriter"/>
                <a:cs typeface="True Typewriter"/>
                <a:sym typeface="True Typewriter"/>
              </a:rPr>
              <a:t>Всеукраїнський</a:t>
            </a:r>
            <a:r>
              <a:rPr lang="en-US" sz="3725" dirty="0">
                <a:solidFill>
                  <a:srgbClr val="000000"/>
                </a:solidFill>
                <a:latin typeface="True Typewriter"/>
                <a:ea typeface="True Typewriter"/>
                <a:cs typeface="True Typewriter"/>
                <a:sym typeface="True Typewriter"/>
              </a:rPr>
              <a:t> </a:t>
            </a:r>
            <a:r>
              <a:rPr lang="en-US" sz="3725" dirty="0" err="1">
                <a:solidFill>
                  <a:srgbClr val="000000"/>
                </a:solidFill>
                <a:latin typeface="True Typewriter"/>
                <a:ea typeface="True Typewriter"/>
                <a:cs typeface="True Typewriter"/>
                <a:sym typeface="True Typewriter"/>
              </a:rPr>
              <a:t>інтерактивний</a:t>
            </a:r>
            <a:r>
              <a:rPr lang="en-US" sz="3725" dirty="0">
                <a:solidFill>
                  <a:srgbClr val="000000"/>
                </a:solidFill>
                <a:latin typeface="True Typewriter"/>
                <a:ea typeface="True Typewriter"/>
                <a:cs typeface="True Typewriter"/>
                <a:sym typeface="True Typewriter"/>
              </a:rPr>
              <a:t> </a:t>
            </a:r>
            <a:r>
              <a:rPr lang="en-US" sz="3725" dirty="0" err="1">
                <a:solidFill>
                  <a:srgbClr val="000000"/>
                </a:solidFill>
                <a:latin typeface="True Typewriter"/>
                <a:ea typeface="True Typewriter"/>
                <a:cs typeface="True Typewriter"/>
                <a:sym typeface="True Typewriter"/>
              </a:rPr>
              <a:t>конкурс</a:t>
            </a:r>
            <a:r>
              <a:rPr lang="en-US" sz="3725" dirty="0">
                <a:solidFill>
                  <a:srgbClr val="000000"/>
                </a:solidFill>
                <a:latin typeface="True Typewriter"/>
                <a:ea typeface="True Typewriter"/>
                <a:cs typeface="True Typewriter"/>
                <a:sym typeface="True Typewriter"/>
              </a:rPr>
              <a:t> “МАН-</a:t>
            </a:r>
            <a:r>
              <a:rPr lang="en-US" sz="3725" dirty="0" err="1">
                <a:solidFill>
                  <a:srgbClr val="000000"/>
                </a:solidFill>
                <a:latin typeface="True Typewriter"/>
                <a:ea typeface="True Typewriter"/>
                <a:cs typeface="True Typewriter"/>
                <a:sym typeface="True Typewriter"/>
              </a:rPr>
              <a:t>Юніор</a:t>
            </a:r>
            <a:r>
              <a:rPr lang="en-US" sz="3725" dirty="0">
                <a:solidFill>
                  <a:srgbClr val="000000"/>
                </a:solidFill>
                <a:latin typeface="True Typewriter"/>
                <a:ea typeface="True Typewriter"/>
                <a:cs typeface="True Typewriter"/>
                <a:sym typeface="True Typewriter"/>
              </a:rPr>
              <a:t> </a:t>
            </a:r>
            <a:r>
              <a:rPr lang="en-US" sz="3725" dirty="0" err="1">
                <a:solidFill>
                  <a:srgbClr val="000000"/>
                </a:solidFill>
                <a:latin typeface="True Typewriter"/>
                <a:ea typeface="True Typewriter"/>
                <a:cs typeface="True Typewriter"/>
                <a:sym typeface="True Typewriter"/>
              </a:rPr>
              <a:t>Дослідник</a:t>
            </a:r>
            <a:r>
              <a:rPr lang="en-US" sz="3725" dirty="0">
                <a:solidFill>
                  <a:srgbClr val="000000"/>
                </a:solidFill>
                <a:latin typeface="True Typewriter"/>
                <a:ea typeface="True Typewriter"/>
                <a:cs typeface="True Typewriter"/>
                <a:sym typeface="True Typewriter"/>
              </a:rPr>
              <a:t>” </a:t>
            </a:r>
          </a:p>
          <a:p>
            <a:pPr algn="ctr">
              <a:lnSpc>
                <a:spcPts val="3315"/>
              </a:lnSpc>
            </a:pPr>
            <a:r>
              <a:rPr lang="en-US" sz="3725" dirty="0" err="1">
                <a:solidFill>
                  <a:srgbClr val="000000"/>
                </a:solidFill>
                <a:latin typeface="True Typewriter"/>
                <a:ea typeface="True Typewriter"/>
                <a:cs typeface="True Typewriter"/>
                <a:sym typeface="True Typewriter"/>
              </a:rPr>
              <a:t>Номінація</a:t>
            </a:r>
            <a:r>
              <a:rPr lang="en-US" sz="3725" dirty="0">
                <a:solidFill>
                  <a:srgbClr val="000000"/>
                </a:solidFill>
                <a:latin typeface="True Typewriter"/>
                <a:ea typeface="True Typewriter"/>
                <a:cs typeface="True Typewriter"/>
                <a:sym typeface="True Typewriter"/>
              </a:rPr>
              <a:t> “</a:t>
            </a:r>
            <a:r>
              <a:rPr lang="en-US" sz="3725" dirty="0" err="1">
                <a:solidFill>
                  <a:srgbClr val="000000"/>
                </a:solidFill>
                <a:latin typeface="True Typewriter"/>
                <a:ea typeface="True Typewriter"/>
                <a:cs typeface="True Typewriter"/>
                <a:sym typeface="True Typewriter"/>
              </a:rPr>
              <a:t>Історик-Юніор</a:t>
            </a:r>
            <a:r>
              <a:rPr lang="en-US" sz="3725" dirty="0" smtClean="0">
                <a:solidFill>
                  <a:srgbClr val="000000"/>
                </a:solidFill>
                <a:latin typeface="True Typewriter"/>
                <a:ea typeface="True Typewriter"/>
                <a:cs typeface="True Typewriter"/>
                <a:sym typeface="True Typewriter"/>
              </a:rPr>
              <a:t>”</a:t>
            </a:r>
            <a:endParaRPr lang="uk-UA" sz="3725" dirty="0" smtClean="0">
              <a:solidFill>
                <a:srgbClr val="000000"/>
              </a:solidFill>
              <a:latin typeface="True Typewriter"/>
              <a:ea typeface="True Typewriter"/>
              <a:cs typeface="True Typewriter"/>
              <a:sym typeface="True Typewriter"/>
            </a:endParaRPr>
          </a:p>
          <a:p>
            <a:pPr algn="ctr">
              <a:lnSpc>
                <a:spcPts val="3315"/>
              </a:lnSpc>
            </a:pPr>
            <a:endParaRPr lang="uk-UA" sz="3725" dirty="0" smtClean="0">
              <a:solidFill>
                <a:srgbClr val="000000"/>
              </a:solidFill>
              <a:latin typeface="True Typewriter"/>
              <a:ea typeface="True Typewriter"/>
              <a:cs typeface="True Typewriter"/>
              <a:sym typeface="True Typewriter"/>
            </a:endParaRPr>
          </a:p>
          <a:p>
            <a:pPr algn="ctr">
              <a:lnSpc>
                <a:spcPts val="3315"/>
              </a:lnSpc>
            </a:pPr>
            <a:r>
              <a:rPr lang="uk-UA" sz="3725" dirty="0" smtClean="0">
                <a:solidFill>
                  <a:srgbClr val="000000"/>
                </a:solidFill>
                <a:latin typeface="True Typewriter"/>
                <a:ea typeface="True Typewriter"/>
                <a:cs typeface="True Typewriter"/>
                <a:sym typeface="True Typewriter"/>
              </a:rPr>
              <a:t>Полтавське територіальне відділення МАН</a:t>
            </a:r>
          </a:p>
          <a:p>
            <a:pPr algn="ctr">
              <a:lnSpc>
                <a:spcPts val="3315"/>
              </a:lnSpc>
            </a:pPr>
            <a:endParaRPr lang="en-US" sz="3725" dirty="0">
              <a:solidFill>
                <a:srgbClr val="000000"/>
              </a:solidFill>
              <a:latin typeface="True Typewriter"/>
              <a:ea typeface="True Typewriter"/>
              <a:cs typeface="True Typewriter"/>
              <a:sym typeface="True Typewriter"/>
            </a:endParaRPr>
          </a:p>
        </p:txBody>
      </p:sp>
      <p:sp>
        <p:nvSpPr>
          <p:cNvPr id="6" name="Freeform 6"/>
          <p:cNvSpPr/>
          <p:nvPr/>
        </p:nvSpPr>
        <p:spPr>
          <a:xfrm>
            <a:off x="-2136446" y="1028700"/>
            <a:ext cx="7263264" cy="10126550"/>
          </a:xfrm>
          <a:custGeom>
            <a:avLst/>
            <a:gdLst/>
            <a:ahLst/>
            <a:cxnLst/>
            <a:rect l="l" t="t" r="r" b="b"/>
            <a:pathLst>
              <a:path w="7263264" h="10126550">
                <a:moveTo>
                  <a:pt x="0" y="0"/>
                </a:moveTo>
                <a:lnTo>
                  <a:pt x="7263264" y="0"/>
                </a:lnTo>
                <a:lnTo>
                  <a:pt x="7263264" y="10126550"/>
                </a:lnTo>
                <a:lnTo>
                  <a:pt x="0" y="10126550"/>
                </a:lnTo>
                <a:lnTo>
                  <a:pt x="0" y="0"/>
                </a:lnTo>
                <a:close/>
              </a:path>
            </a:pathLst>
          </a:custGeom>
          <a:blipFill>
            <a:blip r:embed="rId3" cstate="print"/>
            <a:stretch>
              <a:fillRect l="-61988" r="-33261" b="-5032"/>
            </a:stretch>
          </a:blipFill>
        </p:spPr>
      </p:sp>
      <p:sp>
        <p:nvSpPr>
          <p:cNvPr id="7" name="Freeform 7"/>
          <p:cNvSpPr/>
          <p:nvPr/>
        </p:nvSpPr>
        <p:spPr>
          <a:xfrm>
            <a:off x="10744200" y="1892041"/>
            <a:ext cx="7543800" cy="4623060"/>
          </a:xfrm>
          <a:custGeom>
            <a:avLst/>
            <a:gdLst/>
            <a:ahLst/>
            <a:cxnLst/>
            <a:rect l="l" t="t" r="r" b="b"/>
            <a:pathLst>
              <a:path w="8008713" h="4814075">
                <a:moveTo>
                  <a:pt x="0" y="0"/>
                </a:moveTo>
                <a:lnTo>
                  <a:pt x="8008713" y="0"/>
                </a:lnTo>
                <a:lnTo>
                  <a:pt x="8008713" y="4814075"/>
                </a:lnTo>
                <a:lnTo>
                  <a:pt x="0" y="4814075"/>
                </a:lnTo>
                <a:lnTo>
                  <a:pt x="0" y="0"/>
                </a:lnTo>
                <a:close/>
              </a:path>
            </a:pathLst>
          </a:custGeom>
          <a:blipFill>
            <a:blip r:embed="rId4" cstate="print"/>
            <a:stretch>
              <a:fillRect l="-597" b="-25515"/>
            </a:stretch>
          </a:blipFill>
        </p:spPr>
      </p:sp>
      <p:sp>
        <p:nvSpPr>
          <p:cNvPr id="8" name="Freeform 8"/>
          <p:cNvSpPr/>
          <p:nvPr/>
        </p:nvSpPr>
        <p:spPr>
          <a:xfrm>
            <a:off x="0" y="5624685"/>
            <a:ext cx="5943600" cy="4395615"/>
          </a:xfrm>
          <a:custGeom>
            <a:avLst/>
            <a:gdLst/>
            <a:ahLst/>
            <a:cxnLst/>
            <a:rect l="l" t="t" r="r" b="b"/>
            <a:pathLst>
              <a:path w="6553704" h="4800588">
                <a:moveTo>
                  <a:pt x="0" y="0"/>
                </a:moveTo>
                <a:lnTo>
                  <a:pt x="6553704" y="0"/>
                </a:lnTo>
                <a:lnTo>
                  <a:pt x="6553704" y="4800588"/>
                </a:lnTo>
                <a:lnTo>
                  <a:pt x="0" y="4800588"/>
                </a:lnTo>
                <a:lnTo>
                  <a:pt x="0" y="0"/>
                </a:lnTo>
                <a:close/>
              </a:path>
            </a:pathLst>
          </a:custGeom>
          <a:blipFill>
            <a:blip r:embed="rId5" cstate="print"/>
            <a:stretch>
              <a:fillRect/>
            </a:stretch>
          </a:blipFill>
        </p:spPr>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11811000" y="3771900"/>
            <a:ext cx="6477000" cy="5116212"/>
          </a:xfrm>
          <a:custGeom>
            <a:avLst/>
            <a:gdLst/>
            <a:ahLst/>
            <a:cxnLst/>
            <a:rect l="l" t="t" r="r" b="b"/>
            <a:pathLst>
              <a:path w="6821616" h="5116212">
                <a:moveTo>
                  <a:pt x="0" y="0"/>
                </a:moveTo>
                <a:lnTo>
                  <a:pt x="6821617" y="0"/>
                </a:lnTo>
                <a:lnTo>
                  <a:pt x="6821617" y="5116213"/>
                </a:lnTo>
                <a:lnTo>
                  <a:pt x="0" y="5116213"/>
                </a:lnTo>
                <a:lnTo>
                  <a:pt x="0" y="0"/>
                </a:lnTo>
                <a:close/>
              </a:path>
            </a:pathLst>
          </a:custGeom>
          <a:blipFill>
            <a:blip r:embed="rId3" cstate="print"/>
            <a:stretch>
              <a:fillRect/>
            </a:stretch>
          </a:blipFill>
        </p:spPr>
      </p:sp>
      <p:sp>
        <p:nvSpPr>
          <p:cNvPr id="4" name="TextBox 4"/>
          <p:cNvSpPr txBox="1"/>
          <p:nvPr/>
        </p:nvSpPr>
        <p:spPr>
          <a:xfrm>
            <a:off x="2368817" y="57150"/>
            <a:ext cx="18067745" cy="570941"/>
          </a:xfrm>
          <a:prstGeom prst="rect">
            <a:avLst/>
          </a:prstGeom>
        </p:spPr>
        <p:txBody>
          <a:bodyPr lIns="0" tIns="0" rIns="0" bIns="0" rtlCol="0" anchor="t">
            <a:spAutoFit/>
          </a:bodyPr>
          <a:lstStyle/>
          <a:p>
            <a:pPr algn="l">
              <a:lnSpc>
                <a:spcPts val="3751"/>
              </a:lnSpc>
            </a:pPr>
            <a:r>
              <a:rPr lang="en-US" sz="4122">
                <a:solidFill>
                  <a:srgbClr val="000000"/>
                </a:solidFill>
                <a:latin typeface="True Typewriter"/>
                <a:ea typeface="True Typewriter"/>
                <a:cs typeface="True Typewriter"/>
                <a:sym typeface="True Typewriter"/>
              </a:rPr>
              <a:t>Мета: дослідити історію вулиці Сорочинська</a:t>
            </a:r>
          </a:p>
        </p:txBody>
      </p:sp>
      <p:sp>
        <p:nvSpPr>
          <p:cNvPr id="5" name="TextBox 5"/>
          <p:cNvSpPr txBox="1"/>
          <p:nvPr/>
        </p:nvSpPr>
        <p:spPr>
          <a:xfrm>
            <a:off x="97662" y="854253"/>
            <a:ext cx="18092676" cy="2925699"/>
          </a:xfrm>
          <a:prstGeom prst="rect">
            <a:avLst/>
          </a:prstGeom>
        </p:spPr>
        <p:txBody>
          <a:bodyPr lIns="0" tIns="0" rIns="0" bIns="0" rtlCol="0" anchor="t">
            <a:spAutoFit/>
          </a:bodyPr>
          <a:lstStyle/>
          <a:p>
            <a:pPr algn="l">
              <a:lnSpc>
                <a:spcPts val="2808"/>
              </a:lnSpc>
            </a:pPr>
            <a:r>
              <a:rPr lang="en-US" sz="3600" spc="-39">
                <a:solidFill>
                  <a:srgbClr val="000000"/>
                </a:solidFill>
                <a:latin typeface="True Typewriter"/>
                <a:ea typeface="True Typewriter"/>
                <a:cs typeface="True Typewriter"/>
                <a:sym typeface="True Typewriter"/>
              </a:rPr>
              <a:t>Завдання:</a:t>
            </a:r>
          </a:p>
          <a:p>
            <a:pPr marL="777240" lvl="1" indent="-388620" algn="l">
              <a:lnSpc>
                <a:spcPts val="2808"/>
              </a:lnSpc>
              <a:buFont typeface="Arial"/>
              <a:buChar char="•"/>
            </a:pPr>
            <a:r>
              <a:rPr lang="en-US" sz="3600" spc="-39">
                <a:solidFill>
                  <a:srgbClr val="000000"/>
                </a:solidFill>
                <a:latin typeface="True Typewriter"/>
                <a:ea typeface="True Typewriter"/>
                <a:cs typeface="True Typewriter"/>
                <a:sym typeface="True Typewriter"/>
              </a:rPr>
              <a:t>проаналізувати наявну в історичних джерелах інформацію про події, людей, архітектурні споруди, які пов’язані з вулицею Сорочинською;</a:t>
            </a:r>
          </a:p>
          <a:p>
            <a:pPr marL="777240" lvl="1" indent="-388620" algn="l">
              <a:lnSpc>
                <a:spcPts val="2808"/>
              </a:lnSpc>
              <a:buFont typeface="Arial"/>
              <a:buChar char="•"/>
            </a:pPr>
            <a:r>
              <a:rPr lang="en-US" sz="3600" spc="-39">
                <a:solidFill>
                  <a:srgbClr val="000000"/>
                </a:solidFill>
                <a:latin typeface="True Typewriter"/>
                <a:ea typeface="True Typewriter"/>
                <a:cs typeface="True Typewriter"/>
                <a:sym typeface="True Typewriter"/>
              </a:rPr>
              <a:t>відвідати Миргородський краєзнавчий музей для ознайомлення з експозиціями, пов’язаними з історією міста та вулиці;</a:t>
            </a:r>
          </a:p>
          <a:p>
            <a:pPr marL="777240" lvl="1" indent="-388620" algn="l">
              <a:lnSpc>
                <a:spcPts val="2808"/>
              </a:lnSpc>
              <a:buFont typeface="Arial"/>
              <a:buChar char="•"/>
            </a:pPr>
            <a:r>
              <a:rPr lang="en-US" sz="3600" spc="-39">
                <a:solidFill>
                  <a:srgbClr val="000000"/>
                </a:solidFill>
                <a:latin typeface="True Typewriter"/>
                <a:ea typeface="True Typewriter"/>
                <a:cs typeface="True Typewriter"/>
                <a:sym typeface="True Typewriter"/>
              </a:rPr>
              <a:t>взяти інтерв’ю у працівниць музею;</a:t>
            </a:r>
          </a:p>
          <a:p>
            <a:pPr marL="777240" lvl="1" indent="-388620" algn="l">
              <a:lnSpc>
                <a:spcPts val="2808"/>
              </a:lnSpc>
              <a:buFont typeface="Arial"/>
              <a:buChar char="•"/>
            </a:pPr>
            <a:r>
              <a:rPr lang="en-US" sz="3600" spc="-39">
                <a:solidFill>
                  <a:srgbClr val="000000"/>
                </a:solidFill>
                <a:latin typeface="True Typewriter"/>
                <a:ea typeface="True Typewriter"/>
                <a:cs typeface="True Typewriter"/>
                <a:sym typeface="True Typewriter"/>
              </a:rPr>
              <a:t>відвідати історичні місця, будинки на вулиці Сорочинській, про які йдеться в історичних джерелах</a:t>
            </a:r>
          </a:p>
        </p:txBody>
      </p:sp>
      <p:sp>
        <p:nvSpPr>
          <p:cNvPr id="6" name="TextBox 6"/>
          <p:cNvSpPr txBox="1"/>
          <p:nvPr/>
        </p:nvSpPr>
        <p:spPr>
          <a:xfrm>
            <a:off x="358094" y="4329772"/>
            <a:ext cx="7560439" cy="509397"/>
          </a:xfrm>
          <a:prstGeom prst="rect">
            <a:avLst/>
          </a:prstGeom>
        </p:spPr>
        <p:txBody>
          <a:bodyPr lIns="0" tIns="0" rIns="0" bIns="0" rtlCol="0" anchor="t">
            <a:spAutoFit/>
          </a:bodyPr>
          <a:lstStyle/>
          <a:p>
            <a:pPr algn="l">
              <a:lnSpc>
                <a:spcPts val="3383"/>
              </a:lnSpc>
            </a:pPr>
            <a:r>
              <a:rPr lang="en-US" sz="3600" spc="-39">
                <a:solidFill>
                  <a:srgbClr val="000000"/>
                </a:solidFill>
                <a:latin typeface="True Typewriter"/>
                <a:ea typeface="True Typewriter"/>
                <a:cs typeface="True Typewriter"/>
                <a:sym typeface="True Typewriter"/>
              </a:rPr>
              <a:t>Об’єкт: вулиця Сорочинська</a:t>
            </a:r>
          </a:p>
        </p:txBody>
      </p:sp>
      <p:sp>
        <p:nvSpPr>
          <p:cNvPr id="7" name="TextBox 7"/>
          <p:cNvSpPr txBox="1"/>
          <p:nvPr/>
        </p:nvSpPr>
        <p:spPr>
          <a:xfrm>
            <a:off x="339620" y="3782275"/>
            <a:ext cx="17413436" cy="509397"/>
          </a:xfrm>
          <a:prstGeom prst="rect">
            <a:avLst/>
          </a:prstGeom>
        </p:spPr>
        <p:txBody>
          <a:bodyPr lIns="0" tIns="0" rIns="0" bIns="0" rtlCol="0" anchor="t">
            <a:spAutoFit/>
          </a:bodyPr>
          <a:lstStyle/>
          <a:p>
            <a:pPr algn="l">
              <a:lnSpc>
                <a:spcPts val="3383"/>
              </a:lnSpc>
            </a:pPr>
            <a:r>
              <a:rPr lang="en-US" sz="3600" spc="-39">
                <a:solidFill>
                  <a:srgbClr val="000000"/>
                </a:solidFill>
                <a:latin typeface="True Typewriter"/>
                <a:ea typeface="True Typewriter"/>
                <a:cs typeface="True Typewriter"/>
                <a:sym typeface="True Typewriter"/>
              </a:rPr>
              <a:t>Предмет: історія вулиць міста Миргорода</a:t>
            </a:r>
          </a:p>
        </p:txBody>
      </p:sp>
      <p:sp>
        <p:nvSpPr>
          <p:cNvPr id="8" name="TextBox 8"/>
          <p:cNvSpPr txBox="1"/>
          <p:nvPr/>
        </p:nvSpPr>
        <p:spPr>
          <a:xfrm>
            <a:off x="534944" y="4992996"/>
            <a:ext cx="8511394" cy="1400556"/>
          </a:xfrm>
          <a:prstGeom prst="rect">
            <a:avLst/>
          </a:prstGeom>
        </p:spPr>
        <p:txBody>
          <a:bodyPr lIns="0" tIns="0" rIns="0" bIns="0" rtlCol="0" anchor="t">
            <a:spAutoFit/>
          </a:bodyPr>
          <a:lstStyle/>
          <a:p>
            <a:pPr algn="l">
              <a:lnSpc>
                <a:spcPts val="2592"/>
              </a:lnSpc>
            </a:pPr>
            <a:r>
              <a:rPr lang="en-US" sz="3600" spc="-39">
                <a:solidFill>
                  <a:srgbClr val="000000"/>
                </a:solidFill>
                <a:latin typeface="True Typewriter"/>
                <a:ea typeface="True Typewriter"/>
                <a:cs typeface="True Typewriter"/>
                <a:sym typeface="True Typewriter"/>
              </a:rPr>
              <a:t>Методи:</a:t>
            </a:r>
          </a:p>
          <a:p>
            <a:pPr marL="777240" lvl="1" indent="-388620" algn="l">
              <a:lnSpc>
                <a:spcPts val="2592"/>
              </a:lnSpc>
              <a:buFont typeface="Arial"/>
              <a:buChar char="•"/>
            </a:pPr>
            <a:r>
              <a:rPr lang="en-US" sz="3600" spc="-39">
                <a:solidFill>
                  <a:srgbClr val="000000"/>
                </a:solidFill>
                <a:latin typeface="True Typewriter"/>
                <a:ea typeface="True Typewriter"/>
                <a:cs typeface="True Typewriter"/>
                <a:sym typeface="True Typewriter"/>
              </a:rPr>
              <a:t>аналіз історичних джерел </a:t>
            </a:r>
          </a:p>
          <a:p>
            <a:pPr marL="777240" lvl="1" indent="-388620" algn="l">
              <a:lnSpc>
                <a:spcPts val="2592"/>
              </a:lnSpc>
              <a:buFont typeface="Arial"/>
              <a:buChar char="•"/>
            </a:pPr>
            <a:r>
              <a:rPr lang="en-US" sz="3600" spc="-39">
                <a:solidFill>
                  <a:srgbClr val="000000"/>
                </a:solidFill>
                <a:latin typeface="True Typewriter"/>
                <a:ea typeface="True Typewriter"/>
                <a:cs typeface="True Typewriter"/>
                <a:sym typeface="True Typewriter"/>
              </a:rPr>
              <a:t>інтерв’ювання</a:t>
            </a:r>
          </a:p>
          <a:p>
            <a:pPr marL="777240" lvl="1" indent="-388620" algn="l">
              <a:lnSpc>
                <a:spcPts val="2592"/>
              </a:lnSpc>
              <a:buFont typeface="Arial"/>
              <a:buChar char="•"/>
            </a:pPr>
            <a:r>
              <a:rPr lang="en-US" sz="3600" spc="-39">
                <a:solidFill>
                  <a:srgbClr val="000000"/>
                </a:solidFill>
                <a:latin typeface="True Typewriter"/>
                <a:ea typeface="True Typewriter"/>
                <a:cs typeface="True Typewriter"/>
                <a:sym typeface="True Typewriter"/>
              </a:rPr>
              <a:t>порівняння</a:t>
            </a:r>
          </a:p>
        </p:txBody>
      </p:sp>
      <p:sp>
        <p:nvSpPr>
          <p:cNvPr id="9" name="TextBox 9"/>
          <p:cNvSpPr txBox="1"/>
          <p:nvPr/>
        </p:nvSpPr>
        <p:spPr>
          <a:xfrm>
            <a:off x="220255" y="6942797"/>
            <a:ext cx="11965544" cy="2573274"/>
          </a:xfrm>
          <a:prstGeom prst="rect">
            <a:avLst/>
          </a:prstGeom>
        </p:spPr>
        <p:txBody>
          <a:bodyPr lIns="0" tIns="0" rIns="0" bIns="0" rtlCol="0" anchor="t">
            <a:spAutoFit/>
          </a:bodyPr>
          <a:lstStyle/>
          <a:p>
            <a:pPr algn="l">
              <a:lnSpc>
                <a:spcPts val="2808"/>
              </a:lnSpc>
            </a:pPr>
            <a:r>
              <a:rPr lang="en-US" sz="3600" spc="-39">
                <a:solidFill>
                  <a:srgbClr val="000000"/>
                </a:solidFill>
                <a:latin typeface="True Typewriter"/>
                <a:ea typeface="True Typewriter"/>
                <a:cs typeface="True Typewriter"/>
                <a:sym typeface="True Typewriter"/>
              </a:rPr>
              <a:t>Актуальність: </a:t>
            </a:r>
          </a:p>
          <a:p>
            <a:pPr algn="l">
              <a:lnSpc>
                <a:spcPts val="2808"/>
              </a:lnSpc>
            </a:pPr>
            <a:r>
              <a:rPr lang="en-US" sz="3600" spc="-39">
                <a:solidFill>
                  <a:srgbClr val="000000"/>
                </a:solidFill>
                <a:latin typeface="True Typewriter"/>
                <a:ea typeface="True Typewriter"/>
                <a:cs typeface="True Typewriter"/>
                <a:sym typeface="True Typewriter"/>
              </a:rPr>
              <a:t>вивчення історії вулиць рідного міста допомагає відчути зв’язок з минулими поколіннями та усвідомити себе частиною історичного процесу, дає можливість краще зрозуміти культурну спадщину міста, це є цінним джерелом інформації під час вивчення історії рідного міста для школярів та студентів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13515391" y="0"/>
            <a:ext cx="4772609" cy="4146204"/>
          </a:xfrm>
          <a:custGeom>
            <a:avLst/>
            <a:gdLst/>
            <a:ahLst/>
            <a:cxnLst/>
            <a:rect l="l" t="t" r="r" b="b"/>
            <a:pathLst>
              <a:path w="4772609" h="4146204">
                <a:moveTo>
                  <a:pt x="0" y="0"/>
                </a:moveTo>
                <a:lnTo>
                  <a:pt x="4772609" y="0"/>
                </a:lnTo>
                <a:lnTo>
                  <a:pt x="4772609" y="4146204"/>
                </a:lnTo>
                <a:lnTo>
                  <a:pt x="0" y="4146204"/>
                </a:lnTo>
                <a:lnTo>
                  <a:pt x="0" y="0"/>
                </a:lnTo>
                <a:close/>
              </a:path>
            </a:pathLst>
          </a:custGeom>
          <a:blipFill>
            <a:blip r:embed="rId3" cstate="print"/>
            <a:stretch>
              <a:fillRect/>
            </a:stretch>
          </a:blipFill>
        </p:spPr>
      </p:sp>
      <p:sp>
        <p:nvSpPr>
          <p:cNvPr id="4" name="TextBox 4"/>
          <p:cNvSpPr txBox="1"/>
          <p:nvPr/>
        </p:nvSpPr>
        <p:spPr>
          <a:xfrm>
            <a:off x="325540" y="215941"/>
            <a:ext cx="12591987" cy="2326386"/>
          </a:xfrm>
          <a:prstGeom prst="rect">
            <a:avLst/>
          </a:prstGeom>
        </p:spPr>
        <p:txBody>
          <a:bodyPr lIns="0" tIns="0" rIns="0" bIns="0" rtlCol="0" anchor="t">
            <a:spAutoFit/>
          </a:bodyPr>
          <a:lstStyle/>
          <a:p>
            <a:pPr algn="just">
              <a:lnSpc>
                <a:spcPts val="2997"/>
              </a:lnSpc>
            </a:pPr>
            <a:r>
              <a:rPr lang="en-US" sz="3700">
                <a:solidFill>
                  <a:srgbClr val="000000"/>
                </a:solidFill>
                <a:latin typeface="True Typewriter"/>
                <a:ea typeface="True Typewriter"/>
                <a:cs typeface="True Typewriter"/>
                <a:sym typeface="True Typewriter"/>
              </a:rPr>
              <a:t>Миргород — це мальовниче козацьке містечко в Полтавській області, відоме своєю історією, культурною спадщиною та цілющими мінеральними водами. Вперше Миргород згадується в документах на початку XVII ст., як важливий осередок козацького самоврядування. Саме тут формувалися козацькі загони та проходили народні віча.</a:t>
            </a:r>
          </a:p>
        </p:txBody>
      </p:sp>
      <p:sp>
        <p:nvSpPr>
          <p:cNvPr id="5" name="TextBox 5"/>
          <p:cNvSpPr txBox="1"/>
          <p:nvPr/>
        </p:nvSpPr>
        <p:spPr>
          <a:xfrm>
            <a:off x="813974" y="3078818"/>
            <a:ext cx="11832395" cy="840486"/>
          </a:xfrm>
          <a:prstGeom prst="rect">
            <a:avLst/>
          </a:prstGeom>
        </p:spPr>
        <p:txBody>
          <a:bodyPr lIns="0" tIns="0" rIns="0" bIns="0" rtlCol="0" anchor="t">
            <a:spAutoFit/>
          </a:bodyPr>
          <a:lstStyle/>
          <a:p>
            <a:pPr algn="just">
              <a:lnSpc>
                <a:spcPts val="2997"/>
              </a:lnSpc>
            </a:pPr>
            <a:r>
              <a:rPr lang="en-US" sz="3700">
                <a:solidFill>
                  <a:srgbClr val="000000"/>
                </a:solidFill>
                <a:latin typeface="True Typewriter"/>
                <a:ea typeface="True Typewriter"/>
                <a:cs typeface="True Typewriter"/>
                <a:sym typeface="True Typewriter"/>
              </a:rPr>
              <a:t>У місті є понад 60 вулиць та провулків. Одна з найвідоміших вулиць Миргорода - Сорочинська.</a:t>
            </a:r>
          </a:p>
        </p:txBody>
      </p:sp>
      <p:sp>
        <p:nvSpPr>
          <p:cNvPr id="6" name="TextBox 6"/>
          <p:cNvSpPr txBox="1"/>
          <p:nvPr/>
        </p:nvSpPr>
        <p:spPr>
          <a:xfrm>
            <a:off x="699413" y="4270029"/>
            <a:ext cx="16889174" cy="1445133"/>
          </a:xfrm>
          <a:prstGeom prst="rect">
            <a:avLst/>
          </a:prstGeom>
        </p:spPr>
        <p:txBody>
          <a:bodyPr lIns="0" tIns="0" rIns="0" bIns="0" rtlCol="0" anchor="t">
            <a:spAutoFit/>
          </a:bodyPr>
          <a:lstStyle/>
          <a:p>
            <a:pPr algn="just">
              <a:lnSpc>
                <a:spcPts val="2590"/>
              </a:lnSpc>
            </a:pPr>
            <a:r>
              <a:rPr lang="en-US" sz="3700" spc="-40">
                <a:solidFill>
                  <a:srgbClr val="000000"/>
                </a:solidFill>
                <a:latin typeface="True Typewriter"/>
                <a:ea typeface="True Typewriter"/>
                <a:cs typeface="True Typewriter"/>
                <a:sym typeface="True Typewriter"/>
              </a:rPr>
              <a:t>Вулиця Сорочинська починається з однієї із чьотирьох старовинних козацьких брам XVII cт., яка колись стояла саме тут, на місці Миргородського краєзнавчого музею та скверу Козацької Слави. Фортеця мала протяжність аж до самого центру міста. </a:t>
            </a:r>
          </a:p>
          <a:p>
            <a:pPr algn="ctr">
              <a:lnSpc>
                <a:spcPts val="3182"/>
              </a:lnSpc>
            </a:pPr>
            <a:r>
              <a:rPr lang="en-US" sz="3700" spc="370">
                <a:solidFill>
                  <a:srgbClr val="000000"/>
                </a:solidFill>
                <a:latin typeface="True Typewriter"/>
                <a:ea typeface="True Typewriter"/>
                <a:cs typeface="True Typewriter"/>
                <a:sym typeface="True Typewriter"/>
              </a:rPr>
              <a:t> </a:t>
            </a:r>
          </a:p>
        </p:txBody>
      </p:sp>
      <p:sp>
        <p:nvSpPr>
          <p:cNvPr id="7" name="Freeform 7"/>
          <p:cNvSpPr/>
          <p:nvPr/>
        </p:nvSpPr>
        <p:spPr>
          <a:xfrm>
            <a:off x="347410" y="5278232"/>
            <a:ext cx="4527839" cy="4142059"/>
          </a:xfrm>
          <a:custGeom>
            <a:avLst/>
            <a:gdLst/>
            <a:ahLst/>
            <a:cxnLst/>
            <a:rect l="l" t="t" r="r" b="b"/>
            <a:pathLst>
              <a:path w="4527839" h="4142059">
                <a:moveTo>
                  <a:pt x="0" y="0"/>
                </a:moveTo>
                <a:lnTo>
                  <a:pt x="4527840" y="0"/>
                </a:lnTo>
                <a:lnTo>
                  <a:pt x="4527840" y="4142060"/>
                </a:lnTo>
                <a:lnTo>
                  <a:pt x="0" y="4142060"/>
                </a:lnTo>
                <a:lnTo>
                  <a:pt x="0" y="0"/>
                </a:lnTo>
                <a:close/>
              </a:path>
            </a:pathLst>
          </a:custGeom>
          <a:blipFill>
            <a:blip r:embed="rId4" cstate="print"/>
            <a:stretch>
              <a:fillRect l="-34977" t="-19318" r="-14743" b="-3430"/>
            </a:stretch>
          </a:blipFill>
        </p:spPr>
      </p:sp>
      <p:sp>
        <p:nvSpPr>
          <p:cNvPr id="8" name="Freeform 8"/>
          <p:cNvSpPr/>
          <p:nvPr/>
        </p:nvSpPr>
        <p:spPr>
          <a:xfrm>
            <a:off x="5059890" y="6724515"/>
            <a:ext cx="7424709" cy="3530515"/>
          </a:xfrm>
          <a:custGeom>
            <a:avLst/>
            <a:gdLst/>
            <a:ahLst/>
            <a:cxnLst/>
            <a:rect l="l" t="t" r="r" b="b"/>
            <a:pathLst>
              <a:path w="7424709" h="3530515">
                <a:moveTo>
                  <a:pt x="0" y="0"/>
                </a:moveTo>
                <a:lnTo>
                  <a:pt x="7424709" y="0"/>
                </a:lnTo>
                <a:lnTo>
                  <a:pt x="7424709" y="3530515"/>
                </a:lnTo>
                <a:lnTo>
                  <a:pt x="0" y="3530515"/>
                </a:lnTo>
                <a:lnTo>
                  <a:pt x="0" y="0"/>
                </a:lnTo>
                <a:close/>
              </a:path>
            </a:pathLst>
          </a:custGeom>
          <a:blipFill>
            <a:blip r:embed="rId5" cstate="print"/>
            <a:stretch>
              <a:fillRect t="-27082" b="-30643"/>
            </a:stretch>
          </a:blipFill>
        </p:spPr>
      </p:sp>
      <p:sp>
        <p:nvSpPr>
          <p:cNvPr id="9" name="Freeform 9"/>
          <p:cNvSpPr/>
          <p:nvPr/>
        </p:nvSpPr>
        <p:spPr>
          <a:xfrm>
            <a:off x="12646369" y="5538664"/>
            <a:ext cx="5641631" cy="4282055"/>
          </a:xfrm>
          <a:custGeom>
            <a:avLst/>
            <a:gdLst/>
            <a:ahLst/>
            <a:cxnLst/>
            <a:rect l="l" t="t" r="r" b="b"/>
            <a:pathLst>
              <a:path w="5641631" h="4282055">
                <a:moveTo>
                  <a:pt x="0" y="0"/>
                </a:moveTo>
                <a:lnTo>
                  <a:pt x="5641631" y="0"/>
                </a:lnTo>
                <a:lnTo>
                  <a:pt x="5641631" y="4282055"/>
                </a:lnTo>
                <a:lnTo>
                  <a:pt x="0" y="4282055"/>
                </a:lnTo>
                <a:lnTo>
                  <a:pt x="0" y="0"/>
                </a:lnTo>
                <a:close/>
              </a:path>
            </a:pathLst>
          </a:custGeom>
          <a:blipFill>
            <a:blip r:embed="rId6" cstate="print"/>
            <a:stretch>
              <a:fillRect l="-600" r="-600"/>
            </a:stretch>
          </a:blipFill>
        </p:spPr>
      </p:sp>
      <p:sp>
        <p:nvSpPr>
          <p:cNvPr id="10" name="TextBox 10"/>
          <p:cNvSpPr txBox="1"/>
          <p:nvPr/>
        </p:nvSpPr>
        <p:spPr>
          <a:xfrm>
            <a:off x="12917527" y="9887394"/>
            <a:ext cx="11832395" cy="372238"/>
          </a:xfrm>
          <a:prstGeom prst="rect">
            <a:avLst/>
          </a:prstGeom>
        </p:spPr>
        <p:txBody>
          <a:bodyPr lIns="0" tIns="0" rIns="0" bIns="0" rtlCol="0" anchor="t">
            <a:spAutoFit/>
          </a:bodyPr>
          <a:lstStyle/>
          <a:p>
            <a:pPr algn="just">
              <a:lnSpc>
                <a:spcPts val="2349"/>
              </a:lnSpc>
            </a:pPr>
            <a:r>
              <a:rPr lang="en-US" sz="2900">
                <a:solidFill>
                  <a:srgbClr val="000000"/>
                </a:solidFill>
                <a:latin typeface="True Typewriter"/>
                <a:ea typeface="True Typewriter"/>
                <a:cs typeface="True Typewriter"/>
                <a:sym typeface="True Typewriter"/>
              </a:rPr>
              <a:t>Миргородський краєзнавчий музей</a:t>
            </a:r>
          </a:p>
        </p:txBody>
      </p:sp>
      <p:sp>
        <p:nvSpPr>
          <p:cNvPr id="11" name="TextBox 11"/>
          <p:cNvSpPr txBox="1"/>
          <p:nvPr/>
        </p:nvSpPr>
        <p:spPr>
          <a:xfrm>
            <a:off x="162770" y="9501567"/>
            <a:ext cx="4897120" cy="666878"/>
          </a:xfrm>
          <a:prstGeom prst="rect">
            <a:avLst/>
          </a:prstGeom>
        </p:spPr>
        <p:txBody>
          <a:bodyPr lIns="0" tIns="0" rIns="0" bIns="0" rtlCol="0" anchor="t">
            <a:spAutoFit/>
          </a:bodyPr>
          <a:lstStyle/>
          <a:p>
            <a:pPr algn="ctr">
              <a:lnSpc>
                <a:spcPts val="2444"/>
              </a:lnSpc>
            </a:pPr>
            <a:r>
              <a:rPr lang="en-US" sz="2600" spc="-28">
                <a:solidFill>
                  <a:srgbClr val="000000"/>
                </a:solidFill>
                <a:latin typeface="True Typewriter"/>
                <a:ea typeface="True Typewriter"/>
                <a:cs typeface="True Typewriter"/>
                <a:sym typeface="True Typewriter"/>
              </a:rPr>
              <a:t>Пам’ятник Миргородським козакам у Сквері козацької слави</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214389" y="4002369"/>
            <a:ext cx="4924119" cy="6543679"/>
          </a:xfrm>
          <a:custGeom>
            <a:avLst/>
            <a:gdLst/>
            <a:ahLst/>
            <a:cxnLst/>
            <a:rect l="l" t="t" r="r" b="b"/>
            <a:pathLst>
              <a:path w="4924119" h="6543679">
                <a:moveTo>
                  <a:pt x="0" y="0"/>
                </a:moveTo>
                <a:lnTo>
                  <a:pt x="4924119" y="0"/>
                </a:lnTo>
                <a:lnTo>
                  <a:pt x="4924119" y="6543679"/>
                </a:lnTo>
                <a:lnTo>
                  <a:pt x="0" y="6543679"/>
                </a:lnTo>
                <a:lnTo>
                  <a:pt x="0" y="0"/>
                </a:lnTo>
                <a:close/>
              </a:path>
            </a:pathLst>
          </a:custGeom>
          <a:blipFill>
            <a:blip r:embed="rId3" cstate="print"/>
            <a:stretch>
              <a:fillRect/>
            </a:stretch>
          </a:blipFill>
        </p:spPr>
      </p:sp>
      <p:sp>
        <p:nvSpPr>
          <p:cNvPr id="4" name="Freeform 4"/>
          <p:cNvSpPr/>
          <p:nvPr/>
        </p:nvSpPr>
        <p:spPr>
          <a:xfrm>
            <a:off x="10621266" y="113027"/>
            <a:ext cx="6864301" cy="4234171"/>
          </a:xfrm>
          <a:custGeom>
            <a:avLst/>
            <a:gdLst/>
            <a:ahLst/>
            <a:cxnLst/>
            <a:rect l="l" t="t" r="r" b="b"/>
            <a:pathLst>
              <a:path w="6864301" h="4234171">
                <a:moveTo>
                  <a:pt x="0" y="0"/>
                </a:moveTo>
                <a:lnTo>
                  <a:pt x="6864301" y="0"/>
                </a:lnTo>
                <a:lnTo>
                  <a:pt x="6864301" y="4234171"/>
                </a:lnTo>
                <a:lnTo>
                  <a:pt x="0" y="4234171"/>
                </a:lnTo>
                <a:lnTo>
                  <a:pt x="0" y="0"/>
                </a:lnTo>
                <a:close/>
              </a:path>
            </a:pathLst>
          </a:custGeom>
          <a:blipFill>
            <a:blip r:embed="rId4" cstate="print"/>
            <a:stretch>
              <a:fillRect l="-877" r="-877" b="-4750"/>
            </a:stretch>
          </a:blipFill>
        </p:spPr>
      </p:sp>
      <p:sp>
        <p:nvSpPr>
          <p:cNvPr id="5" name="Freeform 5"/>
          <p:cNvSpPr/>
          <p:nvPr/>
        </p:nvSpPr>
        <p:spPr>
          <a:xfrm>
            <a:off x="10707753" y="5096259"/>
            <a:ext cx="6806055" cy="4162041"/>
          </a:xfrm>
          <a:custGeom>
            <a:avLst/>
            <a:gdLst/>
            <a:ahLst/>
            <a:cxnLst/>
            <a:rect l="l" t="t" r="r" b="b"/>
            <a:pathLst>
              <a:path w="6806055" h="4162041">
                <a:moveTo>
                  <a:pt x="0" y="0"/>
                </a:moveTo>
                <a:lnTo>
                  <a:pt x="6806054" y="0"/>
                </a:lnTo>
                <a:lnTo>
                  <a:pt x="6806054" y="4162041"/>
                </a:lnTo>
                <a:lnTo>
                  <a:pt x="0" y="4162041"/>
                </a:lnTo>
                <a:lnTo>
                  <a:pt x="0" y="0"/>
                </a:lnTo>
                <a:close/>
              </a:path>
            </a:pathLst>
          </a:custGeom>
          <a:blipFill>
            <a:blip r:embed="rId5" cstate="print"/>
            <a:stretch>
              <a:fillRect t="-11524" r="-1385" b="-12820"/>
            </a:stretch>
          </a:blipFill>
        </p:spPr>
      </p:sp>
      <p:sp>
        <p:nvSpPr>
          <p:cNvPr id="6" name="Freeform 6"/>
          <p:cNvSpPr/>
          <p:nvPr/>
        </p:nvSpPr>
        <p:spPr>
          <a:xfrm>
            <a:off x="5193341" y="4002369"/>
            <a:ext cx="4944315" cy="3504283"/>
          </a:xfrm>
          <a:custGeom>
            <a:avLst/>
            <a:gdLst/>
            <a:ahLst/>
            <a:cxnLst/>
            <a:rect l="l" t="t" r="r" b="b"/>
            <a:pathLst>
              <a:path w="4944315" h="3504283">
                <a:moveTo>
                  <a:pt x="0" y="0"/>
                </a:moveTo>
                <a:lnTo>
                  <a:pt x="4944314" y="0"/>
                </a:lnTo>
                <a:lnTo>
                  <a:pt x="4944314" y="3504283"/>
                </a:lnTo>
                <a:lnTo>
                  <a:pt x="0" y="3504283"/>
                </a:lnTo>
                <a:lnTo>
                  <a:pt x="0" y="0"/>
                </a:lnTo>
                <a:close/>
              </a:path>
            </a:pathLst>
          </a:custGeom>
          <a:blipFill>
            <a:blip r:embed="rId6" cstate="print"/>
            <a:stretch>
              <a:fillRect/>
            </a:stretch>
          </a:blipFill>
        </p:spPr>
      </p:sp>
      <p:sp>
        <p:nvSpPr>
          <p:cNvPr id="7" name="TextBox 7"/>
          <p:cNvSpPr txBox="1"/>
          <p:nvPr/>
        </p:nvSpPr>
        <p:spPr>
          <a:xfrm>
            <a:off x="255072" y="474014"/>
            <a:ext cx="10046256" cy="2685670"/>
          </a:xfrm>
          <a:prstGeom prst="rect">
            <a:avLst/>
          </a:prstGeom>
        </p:spPr>
        <p:txBody>
          <a:bodyPr lIns="0" tIns="0" rIns="0" bIns="0" rtlCol="0" anchor="t">
            <a:spAutoFit/>
          </a:bodyPr>
          <a:lstStyle/>
          <a:p>
            <a:pPr algn="just">
              <a:lnSpc>
                <a:spcPts val="2958"/>
              </a:lnSpc>
            </a:pPr>
            <a:r>
              <a:rPr lang="en-US" sz="3400" spc="-108">
                <a:solidFill>
                  <a:srgbClr val="000000"/>
                </a:solidFill>
                <a:latin typeface="True Typewriter"/>
                <a:ea typeface="True Typewriter"/>
                <a:cs typeface="True Typewriter"/>
                <a:sym typeface="True Typewriter"/>
              </a:rPr>
              <a:t>Правіше та ближче до річки Хорол у 1912 році з’явилася перша свердловина нововідкритої миргородської мінеральної води.</a:t>
            </a:r>
          </a:p>
          <a:p>
            <a:pPr algn="just">
              <a:lnSpc>
                <a:spcPts val="2958"/>
              </a:lnSpc>
            </a:pPr>
            <a:r>
              <a:rPr lang="en-US" sz="3400" spc="-108">
                <a:solidFill>
                  <a:srgbClr val="000000"/>
                </a:solidFill>
                <a:latin typeface="True Typewriter"/>
                <a:ea typeface="True Typewriter"/>
                <a:cs typeface="True Typewriter"/>
                <a:sym typeface="True Typewriter"/>
              </a:rPr>
              <a:t>Щоб зберегти пам’ять про неї, у 1944 році її змалював Яків Олександрович Усик, знаний маляр і різьбяр, автор картин і різьблених пластів та виробів на історичну й літературну тематику.</a:t>
            </a:r>
          </a:p>
        </p:txBody>
      </p:sp>
      <p:sp>
        <p:nvSpPr>
          <p:cNvPr id="8" name="TextBox 8"/>
          <p:cNvSpPr txBox="1"/>
          <p:nvPr/>
        </p:nvSpPr>
        <p:spPr>
          <a:xfrm>
            <a:off x="9649272" y="4347198"/>
            <a:ext cx="8638728" cy="656594"/>
          </a:xfrm>
          <a:prstGeom prst="rect">
            <a:avLst/>
          </a:prstGeom>
        </p:spPr>
        <p:txBody>
          <a:bodyPr lIns="0" tIns="0" rIns="0" bIns="0" rtlCol="0" anchor="t">
            <a:spAutoFit/>
          </a:bodyPr>
          <a:lstStyle/>
          <a:p>
            <a:pPr algn="ctr">
              <a:lnSpc>
                <a:spcPts val="2405"/>
              </a:lnSpc>
            </a:pPr>
            <a:r>
              <a:rPr lang="en-US" sz="2312" spc="231">
                <a:solidFill>
                  <a:srgbClr val="000000"/>
                </a:solidFill>
                <a:latin typeface="True Typewriter"/>
                <a:ea typeface="True Typewriter"/>
                <a:cs typeface="True Typewriter"/>
                <a:sym typeface="True Typewriter"/>
              </a:rPr>
              <a:t>Перше джерело Миргородської мінеральної води. </a:t>
            </a:r>
          </a:p>
          <a:p>
            <a:pPr algn="ctr">
              <a:lnSpc>
                <a:spcPts val="2405"/>
              </a:lnSpc>
            </a:pPr>
            <a:r>
              <a:rPr lang="en-US" sz="2312" spc="231">
                <a:solidFill>
                  <a:srgbClr val="000000"/>
                </a:solidFill>
                <a:latin typeface="True Typewriter"/>
                <a:ea typeface="True Typewriter"/>
                <a:cs typeface="True Typewriter"/>
                <a:sym typeface="True Typewriter"/>
              </a:rPr>
              <a:t>Я. Усик, Фанера, олія (1944)</a:t>
            </a:r>
          </a:p>
        </p:txBody>
      </p:sp>
      <p:sp>
        <p:nvSpPr>
          <p:cNvPr id="9" name="TextBox 9"/>
          <p:cNvSpPr txBox="1"/>
          <p:nvPr/>
        </p:nvSpPr>
        <p:spPr>
          <a:xfrm>
            <a:off x="3186745" y="9406882"/>
            <a:ext cx="2091455" cy="695443"/>
          </a:xfrm>
          <a:prstGeom prst="rect">
            <a:avLst/>
          </a:prstGeom>
        </p:spPr>
        <p:txBody>
          <a:bodyPr lIns="0" tIns="0" rIns="0" bIns="0" rtlCol="0" anchor="t">
            <a:spAutoFit/>
          </a:bodyPr>
          <a:lstStyle/>
          <a:p>
            <a:pPr algn="ctr">
              <a:lnSpc>
                <a:spcPts val="5294"/>
              </a:lnSpc>
              <a:spcBef>
                <a:spcPct val="0"/>
              </a:spcBef>
            </a:pPr>
            <a:r>
              <a:rPr lang="en-US" sz="3781" spc="378">
                <a:solidFill>
                  <a:srgbClr val="000000"/>
                </a:solidFill>
                <a:latin typeface="True Typewriter"/>
                <a:ea typeface="True Typewriter"/>
                <a:cs typeface="True Typewriter"/>
                <a:sym typeface="True Typewriter"/>
              </a:rPr>
              <a:t>Я.О.Усик</a:t>
            </a:r>
          </a:p>
        </p:txBody>
      </p:sp>
      <p:sp>
        <p:nvSpPr>
          <p:cNvPr id="10" name="TextBox 10"/>
          <p:cNvSpPr txBox="1"/>
          <p:nvPr/>
        </p:nvSpPr>
        <p:spPr>
          <a:xfrm>
            <a:off x="10621266" y="9363075"/>
            <a:ext cx="7101694" cy="448724"/>
          </a:xfrm>
          <a:prstGeom prst="rect">
            <a:avLst/>
          </a:prstGeom>
        </p:spPr>
        <p:txBody>
          <a:bodyPr lIns="0" tIns="0" rIns="0" bIns="0" rtlCol="0" anchor="t">
            <a:spAutoFit/>
          </a:bodyPr>
          <a:lstStyle/>
          <a:p>
            <a:pPr algn="ctr">
              <a:lnSpc>
                <a:spcPts val="3077"/>
              </a:lnSpc>
            </a:pPr>
            <a:r>
              <a:rPr lang="en-US" sz="3017" spc="-48">
                <a:solidFill>
                  <a:srgbClr val="000000"/>
                </a:solidFill>
                <a:latin typeface="True Typewriter"/>
                <a:ea typeface="True Typewriter"/>
                <a:cs typeface="True Typewriter"/>
                <a:sym typeface="True Typewriter"/>
              </a:rPr>
              <a:t>Тодішнє місце розташування обійстя Я. Усика</a:t>
            </a:r>
          </a:p>
        </p:txBody>
      </p:sp>
      <p:sp>
        <p:nvSpPr>
          <p:cNvPr id="11" name="TextBox 11"/>
          <p:cNvSpPr txBox="1"/>
          <p:nvPr/>
        </p:nvSpPr>
        <p:spPr>
          <a:xfrm>
            <a:off x="5590358" y="7411402"/>
            <a:ext cx="4150281" cy="502178"/>
          </a:xfrm>
          <a:prstGeom prst="rect">
            <a:avLst/>
          </a:prstGeom>
        </p:spPr>
        <p:txBody>
          <a:bodyPr lIns="0" tIns="0" rIns="0" bIns="0" rtlCol="0" anchor="t">
            <a:spAutoFit/>
          </a:bodyPr>
          <a:lstStyle/>
          <a:p>
            <a:pPr algn="ctr">
              <a:lnSpc>
                <a:spcPts val="3820"/>
              </a:lnSpc>
              <a:spcBef>
                <a:spcPct val="0"/>
              </a:spcBef>
            </a:pPr>
            <a:r>
              <a:rPr lang="en-US" sz="2729" spc="272">
                <a:solidFill>
                  <a:srgbClr val="000000"/>
                </a:solidFill>
                <a:latin typeface="True Typewriter"/>
                <a:ea typeface="True Typewriter"/>
                <a:cs typeface="True Typewriter"/>
                <a:sym typeface="True Typewriter"/>
              </a:rPr>
              <a:t>Одна з робіт Я.О.Усика</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14899714" y="0"/>
            <a:ext cx="3388286" cy="4689669"/>
          </a:xfrm>
          <a:custGeom>
            <a:avLst/>
            <a:gdLst/>
            <a:ahLst/>
            <a:cxnLst/>
            <a:rect l="l" t="t" r="r" b="b"/>
            <a:pathLst>
              <a:path w="3388286" h="4689669">
                <a:moveTo>
                  <a:pt x="0" y="0"/>
                </a:moveTo>
                <a:lnTo>
                  <a:pt x="3388286" y="0"/>
                </a:lnTo>
                <a:lnTo>
                  <a:pt x="3388286" y="4689669"/>
                </a:lnTo>
                <a:lnTo>
                  <a:pt x="0" y="4689669"/>
                </a:lnTo>
                <a:lnTo>
                  <a:pt x="0" y="0"/>
                </a:lnTo>
                <a:close/>
              </a:path>
            </a:pathLst>
          </a:custGeom>
          <a:blipFill>
            <a:blip r:embed="rId3" cstate="print"/>
            <a:stretch>
              <a:fillRect/>
            </a:stretch>
          </a:blipFill>
        </p:spPr>
      </p:sp>
      <p:sp>
        <p:nvSpPr>
          <p:cNvPr id="4" name="Freeform 4"/>
          <p:cNvSpPr/>
          <p:nvPr/>
        </p:nvSpPr>
        <p:spPr>
          <a:xfrm>
            <a:off x="0" y="4235716"/>
            <a:ext cx="6008855" cy="4506641"/>
          </a:xfrm>
          <a:custGeom>
            <a:avLst/>
            <a:gdLst/>
            <a:ahLst/>
            <a:cxnLst/>
            <a:rect l="l" t="t" r="r" b="b"/>
            <a:pathLst>
              <a:path w="6008855" h="4506641">
                <a:moveTo>
                  <a:pt x="0" y="0"/>
                </a:moveTo>
                <a:lnTo>
                  <a:pt x="6008855" y="0"/>
                </a:lnTo>
                <a:lnTo>
                  <a:pt x="6008855" y="4506641"/>
                </a:lnTo>
                <a:lnTo>
                  <a:pt x="0" y="4506641"/>
                </a:lnTo>
                <a:lnTo>
                  <a:pt x="0" y="0"/>
                </a:lnTo>
                <a:close/>
              </a:path>
            </a:pathLst>
          </a:custGeom>
          <a:blipFill>
            <a:blip r:embed="rId4" cstate="print"/>
            <a:stretch>
              <a:fillRect/>
            </a:stretch>
          </a:blipFill>
        </p:spPr>
      </p:sp>
      <p:sp>
        <p:nvSpPr>
          <p:cNvPr id="5" name="Freeform 5"/>
          <p:cNvSpPr/>
          <p:nvPr/>
        </p:nvSpPr>
        <p:spPr>
          <a:xfrm>
            <a:off x="7645526" y="4088742"/>
            <a:ext cx="6553704" cy="4800588"/>
          </a:xfrm>
          <a:custGeom>
            <a:avLst/>
            <a:gdLst/>
            <a:ahLst/>
            <a:cxnLst/>
            <a:rect l="l" t="t" r="r" b="b"/>
            <a:pathLst>
              <a:path w="6553704" h="4800588">
                <a:moveTo>
                  <a:pt x="0" y="0"/>
                </a:moveTo>
                <a:lnTo>
                  <a:pt x="6553704" y="0"/>
                </a:lnTo>
                <a:lnTo>
                  <a:pt x="6553704" y="4800588"/>
                </a:lnTo>
                <a:lnTo>
                  <a:pt x="0" y="4800588"/>
                </a:lnTo>
                <a:lnTo>
                  <a:pt x="0" y="0"/>
                </a:lnTo>
                <a:close/>
              </a:path>
            </a:pathLst>
          </a:custGeom>
          <a:blipFill>
            <a:blip r:embed="rId5" cstate="print"/>
            <a:stretch>
              <a:fillRect/>
            </a:stretch>
          </a:blipFill>
        </p:spPr>
      </p:sp>
      <p:sp>
        <p:nvSpPr>
          <p:cNvPr id="6" name="Freeform 6"/>
          <p:cNvSpPr/>
          <p:nvPr/>
        </p:nvSpPr>
        <p:spPr>
          <a:xfrm>
            <a:off x="15104198" y="5261582"/>
            <a:ext cx="2979318" cy="4218714"/>
          </a:xfrm>
          <a:custGeom>
            <a:avLst/>
            <a:gdLst/>
            <a:ahLst/>
            <a:cxnLst/>
            <a:rect l="l" t="t" r="r" b="b"/>
            <a:pathLst>
              <a:path w="2979318" h="4218714">
                <a:moveTo>
                  <a:pt x="0" y="0"/>
                </a:moveTo>
                <a:lnTo>
                  <a:pt x="2979318" y="0"/>
                </a:lnTo>
                <a:lnTo>
                  <a:pt x="2979318" y="4218714"/>
                </a:lnTo>
                <a:lnTo>
                  <a:pt x="0" y="4218714"/>
                </a:lnTo>
                <a:lnTo>
                  <a:pt x="0" y="0"/>
                </a:lnTo>
                <a:close/>
              </a:path>
            </a:pathLst>
          </a:custGeom>
          <a:blipFill>
            <a:blip r:embed="rId6" cstate="print"/>
            <a:stretch>
              <a:fillRect/>
            </a:stretch>
          </a:blipFill>
        </p:spPr>
      </p:sp>
      <p:sp>
        <p:nvSpPr>
          <p:cNvPr id="7" name="TextBox 7"/>
          <p:cNvSpPr txBox="1"/>
          <p:nvPr/>
        </p:nvSpPr>
        <p:spPr>
          <a:xfrm>
            <a:off x="195965" y="571141"/>
            <a:ext cx="6008855" cy="3231738"/>
          </a:xfrm>
          <a:prstGeom prst="rect">
            <a:avLst/>
          </a:prstGeom>
        </p:spPr>
        <p:txBody>
          <a:bodyPr lIns="0" tIns="0" rIns="0" bIns="0" rtlCol="0" anchor="t">
            <a:spAutoFit/>
          </a:bodyPr>
          <a:lstStyle/>
          <a:p>
            <a:pPr algn="just">
              <a:lnSpc>
                <a:spcPts val="2787"/>
              </a:lnSpc>
            </a:pPr>
            <a:r>
              <a:rPr lang="en-US" sz="2903">
                <a:solidFill>
                  <a:srgbClr val="000000"/>
                </a:solidFill>
                <a:latin typeface="True Typewriter"/>
                <a:ea typeface="True Typewriter"/>
                <a:cs typeface="True Typewriter"/>
                <a:sym typeface="True Typewriter"/>
              </a:rPr>
              <a:t>Майже впритул із будинком краєзнавчого музею межує садиба, яка сьогодні належить родині Горіних. Старий будиночок (вул. Сорочинська, № 3) дійшов до нас ще з ХІХ ст. Сто років тому його власником був дрібний дворянин Іван Семенович Власенко, який належав до когорти старої миргородської інтелігенції.</a:t>
            </a:r>
          </a:p>
        </p:txBody>
      </p:sp>
      <p:sp>
        <p:nvSpPr>
          <p:cNvPr id="8" name="TextBox 8"/>
          <p:cNvSpPr txBox="1"/>
          <p:nvPr/>
        </p:nvSpPr>
        <p:spPr>
          <a:xfrm>
            <a:off x="15350190" y="4594419"/>
            <a:ext cx="2937810" cy="501932"/>
          </a:xfrm>
          <a:prstGeom prst="rect">
            <a:avLst/>
          </a:prstGeom>
        </p:spPr>
        <p:txBody>
          <a:bodyPr wrap="square" lIns="0" tIns="0" rIns="0" bIns="0" rtlCol="0" anchor="t">
            <a:spAutoFit/>
          </a:bodyPr>
          <a:lstStyle/>
          <a:p>
            <a:pPr algn="ctr">
              <a:lnSpc>
                <a:spcPts val="4197"/>
              </a:lnSpc>
              <a:spcBef>
                <a:spcPct val="0"/>
              </a:spcBef>
            </a:pPr>
            <a:r>
              <a:rPr lang="en-US" sz="2998" spc="299" dirty="0" err="1" smtClean="0">
                <a:solidFill>
                  <a:srgbClr val="000000"/>
                </a:solidFill>
                <a:latin typeface="True Typewriter"/>
                <a:ea typeface="True Typewriter"/>
                <a:cs typeface="True Typewriter"/>
                <a:sym typeface="True Typewriter"/>
              </a:rPr>
              <a:t>І.С.Власенко</a:t>
            </a:r>
            <a:endParaRPr lang="en-US" sz="2998" spc="299" dirty="0">
              <a:solidFill>
                <a:srgbClr val="000000"/>
              </a:solidFill>
              <a:latin typeface="True Typewriter"/>
              <a:ea typeface="True Typewriter"/>
              <a:cs typeface="True Typewriter"/>
              <a:sym typeface="True Typewriter"/>
            </a:endParaRPr>
          </a:p>
        </p:txBody>
      </p:sp>
      <p:sp>
        <p:nvSpPr>
          <p:cNvPr id="9" name="TextBox 9"/>
          <p:cNvSpPr txBox="1"/>
          <p:nvPr/>
        </p:nvSpPr>
        <p:spPr>
          <a:xfrm>
            <a:off x="6981205" y="1028700"/>
            <a:ext cx="7578510" cy="2053216"/>
          </a:xfrm>
          <a:prstGeom prst="rect">
            <a:avLst/>
          </a:prstGeom>
        </p:spPr>
        <p:txBody>
          <a:bodyPr lIns="0" tIns="0" rIns="0" bIns="0" rtlCol="0" anchor="t">
            <a:spAutoFit/>
          </a:bodyPr>
          <a:lstStyle/>
          <a:p>
            <a:pPr algn="just">
              <a:lnSpc>
                <a:spcPts val="3157"/>
              </a:lnSpc>
            </a:pPr>
            <a:r>
              <a:rPr lang="en-US" sz="2978" spc="-235">
                <a:solidFill>
                  <a:srgbClr val="000000"/>
                </a:solidFill>
                <a:latin typeface="True Typewriter"/>
                <a:ea typeface="True Typewriter"/>
                <a:cs typeface="True Typewriter"/>
                <a:sym typeface="True Typewriter"/>
              </a:rPr>
              <a:t>На початку 60-х років ХІХ ст. І.С. Власенко всіляко допомагав письменникові Анатолію Свидницькому, який створив першу в Миргороді громадську бібліотеку, і саме в будинкові Власенка зберігалися книжки рідною українською мовою, які на той час заборонялися владою.</a:t>
            </a:r>
          </a:p>
        </p:txBody>
      </p:sp>
      <p:sp>
        <p:nvSpPr>
          <p:cNvPr id="10" name="TextBox 10"/>
          <p:cNvSpPr txBox="1"/>
          <p:nvPr/>
        </p:nvSpPr>
        <p:spPr>
          <a:xfrm>
            <a:off x="195965" y="8709533"/>
            <a:ext cx="5616925" cy="548767"/>
          </a:xfrm>
          <a:prstGeom prst="rect">
            <a:avLst/>
          </a:prstGeom>
        </p:spPr>
        <p:txBody>
          <a:bodyPr lIns="0" tIns="0" rIns="0" bIns="0" rtlCol="0" anchor="t">
            <a:spAutoFit/>
          </a:bodyPr>
          <a:lstStyle/>
          <a:p>
            <a:pPr algn="ctr">
              <a:lnSpc>
                <a:spcPts val="4112"/>
              </a:lnSpc>
              <a:spcBef>
                <a:spcPct val="0"/>
              </a:spcBef>
            </a:pPr>
            <a:r>
              <a:rPr lang="en-US" sz="2937" spc="293">
                <a:solidFill>
                  <a:srgbClr val="000000"/>
                </a:solidFill>
                <a:latin typeface="True Typewriter"/>
                <a:ea typeface="True Typewriter"/>
                <a:cs typeface="True Typewriter"/>
                <a:sym typeface="True Typewriter"/>
              </a:rPr>
              <a:t>Колишній будинок Власенка</a:t>
            </a:r>
          </a:p>
        </p:txBody>
      </p:sp>
      <p:sp>
        <p:nvSpPr>
          <p:cNvPr id="11" name="TextBox 11"/>
          <p:cNvSpPr txBox="1"/>
          <p:nvPr/>
        </p:nvSpPr>
        <p:spPr>
          <a:xfrm>
            <a:off x="7744989" y="9062243"/>
            <a:ext cx="6454241" cy="1055181"/>
          </a:xfrm>
          <a:prstGeom prst="rect">
            <a:avLst/>
          </a:prstGeom>
        </p:spPr>
        <p:txBody>
          <a:bodyPr lIns="0" tIns="0" rIns="0" bIns="0" rtlCol="0" anchor="t">
            <a:spAutoFit/>
          </a:bodyPr>
          <a:lstStyle/>
          <a:p>
            <a:pPr algn="ctr">
              <a:lnSpc>
                <a:spcPts val="2608"/>
              </a:lnSpc>
            </a:pPr>
            <a:r>
              <a:rPr lang="en-US" sz="2689">
                <a:solidFill>
                  <a:srgbClr val="000000"/>
                </a:solidFill>
                <a:latin typeface="True Typewriter"/>
                <a:ea typeface="True Typewriter"/>
                <a:cs typeface="True Typewriter"/>
                <a:sym typeface="True Typewriter"/>
              </a:rPr>
              <a:t>Публічна бібліотека ім. Давида Гурамішвілі Миргородської міської ради </a:t>
            </a:r>
          </a:p>
          <a:p>
            <a:pPr algn="ctr">
              <a:lnSpc>
                <a:spcPts val="2608"/>
              </a:lnSpc>
            </a:pPr>
            <a:endParaRPr/>
          </a:p>
        </p:txBody>
      </p:sp>
      <p:sp>
        <p:nvSpPr>
          <p:cNvPr id="12" name="TextBox 12"/>
          <p:cNvSpPr txBox="1"/>
          <p:nvPr/>
        </p:nvSpPr>
        <p:spPr>
          <a:xfrm>
            <a:off x="14971054" y="9563100"/>
            <a:ext cx="3316946" cy="525785"/>
          </a:xfrm>
          <a:prstGeom prst="rect">
            <a:avLst/>
          </a:prstGeom>
        </p:spPr>
        <p:txBody>
          <a:bodyPr wrap="square" lIns="0" tIns="0" rIns="0" bIns="0" rtlCol="0" anchor="t">
            <a:spAutoFit/>
          </a:bodyPr>
          <a:lstStyle/>
          <a:p>
            <a:pPr algn="ctr">
              <a:lnSpc>
                <a:spcPts val="4128"/>
              </a:lnSpc>
              <a:spcBef>
                <a:spcPct val="0"/>
              </a:spcBef>
            </a:pPr>
            <a:r>
              <a:rPr lang="en-US" sz="2948" spc="294" dirty="0" err="1">
                <a:solidFill>
                  <a:srgbClr val="000000"/>
                </a:solidFill>
                <a:latin typeface="True Typewriter"/>
                <a:ea typeface="True Typewriter"/>
                <a:cs typeface="True Typewriter"/>
                <a:sym typeface="True Typewriter"/>
              </a:rPr>
              <a:t>А.П.Свидницький</a:t>
            </a:r>
            <a:endParaRPr lang="en-US" sz="2948" spc="294" dirty="0">
              <a:solidFill>
                <a:srgbClr val="000000"/>
              </a:solidFill>
              <a:latin typeface="True Typewriter"/>
              <a:ea typeface="True Typewriter"/>
              <a:cs typeface="True Typewriter"/>
              <a:sym typeface="True Typewriter"/>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464169" y="3658181"/>
            <a:ext cx="6885075" cy="5163807"/>
          </a:xfrm>
          <a:custGeom>
            <a:avLst/>
            <a:gdLst/>
            <a:ahLst/>
            <a:cxnLst/>
            <a:rect l="l" t="t" r="r" b="b"/>
            <a:pathLst>
              <a:path w="6885075" h="5163807">
                <a:moveTo>
                  <a:pt x="0" y="0"/>
                </a:moveTo>
                <a:lnTo>
                  <a:pt x="6885075" y="0"/>
                </a:lnTo>
                <a:lnTo>
                  <a:pt x="6885075" y="5163807"/>
                </a:lnTo>
                <a:lnTo>
                  <a:pt x="0" y="5163807"/>
                </a:lnTo>
                <a:lnTo>
                  <a:pt x="0" y="0"/>
                </a:lnTo>
                <a:close/>
              </a:path>
            </a:pathLst>
          </a:custGeom>
          <a:blipFill>
            <a:blip r:embed="rId3" cstate="print"/>
            <a:stretch>
              <a:fillRect/>
            </a:stretch>
          </a:blipFill>
        </p:spPr>
      </p:sp>
      <p:sp>
        <p:nvSpPr>
          <p:cNvPr id="4" name="Freeform 4"/>
          <p:cNvSpPr/>
          <p:nvPr/>
        </p:nvSpPr>
        <p:spPr>
          <a:xfrm>
            <a:off x="14879901" y="0"/>
            <a:ext cx="3408099" cy="5301488"/>
          </a:xfrm>
          <a:custGeom>
            <a:avLst/>
            <a:gdLst/>
            <a:ahLst/>
            <a:cxnLst/>
            <a:rect l="l" t="t" r="r" b="b"/>
            <a:pathLst>
              <a:path w="3408099" h="5301488">
                <a:moveTo>
                  <a:pt x="0" y="0"/>
                </a:moveTo>
                <a:lnTo>
                  <a:pt x="3408099" y="0"/>
                </a:lnTo>
                <a:lnTo>
                  <a:pt x="3408099" y="5301488"/>
                </a:lnTo>
                <a:lnTo>
                  <a:pt x="0" y="5301488"/>
                </a:lnTo>
                <a:lnTo>
                  <a:pt x="0" y="0"/>
                </a:lnTo>
                <a:close/>
              </a:path>
            </a:pathLst>
          </a:custGeom>
          <a:blipFill>
            <a:blip r:embed="rId4" cstate="print"/>
            <a:stretch>
              <a:fillRect/>
            </a:stretch>
          </a:blipFill>
        </p:spPr>
      </p:sp>
      <p:sp>
        <p:nvSpPr>
          <p:cNvPr id="5" name="Freeform 5"/>
          <p:cNvSpPr/>
          <p:nvPr/>
        </p:nvSpPr>
        <p:spPr>
          <a:xfrm>
            <a:off x="9144000" y="0"/>
            <a:ext cx="5480421" cy="3658181"/>
          </a:xfrm>
          <a:custGeom>
            <a:avLst/>
            <a:gdLst/>
            <a:ahLst/>
            <a:cxnLst/>
            <a:rect l="l" t="t" r="r" b="b"/>
            <a:pathLst>
              <a:path w="5480421" h="3658181">
                <a:moveTo>
                  <a:pt x="0" y="0"/>
                </a:moveTo>
                <a:lnTo>
                  <a:pt x="5480421" y="0"/>
                </a:lnTo>
                <a:lnTo>
                  <a:pt x="5480421" y="3658181"/>
                </a:lnTo>
                <a:lnTo>
                  <a:pt x="0" y="3658181"/>
                </a:lnTo>
                <a:lnTo>
                  <a:pt x="0" y="0"/>
                </a:lnTo>
                <a:close/>
              </a:path>
            </a:pathLst>
          </a:custGeom>
          <a:blipFill>
            <a:blip r:embed="rId5" cstate="print"/>
            <a:stretch>
              <a:fillRect/>
            </a:stretch>
          </a:blipFill>
        </p:spPr>
      </p:sp>
      <p:sp>
        <p:nvSpPr>
          <p:cNvPr id="6" name="TextBox 6"/>
          <p:cNvSpPr txBox="1"/>
          <p:nvPr/>
        </p:nvSpPr>
        <p:spPr>
          <a:xfrm>
            <a:off x="109175" y="74102"/>
            <a:ext cx="8777650" cy="3434434"/>
          </a:xfrm>
          <a:prstGeom prst="rect">
            <a:avLst/>
          </a:prstGeom>
        </p:spPr>
        <p:txBody>
          <a:bodyPr lIns="0" tIns="0" rIns="0" bIns="0" rtlCol="0" anchor="t">
            <a:spAutoFit/>
          </a:bodyPr>
          <a:lstStyle/>
          <a:p>
            <a:pPr algn="just">
              <a:lnSpc>
                <a:spcPts val="2953"/>
              </a:lnSpc>
            </a:pPr>
            <a:r>
              <a:rPr lang="en-US" sz="3434">
                <a:solidFill>
                  <a:srgbClr val="000000"/>
                </a:solidFill>
                <a:latin typeface="True Typewriter"/>
                <a:ea typeface="True Typewriter"/>
                <a:cs typeface="True Typewriter"/>
                <a:sym typeface="True Typewriter"/>
              </a:rPr>
              <a:t>Поряд знаходиться затишний зелений двір, де ще й досі збереглася стара, вже почорніла від часу рублена комора, яка на початку ХХ ст. належала козакам Ханкам. Із цього роду вийшов відомий полтавський мистецтвознавець Віталій Ханко, частий гість Миргорода, який видав свою  ґрунтовну працю «Миргородський мистецький словник».</a:t>
            </a:r>
          </a:p>
          <a:p>
            <a:pPr algn="just">
              <a:lnSpc>
                <a:spcPts val="2953"/>
              </a:lnSpc>
            </a:pPr>
            <a:endParaRPr/>
          </a:p>
        </p:txBody>
      </p:sp>
      <p:sp>
        <p:nvSpPr>
          <p:cNvPr id="7" name="TextBox 7"/>
          <p:cNvSpPr txBox="1"/>
          <p:nvPr/>
        </p:nvSpPr>
        <p:spPr>
          <a:xfrm>
            <a:off x="8035044" y="4326629"/>
            <a:ext cx="6155324" cy="1997343"/>
          </a:xfrm>
          <a:prstGeom prst="rect">
            <a:avLst/>
          </a:prstGeom>
        </p:spPr>
        <p:txBody>
          <a:bodyPr lIns="0" tIns="0" rIns="0" bIns="0" rtlCol="0" anchor="t">
            <a:spAutoFit/>
          </a:bodyPr>
          <a:lstStyle/>
          <a:p>
            <a:pPr algn="just">
              <a:lnSpc>
                <a:spcPts val="3030"/>
              </a:lnSpc>
            </a:pPr>
            <a:r>
              <a:rPr lang="en-US" sz="3444" spc="-127">
                <a:solidFill>
                  <a:srgbClr val="000000"/>
                </a:solidFill>
                <a:latin typeface="True Typewriter"/>
                <a:ea typeface="True Typewriter"/>
                <a:cs typeface="True Typewriter"/>
                <a:sym typeface="True Typewriter"/>
              </a:rPr>
              <a:t>Ханки, Усики - це було середовище інтелігентних миргородських міщан і козаків, які цікавилися мистецтвом і літературою, українською піснею й бандурою.</a:t>
            </a:r>
          </a:p>
        </p:txBody>
      </p:sp>
      <p:sp>
        <p:nvSpPr>
          <p:cNvPr id="8" name="TextBox 8"/>
          <p:cNvSpPr txBox="1"/>
          <p:nvPr/>
        </p:nvSpPr>
        <p:spPr>
          <a:xfrm>
            <a:off x="1028700" y="9045481"/>
            <a:ext cx="5048144" cy="830759"/>
          </a:xfrm>
          <a:prstGeom prst="rect">
            <a:avLst/>
          </a:prstGeom>
        </p:spPr>
        <p:txBody>
          <a:bodyPr lIns="0" tIns="0" rIns="0" bIns="0" rtlCol="0" anchor="t">
            <a:spAutoFit/>
          </a:bodyPr>
          <a:lstStyle/>
          <a:p>
            <a:pPr algn="ctr">
              <a:lnSpc>
                <a:spcPts val="3135"/>
              </a:lnSpc>
            </a:pPr>
            <a:r>
              <a:rPr lang="en-US" sz="2876" spc="287">
                <a:solidFill>
                  <a:srgbClr val="000000"/>
                </a:solidFill>
                <a:latin typeface="True Typewriter"/>
                <a:ea typeface="True Typewriter"/>
                <a:cs typeface="True Typewriter"/>
                <a:sym typeface="True Typewriter"/>
              </a:rPr>
              <a:t>Комора на колишній садибі козаків Ханків</a:t>
            </a:r>
          </a:p>
        </p:txBody>
      </p:sp>
      <p:sp>
        <p:nvSpPr>
          <p:cNvPr id="9" name="TextBox 9"/>
          <p:cNvSpPr txBox="1"/>
          <p:nvPr/>
        </p:nvSpPr>
        <p:spPr>
          <a:xfrm>
            <a:off x="14879901" y="5330063"/>
            <a:ext cx="3408099" cy="1298945"/>
          </a:xfrm>
          <a:prstGeom prst="rect">
            <a:avLst/>
          </a:prstGeom>
        </p:spPr>
        <p:txBody>
          <a:bodyPr lIns="0" tIns="0" rIns="0" bIns="0" rtlCol="0" anchor="t">
            <a:spAutoFit/>
          </a:bodyPr>
          <a:lstStyle/>
          <a:p>
            <a:pPr algn="ctr">
              <a:lnSpc>
                <a:spcPts val="1972"/>
              </a:lnSpc>
            </a:pPr>
            <a:r>
              <a:rPr lang="en-US" sz="2120" spc="212">
                <a:solidFill>
                  <a:srgbClr val="000000"/>
                </a:solidFill>
                <a:latin typeface="True Typewriter"/>
                <a:ea typeface="True Typewriter"/>
                <a:cs typeface="True Typewriter"/>
                <a:sym typeface="True Typewriter"/>
              </a:rPr>
              <a:t>Миргородський мистецький словник (кінець XVII - початок XXI сторіччя)</a:t>
            </a:r>
          </a:p>
          <a:p>
            <a:pPr algn="ctr">
              <a:lnSpc>
                <a:spcPts val="2311"/>
              </a:lnSpc>
              <a:spcBef>
                <a:spcPct val="0"/>
              </a:spcBef>
            </a:pPr>
            <a:r>
              <a:rPr lang="en-US" sz="2120" spc="212">
                <a:solidFill>
                  <a:srgbClr val="000000"/>
                </a:solidFill>
                <a:latin typeface="True Typewriter"/>
                <a:ea typeface="True Typewriter"/>
                <a:cs typeface="True Typewriter"/>
                <a:sym typeface="True Typewriter"/>
              </a:rPr>
              <a:t>2005р.</a:t>
            </a:r>
          </a:p>
        </p:txBody>
      </p:sp>
      <p:sp>
        <p:nvSpPr>
          <p:cNvPr id="10" name="TextBox 10"/>
          <p:cNvSpPr txBox="1"/>
          <p:nvPr/>
        </p:nvSpPr>
        <p:spPr>
          <a:xfrm>
            <a:off x="10692893" y="3574267"/>
            <a:ext cx="2382635" cy="592439"/>
          </a:xfrm>
          <a:prstGeom prst="rect">
            <a:avLst/>
          </a:prstGeom>
        </p:spPr>
        <p:txBody>
          <a:bodyPr lIns="0" tIns="0" rIns="0" bIns="0" rtlCol="0" anchor="t">
            <a:spAutoFit/>
          </a:bodyPr>
          <a:lstStyle/>
          <a:p>
            <a:pPr algn="ctr">
              <a:lnSpc>
                <a:spcPts val="4173"/>
              </a:lnSpc>
              <a:spcBef>
                <a:spcPct val="0"/>
              </a:spcBef>
            </a:pPr>
            <a:r>
              <a:rPr lang="en-US" sz="3829" spc="382">
                <a:solidFill>
                  <a:srgbClr val="000000"/>
                </a:solidFill>
                <a:latin typeface="True Typewriter"/>
                <a:ea typeface="True Typewriter"/>
                <a:cs typeface="True Typewriter"/>
                <a:sym typeface="True Typewriter"/>
              </a:rPr>
              <a:t>В.М.Ханко</a:t>
            </a:r>
          </a:p>
        </p:txBody>
      </p:sp>
      <p:sp>
        <p:nvSpPr>
          <p:cNvPr id="11" name="TextBox 11"/>
          <p:cNvSpPr txBox="1"/>
          <p:nvPr/>
        </p:nvSpPr>
        <p:spPr>
          <a:xfrm>
            <a:off x="7481531" y="7054735"/>
            <a:ext cx="9777769" cy="1063924"/>
          </a:xfrm>
          <a:prstGeom prst="rect">
            <a:avLst/>
          </a:prstGeom>
        </p:spPr>
        <p:txBody>
          <a:bodyPr lIns="0" tIns="0" rIns="0" bIns="0" rtlCol="0" anchor="t">
            <a:spAutoFit/>
          </a:bodyPr>
          <a:lstStyle/>
          <a:p>
            <a:pPr algn="just">
              <a:lnSpc>
                <a:spcPts val="2551"/>
              </a:lnSpc>
            </a:pPr>
            <a:r>
              <a:rPr lang="en-US" sz="3357" spc="70">
                <a:solidFill>
                  <a:srgbClr val="000000"/>
                </a:solidFill>
                <a:latin typeface="True Typewriter"/>
                <a:ea typeface="True Typewriter"/>
                <a:cs typeface="True Typewriter"/>
                <a:sym typeface="True Typewriter"/>
              </a:rPr>
              <a:t>В 40-х роках ХХ ст. в ханківській коморі розміщалася невелика придорожна кузня, де коваль міг підкувати коней.</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12963252" y="0"/>
            <a:ext cx="5324748" cy="3643374"/>
          </a:xfrm>
          <a:custGeom>
            <a:avLst/>
            <a:gdLst/>
            <a:ahLst/>
            <a:cxnLst/>
            <a:rect l="l" t="t" r="r" b="b"/>
            <a:pathLst>
              <a:path w="5324748" h="3643374">
                <a:moveTo>
                  <a:pt x="0" y="0"/>
                </a:moveTo>
                <a:lnTo>
                  <a:pt x="5324748" y="0"/>
                </a:lnTo>
                <a:lnTo>
                  <a:pt x="5324748" y="3643374"/>
                </a:lnTo>
                <a:lnTo>
                  <a:pt x="0" y="3643374"/>
                </a:lnTo>
                <a:lnTo>
                  <a:pt x="0" y="0"/>
                </a:lnTo>
                <a:close/>
              </a:path>
            </a:pathLst>
          </a:custGeom>
          <a:blipFill>
            <a:blip r:embed="rId3" cstate="print"/>
            <a:stretch>
              <a:fillRect t="-3400"/>
            </a:stretch>
          </a:blipFill>
        </p:spPr>
      </p:sp>
      <p:sp>
        <p:nvSpPr>
          <p:cNvPr id="4" name="Freeform 4"/>
          <p:cNvSpPr/>
          <p:nvPr/>
        </p:nvSpPr>
        <p:spPr>
          <a:xfrm>
            <a:off x="4469615" y="5429539"/>
            <a:ext cx="4144991" cy="3233093"/>
          </a:xfrm>
          <a:custGeom>
            <a:avLst/>
            <a:gdLst/>
            <a:ahLst/>
            <a:cxnLst/>
            <a:rect l="l" t="t" r="r" b="b"/>
            <a:pathLst>
              <a:path w="4144991" h="3233093">
                <a:moveTo>
                  <a:pt x="0" y="0"/>
                </a:moveTo>
                <a:lnTo>
                  <a:pt x="4144991" y="0"/>
                </a:lnTo>
                <a:lnTo>
                  <a:pt x="4144991" y="3233093"/>
                </a:lnTo>
                <a:lnTo>
                  <a:pt x="0" y="3233093"/>
                </a:lnTo>
                <a:lnTo>
                  <a:pt x="0" y="0"/>
                </a:lnTo>
                <a:close/>
              </a:path>
            </a:pathLst>
          </a:custGeom>
          <a:blipFill>
            <a:blip r:embed="rId4" cstate="print"/>
            <a:stretch>
              <a:fillRect/>
            </a:stretch>
          </a:blipFill>
        </p:spPr>
      </p:sp>
      <p:sp>
        <p:nvSpPr>
          <p:cNvPr id="5" name="Freeform 5"/>
          <p:cNvSpPr/>
          <p:nvPr/>
        </p:nvSpPr>
        <p:spPr>
          <a:xfrm>
            <a:off x="9144000" y="5030494"/>
            <a:ext cx="3119376" cy="4472224"/>
          </a:xfrm>
          <a:custGeom>
            <a:avLst/>
            <a:gdLst/>
            <a:ahLst/>
            <a:cxnLst/>
            <a:rect l="l" t="t" r="r" b="b"/>
            <a:pathLst>
              <a:path w="3119376" h="4472224">
                <a:moveTo>
                  <a:pt x="0" y="0"/>
                </a:moveTo>
                <a:lnTo>
                  <a:pt x="3119376" y="0"/>
                </a:lnTo>
                <a:lnTo>
                  <a:pt x="3119376" y="4472224"/>
                </a:lnTo>
                <a:lnTo>
                  <a:pt x="0" y="4472224"/>
                </a:lnTo>
                <a:lnTo>
                  <a:pt x="0" y="0"/>
                </a:lnTo>
                <a:close/>
              </a:path>
            </a:pathLst>
          </a:custGeom>
          <a:blipFill>
            <a:blip r:embed="rId5" cstate="print"/>
            <a:stretch>
              <a:fillRect/>
            </a:stretch>
          </a:blipFill>
        </p:spPr>
      </p:sp>
      <p:sp>
        <p:nvSpPr>
          <p:cNvPr id="6" name="Freeform 6"/>
          <p:cNvSpPr/>
          <p:nvPr/>
        </p:nvSpPr>
        <p:spPr>
          <a:xfrm>
            <a:off x="698061" y="4961000"/>
            <a:ext cx="2856986" cy="4464041"/>
          </a:xfrm>
          <a:custGeom>
            <a:avLst/>
            <a:gdLst/>
            <a:ahLst/>
            <a:cxnLst/>
            <a:rect l="l" t="t" r="r" b="b"/>
            <a:pathLst>
              <a:path w="2856986" h="4464041">
                <a:moveTo>
                  <a:pt x="0" y="0"/>
                </a:moveTo>
                <a:lnTo>
                  <a:pt x="2856986" y="0"/>
                </a:lnTo>
                <a:lnTo>
                  <a:pt x="2856986" y="4464041"/>
                </a:lnTo>
                <a:lnTo>
                  <a:pt x="0" y="4464041"/>
                </a:lnTo>
                <a:lnTo>
                  <a:pt x="0" y="0"/>
                </a:lnTo>
                <a:close/>
              </a:path>
            </a:pathLst>
          </a:custGeom>
          <a:blipFill>
            <a:blip r:embed="rId6" cstate="print"/>
            <a:stretch>
              <a:fillRect/>
            </a:stretch>
          </a:blipFill>
        </p:spPr>
      </p:sp>
      <p:sp>
        <p:nvSpPr>
          <p:cNvPr id="7" name="Freeform 7"/>
          <p:cNvSpPr/>
          <p:nvPr/>
        </p:nvSpPr>
        <p:spPr>
          <a:xfrm>
            <a:off x="12963252" y="5026925"/>
            <a:ext cx="5324748" cy="3795344"/>
          </a:xfrm>
          <a:custGeom>
            <a:avLst/>
            <a:gdLst/>
            <a:ahLst/>
            <a:cxnLst/>
            <a:rect l="l" t="t" r="r" b="b"/>
            <a:pathLst>
              <a:path w="5324748" h="3795344">
                <a:moveTo>
                  <a:pt x="0" y="0"/>
                </a:moveTo>
                <a:lnTo>
                  <a:pt x="5324748" y="0"/>
                </a:lnTo>
                <a:lnTo>
                  <a:pt x="5324748" y="3795344"/>
                </a:lnTo>
                <a:lnTo>
                  <a:pt x="0" y="3795344"/>
                </a:lnTo>
                <a:lnTo>
                  <a:pt x="0" y="0"/>
                </a:lnTo>
                <a:close/>
              </a:path>
            </a:pathLst>
          </a:custGeom>
          <a:blipFill>
            <a:blip r:embed="rId7" cstate="print"/>
            <a:stretch>
              <a:fillRect t="-5222"/>
            </a:stretch>
          </a:blipFill>
        </p:spPr>
      </p:sp>
      <p:sp>
        <p:nvSpPr>
          <p:cNvPr id="8" name="TextBox 8"/>
          <p:cNvSpPr txBox="1"/>
          <p:nvPr/>
        </p:nvSpPr>
        <p:spPr>
          <a:xfrm>
            <a:off x="238729" y="209653"/>
            <a:ext cx="12485794" cy="2486505"/>
          </a:xfrm>
          <a:prstGeom prst="rect">
            <a:avLst/>
          </a:prstGeom>
        </p:spPr>
        <p:txBody>
          <a:bodyPr lIns="0" tIns="0" rIns="0" bIns="0" rtlCol="0" anchor="t">
            <a:spAutoFit/>
          </a:bodyPr>
          <a:lstStyle/>
          <a:p>
            <a:pPr algn="just">
              <a:lnSpc>
                <a:spcPts val="3215"/>
              </a:lnSpc>
            </a:pPr>
            <a:r>
              <a:rPr lang="en-US" sz="3495" spc="-90">
                <a:solidFill>
                  <a:srgbClr val="000000"/>
                </a:solidFill>
                <a:latin typeface="True Typewriter"/>
                <a:ea typeface="True Typewriter"/>
                <a:cs typeface="True Typewriter"/>
                <a:sym typeface="True Typewriter"/>
              </a:rPr>
              <a:t>Йдемо далі на схід вулицею Сорочинською, де жили заможні козаки Гасухи. Це був рід, відомий на Миргородщині своєю прихильністю до церкви, із Гасух - Данило Матвійович(1897-1983) пасічник і кравець, а ще бандурист, співак миргородських церковного і світського хорів, який проживав на Сорочинській, 41. Гасухи вчили грати на бандурі і своїх дітей. </a:t>
            </a:r>
          </a:p>
        </p:txBody>
      </p:sp>
      <p:sp>
        <p:nvSpPr>
          <p:cNvPr id="9" name="TextBox 9"/>
          <p:cNvSpPr txBox="1"/>
          <p:nvPr/>
        </p:nvSpPr>
        <p:spPr>
          <a:xfrm>
            <a:off x="60485" y="2954772"/>
            <a:ext cx="12963252" cy="1472453"/>
          </a:xfrm>
          <a:prstGeom prst="rect">
            <a:avLst/>
          </a:prstGeom>
        </p:spPr>
        <p:txBody>
          <a:bodyPr lIns="0" tIns="0" rIns="0" bIns="0" rtlCol="0" anchor="t">
            <a:spAutoFit/>
          </a:bodyPr>
          <a:lstStyle/>
          <a:p>
            <a:pPr algn="ctr">
              <a:lnSpc>
                <a:spcPts val="2765"/>
              </a:lnSpc>
            </a:pPr>
            <a:r>
              <a:rPr lang="en-US" sz="3590">
                <a:solidFill>
                  <a:srgbClr val="000000"/>
                </a:solidFill>
                <a:latin typeface="True Typewriter"/>
                <a:ea typeface="True Typewriter"/>
                <a:cs typeface="True Typewriter"/>
                <a:sym typeface="True Typewriter"/>
              </a:rPr>
              <a:t>У 80-х роках минулого століття Данилу Матвійовичу вдалося придбати унікальну маленьку дитячу кобзу роботи місцевого майстра. Імʼя та прізвище майстра невідоме, однак є припущення, що це міг бути один з відомих майстрів кобзарів:</a:t>
            </a:r>
          </a:p>
        </p:txBody>
      </p:sp>
      <p:sp>
        <p:nvSpPr>
          <p:cNvPr id="10" name="TextBox 10"/>
          <p:cNvSpPr txBox="1"/>
          <p:nvPr/>
        </p:nvSpPr>
        <p:spPr>
          <a:xfrm>
            <a:off x="13219492" y="3643374"/>
            <a:ext cx="4812269" cy="900035"/>
          </a:xfrm>
          <a:prstGeom prst="rect">
            <a:avLst/>
          </a:prstGeom>
        </p:spPr>
        <p:txBody>
          <a:bodyPr lIns="0" tIns="0" rIns="0" bIns="0" rtlCol="0" anchor="t">
            <a:spAutoFit/>
          </a:bodyPr>
          <a:lstStyle/>
          <a:p>
            <a:pPr algn="ctr">
              <a:lnSpc>
                <a:spcPts val="3268"/>
              </a:lnSpc>
            </a:pPr>
            <a:r>
              <a:rPr lang="en-US" sz="3204">
                <a:solidFill>
                  <a:srgbClr val="000000"/>
                </a:solidFill>
                <a:latin typeface="True Typewriter"/>
                <a:ea typeface="True Typewriter"/>
                <a:cs typeface="True Typewriter"/>
                <a:sym typeface="True Typewriter"/>
              </a:rPr>
              <a:t>Дитяча кобза, яка належала родині Д.Гасухи</a:t>
            </a:r>
          </a:p>
        </p:txBody>
      </p:sp>
      <p:sp>
        <p:nvSpPr>
          <p:cNvPr id="11" name="TextBox 11"/>
          <p:cNvSpPr txBox="1"/>
          <p:nvPr/>
        </p:nvSpPr>
        <p:spPr>
          <a:xfrm>
            <a:off x="4501235" y="8850844"/>
            <a:ext cx="4113371" cy="407456"/>
          </a:xfrm>
          <a:prstGeom prst="rect">
            <a:avLst/>
          </a:prstGeom>
        </p:spPr>
        <p:txBody>
          <a:bodyPr lIns="0" tIns="0" rIns="0" bIns="0" rtlCol="0" anchor="t">
            <a:spAutoFit/>
          </a:bodyPr>
          <a:lstStyle/>
          <a:p>
            <a:pPr algn="ctr">
              <a:lnSpc>
                <a:spcPts val="2726"/>
              </a:lnSpc>
            </a:pPr>
            <a:r>
              <a:rPr lang="en-US" sz="2900">
                <a:solidFill>
                  <a:srgbClr val="000000"/>
                </a:solidFill>
                <a:latin typeface="True Typewriter"/>
                <a:ea typeface="True Typewriter"/>
                <a:cs typeface="True Typewriter"/>
                <a:sym typeface="True Typewriter"/>
              </a:rPr>
              <a:t>Горбенко Володимир Якович</a:t>
            </a:r>
          </a:p>
        </p:txBody>
      </p:sp>
      <p:sp>
        <p:nvSpPr>
          <p:cNvPr id="12" name="TextBox 12"/>
          <p:cNvSpPr txBox="1"/>
          <p:nvPr/>
        </p:nvSpPr>
        <p:spPr>
          <a:xfrm>
            <a:off x="238729" y="9407468"/>
            <a:ext cx="4101918" cy="531281"/>
          </a:xfrm>
          <a:prstGeom prst="rect">
            <a:avLst/>
          </a:prstGeom>
        </p:spPr>
        <p:txBody>
          <a:bodyPr lIns="0" tIns="0" rIns="0" bIns="0" rtlCol="0" anchor="t">
            <a:spAutoFit/>
          </a:bodyPr>
          <a:lstStyle/>
          <a:p>
            <a:pPr algn="ctr">
              <a:lnSpc>
                <a:spcPts val="4060"/>
              </a:lnSpc>
              <a:spcBef>
                <a:spcPct val="0"/>
              </a:spcBef>
            </a:pPr>
            <a:r>
              <a:rPr lang="en-US" sz="2900" spc="-46">
                <a:solidFill>
                  <a:srgbClr val="000000"/>
                </a:solidFill>
                <a:latin typeface="True Typewriter"/>
                <a:ea typeface="True Typewriter"/>
                <a:cs typeface="True Typewriter"/>
                <a:sym typeface="True Typewriter"/>
              </a:rPr>
              <a:t>Колісник Панас Олексійович</a:t>
            </a:r>
          </a:p>
        </p:txBody>
      </p:sp>
      <p:sp>
        <p:nvSpPr>
          <p:cNvPr id="13" name="TextBox 13"/>
          <p:cNvSpPr txBox="1"/>
          <p:nvPr/>
        </p:nvSpPr>
        <p:spPr>
          <a:xfrm>
            <a:off x="8753861" y="9587281"/>
            <a:ext cx="4581882" cy="506095"/>
          </a:xfrm>
          <a:prstGeom prst="rect">
            <a:avLst/>
          </a:prstGeom>
        </p:spPr>
        <p:txBody>
          <a:bodyPr lIns="0" tIns="0" rIns="0" bIns="0" rtlCol="0" anchor="t">
            <a:spAutoFit/>
          </a:bodyPr>
          <a:lstStyle/>
          <a:p>
            <a:pPr algn="ctr">
              <a:lnSpc>
                <a:spcPts val="3770"/>
              </a:lnSpc>
            </a:pPr>
            <a:r>
              <a:rPr lang="en-US" sz="2900">
                <a:solidFill>
                  <a:srgbClr val="000000"/>
                </a:solidFill>
                <a:latin typeface="True Typewriter"/>
                <a:ea typeface="True Typewriter"/>
                <a:cs typeface="True Typewriter"/>
                <a:sym typeface="True Typewriter"/>
              </a:rPr>
              <a:t>Кабачок Володимир Андрійович</a:t>
            </a:r>
          </a:p>
        </p:txBody>
      </p:sp>
      <p:sp>
        <p:nvSpPr>
          <p:cNvPr id="14" name="TextBox 14"/>
          <p:cNvSpPr txBox="1"/>
          <p:nvPr/>
        </p:nvSpPr>
        <p:spPr>
          <a:xfrm>
            <a:off x="13451995" y="8818421"/>
            <a:ext cx="4579765" cy="728091"/>
          </a:xfrm>
          <a:prstGeom prst="rect">
            <a:avLst/>
          </a:prstGeom>
        </p:spPr>
        <p:txBody>
          <a:bodyPr lIns="0" tIns="0" rIns="0" bIns="0" rtlCol="0" anchor="t">
            <a:spAutoFit/>
          </a:bodyPr>
          <a:lstStyle/>
          <a:p>
            <a:pPr algn="ctr">
              <a:lnSpc>
                <a:spcPts val="2697"/>
              </a:lnSpc>
            </a:pPr>
            <a:r>
              <a:rPr lang="en-US" sz="2900">
                <a:solidFill>
                  <a:srgbClr val="000000"/>
                </a:solidFill>
                <a:latin typeface="True Typewriter"/>
                <a:ea typeface="True Typewriter"/>
                <a:cs typeface="True Typewriter"/>
                <a:sym typeface="True Typewriter"/>
              </a:rPr>
              <a:t>Будинок, в якому проживав Д.М.Гасуха</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13094930" y="81583"/>
            <a:ext cx="5069345" cy="3376184"/>
          </a:xfrm>
          <a:custGeom>
            <a:avLst/>
            <a:gdLst/>
            <a:ahLst/>
            <a:cxnLst/>
            <a:rect l="l" t="t" r="r" b="b"/>
            <a:pathLst>
              <a:path w="5069345" h="3376184">
                <a:moveTo>
                  <a:pt x="0" y="0"/>
                </a:moveTo>
                <a:lnTo>
                  <a:pt x="5069345" y="0"/>
                </a:lnTo>
                <a:lnTo>
                  <a:pt x="5069345" y="3376184"/>
                </a:lnTo>
                <a:lnTo>
                  <a:pt x="0" y="3376184"/>
                </a:lnTo>
                <a:lnTo>
                  <a:pt x="0" y="0"/>
                </a:lnTo>
                <a:close/>
              </a:path>
            </a:pathLst>
          </a:custGeom>
          <a:blipFill>
            <a:blip r:embed="rId3" cstate="print"/>
            <a:stretch>
              <a:fillRect/>
            </a:stretch>
          </a:blipFill>
        </p:spPr>
      </p:sp>
      <p:sp>
        <p:nvSpPr>
          <p:cNvPr id="4" name="Freeform 4"/>
          <p:cNvSpPr/>
          <p:nvPr/>
        </p:nvSpPr>
        <p:spPr>
          <a:xfrm>
            <a:off x="13641960" y="4687923"/>
            <a:ext cx="4522314" cy="3069959"/>
          </a:xfrm>
          <a:custGeom>
            <a:avLst/>
            <a:gdLst/>
            <a:ahLst/>
            <a:cxnLst/>
            <a:rect l="l" t="t" r="r" b="b"/>
            <a:pathLst>
              <a:path w="4522314" h="3069959">
                <a:moveTo>
                  <a:pt x="0" y="0"/>
                </a:moveTo>
                <a:lnTo>
                  <a:pt x="4522315" y="0"/>
                </a:lnTo>
                <a:lnTo>
                  <a:pt x="4522315" y="3069958"/>
                </a:lnTo>
                <a:lnTo>
                  <a:pt x="0" y="3069958"/>
                </a:lnTo>
                <a:lnTo>
                  <a:pt x="0" y="0"/>
                </a:lnTo>
                <a:close/>
              </a:path>
            </a:pathLst>
          </a:custGeom>
          <a:blipFill>
            <a:blip r:embed="rId4" cstate="print"/>
            <a:stretch>
              <a:fillRect t="-10481"/>
            </a:stretch>
          </a:blipFill>
        </p:spPr>
      </p:sp>
      <p:sp>
        <p:nvSpPr>
          <p:cNvPr id="5" name="Freeform 5"/>
          <p:cNvSpPr/>
          <p:nvPr/>
        </p:nvSpPr>
        <p:spPr>
          <a:xfrm>
            <a:off x="239179" y="4556825"/>
            <a:ext cx="6661358" cy="3890185"/>
          </a:xfrm>
          <a:custGeom>
            <a:avLst/>
            <a:gdLst/>
            <a:ahLst/>
            <a:cxnLst/>
            <a:rect l="l" t="t" r="r" b="b"/>
            <a:pathLst>
              <a:path w="6661358" h="3890185">
                <a:moveTo>
                  <a:pt x="0" y="0"/>
                </a:moveTo>
                <a:lnTo>
                  <a:pt x="6661358" y="0"/>
                </a:lnTo>
                <a:lnTo>
                  <a:pt x="6661358" y="3890185"/>
                </a:lnTo>
                <a:lnTo>
                  <a:pt x="0" y="3890185"/>
                </a:lnTo>
                <a:lnTo>
                  <a:pt x="0" y="0"/>
                </a:lnTo>
                <a:close/>
              </a:path>
            </a:pathLst>
          </a:custGeom>
          <a:blipFill>
            <a:blip r:embed="rId5" cstate="print"/>
            <a:stretch>
              <a:fillRect r="-777" b="-29424"/>
            </a:stretch>
          </a:blipFill>
        </p:spPr>
      </p:sp>
      <p:sp>
        <p:nvSpPr>
          <p:cNvPr id="6" name="TextBox 6"/>
          <p:cNvSpPr txBox="1"/>
          <p:nvPr/>
        </p:nvSpPr>
        <p:spPr>
          <a:xfrm>
            <a:off x="239179" y="-87819"/>
            <a:ext cx="12554509" cy="4404360"/>
          </a:xfrm>
          <a:prstGeom prst="rect">
            <a:avLst/>
          </a:prstGeom>
        </p:spPr>
        <p:txBody>
          <a:bodyPr lIns="0" tIns="0" rIns="0" bIns="0" rtlCol="0" anchor="t">
            <a:spAutoFit/>
          </a:bodyPr>
          <a:lstStyle/>
          <a:p>
            <a:pPr algn="just">
              <a:lnSpc>
                <a:spcPts val="2670"/>
              </a:lnSpc>
            </a:pPr>
            <a:endParaRPr/>
          </a:p>
          <a:p>
            <a:pPr algn="just">
              <a:lnSpc>
                <a:spcPts val="2670"/>
              </a:lnSpc>
            </a:pPr>
            <a:r>
              <a:rPr lang="en-US" sz="3000" spc="110">
                <a:solidFill>
                  <a:srgbClr val="000000"/>
                </a:solidFill>
                <a:latin typeface="True Typewriter"/>
                <a:ea typeface="True Typewriter"/>
                <a:cs typeface="True Typewriter"/>
                <a:sym typeface="True Typewriter"/>
              </a:rPr>
              <a:t>Через дорогу від садиби Гасух, на протилежному боці вулиці, на початку ХХ ст. та й після 1917 р. жили миргородські православні священики Володимир Дубняков (правив у Успенському соборі) й Микола Моркотун, який служив у церкві Всіх Святих. Отець Володимир Дубняков служив священиком у соборі ще в 70-х роках ХІХ ст. У створеній ним церковнопарафіяльній школі при соборі, викладання дітям вели його доньки-курсистки. Великий міцний одноповерховий будинок Дубнякова на Сорочинській вулиці довго слугував миргородцям: у 30 - 80-х рр. у ньому був один із корпусів дитячого садка № 1, а в 80-х - 90-х рр. - міський відділ освіти (це був будинок № 12, у 2002 р. він був зруйнований як аварійний і такий, що не підлягав ремонтові, а на його місці споруджено новийсуч асний п'ятиповерховий будинок.</a:t>
            </a:r>
          </a:p>
        </p:txBody>
      </p:sp>
      <p:sp>
        <p:nvSpPr>
          <p:cNvPr id="7" name="TextBox 7"/>
          <p:cNvSpPr txBox="1"/>
          <p:nvPr/>
        </p:nvSpPr>
        <p:spPr>
          <a:xfrm>
            <a:off x="12793687" y="3448242"/>
            <a:ext cx="5494313" cy="946887"/>
          </a:xfrm>
          <a:prstGeom prst="rect">
            <a:avLst/>
          </a:prstGeom>
        </p:spPr>
        <p:txBody>
          <a:bodyPr lIns="0" tIns="0" rIns="0" bIns="0" rtlCol="0" anchor="t">
            <a:spAutoFit/>
          </a:bodyPr>
          <a:lstStyle/>
          <a:p>
            <a:pPr algn="ctr">
              <a:lnSpc>
                <a:spcPts val="2443"/>
              </a:lnSpc>
              <a:spcBef>
                <a:spcPct val="0"/>
              </a:spcBef>
            </a:pPr>
            <a:r>
              <a:rPr lang="en-US" sz="2241" spc="224">
                <a:solidFill>
                  <a:srgbClr val="000000"/>
                </a:solidFill>
                <a:latin typeface="True Typewriter"/>
                <a:ea typeface="True Typewriter"/>
                <a:cs typeface="True Typewriter"/>
                <a:sym typeface="True Typewriter"/>
              </a:rPr>
              <a:t>Успенський Собор де служив Володимир Дубняков, </a:t>
            </a:r>
          </a:p>
          <a:p>
            <a:pPr algn="ctr">
              <a:lnSpc>
                <a:spcPts val="2443"/>
              </a:lnSpc>
              <a:spcBef>
                <a:spcPct val="0"/>
              </a:spcBef>
            </a:pPr>
            <a:r>
              <a:rPr lang="en-US" sz="2241" spc="224">
                <a:solidFill>
                  <a:srgbClr val="000000"/>
                </a:solidFill>
                <a:latin typeface="True Typewriter"/>
                <a:ea typeface="True Typewriter"/>
                <a:cs typeface="True Typewriter"/>
                <a:sym typeface="True Typewriter"/>
              </a:rPr>
              <a:t>теперішні дні</a:t>
            </a:r>
          </a:p>
        </p:txBody>
      </p:sp>
      <p:sp>
        <p:nvSpPr>
          <p:cNvPr id="8" name="TextBox 8"/>
          <p:cNvSpPr txBox="1"/>
          <p:nvPr/>
        </p:nvSpPr>
        <p:spPr>
          <a:xfrm>
            <a:off x="13641960" y="7882714"/>
            <a:ext cx="4066723" cy="1509223"/>
          </a:xfrm>
          <a:prstGeom prst="rect">
            <a:avLst/>
          </a:prstGeom>
        </p:spPr>
        <p:txBody>
          <a:bodyPr lIns="0" tIns="0" rIns="0" bIns="0" rtlCol="0" anchor="t">
            <a:spAutoFit/>
          </a:bodyPr>
          <a:lstStyle/>
          <a:p>
            <a:pPr algn="ctr">
              <a:lnSpc>
                <a:spcPts val="2874"/>
              </a:lnSpc>
            </a:pPr>
            <a:r>
              <a:rPr lang="en-US" sz="2933" spc="-61">
                <a:solidFill>
                  <a:srgbClr val="000000"/>
                </a:solidFill>
                <a:latin typeface="True Typewriter"/>
                <a:ea typeface="True Typewriter"/>
                <a:cs typeface="True Typewriter"/>
                <a:sym typeface="True Typewriter"/>
              </a:rPr>
              <a:t>На жаль церква Всіх Святих, в якій служив Моркотун, не збереглася до наших днів  </a:t>
            </a:r>
          </a:p>
        </p:txBody>
      </p:sp>
      <p:sp>
        <p:nvSpPr>
          <p:cNvPr id="9" name="TextBox 9"/>
          <p:cNvSpPr txBox="1"/>
          <p:nvPr/>
        </p:nvSpPr>
        <p:spPr>
          <a:xfrm>
            <a:off x="239179" y="8472235"/>
            <a:ext cx="6806137" cy="820928"/>
          </a:xfrm>
          <a:prstGeom prst="rect">
            <a:avLst/>
          </a:prstGeom>
        </p:spPr>
        <p:txBody>
          <a:bodyPr lIns="0" tIns="0" rIns="0" bIns="0" rtlCol="0" anchor="t">
            <a:spAutoFit/>
          </a:bodyPr>
          <a:lstStyle/>
          <a:p>
            <a:pPr algn="ctr">
              <a:lnSpc>
                <a:spcPts val="3016"/>
              </a:lnSpc>
            </a:pPr>
            <a:r>
              <a:rPr lang="en-US" sz="2900" spc="-168">
                <a:solidFill>
                  <a:srgbClr val="000000"/>
                </a:solidFill>
                <a:latin typeface="True Typewriter"/>
                <a:ea typeface="True Typewriter"/>
                <a:cs typeface="True Typewriter"/>
                <a:sym typeface="True Typewriter"/>
              </a:rPr>
              <a:t>На цьому місці на початку ХХ ст. розміщалася садиба Дубнякова та Моркотуна</a:t>
            </a:r>
          </a:p>
        </p:txBody>
      </p:sp>
      <p:sp>
        <p:nvSpPr>
          <p:cNvPr id="10" name="Freeform 10"/>
          <p:cNvSpPr/>
          <p:nvPr/>
        </p:nvSpPr>
        <p:spPr>
          <a:xfrm>
            <a:off x="7253883" y="4556825"/>
            <a:ext cx="6035653" cy="3890185"/>
          </a:xfrm>
          <a:custGeom>
            <a:avLst/>
            <a:gdLst/>
            <a:ahLst/>
            <a:cxnLst/>
            <a:rect l="l" t="t" r="r" b="b"/>
            <a:pathLst>
              <a:path w="6035653" h="3890185">
                <a:moveTo>
                  <a:pt x="0" y="0"/>
                </a:moveTo>
                <a:lnTo>
                  <a:pt x="6035652" y="0"/>
                </a:lnTo>
                <a:lnTo>
                  <a:pt x="6035652" y="3890185"/>
                </a:lnTo>
                <a:lnTo>
                  <a:pt x="0" y="3890185"/>
                </a:lnTo>
                <a:lnTo>
                  <a:pt x="0" y="0"/>
                </a:lnTo>
                <a:close/>
              </a:path>
            </a:pathLst>
          </a:custGeom>
          <a:blipFill>
            <a:blip r:embed="rId6" cstate="print"/>
            <a:stretch>
              <a:fillRect l="-3313" r="-10604" b="-1849"/>
            </a:stretch>
          </a:blipFill>
        </p:spPr>
      </p:sp>
      <p:sp>
        <p:nvSpPr>
          <p:cNvPr id="11" name="TextBox 11"/>
          <p:cNvSpPr txBox="1"/>
          <p:nvPr/>
        </p:nvSpPr>
        <p:spPr>
          <a:xfrm>
            <a:off x="7911784" y="8510335"/>
            <a:ext cx="4719850" cy="344774"/>
          </a:xfrm>
          <a:prstGeom prst="rect">
            <a:avLst/>
          </a:prstGeom>
        </p:spPr>
        <p:txBody>
          <a:bodyPr lIns="0" tIns="0" rIns="0" bIns="0" rtlCol="0" anchor="t">
            <a:spAutoFit/>
          </a:bodyPr>
          <a:lstStyle/>
          <a:p>
            <a:pPr algn="ctr">
              <a:lnSpc>
                <a:spcPts val="2639"/>
              </a:lnSpc>
            </a:pPr>
            <a:r>
              <a:rPr lang="uk-UA" sz="2900" spc="-92" dirty="0" err="1" smtClean="0">
                <a:solidFill>
                  <a:srgbClr val="000000"/>
                </a:solidFill>
                <a:latin typeface="True Typewriter"/>
                <a:ea typeface="True Typewriter"/>
                <a:cs typeface="True Typewriter"/>
                <a:sym typeface="True Typewriter"/>
              </a:rPr>
              <a:t>Всіхсвятська</a:t>
            </a:r>
            <a:r>
              <a:rPr lang="uk-UA" sz="2900" spc="-92" dirty="0" smtClean="0">
                <a:solidFill>
                  <a:srgbClr val="000000"/>
                </a:solidFill>
                <a:latin typeface="True Typewriter"/>
                <a:ea typeface="True Typewriter"/>
                <a:cs typeface="True Typewriter"/>
                <a:sym typeface="True Typewriter"/>
              </a:rPr>
              <a:t> церква</a:t>
            </a:r>
            <a:r>
              <a:rPr lang="en-US" sz="2900" spc="-92" dirty="0" smtClean="0">
                <a:solidFill>
                  <a:srgbClr val="000000"/>
                </a:solidFill>
                <a:latin typeface="True Typewriter"/>
                <a:ea typeface="True Typewriter"/>
                <a:cs typeface="True Typewriter"/>
                <a:sym typeface="True Typewriter"/>
              </a:rPr>
              <a:t> </a:t>
            </a:r>
            <a:r>
              <a:rPr lang="en-US" sz="2900" spc="-92" dirty="0">
                <a:solidFill>
                  <a:srgbClr val="000000"/>
                </a:solidFill>
                <a:latin typeface="True Typewriter"/>
                <a:ea typeface="True Typewriter"/>
                <a:cs typeface="True Typewriter"/>
                <a:sym typeface="True Typewriter"/>
              </a:rPr>
              <a:t>1950-і </a:t>
            </a:r>
            <a:r>
              <a:rPr lang="en-US" sz="2900" spc="-92" dirty="0" err="1">
                <a:solidFill>
                  <a:srgbClr val="000000"/>
                </a:solidFill>
                <a:latin typeface="True Typewriter"/>
                <a:ea typeface="True Typewriter"/>
                <a:cs typeface="True Typewriter"/>
                <a:sym typeface="True Typewriter"/>
              </a:rPr>
              <a:t>роки</a:t>
            </a:r>
            <a:endParaRPr lang="en-US" sz="2900" spc="-92" dirty="0">
              <a:solidFill>
                <a:srgbClr val="000000"/>
              </a:solidFill>
              <a:latin typeface="True Typewriter"/>
              <a:ea typeface="True Typewriter"/>
              <a:cs typeface="True Typewriter"/>
              <a:sym typeface="True Typewriter"/>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15698973" y="150697"/>
            <a:ext cx="2365215" cy="4175538"/>
          </a:xfrm>
          <a:custGeom>
            <a:avLst/>
            <a:gdLst/>
            <a:ahLst/>
            <a:cxnLst/>
            <a:rect l="l" t="t" r="r" b="b"/>
            <a:pathLst>
              <a:path w="2365215" h="4175538">
                <a:moveTo>
                  <a:pt x="0" y="0"/>
                </a:moveTo>
                <a:lnTo>
                  <a:pt x="2365215" y="0"/>
                </a:lnTo>
                <a:lnTo>
                  <a:pt x="2365215" y="4175538"/>
                </a:lnTo>
                <a:lnTo>
                  <a:pt x="0" y="4175538"/>
                </a:lnTo>
                <a:lnTo>
                  <a:pt x="0" y="0"/>
                </a:lnTo>
                <a:close/>
              </a:path>
            </a:pathLst>
          </a:custGeom>
          <a:blipFill>
            <a:blip r:embed="rId3" cstate="print"/>
            <a:stretch>
              <a:fillRect l="-11900" b="-1214"/>
            </a:stretch>
          </a:blipFill>
        </p:spPr>
      </p:sp>
      <p:sp>
        <p:nvSpPr>
          <p:cNvPr id="4" name="Freeform 4"/>
          <p:cNvSpPr/>
          <p:nvPr/>
        </p:nvSpPr>
        <p:spPr>
          <a:xfrm>
            <a:off x="12581063" y="150697"/>
            <a:ext cx="2870683" cy="4175538"/>
          </a:xfrm>
          <a:custGeom>
            <a:avLst/>
            <a:gdLst/>
            <a:ahLst/>
            <a:cxnLst/>
            <a:rect l="l" t="t" r="r" b="b"/>
            <a:pathLst>
              <a:path w="2870683" h="4175538">
                <a:moveTo>
                  <a:pt x="0" y="0"/>
                </a:moveTo>
                <a:lnTo>
                  <a:pt x="2870683" y="0"/>
                </a:lnTo>
                <a:lnTo>
                  <a:pt x="2870683" y="4175538"/>
                </a:lnTo>
                <a:lnTo>
                  <a:pt x="0" y="4175538"/>
                </a:lnTo>
                <a:lnTo>
                  <a:pt x="0" y="0"/>
                </a:lnTo>
                <a:close/>
              </a:path>
            </a:pathLst>
          </a:custGeom>
          <a:blipFill>
            <a:blip r:embed="rId4" cstate="print"/>
            <a:stretch>
              <a:fillRect/>
            </a:stretch>
          </a:blipFill>
        </p:spPr>
      </p:sp>
      <p:sp>
        <p:nvSpPr>
          <p:cNvPr id="5" name="Freeform 5"/>
          <p:cNvSpPr/>
          <p:nvPr/>
        </p:nvSpPr>
        <p:spPr>
          <a:xfrm>
            <a:off x="7696200" y="1485900"/>
            <a:ext cx="4651670" cy="2712006"/>
          </a:xfrm>
          <a:custGeom>
            <a:avLst/>
            <a:gdLst/>
            <a:ahLst/>
            <a:cxnLst/>
            <a:rect l="l" t="t" r="r" b="b"/>
            <a:pathLst>
              <a:path w="4651670" h="2712006">
                <a:moveTo>
                  <a:pt x="0" y="0"/>
                </a:moveTo>
                <a:lnTo>
                  <a:pt x="4651670" y="0"/>
                </a:lnTo>
                <a:lnTo>
                  <a:pt x="4651670" y="2712005"/>
                </a:lnTo>
                <a:lnTo>
                  <a:pt x="0" y="2712005"/>
                </a:lnTo>
                <a:lnTo>
                  <a:pt x="0" y="0"/>
                </a:lnTo>
                <a:close/>
              </a:path>
            </a:pathLst>
          </a:custGeom>
          <a:blipFill>
            <a:blip r:embed="rId5" cstate="print"/>
            <a:stretch>
              <a:fillRect l="-19099" t="-18608" r="-6207" b="-42588"/>
            </a:stretch>
          </a:blipFill>
        </p:spPr>
      </p:sp>
      <p:sp>
        <p:nvSpPr>
          <p:cNvPr id="6" name="Freeform 6"/>
          <p:cNvSpPr/>
          <p:nvPr/>
        </p:nvSpPr>
        <p:spPr>
          <a:xfrm>
            <a:off x="16215816" y="2385637"/>
            <a:ext cx="1331530" cy="389775"/>
          </a:xfrm>
          <a:custGeom>
            <a:avLst/>
            <a:gdLst/>
            <a:ahLst/>
            <a:cxnLst/>
            <a:rect l="l" t="t" r="r" b="b"/>
            <a:pathLst>
              <a:path w="1331530" h="389775">
                <a:moveTo>
                  <a:pt x="0" y="0"/>
                </a:moveTo>
                <a:lnTo>
                  <a:pt x="1331529" y="0"/>
                </a:lnTo>
                <a:lnTo>
                  <a:pt x="1331529" y="389775"/>
                </a:lnTo>
                <a:lnTo>
                  <a:pt x="0" y="389775"/>
                </a:lnTo>
                <a:lnTo>
                  <a:pt x="0" y="0"/>
                </a:lnTo>
                <a:close/>
              </a:path>
            </a:pathLst>
          </a:custGeom>
          <a:blipFill>
            <a:blip r:embed="rId6" cstate="print">
              <a:extLst>
                <a:ext uri="{96DAC541-7B7A-43D3-8B79-37D633B846F1}">
                  <asvg:svgBlip xmlns:asvg="http://schemas.microsoft.com/office/drawing/2016/SVG/main" xmlns="" r:embed="rId7"/>
                </a:ext>
              </a:extLst>
            </a:blip>
            <a:stretch>
              <a:fillRect/>
            </a:stretch>
          </a:blipFill>
        </p:spPr>
      </p:sp>
      <p:sp>
        <p:nvSpPr>
          <p:cNvPr id="7" name="TextBox 7"/>
          <p:cNvSpPr txBox="1"/>
          <p:nvPr/>
        </p:nvSpPr>
        <p:spPr>
          <a:xfrm>
            <a:off x="224864" y="57150"/>
            <a:ext cx="12108550" cy="1701132"/>
          </a:xfrm>
          <a:prstGeom prst="rect">
            <a:avLst/>
          </a:prstGeom>
        </p:spPr>
        <p:txBody>
          <a:bodyPr lIns="0" tIns="0" rIns="0" bIns="0" rtlCol="0" anchor="t">
            <a:spAutoFit/>
          </a:bodyPr>
          <a:lstStyle/>
          <a:p>
            <a:pPr algn="just">
              <a:lnSpc>
                <a:spcPts val="2554"/>
              </a:lnSpc>
            </a:pPr>
            <a:r>
              <a:rPr lang="en-US" sz="2800" dirty="0" err="1">
                <a:solidFill>
                  <a:srgbClr val="000000"/>
                </a:solidFill>
                <a:latin typeface="True Typewriter"/>
                <a:ea typeface="True Typewriter"/>
                <a:cs typeface="True Typewriter"/>
                <a:sym typeface="True Typewriter"/>
              </a:rPr>
              <a:t>На</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лівому</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боці</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вулиці</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Сорочинської</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перед</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поворотом</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на</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вулицю</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Бережанську</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жив</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миргородський</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лікар</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Юрій</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Федорович</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Чаган</a:t>
            </a:r>
            <a:r>
              <a:rPr lang="en-US" sz="2800" dirty="0">
                <a:solidFill>
                  <a:srgbClr val="000000"/>
                </a:solidFill>
                <a:latin typeface="True Typewriter"/>
                <a:ea typeface="True Typewriter"/>
                <a:cs typeface="True Typewriter"/>
                <a:sym typeface="True Typewriter"/>
              </a:rPr>
              <a:t> (1882-1957), </a:t>
            </a:r>
            <a:r>
              <a:rPr lang="en-US" sz="2800" dirty="0" err="1">
                <a:solidFill>
                  <a:srgbClr val="000000"/>
                </a:solidFill>
                <a:latin typeface="True Typewriter"/>
                <a:ea typeface="True Typewriter"/>
                <a:cs typeface="True Typewriter"/>
                <a:sym typeface="True Typewriter"/>
              </a:rPr>
              <a:t>який</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під</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час</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німецької</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окупації</a:t>
            </a:r>
            <a:r>
              <a:rPr lang="en-US" sz="2800" dirty="0">
                <a:solidFill>
                  <a:srgbClr val="000000"/>
                </a:solidFill>
                <a:latin typeface="True Typewriter"/>
                <a:ea typeface="True Typewriter"/>
                <a:cs typeface="True Typewriter"/>
                <a:sym typeface="True Typewriter"/>
              </a:rPr>
              <a:t> 1941 - 1943 </a:t>
            </a:r>
            <a:r>
              <a:rPr lang="en-US" sz="2800" dirty="0" err="1">
                <a:solidFill>
                  <a:srgbClr val="000000"/>
                </a:solidFill>
                <a:latin typeface="True Typewriter"/>
                <a:ea typeface="True Typewriter"/>
                <a:cs typeface="True Typewriter"/>
                <a:sym typeface="True Typewriter"/>
              </a:rPr>
              <a:t>рр</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уже</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літньою</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людиною</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ризикував</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своїм</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життям</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всіляко</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допомагаючи</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миргородській</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молоді</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уникати</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вивезення</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на</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підневільні</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роботи</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до</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Німеччини</a:t>
            </a:r>
            <a:r>
              <a:rPr lang="en-US" sz="2800" dirty="0">
                <a:solidFill>
                  <a:srgbClr val="000000"/>
                </a:solidFill>
                <a:latin typeface="True Typewriter"/>
                <a:ea typeface="True Typewriter"/>
                <a:cs typeface="True Typewriter"/>
                <a:sym typeface="True Typewriter"/>
              </a:rPr>
              <a:t>.</a:t>
            </a:r>
          </a:p>
        </p:txBody>
      </p:sp>
      <p:sp>
        <p:nvSpPr>
          <p:cNvPr id="8" name="TextBox 8"/>
          <p:cNvSpPr txBox="1"/>
          <p:nvPr/>
        </p:nvSpPr>
        <p:spPr>
          <a:xfrm>
            <a:off x="13106400" y="4305300"/>
            <a:ext cx="1752600" cy="538609"/>
          </a:xfrm>
          <a:prstGeom prst="rect">
            <a:avLst/>
          </a:prstGeom>
        </p:spPr>
        <p:txBody>
          <a:bodyPr wrap="square" lIns="0" tIns="0" rIns="0" bIns="0" rtlCol="0" anchor="t">
            <a:spAutoFit/>
          </a:bodyPr>
          <a:lstStyle/>
          <a:p>
            <a:pPr algn="ctr">
              <a:lnSpc>
                <a:spcPts val="4208"/>
              </a:lnSpc>
              <a:spcBef>
                <a:spcPct val="0"/>
              </a:spcBef>
            </a:pPr>
            <a:r>
              <a:rPr lang="en-US" sz="3006" dirty="0" err="1" smtClean="0">
                <a:solidFill>
                  <a:srgbClr val="000000"/>
                </a:solidFill>
                <a:latin typeface="True Typewriter"/>
                <a:ea typeface="True Typewriter"/>
                <a:cs typeface="True Typewriter"/>
                <a:sym typeface="True Typewriter"/>
              </a:rPr>
              <a:t>Ю.Ф.Чага</a:t>
            </a:r>
            <a:r>
              <a:rPr lang="uk-UA" sz="3006" dirty="0" smtClean="0">
                <a:solidFill>
                  <a:srgbClr val="000000"/>
                </a:solidFill>
                <a:latin typeface="True Typewriter"/>
                <a:ea typeface="True Typewriter"/>
                <a:cs typeface="True Typewriter"/>
                <a:sym typeface="True Typewriter"/>
              </a:rPr>
              <a:t>н</a:t>
            </a:r>
            <a:endParaRPr lang="en-US" sz="3006" dirty="0">
              <a:solidFill>
                <a:srgbClr val="000000"/>
              </a:solidFill>
              <a:latin typeface="True Typewriter"/>
              <a:ea typeface="True Typewriter"/>
              <a:cs typeface="True Typewriter"/>
              <a:sym typeface="True Typewriter"/>
            </a:endParaRPr>
          </a:p>
        </p:txBody>
      </p:sp>
      <p:sp>
        <p:nvSpPr>
          <p:cNvPr id="9" name="TextBox 9"/>
          <p:cNvSpPr txBox="1"/>
          <p:nvPr/>
        </p:nvSpPr>
        <p:spPr>
          <a:xfrm>
            <a:off x="7924800" y="4229100"/>
            <a:ext cx="4038600" cy="718145"/>
          </a:xfrm>
          <a:prstGeom prst="rect">
            <a:avLst/>
          </a:prstGeom>
        </p:spPr>
        <p:txBody>
          <a:bodyPr wrap="square" lIns="0" tIns="0" rIns="0" bIns="0" rtlCol="0" anchor="t">
            <a:spAutoFit/>
          </a:bodyPr>
          <a:lstStyle/>
          <a:p>
            <a:pPr algn="ctr">
              <a:lnSpc>
                <a:spcPts val="2844"/>
              </a:lnSpc>
            </a:pPr>
            <a:r>
              <a:rPr lang="en-US" sz="2800" dirty="0" err="1">
                <a:solidFill>
                  <a:srgbClr val="000000"/>
                </a:solidFill>
                <a:latin typeface="True Typewriter"/>
                <a:ea typeface="True Typewriter"/>
                <a:cs typeface="True Typewriter"/>
                <a:sym typeface="True Typewriter"/>
              </a:rPr>
              <a:t>Місце</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де</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стояв</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будинок</a:t>
            </a:r>
            <a:r>
              <a:rPr lang="en-US" sz="2800" dirty="0">
                <a:solidFill>
                  <a:srgbClr val="000000"/>
                </a:solidFill>
                <a:latin typeface="True Typewriter"/>
                <a:ea typeface="True Typewriter"/>
                <a:cs typeface="True Typewriter"/>
                <a:sym typeface="True Typewriter"/>
              </a:rPr>
              <a:t> </a:t>
            </a:r>
            <a:r>
              <a:rPr lang="en-US" sz="2800" dirty="0" err="1">
                <a:solidFill>
                  <a:srgbClr val="000000"/>
                </a:solidFill>
                <a:latin typeface="True Typewriter"/>
                <a:ea typeface="True Typewriter"/>
                <a:cs typeface="True Typewriter"/>
                <a:sym typeface="True Typewriter"/>
              </a:rPr>
              <a:t>Ю.Ф.Чагана</a:t>
            </a:r>
            <a:endParaRPr lang="en-US" sz="2800" dirty="0">
              <a:solidFill>
                <a:srgbClr val="000000"/>
              </a:solidFill>
              <a:latin typeface="True Typewriter"/>
              <a:ea typeface="True Typewriter"/>
              <a:cs typeface="True Typewriter"/>
              <a:sym typeface="True Typewriter"/>
            </a:endParaRPr>
          </a:p>
        </p:txBody>
      </p:sp>
      <p:sp>
        <p:nvSpPr>
          <p:cNvPr id="10" name="TextBox 10"/>
          <p:cNvSpPr txBox="1"/>
          <p:nvPr/>
        </p:nvSpPr>
        <p:spPr>
          <a:xfrm>
            <a:off x="224864" y="5429420"/>
            <a:ext cx="13145250" cy="2070735"/>
          </a:xfrm>
          <a:prstGeom prst="rect">
            <a:avLst/>
          </a:prstGeom>
        </p:spPr>
        <p:txBody>
          <a:bodyPr lIns="0" tIns="0" rIns="0" bIns="0" rtlCol="0" anchor="t">
            <a:spAutoFit/>
          </a:bodyPr>
          <a:lstStyle/>
          <a:p>
            <a:pPr algn="l">
              <a:lnSpc>
                <a:spcPts val="2670"/>
              </a:lnSpc>
            </a:pPr>
            <a:r>
              <a:rPr lang="en-US" sz="2800" spc="-48" dirty="0" smtClean="0">
                <a:solidFill>
                  <a:srgbClr val="000000"/>
                </a:solidFill>
                <a:latin typeface="True Typewriter"/>
                <a:ea typeface="True Typewriter"/>
                <a:cs typeface="True Typewriter"/>
                <a:sym typeface="True Typewriter"/>
              </a:rPr>
              <a:t>У </a:t>
            </a:r>
            <a:r>
              <a:rPr lang="en-US" sz="2800" spc="-48" dirty="0" err="1" smtClean="0">
                <a:solidFill>
                  <a:srgbClr val="000000"/>
                </a:solidFill>
                <a:latin typeface="True Typewriter"/>
                <a:ea typeface="True Typewriter"/>
                <a:cs typeface="True Typewriter"/>
                <a:sym typeface="True Typewriter"/>
              </a:rPr>
              <a:t>сьогоднішньому</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будинку</a:t>
            </a:r>
            <a:r>
              <a:rPr lang="en-US" sz="2800" spc="-48" dirty="0" smtClean="0">
                <a:solidFill>
                  <a:srgbClr val="000000"/>
                </a:solidFill>
                <a:latin typeface="True Typewriter"/>
                <a:ea typeface="True Typewriter"/>
                <a:cs typeface="True Typewriter"/>
                <a:sym typeface="True Typewriter"/>
              </a:rPr>
              <a:t> №58 </a:t>
            </a:r>
            <a:r>
              <a:rPr lang="en-US" sz="2800" spc="-48" dirty="0" err="1" smtClean="0">
                <a:solidFill>
                  <a:srgbClr val="000000"/>
                </a:solidFill>
                <a:latin typeface="True Typewriter"/>
                <a:ea typeface="True Typewriter"/>
                <a:cs typeface="True Typewriter"/>
                <a:sym typeface="True Typewriter"/>
              </a:rPr>
              <a:t>жив</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знаний</a:t>
            </a:r>
            <a:r>
              <a:rPr lang="en-US" sz="2800" spc="-48" dirty="0" smtClean="0">
                <a:solidFill>
                  <a:srgbClr val="000000"/>
                </a:solidFill>
                <a:latin typeface="True Typewriter"/>
                <a:ea typeface="True Typewriter"/>
                <a:cs typeface="True Typewriter"/>
                <a:sym typeface="True Typewriter"/>
              </a:rPr>
              <a:t> у </a:t>
            </a:r>
            <a:r>
              <a:rPr lang="en-US" sz="2800" spc="-48" dirty="0" err="1" smtClean="0">
                <a:solidFill>
                  <a:srgbClr val="000000"/>
                </a:solidFill>
                <a:latin typeface="True Typewriter"/>
                <a:ea typeface="True Typewriter"/>
                <a:cs typeface="True Typewriter"/>
                <a:sym typeface="True Typewriter"/>
              </a:rPr>
              <a:t>Миргороді</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бандурист</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Йосип</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Іванович</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Корицький</a:t>
            </a:r>
            <a:r>
              <a:rPr lang="en-US" sz="2800" spc="-48" dirty="0" smtClean="0">
                <a:solidFill>
                  <a:srgbClr val="000000"/>
                </a:solidFill>
                <a:latin typeface="True Typewriter"/>
                <a:ea typeface="True Typewriter"/>
                <a:cs typeface="True Typewriter"/>
                <a:sym typeface="True Typewriter"/>
              </a:rPr>
              <a:t> (1894-1977). </a:t>
            </a:r>
            <a:r>
              <a:rPr lang="en-US" sz="2800" spc="-48" dirty="0" err="1" smtClean="0">
                <a:solidFill>
                  <a:srgbClr val="000000"/>
                </a:solidFill>
                <a:latin typeface="True Typewriter"/>
                <a:ea typeface="True Typewriter"/>
                <a:cs typeface="True Typewriter"/>
                <a:sym typeface="True Typewriter"/>
              </a:rPr>
              <a:t>Походив</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із</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родини</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міщан</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які</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були</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близькими</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знайомими</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Панаса</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Мирного</a:t>
            </a:r>
            <a:r>
              <a:rPr lang="en-US" sz="2800" spc="-48" dirty="0" smtClean="0">
                <a:solidFill>
                  <a:srgbClr val="000000"/>
                </a:solidFill>
                <a:latin typeface="True Typewriter"/>
                <a:ea typeface="True Typewriter"/>
                <a:cs typeface="True Typewriter"/>
                <a:sym typeface="True Typewriter"/>
              </a:rPr>
              <a:t>. У 20-х - 40-х </a:t>
            </a:r>
            <a:r>
              <a:rPr lang="en-US" sz="2800" spc="-48" dirty="0" err="1" smtClean="0">
                <a:solidFill>
                  <a:srgbClr val="000000"/>
                </a:solidFill>
                <a:latin typeface="True Typewriter"/>
                <a:ea typeface="True Typewriter"/>
                <a:cs typeface="True Typewriter"/>
                <a:sym typeface="True Typewriter"/>
              </a:rPr>
              <a:t>роках</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Йосип</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Корицький</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був</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учасником</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Миргородської</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капели</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бандуристів</a:t>
            </a:r>
            <a:r>
              <a:rPr lang="en-US" sz="2800" spc="-48" dirty="0" smtClean="0">
                <a:solidFill>
                  <a:srgbClr val="000000"/>
                </a:solidFill>
                <a:latin typeface="True Typewriter"/>
                <a:ea typeface="True Typewriter"/>
                <a:cs typeface="True Typewriter"/>
                <a:sym typeface="True Typewriter"/>
              </a:rPr>
              <a:t>. У </a:t>
            </a:r>
            <a:r>
              <a:rPr lang="en-US" sz="2800" spc="-48" dirty="0" err="1" smtClean="0">
                <a:solidFill>
                  <a:srgbClr val="000000"/>
                </a:solidFill>
                <a:latin typeface="True Typewriter"/>
                <a:ea typeface="True Typewriter"/>
                <a:cs typeface="True Typewriter"/>
                <a:sym typeface="True Typewriter"/>
              </a:rPr>
              <a:t>січні</a:t>
            </a:r>
            <a:r>
              <a:rPr lang="en-US" sz="2800" spc="-48" dirty="0" smtClean="0">
                <a:solidFill>
                  <a:srgbClr val="000000"/>
                </a:solidFill>
                <a:latin typeface="True Typewriter"/>
                <a:ea typeface="True Typewriter"/>
                <a:cs typeface="True Typewriter"/>
                <a:sym typeface="True Typewriter"/>
              </a:rPr>
              <a:t> 1944 р. у </a:t>
            </a:r>
            <a:r>
              <a:rPr lang="en-US" sz="2800" spc="-48" dirty="0" err="1" smtClean="0">
                <a:solidFill>
                  <a:srgbClr val="000000"/>
                </a:solidFill>
                <a:latin typeface="True Typewriter"/>
                <a:ea typeface="True Typewriter"/>
                <a:cs typeface="True Typewriter"/>
                <a:sym typeface="True Typewriter"/>
              </a:rPr>
              <a:t>складі</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капели</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перебував</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на</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фронті</a:t>
            </a:r>
            <a:r>
              <a:rPr lang="en-US" sz="2800" spc="-48" dirty="0" smtClean="0">
                <a:solidFill>
                  <a:srgbClr val="000000"/>
                </a:solidFill>
                <a:latin typeface="True Typewriter"/>
                <a:ea typeface="True Typewriter"/>
                <a:cs typeface="True Typewriter"/>
                <a:sym typeface="True Typewriter"/>
              </a:rPr>
              <a:t>. У 1943-1947 </a:t>
            </a:r>
            <a:r>
              <a:rPr lang="en-US" sz="2800" spc="-48" dirty="0" err="1" smtClean="0">
                <a:solidFill>
                  <a:srgbClr val="000000"/>
                </a:solidFill>
                <a:latin typeface="True Typewriter"/>
                <a:ea typeface="True Typewriter"/>
                <a:cs typeface="True Typewriter"/>
                <a:sym typeface="True Typewriter"/>
              </a:rPr>
              <a:t>рр</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працював</a:t>
            </a:r>
            <a:r>
              <a:rPr lang="en-US" sz="2800" spc="-48" dirty="0" smtClean="0">
                <a:solidFill>
                  <a:srgbClr val="000000"/>
                </a:solidFill>
                <a:latin typeface="True Typewriter"/>
                <a:ea typeface="True Typewriter"/>
                <a:cs typeface="True Typewriter"/>
                <a:sym typeface="True Typewriter"/>
              </a:rPr>
              <a:t> у </a:t>
            </a:r>
            <a:r>
              <a:rPr lang="en-US" sz="2800" spc="-48" dirty="0" err="1" smtClean="0">
                <a:solidFill>
                  <a:srgbClr val="000000"/>
                </a:solidFill>
                <a:latin typeface="True Typewriter"/>
                <a:ea typeface="True Typewriter"/>
                <a:cs typeface="True Typewriter"/>
                <a:sym typeface="True Typewriter"/>
              </a:rPr>
              <a:t>капелі</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бандуристів</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Державного</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українського</a:t>
            </a:r>
            <a:r>
              <a:rPr lang="en-US" sz="2800" spc="-48" dirty="0" smtClean="0">
                <a:solidFill>
                  <a:srgbClr val="000000"/>
                </a:solidFill>
                <a:latin typeface="True Typewriter"/>
                <a:ea typeface="True Typewriter"/>
                <a:cs typeface="True Typewriter"/>
                <a:sym typeface="True Typewriter"/>
              </a:rPr>
              <a:t> </a:t>
            </a:r>
          </a:p>
          <a:p>
            <a:pPr algn="l">
              <a:lnSpc>
                <a:spcPts val="2670"/>
              </a:lnSpc>
            </a:pPr>
            <a:r>
              <a:rPr lang="en-US" sz="2800" spc="-48" dirty="0" err="1" smtClean="0">
                <a:solidFill>
                  <a:srgbClr val="000000"/>
                </a:solidFill>
                <a:latin typeface="True Typewriter"/>
                <a:ea typeface="True Typewriter"/>
                <a:cs typeface="True Typewriter"/>
                <a:sym typeface="True Typewriter"/>
              </a:rPr>
              <a:t>народного</a:t>
            </a:r>
            <a:r>
              <a:rPr lang="en-US" sz="2800" spc="-48" dirty="0" smtClean="0">
                <a:solidFill>
                  <a:srgbClr val="000000"/>
                </a:solidFill>
                <a:latin typeface="True Typewriter"/>
                <a:ea typeface="True Typewriter"/>
                <a:cs typeface="True Typewriter"/>
                <a:sym typeface="True Typewriter"/>
              </a:rPr>
              <a:t> </a:t>
            </a:r>
            <a:r>
              <a:rPr lang="en-US" sz="2800" spc="-48" dirty="0" err="1" smtClean="0">
                <a:solidFill>
                  <a:srgbClr val="000000"/>
                </a:solidFill>
                <a:latin typeface="True Typewriter"/>
                <a:ea typeface="True Typewriter"/>
                <a:cs typeface="True Typewriter"/>
                <a:sym typeface="True Typewriter"/>
              </a:rPr>
              <a:t>хору</a:t>
            </a:r>
            <a:r>
              <a:rPr lang="en-US" sz="2800" spc="-48" dirty="0" smtClean="0">
                <a:solidFill>
                  <a:srgbClr val="000000"/>
                </a:solidFill>
                <a:latin typeface="True Typewriter"/>
                <a:ea typeface="True Typewriter"/>
                <a:cs typeface="True Typewriter"/>
                <a:sym typeface="True Typewriter"/>
              </a:rPr>
              <a:t>.  </a:t>
            </a:r>
            <a:endParaRPr lang="en-US" sz="2800" spc="-48" dirty="0">
              <a:solidFill>
                <a:srgbClr val="000000"/>
              </a:solidFill>
              <a:latin typeface="True Typewriter"/>
              <a:ea typeface="True Typewriter"/>
              <a:cs typeface="True Typewriter"/>
              <a:sym typeface="True Typewriter"/>
            </a:endParaRPr>
          </a:p>
        </p:txBody>
      </p:sp>
      <p:sp>
        <p:nvSpPr>
          <p:cNvPr id="11" name="TextBox 11"/>
          <p:cNvSpPr txBox="1"/>
          <p:nvPr/>
        </p:nvSpPr>
        <p:spPr>
          <a:xfrm>
            <a:off x="224864" y="7669928"/>
            <a:ext cx="5343273" cy="1876425"/>
          </a:xfrm>
          <a:prstGeom prst="rect">
            <a:avLst/>
          </a:prstGeom>
        </p:spPr>
        <p:txBody>
          <a:bodyPr lIns="0" tIns="0" rIns="0" bIns="0" rtlCol="0" anchor="t">
            <a:spAutoFit/>
          </a:bodyPr>
          <a:lstStyle/>
          <a:p>
            <a:pPr algn="just">
              <a:lnSpc>
                <a:spcPts val="2850"/>
              </a:lnSpc>
            </a:pPr>
            <a:r>
              <a:rPr lang="en-US" sz="3000" spc="-110">
                <a:solidFill>
                  <a:srgbClr val="000000"/>
                </a:solidFill>
                <a:latin typeface="True Typewriter"/>
                <a:ea typeface="True Typewriter"/>
                <a:cs typeface="True Typewriter"/>
                <a:sym typeface="True Typewriter"/>
              </a:rPr>
              <a:t>На жаль бандура Йосипа не збереглася, однак залишилася бандура його родички Парасковії Корицької, яка йшла мистецьким шляхом разом з Йосипом.</a:t>
            </a:r>
          </a:p>
        </p:txBody>
      </p:sp>
      <p:sp>
        <p:nvSpPr>
          <p:cNvPr id="12" name="Freeform 12"/>
          <p:cNvSpPr/>
          <p:nvPr/>
        </p:nvSpPr>
        <p:spPr>
          <a:xfrm>
            <a:off x="224864" y="1926153"/>
            <a:ext cx="5001788" cy="2818846"/>
          </a:xfrm>
          <a:custGeom>
            <a:avLst/>
            <a:gdLst/>
            <a:ahLst/>
            <a:cxnLst/>
            <a:rect l="l" t="t" r="r" b="b"/>
            <a:pathLst>
              <a:path w="5001788" h="2818846">
                <a:moveTo>
                  <a:pt x="0" y="0"/>
                </a:moveTo>
                <a:lnTo>
                  <a:pt x="5001788" y="0"/>
                </a:lnTo>
                <a:lnTo>
                  <a:pt x="5001788" y="2818847"/>
                </a:lnTo>
                <a:lnTo>
                  <a:pt x="0" y="2818847"/>
                </a:lnTo>
                <a:lnTo>
                  <a:pt x="0" y="0"/>
                </a:lnTo>
                <a:close/>
              </a:path>
            </a:pathLst>
          </a:custGeom>
          <a:blipFill>
            <a:blip r:embed="rId8" cstate="print"/>
            <a:stretch>
              <a:fillRect t="-20947" b="-12133"/>
            </a:stretch>
          </a:blipFill>
        </p:spPr>
      </p:sp>
      <p:sp>
        <p:nvSpPr>
          <p:cNvPr id="13" name="TextBox 13"/>
          <p:cNvSpPr txBox="1"/>
          <p:nvPr/>
        </p:nvSpPr>
        <p:spPr>
          <a:xfrm>
            <a:off x="61214" y="4698887"/>
            <a:ext cx="5872162" cy="511457"/>
          </a:xfrm>
          <a:prstGeom prst="rect">
            <a:avLst/>
          </a:prstGeom>
        </p:spPr>
        <p:txBody>
          <a:bodyPr lIns="0" tIns="0" rIns="0" bIns="0" rtlCol="0" anchor="t">
            <a:spAutoFit/>
          </a:bodyPr>
          <a:lstStyle/>
          <a:p>
            <a:pPr algn="ctr">
              <a:lnSpc>
                <a:spcPts val="3834"/>
              </a:lnSpc>
              <a:spcBef>
                <a:spcPct val="0"/>
              </a:spcBef>
            </a:pPr>
            <a:r>
              <a:rPr lang="en-US" sz="2738">
                <a:solidFill>
                  <a:srgbClr val="000000"/>
                </a:solidFill>
                <a:latin typeface="True Typewriter"/>
                <a:ea typeface="True Typewriter"/>
                <a:cs typeface="True Typewriter"/>
                <a:sym typeface="True Typewriter"/>
              </a:rPr>
              <a:t>Будинок,у якому проживав Й.І.Корицький</a:t>
            </a:r>
          </a:p>
        </p:txBody>
      </p:sp>
      <p:sp>
        <p:nvSpPr>
          <p:cNvPr id="14" name="Freeform 14"/>
          <p:cNvSpPr/>
          <p:nvPr/>
        </p:nvSpPr>
        <p:spPr>
          <a:xfrm>
            <a:off x="15587067" y="4654637"/>
            <a:ext cx="2589027" cy="4783296"/>
          </a:xfrm>
          <a:custGeom>
            <a:avLst/>
            <a:gdLst/>
            <a:ahLst/>
            <a:cxnLst/>
            <a:rect l="l" t="t" r="r" b="b"/>
            <a:pathLst>
              <a:path w="2589027" h="4783296">
                <a:moveTo>
                  <a:pt x="0" y="0"/>
                </a:moveTo>
                <a:lnTo>
                  <a:pt x="2589027" y="0"/>
                </a:lnTo>
                <a:lnTo>
                  <a:pt x="2589027" y="4783296"/>
                </a:lnTo>
                <a:lnTo>
                  <a:pt x="0" y="4783296"/>
                </a:lnTo>
                <a:lnTo>
                  <a:pt x="0" y="0"/>
                </a:lnTo>
                <a:close/>
              </a:path>
            </a:pathLst>
          </a:custGeom>
          <a:blipFill>
            <a:blip r:embed="rId9" cstate="print"/>
            <a:stretch>
              <a:fillRect b="-11889"/>
            </a:stretch>
          </a:blipFill>
        </p:spPr>
      </p:sp>
      <p:sp>
        <p:nvSpPr>
          <p:cNvPr id="15" name="Freeform 15"/>
          <p:cNvSpPr/>
          <p:nvPr/>
        </p:nvSpPr>
        <p:spPr>
          <a:xfrm>
            <a:off x="10972800" y="6819900"/>
            <a:ext cx="1994314" cy="2501165"/>
          </a:xfrm>
          <a:custGeom>
            <a:avLst/>
            <a:gdLst/>
            <a:ahLst/>
            <a:cxnLst/>
            <a:rect l="l" t="t" r="r" b="b"/>
            <a:pathLst>
              <a:path w="1994314" h="2501165">
                <a:moveTo>
                  <a:pt x="0" y="0"/>
                </a:moveTo>
                <a:lnTo>
                  <a:pt x="1994314" y="0"/>
                </a:lnTo>
                <a:lnTo>
                  <a:pt x="1994314" y="2501166"/>
                </a:lnTo>
                <a:lnTo>
                  <a:pt x="0" y="2501166"/>
                </a:lnTo>
                <a:lnTo>
                  <a:pt x="0" y="0"/>
                </a:lnTo>
                <a:close/>
              </a:path>
            </a:pathLst>
          </a:custGeom>
          <a:blipFill>
            <a:blip r:embed="rId10" cstate="print"/>
            <a:stretch>
              <a:fillRect l="-1231" t="-4406" r="-1231" b="-4525"/>
            </a:stretch>
          </a:blipFill>
        </p:spPr>
      </p:sp>
      <p:sp>
        <p:nvSpPr>
          <p:cNvPr id="16" name="Freeform 16"/>
          <p:cNvSpPr/>
          <p:nvPr/>
        </p:nvSpPr>
        <p:spPr>
          <a:xfrm>
            <a:off x="13503464" y="4961756"/>
            <a:ext cx="1948282" cy="4786967"/>
          </a:xfrm>
          <a:custGeom>
            <a:avLst/>
            <a:gdLst/>
            <a:ahLst/>
            <a:cxnLst/>
            <a:rect l="l" t="t" r="r" b="b"/>
            <a:pathLst>
              <a:path w="1948282" h="4786967">
                <a:moveTo>
                  <a:pt x="0" y="0"/>
                </a:moveTo>
                <a:lnTo>
                  <a:pt x="1948282" y="0"/>
                </a:lnTo>
                <a:lnTo>
                  <a:pt x="1948282" y="4786967"/>
                </a:lnTo>
                <a:lnTo>
                  <a:pt x="0" y="4786967"/>
                </a:lnTo>
                <a:lnTo>
                  <a:pt x="0" y="0"/>
                </a:lnTo>
                <a:close/>
              </a:path>
            </a:pathLst>
          </a:custGeom>
          <a:blipFill>
            <a:blip r:embed="rId11" cstate="print"/>
            <a:stretch>
              <a:fillRect t="-9304" b="-2584"/>
            </a:stretch>
          </a:blipFill>
        </p:spPr>
      </p:sp>
      <p:sp>
        <p:nvSpPr>
          <p:cNvPr id="17" name="Freeform 17"/>
          <p:cNvSpPr/>
          <p:nvPr/>
        </p:nvSpPr>
        <p:spPr>
          <a:xfrm>
            <a:off x="6553200" y="6819900"/>
            <a:ext cx="3505199" cy="2590800"/>
          </a:xfrm>
          <a:custGeom>
            <a:avLst/>
            <a:gdLst/>
            <a:ahLst/>
            <a:cxnLst/>
            <a:rect l="l" t="t" r="r" b="b"/>
            <a:pathLst>
              <a:path w="4086876" h="2954039">
                <a:moveTo>
                  <a:pt x="0" y="0"/>
                </a:moveTo>
                <a:lnTo>
                  <a:pt x="4086877" y="0"/>
                </a:lnTo>
                <a:lnTo>
                  <a:pt x="4086877" y="2954039"/>
                </a:lnTo>
                <a:lnTo>
                  <a:pt x="0" y="2954039"/>
                </a:lnTo>
                <a:lnTo>
                  <a:pt x="0" y="0"/>
                </a:lnTo>
                <a:close/>
              </a:path>
            </a:pathLst>
          </a:custGeom>
          <a:blipFill>
            <a:blip r:embed="rId12" cstate="print"/>
            <a:stretch>
              <a:fillRect l="-12816" t="-20163" r="-2990"/>
            </a:stretch>
          </a:blipFill>
        </p:spPr>
      </p:sp>
      <p:sp>
        <p:nvSpPr>
          <p:cNvPr id="18" name="TextBox 18"/>
          <p:cNvSpPr txBox="1"/>
          <p:nvPr/>
        </p:nvSpPr>
        <p:spPr>
          <a:xfrm>
            <a:off x="15894988" y="9419565"/>
            <a:ext cx="2169200" cy="472694"/>
          </a:xfrm>
          <a:prstGeom prst="rect">
            <a:avLst/>
          </a:prstGeom>
        </p:spPr>
        <p:txBody>
          <a:bodyPr lIns="0" tIns="0" rIns="0" bIns="0" rtlCol="0" anchor="t">
            <a:spAutoFit/>
          </a:bodyPr>
          <a:lstStyle/>
          <a:p>
            <a:pPr algn="ctr">
              <a:lnSpc>
                <a:spcPts val="4139"/>
              </a:lnSpc>
              <a:spcBef>
                <a:spcPct val="0"/>
              </a:spcBef>
            </a:pPr>
            <a:r>
              <a:rPr lang="en-US" sz="2400">
                <a:solidFill>
                  <a:srgbClr val="000000"/>
                </a:solidFill>
                <a:latin typeface="True Typewriter"/>
                <a:ea typeface="True Typewriter"/>
                <a:cs typeface="True Typewriter"/>
                <a:sym typeface="True Typewriter"/>
              </a:rPr>
              <a:t>Й.І.Корицький</a:t>
            </a:r>
          </a:p>
        </p:txBody>
      </p:sp>
      <p:sp>
        <p:nvSpPr>
          <p:cNvPr id="19" name="TextBox 19"/>
          <p:cNvSpPr txBox="1"/>
          <p:nvPr/>
        </p:nvSpPr>
        <p:spPr>
          <a:xfrm>
            <a:off x="13487400" y="9639300"/>
            <a:ext cx="2237436" cy="463075"/>
          </a:xfrm>
          <a:prstGeom prst="rect">
            <a:avLst/>
          </a:prstGeom>
        </p:spPr>
        <p:txBody>
          <a:bodyPr wrap="square" lIns="0" tIns="0" rIns="0" bIns="0" rtlCol="0" anchor="t">
            <a:spAutoFit/>
          </a:bodyPr>
          <a:lstStyle/>
          <a:p>
            <a:pPr algn="ctr">
              <a:lnSpc>
                <a:spcPts val="3999"/>
              </a:lnSpc>
              <a:spcBef>
                <a:spcPct val="0"/>
              </a:spcBef>
            </a:pPr>
            <a:r>
              <a:rPr lang="en-US" sz="2400" dirty="0" err="1">
                <a:solidFill>
                  <a:srgbClr val="000000"/>
                </a:solidFill>
                <a:latin typeface="True Typewriter"/>
                <a:ea typeface="True Typewriter"/>
                <a:cs typeface="True Typewriter"/>
                <a:sym typeface="True Typewriter"/>
              </a:rPr>
              <a:t>П.Ф.Корицька</a:t>
            </a:r>
            <a:endParaRPr lang="en-US" sz="2400" dirty="0">
              <a:solidFill>
                <a:srgbClr val="000000"/>
              </a:solidFill>
              <a:latin typeface="True Typewriter"/>
              <a:ea typeface="True Typewriter"/>
              <a:cs typeface="True Typewriter"/>
              <a:sym typeface="True Typewriter"/>
            </a:endParaRPr>
          </a:p>
        </p:txBody>
      </p:sp>
      <p:sp>
        <p:nvSpPr>
          <p:cNvPr id="20" name="TextBox 20"/>
          <p:cNvSpPr txBox="1"/>
          <p:nvPr/>
        </p:nvSpPr>
        <p:spPr>
          <a:xfrm>
            <a:off x="10121661" y="9315450"/>
            <a:ext cx="3289539" cy="961802"/>
          </a:xfrm>
          <a:prstGeom prst="rect">
            <a:avLst/>
          </a:prstGeom>
        </p:spPr>
        <p:txBody>
          <a:bodyPr wrap="square" lIns="0" tIns="0" rIns="0" bIns="0" rtlCol="0" anchor="t">
            <a:spAutoFit/>
          </a:bodyPr>
          <a:lstStyle/>
          <a:p>
            <a:pPr algn="ctr">
              <a:lnSpc>
                <a:spcPts val="2483"/>
              </a:lnSpc>
            </a:pPr>
            <a:r>
              <a:rPr lang="en-US" sz="2400" spc="-198" dirty="0" err="1">
                <a:solidFill>
                  <a:srgbClr val="000000"/>
                </a:solidFill>
                <a:latin typeface="True Typewriter"/>
                <a:ea typeface="True Typewriter"/>
                <a:cs typeface="True Typewriter"/>
                <a:sym typeface="True Typewriter"/>
              </a:rPr>
              <a:t>Бандура</a:t>
            </a:r>
            <a:r>
              <a:rPr lang="en-US" sz="2400" spc="-198" dirty="0">
                <a:solidFill>
                  <a:srgbClr val="000000"/>
                </a:solidFill>
                <a:latin typeface="True Typewriter"/>
                <a:ea typeface="True Typewriter"/>
                <a:cs typeface="True Typewriter"/>
                <a:sym typeface="True Typewriter"/>
              </a:rPr>
              <a:t> </a:t>
            </a:r>
            <a:r>
              <a:rPr lang="en-US" sz="2400" spc="-198" dirty="0" err="1">
                <a:solidFill>
                  <a:srgbClr val="000000"/>
                </a:solidFill>
                <a:latin typeface="True Typewriter"/>
                <a:ea typeface="True Typewriter"/>
                <a:cs typeface="True Typewriter"/>
                <a:sym typeface="True Typewriter"/>
              </a:rPr>
              <a:t>П.Корицької</a:t>
            </a:r>
            <a:r>
              <a:rPr lang="en-US" sz="2400" spc="-198" dirty="0">
                <a:solidFill>
                  <a:srgbClr val="000000"/>
                </a:solidFill>
                <a:latin typeface="True Typewriter"/>
                <a:ea typeface="True Typewriter"/>
                <a:cs typeface="True Typewriter"/>
                <a:sym typeface="True Typewriter"/>
              </a:rPr>
              <a:t>. З </a:t>
            </a:r>
            <a:r>
              <a:rPr lang="en-US" sz="2400" spc="-198" dirty="0" err="1">
                <a:solidFill>
                  <a:srgbClr val="000000"/>
                </a:solidFill>
                <a:latin typeface="True Typewriter"/>
                <a:ea typeface="True Typewriter"/>
                <a:cs typeface="True Typewriter"/>
                <a:sym typeface="True Typewriter"/>
              </a:rPr>
              <a:t>колекції</a:t>
            </a:r>
            <a:r>
              <a:rPr lang="en-US" sz="2400" spc="-198" dirty="0">
                <a:solidFill>
                  <a:srgbClr val="000000"/>
                </a:solidFill>
                <a:latin typeface="True Typewriter"/>
                <a:ea typeface="True Typewriter"/>
                <a:cs typeface="True Typewriter"/>
                <a:sym typeface="True Typewriter"/>
              </a:rPr>
              <a:t> </a:t>
            </a:r>
            <a:r>
              <a:rPr lang="en-US" sz="2400" spc="-198" dirty="0" err="1">
                <a:solidFill>
                  <a:srgbClr val="000000"/>
                </a:solidFill>
                <a:latin typeface="True Typewriter"/>
                <a:ea typeface="True Typewriter"/>
                <a:cs typeface="True Typewriter"/>
                <a:sym typeface="True Typewriter"/>
              </a:rPr>
              <a:t>Миргородського</a:t>
            </a:r>
            <a:r>
              <a:rPr lang="en-US" sz="2400" spc="-198" dirty="0">
                <a:solidFill>
                  <a:srgbClr val="000000"/>
                </a:solidFill>
                <a:latin typeface="True Typewriter"/>
                <a:ea typeface="True Typewriter"/>
                <a:cs typeface="True Typewriter"/>
                <a:sym typeface="True Typewriter"/>
              </a:rPr>
              <a:t> </a:t>
            </a:r>
            <a:r>
              <a:rPr lang="en-US" sz="2400" spc="-198" dirty="0" err="1">
                <a:solidFill>
                  <a:srgbClr val="000000"/>
                </a:solidFill>
                <a:latin typeface="True Typewriter"/>
                <a:ea typeface="True Typewriter"/>
                <a:cs typeface="True Typewriter"/>
                <a:sym typeface="True Typewriter"/>
              </a:rPr>
              <a:t>краєзнавчого</a:t>
            </a:r>
            <a:r>
              <a:rPr lang="en-US" sz="2400" spc="-198" dirty="0">
                <a:solidFill>
                  <a:srgbClr val="000000"/>
                </a:solidFill>
                <a:latin typeface="True Typewriter"/>
                <a:ea typeface="True Typewriter"/>
                <a:cs typeface="True Typewriter"/>
                <a:sym typeface="True Typewriter"/>
              </a:rPr>
              <a:t> </a:t>
            </a:r>
            <a:r>
              <a:rPr lang="en-US" sz="2400" spc="-198" dirty="0" err="1">
                <a:solidFill>
                  <a:srgbClr val="000000"/>
                </a:solidFill>
                <a:latin typeface="True Typewriter"/>
                <a:ea typeface="True Typewriter"/>
                <a:cs typeface="True Typewriter"/>
                <a:sym typeface="True Typewriter"/>
              </a:rPr>
              <a:t>музею</a:t>
            </a:r>
            <a:endParaRPr lang="en-US" sz="2400" spc="-198" dirty="0">
              <a:solidFill>
                <a:srgbClr val="000000"/>
              </a:solidFill>
              <a:latin typeface="True Typewriter"/>
              <a:ea typeface="True Typewriter"/>
              <a:cs typeface="True Typewriter"/>
              <a:sym typeface="True Typewriter"/>
            </a:endParaRPr>
          </a:p>
        </p:txBody>
      </p:sp>
      <p:sp>
        <p:nvSpPr>
          <p:cNvPr id="21" name="TextBox 21"/>
          <p:cNvSpPr txBox="1"/>
          <p:nvPr/>
        </p:nvSpPr>
        <p:spPr>
          <a:xfrm>
            <a:off x="5867400" y="9486900"/>
            <a:ext cx="4510403" cy="633763"/>
          </a:xfrm>
          <a:prstGeom prst="rect">
            <a:avLst/>
          </a:prstGeom>
        </p:spPr>
        <p:txBody>
          <a:bodyPr lIns="0" tIns="0" rIns="0" bIns="0" rtlCol="0" anchor="t">
            <a:spAutoFit/>
          </a:bodyPr>
          <a:lstStyle/>
          <a:p>
            <a:pPr algn="ctr">
              <a:lnSpc>
                <a:spcPts val="2388"/>
              </a:lnSpc>
            </a:pPr>
            <a:r>
              <a:rPr lang="uk-UA" sz="2400" dirty="0" smtClean="0">
                <a:solidFill>
                  <a:srgbClr val="000000"/>
                </a:solidFill>
                <a:latin typeface="True Typewriter"/>
                <a:ea typeface="True Typewriter"/>
                <a:cs typeface="True Typewriter"/>
                <a:sym typeface="True Typewriter"/>
              </a:rPr>
              <a:t>Інтерв’ю</a:t>
            </a:r>
            <a:r>
              <a:rPr lang="en-US" sz="2400" dirty="0" smtClean="0">
                <a:solidFill>
                  <a:srgbClr val="000000"/>
                </a:solidFill>
                <a:latin typeface="True Typewriter"/>
                <a:ea typeface="True Typewriter"/>
                <a:cs typeface="True Typewriter"/>
                <a:sym typeface="True Typewriter"/>
              </a:rPr>
              <a:t> </a:t>
            </a:r>
            <a:r>
              <a:rPr lang="en-US" sz="2400" dirty="0">
                <a:solidFill>
                  <a:srgbClr val="000000"/>
                </a:solidFill>
                <a:latin typeface="True Typewriter"/>
                <a:ea typeface="True Typewriter"/>
                <a:cs typeface="True Typewriter"/>
                <a:sym typeface="True Typewriter"/>
              </a:rPr>
              <a:t>з </a:t>
            </a:r>
            <a:r>
              <a:rPr lang="en-US" sz="2400" dirty="0" err="1">
                <a:solidFill>
                  <a:srgbClr val="000000"/>
                </a:solidFill>
                <a:latin typeface="True Typewriter"/>
                <a:ea typeface="True Typewriter"/>
                <a:cs typeface="True Typewriter"/>
                <a:sym typeface="True Typewriter"/>
              </a:rPr>
              <a:t>працівниками</a:t>
            </a:r>
            <a:r>
              <a:rPr lang="en-US" sz="2400" dirty="0">
                <a:solidFill>
                  <a:srgbClr val="000000"/>
                </a:solidFill>
                <a:latin typeface="True Typewriter"/>
                <a:ea typeface="True Typewriter"/>
                <a:cs typeface="True Typewriter"/>
                <a:sym typeface="True Typewriter"/>
              </a:rPr>
              <a:t> </a:t>
            </a:r>
            <a:r>
              <a:rPr lang="en-US" sz="2400" dirty="0" err="1">
                <a:solidFill>
                  <a:srgbClr val="000000"/>
                </a:solidFill>
                <a:latin typeface="True Typewriter"/>
                <a:ea typeface="True Typewriter"/>
                <a:cs typeface="True Typewriter"/>
                <a:sym typeface="True Typewriter"/>
              </a:rPr>
              <a:t>краєзнавчого</a:t>
            </a:r>
            <a:r>
              <a:rPr lang="en-US" sz="2400" dirty="0">
                <a:solidFill>
                  <a:srgbClr val="000000"/>
                </a:solidFill>
                <a:latin typeface="True Typewriter"/>
                <a:ea typeface="True Typewriter"/>
                <a:cs typeface="True Typewriter"/>
                <a:sym typeface="True Typewriter"/>
              </a:rPr>
              <a:t> </a:t>
            </a:r>
            <a:r>
              <a:rPr lang="en-US" sz="2400" dirty="0" err="1">
                <a:solidFill>
                  <a:srgbClr val="000000"/>
                </a:solidFill>
                <a:latin typeface="True Typewriter"/>
                <a:ea typeface="True Typewriter"/>
                <a:cs typeface="True Typewriter"/>
                <a:sym typeface="True Typewriter"/>
              </a:rPr>
              <a:t>музею</a:t>
            </a:r>
            <a:endParaRPr lang="en-US" sz="2400" dirty="0">
              <a:solidFill>
                <a:srgbClr val="000000"/>
              </a:solidFill>
              <a:latin typeface="True Typewriter"/>
              <a:ea typeface="True Typewriter"/>
              <a:cs typeface="True Typewriter"/>
              <a:sym typeface="True Typewriter"/>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Freeform 3"/>
          <p:cNvSpPr/>
          <p:nvPr/>
        </p:nvSpPr>
        <p:spPr>
          <a:xfrm>
            <a:off x="13261946" y="5915347"/>
            <a:ext cx="5026054" cy="3383937"/>
          </a:xfrm>
          <a:custGeom>
            <a:avLst/>
            <a:gdLst/>
            <a:ahLst/>
            <a:cxnLst/>
            <a:rect l="l" t="t" r="r" b="b"/>
            <a:pathLst>
              <a:path w="5104584" h="3383937">
                <a:moveTo>
                  <a:pt x="0" y="0"/>
                </a:moveTo>
                <a:lnTo>
                  <a:pt x="5104584" y="0"/>
                </a:lnTo>
                <a:lnTo>
                  <a:pt x="5104584" y="3383937"/>
                </a:lnTo>
                <a:lnTo>
                  <a:pt x="0" y="3383937"/>
                </a:lnTo>
                <a:lnTo>
                  <a:pt x="0" y="0"/>
                </a:lnTo>
                <a:close/>
              </a:path>
            </a:pathLst>
          </a:custGeom>
          <a:blipFill>
            <a:blip r:embed="rId3" cstate="print"/>
            <a:stretch>
              <a:fillRect t="-8845" b="-4289"/>
            </a:stretch>
          </a:blipFill>
        </p:spPr>
      </p:sp>
      <p:sp>
        <p:nvSpPr>
          <p:cNvPr id="4" name="Freeform 4"/>
          <p:cNvSpPr/>
          <p:nvPr/>
        </p:nvSpPr>
        <p:spPr>
          <a:xfrm>
            <a:off x="15012203" y="144777"/>
            <a:ext cx="2995149" cy="4167164"/>
          </a:xfrm>
          <a:custGeom>
            <a:avLst/>
            <a:gdLst/>
            <a:ahLst/>
            <a:cxnLst/>
            <a:rect l="l" t="t" r="r" b="b"/>
            <a:pathLst>
              <a:path w="2995149" h="4167164">
                <a:moveTo>
                  <a:pt x="0" y="0"/>
                </a:moveTo>
                <a:lnTo>
                  <a:pt x="2995150" y="0"/>
                </a:lnTo>
                <a:lnTo>
                  <a:pt x="2995150" y="4167165"/>
                </a:lnTo>
                <a:lnTo>
                  <a:pt x="0" y="4167165"/>
                </a:lnTo>
                <a:lnTo>
                  <a:pt x="0" y="0"/>
                </a:lnTo>
                <a:close/>
              </a:path>
            </a:pathLst>
          </a:custGeom>
          <a:blipFill>
            <a:blip r:embed="rId4" cstate="print"/>
            <a:stretch>
              <a:fillRect/>
            </a:stretch>
          </a:blipFill>
        </p:spPr>
      </p:sp>
      <p:sp>
        <p:nvSpPr>
          <p:cNvPr id="5" name="Freeform 5"/>
          <p:cNvSpPr/>
          <p:nvPr/>
        </p:nvSpPr>
        <p:spPr>
          <a:xfrm>
            <a:off x="258076" y="2639273"/>
            <a:ext cx="4364089" cy="3042303"/>
          </a:xfrm>
          <a:custGeom>
            <a:avLst/>
            <a:gdLst/>
            <a:ahLst/>
            <a:cxnLst/>
            <a:rect l="l" t="t" r="r" b="b"/>
            <a:pathLst>
              <a:path w="4364089" h="3042303">
                <a:moveTo>
                  <a:pt x="0" y="0"/>
                </a:moveTo>
                <a:lnTo>
                  <a:pt x="4364089" y="0"/>
                </a:lnTo>
                <a:lnTo>
                  <a:pt x="4364089" y="3042303"/>
                </a:lnTo>
                <a:lnTo>
                  <a:pt x="0" y="3042303"/>
                </a:lnTo>
                <a:lnTo>
                  <a:pt x="0" y="0"/>
                </a:lnTo>
                <a:close/>
              </a:path>
            </a:pathLst>
          </a:custGeom>
          <a:blipFill>
            <a:blip r:embed="rId5" cstate="print"/>
            <a:stretch>
              <a:fillRect t="-3792" b="-3792"/>
            </a:stretch>
          </a:blipFill>
        </p:spPr>
      </p:sp>
      <p:sp>
        <p:nvSpPr>
          <p:cNvPr id="6" name="TextBox 6"/>
          <p:cNvSpPr txBox="1"/>
          <p:nvPr/>
        </p:nvSpPr>
        <p:spPr>
          <a:xfrm>
            <a:off x="258076" y="182877"/>
            <a:ext cx="14556163" cy="2402332"/>
          </a:xfrm>
          <a:prstGeom prst="rect">
            <a:avLst/>
          </a:prstGeom>
        </p:spPr>
        <p:txBody>
          <a:bodyPr lIns="0" tIns="0" rIns="0" bIns="0" rtlCol="0" anchor="t">
            <a:spAutoFit/>
          </a:bodyPr>
          <a:lstStyle/>
          <a:p>
            <a:pPr algn="just">
              <a:lnSpc>
                <a:spcPts val="2639"/>
              </a:lnSpc>
            </a:pPr>
            <a:r>
              <a:rPr lang="en-US" sz="2900" spc="-31">
                <a:solidFill>
                  <a:srgbClr val="000000"/>
                </a:solidFill>
                <a:latin typeface="True Typewriter"/>
                <a:ea typeface="True Typewriter"/>
                <a:cs typeface="True Typewriter"/>
                <a:sym typeface="True Typewriter"/>
              </a:rPr>
              <a:t>На вулиці Сорочинській у будинку № 119 проживав граф Володимир Моріцович О’Рурк. Родина іноземців ОʼРурків із XVIII ст. перебувала на службі в Російській імперії. В середині ХІХ ст. батько Володимира, Моріц ОʼРурк купив маєток у селі Ярмаках Миргородського повіту. Батько і син протягом багатьох років перебували на посаді миргородського повітового предводителя дворянства. Володимира Моріцовича не раз обирали головою Миргородської повітової земської управи, мировим суддею Миргородського повіту та членом Миргородської міської думи. </a:t>
            </a:r>
          </a:p>
        </p:txBody>
      </p:sp>
      <p:sp>
        <p:nvSpPr>
          <p:cNvPr id="7" name="TextBox 7"/>
          <p:cNvSpPr txBox="1"/>
          <p:nvPr/>
        </p:nvSpPr>
        <p:spPr>
          <a:xfrm>
            <a:off x="4793927" y="2553149"/>
            <a:ext cx="10020312" cy="2981198"/>
          </a:xfrm>
          <a:prstGeom prst="rect">
            <a:avLst/>
          </a:prstGeom>
        </p:spPr>
        <p:txBody>
          <a:bodyPr lIns="0" tIns="0" rIns="0" bIns="0" rtlCol="0" anchor="t">
            <a:spAutoFit/>
          </a:bodyPr>
          <a:lstStyle/>
          <a:p>
            <a:pPr algn="just">
              <a:lnSpc>
                <a:spcPts val="2580"/>
              </a:lnSpc>
            </a:pPr>
            <a:r>
              <a:rPr lang="en-US" sz="2899">
                <a:solidFill>
                  <a:srgbClr val="000000"/>
                </a:solidFill>
                <a:latin typeface="True Typewriter"/>
                <a:ea typeface="True Typewriter"/>
                <a:cs typeface="True Typewriter"/>
                <a:sym typeface="True Typewriter"/>
              </a:rPr>
              <a:t>Володимир О’Рурк придбав садибу на вул. Сорочинській, а у 1917 р. продав її частину (будинок №121) подружжю Плескачів, яке служило в нього - кухареві Якову Івановичу і його дружині Олені Михайлівні.</a:t>
            </a:r>
          </a:p>
          <a:p>
            <a:pPr algn="just">
              <a:lnSpc>
                <a:spcPts val="2580"/>
              </a:lnSpc>
            </a:pPr>
            <a:r>
              <a:rPr lang="en-US" sz="2899">
                <a:solidFill>
                  <a:srgbClr val="000000"/>
                </a:solidFill>
                <a:latin typeface="True Typewriter"/>
                <a:ea typeface="True Typewriter"/>
                <a:cs typeface="True Typewriter"/>
                <a:sym typeface="True Typewriter"/>
              </a:rPr>
              <a:t>У ніч із 4 на 5 грудня 1917 р., коли відбувалися масові заворушення і чинилися нічні грабунки, 84-річний Володимир був убитий разом зі своєю дружиною. Як розповідали літні миргородці, О’Рурка, перш ніж убити, довго тримали зачиненим у підвалі його власного будинку. </a:t>
            </a:r>
          </a:p>
        </p:txBody>
      </p:sp>
      <p:sp>
        <p:nvSpPr>
          <p:cNvPr id="8" name="TextBox 8"/>
          <p:cNvSpPr txBox="1"/>
          <p:nvPr/>
        </p:nvSpPr>
        <p:spPr>
          <a:xfrm>
            <a:off x="13621123" y="9286875"/>
            <a:ext cx="4386229" cy="762815"/>
          </a:xfrm>
          <a:prstGeom prst="rect">
            <a:avLst/>
          </a:prstGeom>
        </p:spPr>
        <p:txBody>
          <a:bodyPr lIns="0" tIns="0" rIns="0" bIns="0" rtlCol="0" anchor="t">
            <a:spAutoFit/>
          </a:bodyPr>
          <a:lstStyle/>
          <a:p>
            <a:pPr algn="ctr">
              <a:lnSpc>
                <a:spcPts val="2731"/>
              </a:lnSpc>
            </a:pPr>
            <a:r>
              <a:rPr lang="en-US" sz="2969" spc="-32">
                <a:solidFill>
                  <a:srgbClr val="000000"/>
                </a:solidFill>
                <a:latin typeface="True Typewriter"/>
                <a:ea typeface="True Typewriter"/>
                <a:cs typeface="True Typewriter"/>
                <a:sym typeface="True Typewriter"/>
              </a:rPr>
              <a:t>Колишній будинок графа В.М.О’Рурка</a:t>
            </a:r>
          </a:p>
        </p:txBody>
      </p:sp>
      <p:sp>
        <p:nvSpPr>
          <p:cNvPr id="9" name="TextBox 9"/>
          <p:cNvSpPr txBox="1"/>
          <p:nvPr/>
        </p:nvSpPr>
        <p:spPr>
          <a:xfrm>
            <a:off x="14945756" y="4388142"/>
            <a:ext cx="3061597" cy="620449"/>
          </a:xfrm>
          <a:prstGeom prst="rect">
            <a:avLst/>
          </a:prstGeom>
        </p:spPr>
        <p:txBody>
          <a:bodyPr lIns="0" tIns="0" rIns="0" bIns="0" rtlCol="0" anchor="t">
            <a:spAutoFit/>
          </a:bodyPr>
          <a:lstStyle/>
          <a:p>
            <a:pPr algn="ctr">
              <a:lnSpc>
                <a:spcPts val="2187"/>
              </a:lnSpc>
            </a:pPr>
            <a:r>
              <a:rPr lang="en-US" sz="2769" spc="-204">
                <a:solidFill>
                  <a:srgbClr val="000000"/>
                </a:solidFill>
                <a:latin typeface="True Typewriter"/>
                <a:ea typeface="True Typewriter"/>
                <a:cs typeface="True Typewriter"/>
                <a:sym typeface="True Typewriter"/>
              </a:rPr>
              <a:t>Сусід і кухар графа О’Рурка Яків Плескач</a:t>
            </a:r>
          </a:p>
        </p:txBody>
      </p:sp>
      <p:sp>
        <p:nvSpPr>
          <p:cNvPr id="10" name="TextBox 10"/>
          <p:cNvSpPr txBox="1"/>
          <p:nvPr/>
        </p:nvSpPr>
        <p:spPr>
          <a:xfrm>
            <a:off x="144088" y="5776826"/>
            <a:ext cx="4508177" cy="598551"/>
          </a:xfrm>
          <a:prstGeom prst="rect">
            <a:avLst/>
          </a:prstGeom>
        </p:spPr>
        <p:txBody>
          <a:bodyPr lIns="0" tIns="0" rIns="0" bIns="0" rtlCol="0" anchor="t">
            <a:spAutoFit/>
          </a:bodyPr>
          <a:lstStyle/>
          <a:p>
            <a:pPr algn="ctr">
              <a:lnSpc>
                <a:spcPts val="2052"/>
              </a:lnSpc>
            </a:pPr>
            <a:r>
              <a:rPr lang="en-US" sz="2700" spc="-99">
                <a:solidFill>
                  <a:srgbClr val="000000"/>
                </a:solidFill>
                <a:latin typeface="True Typewriter"/>
                <a:ea typeface="True Typewriter"/>
                <a:cs typeface="True Typewriter"/>
                <a:sym typeface="True Typewriter"/>
              </a:rPr>
              <a:t>Садиба, яку В.М.О’Рурк продав Плескачам</a:t>
            </a:r>
          </a:p>
        </p:txBody>
      </p:sp>
      <p:sp>
        <p:nvSpPr>
          <p:cNvPr id="11" name="Freeform 11"/>
          <p:cNvSpPr/>
          <p:nvPr/>
        </p:nvSpPr>
        <p:spPr>
          <a:xfrm>
            <a:off x="6781800" y="6362700"/>
            <a:ext cx="5124842" cy="3017251"/>
          </a:xfrm>
          <a:custGeom>
            <a:avLst/>
            <a:gdLst/>
            <a:ahLst/>
            <a:cxnLst/>
            <a:rect l="l" t="t" r="r" b="b"/>
            <a:pathLst>
              <a:path w="5124842" h="3017251">
                <a:moveTo>
                  <a:pt x="0" y="0"/>
                </a:moveTo>
                <a:lnTo>
                  <a:pt x="5124842" y="0"/>
                </a:lnTo>
                <a:lnTo>
                  <a:pt x="5124842" y="3017251"/>
                </a:lnTo>
                <a:lnTo>
                  <a:pt x="0" y="3017251"/>
                </a:lnTo>
                <a:lnTo>
                  <a:pt x="0" y="0"/>
                </a:lnTo>
                <a:close/>
              </a:path>
            </a:pathLst>
          </a:custGeom>
          <a:blipFill>
            <a:blip r:embed="rId6" cstate="print"/>
            <a:stretch>
              <a:fillRect/>
            </a:stretch>
          </a:blipFill>
        </p:spPr>
      </p:sp>
      <p:sp>
        <p:nvSpPr>
          <p:cNvPr id="12" name="TextBox 12"/>
          <p:cNvSpPr txBox="1"/>
          <p:nvPr/>
        </p:nvSpPr>
        <p:spPr>
          <a:xfrm>
            <a:off x="228600" y="6743700"/>
            <a:ext cx="6303310" cy="2012089"/>
          </a:xfrm>
          <a:prstGeom prst="rect">
            <a:avLst/>
          </a:prstGeom>
        </p:spPr>
        <p:txBody>
          <a:bodyPr wrap="square" lIns="0" tIns="0" rIns="0" bIns="0" rtlCol="0" anchor="t">
            <a:spAutoFit/>
          </a:bodyPr>
          <a:lstStyle/>
          <a:p>
            <a:pPr algn="just">
              <a:lnSpc>
                <a:spcPts val="2614"/>
              </a:lnSpc>
            </a:pPr>
            <a:r>
              <a:rPr lang="uk-UA" sz="2905" dirty="0" smtClean="0">
                <a:solidFill>
                  <a:srgbClr val="000000"/>
                </a:solidFill>
                <a:latin typeface="True Typewriter"/>
                <a:ea typeface="True Typewriter"/>
                <a:cs typeface="True Typewriter"/>
                <a:sym typeface="True Typewriter"/>
              </a:rPr>
              <a:t>Н</a:t>
            </a:r>
            <a:r>
              <a:rPr lang="en-US" sz="2905" dirty="0" smtClean="0">
                <a:solidFill>
                  <a:srgbClr val="000000"/>
                </a:solidFill>
                <a:latin typeface="True Typewriter"/>
                <a:ea typeface="True Typewriter"/>
                <a:cs typeface="True Typewriter"/>
                <a:sym typeface="True Typewriter"/>
              </a:rPr>
              <a:t>а </a:t>
            </a:r>
            <a:r>
              <a:rPr lang="en-US" sz="2905" dirty="0" err="1">
                <a:solidFill>
                  <a:srgbClr val="000000"/>
                </a:solidFill>
                <a:latin typeface="True Typewriter"/>
                <a:ea typeface="True Typewriter"/>
                <a:cs typeface="True Typewriter"/>
                <a:sym typeface="True Typewriter"/>
              </a:rPr>
              <a:t>вулиці</a:t>
            </a:r>
            <a:r>
              <a:rPr lang="en-US" sz="2905" dirty="0">
                <a:solidFill>
                  <a:srgbClr val="000000"/>
                </a:solidFill>
                <a:latin typeface="True Typewriter"/>
                <a:ea typeface="True Typewriter"/>
                <a:cs typeface="True Typewriter"/>
                <a:sym typeface="True Typewriter"/>
              </a:rPr>
              <a:t> </a:t>
            </a:r>
            <a:r>
              <a:rPr lang="en-US" sz="2905" dirty="0" err="1" smtClean="0">
                <a:solidFill>
                  <a:srgbClr val="000000"/>
                </a:solidFill>
                <a:latin typeface="True Typewriter"/>
                <a:ea typeface="True Typewriter"/>
                <a:cs typeface="True Typewriter"/>
                <a:sym typeface="True Typewriter"/>
              </a:rPr>
              <a:t>Сорочинській</a:t>
            </a:r>
            <a:r>
              <a:rPr lang="en-US" sz="2905" dirty="0" smtClean="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досить</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часто</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влаштовувалися</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народні</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гуляння</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та</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співи</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Це</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підтверджується</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тим</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що</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по</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цій</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вулиці</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мешкало</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багато</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кобзарів</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та</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інших</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визначних</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митців</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Про</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що</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свідчить</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наприклад</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ось</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це</a:t>
            </a:r>
            <a:r>
              <a:rPr lang="en-US" sz="2905" dirty="0">
                <a:solidFill>
                  <a:srgbClr val="000000"/>
                </a:solidFill>
                <a:latin typeface="True Typewriter"/>
                <a:ea typeface="True Typewriter"/>
                <a:cs typeface="True Typewriter"/>
                <a:sym typeface="True Typewriter"/>
              </a:rPr>
              <a:t> </a:t>
            </a:r>
            <a:r>
              <a:rPr lang="en-US" sz="2905" dirty="0" err="1">
                <a:solidFill>
                  <a:srgbClr val="000000"/>
                </a:solidFill>
                <a:latin typeface="True Typewriter"/>
                <a:ea typeface="True Typewriter"/>
                <a:cs typeface="True Typewriter"/>
                <a:sym typeface="True Typewriter"/>
              </a:rPr>
              <a:t>фото</a:t>
            </a:r>
            <a:r>
              <a:rPr lang="en-US" sz="2905" dirty="0">
                <a:solidFill>
                  <a:srgbClr val="000000"/>
                </a:solidFill>
                <a:latin typeface="True Typewriter"/>
                <a:ea typeface="True Typewriter"/>
                <a:cs typeface="True Typewriter"/>
                <a:sym typeface="True Typewriter"/>
              </a:rPr>
              <a:t>: </a:t>
            </a:r>
          </a:p>
        </p:txBody>
      </p:sp>
      <p:sp>
        <p:nvSpPr>
          <p:cNvPr id="13" name="TextBox 13"/>
          <p:cNvSpPr txBox="1"/>
          <p:nvPr/>
        </p:nvSpPr>
        <p:spPr>
          <a:xfrm>
            <a:off x="6629400" y="9580337"/>
            <a:ext cx="5124842" cy="706663"/>
          </a:xfrm>
          <a:prstGeom prst="rect">
            <a:avLst/>
          </a:prstGeom>
        </p:spPr>
        <p:txBody>
          <a:bodyPr lIns="0" tIns="0" rIns="0" bIns="0" rtlCol="0" anchor="t">
            <a:spAutoFit/>
          </a:bodyPr>
          <a:lstStyle/>
          <a:p>
            <a:pPr algn="ctr">
              <a:lnSpc>
                <a:spcPts val="2619"/>
              </a:lnSpc>
            </a:pPr>
            <a:r>
              <a:rPr lang="en-US" sz="2757" dirty="0" err="1">
                <a:solidFill>
                  <a:srgbClr val="000000"/>
                </a:solidFill>
                <a:latin typeface="True Typewriter"/>
                <a:ea typeface="True Typewriter"/>
                <a:cs typeface="True Typewriter"/>
                <a:sym typeface="True Typewriter"/>
              </a:rPr>
              <a:t>Хор</a:t>
            </a:r>
            <a:r>
              <a:rPr lang="en-US" sz="2757" dirty="0">
                <a:solidFill>
                  <a:srgbClr val="000000"/>
                </a:solidFill>
                <a:latin typeface="True Typewriter"/>
                <a:ea typeface="True Typewriter"/>
                <a:cs typeface="True Typewriter"/>
                <a:sym typeface="True Typewriter"/>
              </a:rPr>
              <a:t> </a:t>
            </a:r>
            <a:r>
              <a:rPr lang="en-US" sz="2757" dirty="0" err="1">
                <a:solidFill>
                  <a:srgbClr val="000000"/>
                </a:solidFill>
                <a:latin typeface="True Typewriter"/>
                <a:ea typeface="True Typewriter"/>
                <a:cs typeface="True Typewriter"/>
                <a:sym typeface="True Typewriter"/>
              </a:rPr>
              <a:t>вишивальниць</a:t>
            </a:r>
            <a:r>
              <a:rPr lang="en-US" sz="2757" dirty="0">
                <a:solidFill>
                  <a:srgbClr val="000000"/>
                </a:solidFill>
                <a:latin typeface="True Typewriter"/>
                <a:ea typeface="True Typewriter"/>
                <a:cs typeface="True Typewriter"/>
                <a:sym typeface="True Typewriter"/>
              </a:rPr>
              <a:t> </a:t>
            </a:r>
            <a:r>
              <a:rPr lang="en-US" sz="2757" dirty="0" err="1">
                <a:solidFill>
                  <a:srgbClr val="000000"/>
                </a:solidFill>
                <a:latin typeface="True Typewriter"/>
                <a:ea typeface="True Typewriter"/>
                <a:cs typeface="True Typewriter"/>
                <a:sym typeface="True Typewriter"/>
              </a:rPr>
              <a:t>Миргородської</a:t>
            </a:r>
            <a:r>
              <a:rPr lang="en-US" sz="2757" dirty="0">
                <a:solidFill>
                  <a:srgbClr val="000000"/>
                </a:solidFill>
                <a:latin typeface="True Typewriter"/>
                <a:ea typeface="True Typewriter"/>
                <a:cs typeface="True Typewriter"/>
                <a:sym typeface="True Typewriter"/>
              </a:rPr>
              <a:t> </a:t>
            </a:r>
            <a:r>
              <a:rPr lang="en-US" sz="2757" dirty="0" err="1">
                <a:solidFill>
                  <a:srgbClr val="000000"/>
                </a:solidFill>
                <a:latin typeface="True Typewriter"/>
                <a:ea typeface="True Typewriter"/>
                <a:cs typeface="True Typewriter"/>
                <a:sym typeface="True Typewriter"/>
              </a:rPr>
              <a:t>артілі</a:t>
            </a:r>
            <a:r>
              <a:rPr lang="en-US" sz="2757" dirty="0">
                <a:solidFill>
                  <a:srgbClr val="000000"/>
                </a:solidFill>
                <a:latin typeface="True Typewriter"/>
                <a:ea typeface="True Typewriter"/>
                <a:cs typeface="True Typewriter"/>
                <a:sym typeface="True Typewriter"/>
              </a:rPr>
              <a:t> </a:t>
            </a:r>
            <a:r>
              <a:rPr lang="en-US" sz="2757" dirty="0" err="1">
                <a:solidFill>
                  <a:srgbClr val="000000"/>
                </a:solidFill>
                <a:latin typeface="True Typewriter"/>
                <a:ea typeface="True Typewriter"/>
                <a:cs typeface="True Typewriter"/>
                <a:sym typeface="True Typewriter"/>
              </a:rPr>
              <a:t>ім</a:t>
            </a:r>
            <a:r>
              <a:rPr lang="en-US" sz="2757" dirty="0">
                <a:solidFill>
                  <a:srgbClr val="000000"/>
                </a:solidFill>
                <a:latin typeface="True Typewriter"/>
                <a:ea typeface="True Typewriter"/>
                <a:cs typeface="True Typewriter"/>
                <a:sym typeface="True Typewriter"/>
              </a:rPr>
              <a:t>. </a:t>
            </a:r>
            <a:r>
              <a:rPr lang="en-US" sz="2757" dirty="0" err="1">
                <a:solidFill>
                  <a:srgbClr val="000000"/>
                </a:solidFill>
                <a:latin typeface="True Typewriter"/>
                <a:ea typeface="True Typewriter"/>
                <a:cs typeface="True Typewriter"/>
                <a:sym typeface="True Typewriter"/>
              </a:rPr>
              <a:t>Н.К.Крупської</a:t>
            </a:r>
            <a:r>
              <a:rPr lang="en-US" sz="2757" dirty="0">
                <a:solidFill>
                  <a:srgbClr val="000000"/>
                </a:solidFill>
                <a:latin typeface="True Typewriter"/>
                <a:ea typeface="True Typewriter"/>
                <a:cs typeface="True Typewriter"/>
                <a:sym typeface="True Typewriter"/>
              </a:rPr>
              <a:t> 1947 р</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TextBox 3"/>
          <p:cNvSpPr txBox="1"/>
          <p:nvPr/>
        </p:nvSpPr>
        <p:spPr>
          <a:xfrm>
            <a:off x="6654379" y="-304800"/>
            <a:ext cx="4318754" cy="1757254"/>
          </a:xfrm>
          <a:prstGeom prst="rect">
            <a:avLst/>
          </a:prstGeom>
        </p:spPr>
        <p:txBody>
          <a:bodyPr lIns="0" tIns="0" rIns="0" bIns="0" rtlCol="0" anchor="t">
            <a:spAutoFit/>
          </a:bodyPr>
          <a:lstStyle/>
          <a:p>
            <a:pPr algn="ctr">
              <a:lnSpc>
                <a:spcPts val="13393"/>
              </a:lnSpc>
              <a:spcBef>
                <a:spcPct val="0"/>
              </a:spcBef>
            </a:pPr>
            <a:r>
              <a:rPr lang="en-US" sz="9566">
                <a:solidFill>
                  <a:srgbClr val="000000"/>
                </a:solidFill>
                <a:latin typeface="True Typewriter"/>
                <a:ea typeface="True Typewriter"/>
                <a:cs typeface="True Typewriter"/>
                <a:sym typeface="True Typewriter"/>
              </a:rPr>
              <a:t>Висновок</a:t>
            </a:r>
          </a:p>
        </p:txBody>
      </p:sp>
      <p:sp>
        <p:nvSpPr>
          <p:cNvPr id="4" name="TextBox 4"/>
          <p:cNvSpPr txBox="1"/>
          <p:nvPr/>
        </p:nvSpPr>
        <p:spPr>
          <a:xfrm>
            <a:off x="238729" y="1838570"/>
            <a:ext cx="17810542" cy="6240690"/>
          </a:xfrm>
          <a:prstGeom prst="rect">
            <a:avLst/>
          </a:prstGeom>
        </p:spPr>
        <p:txBody>
          <a:bodyPr lIns="0" tIns="0" rIns="0" bIns="0" rtlCol="0" anchor="t">
            <a:spAutoFit/>
          </a:bodyPr>
          <a:lstStyle/>
          <a:p>
            <a:pPr algn="just">
              <a:lnSpc>
                <a:spcPts val="3419"/>
              </a:lnSpc>
            </a:pPr>
            <a:r>
              <a:rPr lang="en-US" sz="3599" spc="-75">
                <a:solidFill>
                  <a:srgbClr val="000000"/>
                </a:solidFill>
                <a:latin typeface="True Typewriter"/>
                <a:ea typeface="True Typewriter"/>
                <a:cs typeface="True Typewriter"/>
                <a:sym typeface="True Typewriter"/>
              </a:rPr>
              <a:t>   Отже, в ході дослідження історії вулиці Сорочинської, було  проаналізовано наявну в історичних джерелах інформацію про події, людей, архітектурні споруди, які пов’язані з цією вулицею, відвідано Миргородський краєзнавчий музей, проведено ознайомлення з експозиціями, пов’язаними з історією міста та вулиці, проведено інтерв’ю з працівницями музею, відвідано історичні місця, будинки на вулиці Сорочинській, про які йдеться в історичних джерелах</a:t>
            </a:r>
          </a:p>
          <a:p>
            <a:pPr algn="l">
              <a:lnSpc>
                <a:spcPts val="3311"/>
              </a:lnSpc>
            </a:pPr>
            <a:r>
              <a:rPr lang="en-US" sz="3599" spc="-75">
                <a:solidFill>
                  <a:srgbClr val="000000"/>
                </a:solidFill>
                <a:latin typeface="True Typewriter"/>
                <a:ea typeface="True Typewriter"/>
                <a:cs typeface="True Typewriter"/>
                <a:sym typeface="True Typewriter"/>
              </a:rPr>
              <a:t>   Використовуючи методи аналізу, інтерв’ювання та порівняння ми дізналися, що на цій вулиці у різний час проживали відомі люди такі як:  Я. О. Усик, І. С. Власенко, Ю. Ф. Чаган, Й. І. Корицький, родини Ханків, Гасух, О’Рурків, які суттєво вплинули на культурний розвиток Миргородщини. Багато архітектурних об’єктів минувшини, на жаль, не збереглися, але є й такі, які досі знаходяться у непоганому стані. </a:t>
            </a:r>
          </a:p>
          <a:p>
            <a:pPr algn="just">
              <a:lnSpc>
                <a:spcPts val="3311"/>
              </a:lnSpc>
            </a:pPr>
            <a:r>
              <a:rPr lang="en-US" sz="3599" spc="-75">
                <a:solidFill>
                  <a:srgbClr val="000000"/>
                </a:solidFill>
                <a:latin typeface="True Typewriter"/>
                <a:ea typeface="True Typewriter"/>
                <a:cs typeface="True Typewriter"/>
                <a:sym typeface="True Typewriter"/>
              </a:rPr>
              <a:t>   Результати даного дослідження можна використовувати під час проведення екскурсій вулицями Миргорода, вивчаючи життя та діяльність миргородських митців, бандуристів, лікарів та священників, матеріали будуть корисними на уроках історії та краєзнавства. </a:t>
            </a:r>
          </a:p>
          <a:p>
            <a:pPr algn="ctr">
              <a:lnSpc>
                <a:spcPts val="6099"/>
              </a:lnSpc>
              <a:spcBef>
                <a:spcPct val="0"/>
              </a:spcBef>
            </a:pPr>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38888" b="-38888"/>
            </a:stretch>
          </a:blipFill>
        </p:spPr>
      </p:sp>
      <p:sp>
        <p:nvSpPr>
          <p:cNvPr id="3" name="TextBox 3"/>
          <p:cNvSpPr txBox="1"/>
          <p:nvPr/>
        </p:nvSpPr>
        <p:spPr>
          <a:xfrm>
            <a:off x="2667000" y="190500"/>
            <a:ext cx="11518429" cy="1241348"/>
          </a:xfrm>
          <a:prstGeom prst="rect">
            <a:avLst/>
          </a:prstGeom>
        </p:spPr>
        <p:txBody>
          <a:bodyPr wrap="square" lIns="0" tIns="0" rIns="0" bIns="0" rtlCol="0" anchor="t">
            <a:spAutoFit/>
          </a:bodyPr>
          <a:lstStyle/>
          <a:p>
            <a:pPr algn="ctr">
              <a:lnSpc>
                <a:spcPts val="9476"/>
              </a:lnSpc>
              <a:spcBef>
                <a:spcPct val="0"/>
              </a:spcBef>
            </a:pPr>
            <a:r>
              <a:rPr lang="en-US" sz="6768" dirty="0" err="1">
                <a:solidFill>
                  <a:srgbClr val="000000"/>
                </a:solidFill>
                <a:latin typeface="True Typewriter"/>
                <a:ea typeface="True Typewriter"/>
                <a:cs typeface="True Typewriter"/>
                <a:sym typeface="True Typewriter"/>
              </a:rPr>
              <a:t>Список</a:t>
            </a:r>
            <a:r>
              <a:rPr lang="en-US" sz="6768" dirty="0">
                <a:solidFill>
                  <a:srgbClr val="000000"/>
                </a:solidFill>
                <a:latin typeface="True Typewriter"/>
                <a:ea typeface="True Typewriter"/>
                <a:cs typeface="True Typewriter"/>
                <a:sym typeface="True Typewriter"/>
              </a:rPr>
              <a:t> </a:t>
            </a:r>
            <a:r>
              <a:rPr lang="en-US" sz="6768" dirty="0" err="1">
                <a:solidFill>
                  <a:srgbClr val="000000"/>
                </a:solidFill>
                <a:latin typeface="True Typewriter"/>
                <a:ea typeface="True Typewriter"/>
                <a:cs typeface="True Typewriter"/>
                <a:sym typeface="True Typewriter"/>
              </a:rPr>
              <a:t>використаних</a:t>
            </a:r>
            <a:r>
              <a:rPr lang="en-US" sz="6768" dirty="0">
                <a:solidFill>
                  <a:srgbClr val="000000"/>
                </a:solidFill>
                <a:latin typeface="True Typewriter"/>
                <a:ea typeface="True Typewriter"/>
                <a:cs typeface="True Typewriter"/>
                <a:sym typeface="True Typewriter"/>
              </a:rPr>
              <a:t> </a:t>
            </a:r>
            <a:r>
              <a:rPr lang="en-US" sz="6768" dirty="0" err="1">
                <a:solidFill>
                  <a:srgbClr val="000000"/>
                </a:solidFill>
                <a:latin typeface="True Typewriter"/>
                <a:ea typeface="True Typewriter"/>
                <a:cs typeface="True Typewriter"/>
                <a:sym typeface="True Typewriter"/>
              </a:rPr>
              <a:t>джерел</a:t>
            </a:r>
            <a:endParaRPr lang="en-US" sz="6768" dirty="0">
              <a:solidFill>
                <a:srgbClr val="000000"/>
              </a:solidFill>
              <a:latin typeface="True Typewriter"/>
              <a:ea typeface="True Typewriter"/>
              <a:cs typeface="True Typewriter"/>
              <a:sym typeface="True Typewriter"/>
            </a:endParaRPr>
          </a:p>
        </p:txBody>
      </p:sp>
      <p:sp>
        <p:nvSpPr>
          <p:cNvPr id="4" name="TextBox 4"/>
          <p:cNvSpPr txBox="1"/>
          <p:nvPr/>
        </p:nvSpPr>
        <p:spPr>
          <a:xfrm>
            <a:off x="514350" y="1747447"/>
            <a:ext cx="17259300" cy="5741941"/>
          </a:xfrm>
          <a:prstGeom prst="rect">
            <a:avLst/>
          </a:prstGeom>
        </p:spPr>
        <p:txBody>
          <a:bodyPr lIns="0" tIns="0" rIns="0" bIns="0" rtlCol="0" anchor="t">
            <a:spAutoFit/>
          </a:bodyPr>
          <a:lstStyle/>
          <a:p>
            <a:pPr marL="580631" lvl="1" indent="-290315" algn="l">
              <a:lnSpc>
                <a:spcPts val="3765"/>
              </a:lnSpc>
              <a:spcBef>
                <a:spcPct val="0"/>
              </a:spcBef>
              <a:buAutoNum type="arabicPeriod"/>
            </a:pPr>
            <a:r>
              <a:rPr lang="en-US" sz="2689">
                <a:solidFill>
                  <a:srgbClr val="000000"/>
                </a:solidFill>
                <a:latin typeface="True Typewriter"/>
                <a:ea typeface="True Typewriter"/>
                <a:cs typeface="True Typewriter"/>
                <a:sym typeface="True Typewriter"/>
              </a:rPr>
              <a:t>Ковпак А. У Полтаві покажуть документальний фільм про Віталія Ханка – дослідника життя Опанаса Сластіона. Зміст. URL: https://zmist.pl.ua/news/u-poltavi-pokazhut-dokumentalnyj-film-pro-vitaliya-hanka-doslidnyka-zhyttya-opanasa-slastiona (дата звернення: 28.02.2025).</a:t>
            </a:r>
          </a:p>
          <a:p>
            <a:pPr marL="580631" lvl="1" indent="-290315" algn="l">
              <a:lnSpc>
                <a:spcPts val="3765"/>
              </a:lnSpc>
              <a:spcBef>
                <a:spcPct val="0"/>
              </a:spcBef>
              <a:buAutoNum type="arabicPeriod"/>
            </a:pPr>
            <a:r>
              <a:rPr lang="en-US" sz="2689">
                <a:solidFill>
                  <a:srgbClr val="000000"/>
                </a:solidFill>
                <a:latin typeface="True Typewriter"/>
                <a:ea typeface="True Typewriter"/>
                <a:cs typeface="True Typewriter"/>
                <a:sym typeface="True Typewriter"/>
              </a:rPr>
              <a:t>Розсоха Л. З історії миргородських вулиць. Київ : ВБ "Аванпост-Прим", 2012. 304 с.</a:t>
            </a:r>
          </a:p>
          <a:p>
            <a:pPr marL="580631" lvl="1" indent="-290315" algn="l">
              <a:lnSpc>
                <a:spcPts val="3765"/>
              </a:lnSpc>
              <a:spcBef>
                <a:spcPct val="0"/>
              </a:spcBef>
              <a:buAutoNum type="arabicPeriod"/>
            </a:pPr>
            <a:r>
              <a:rPr lang="en-US" sz="2689">
                <a:solidFill>
                  <a:srgbClr val="000000"/>
                </a:solidFill>
                <a:latin typeface="True Typewriter"/>
                <a:ea typeface="True Typewriter"/>
                <a:cs typeface="True Typewriter"/>
                <a:sym typeface="True Typewriter"/>
              </a:rPr>
              <a:t>Розсоха Л. Миргородські кобзарі і бандуристи. Миргород : ТОВ Вид-во "Миргород", 2015. 240 с.</a:t>
            </a:r>
          </a:p>
          <a:p>
            <a:pPr marL="580631" lvl="1" indent="-290315" algn="l">
              <a:lnSpc>
                <a:spcPts val="3765"/>
              </a:lnSpc>
              <a:spcBef>
                <a:spcPct val="0"/>
              </a:spcBef>
              <a:buAutoNum type="arabicPeriod"/>
            </a:pPr>
            <a:r>
              <a:rPr lang="en-US" sz="2689">
                <a:solidFill>
                  <a:srgbClr val="000000"/>
                </a:solidFill>
                <a:latin typeface="True Typewriter"/>
                <a:ea typeface="True Typewriter"/>
                <a:cs typeface="True Typewriter"/>
                <a:sym typeface="True Typewriter"/>
              </a:rPr>
              <a:t>Розсоха Л. Предківщина. Миргород : ТОВ Вид-во "Миргород", 2020. 225 с.</a:t>
            </a:r>
          </a:p>
          <a:p>
            <a:pPr marL="580631" lvl="1" indent="-290315" algn="l">
              <a:lnSpc>
                <a:spcPts val="3765"/>
              </a:lnSpc>
              <a:spcBef>
                <a:spcPct val="0"/>
              </a:spcBef>
              <a:buAutoNum type="arabicPeriod"/>
            </a:pPr>
            <a:r>
              <a:rPr lang="en-US" sz="2689">
                <a:solidFill>
                  <a:srgbClr val="000000"/>
                </a:solidFill>
                <a:latin typeface="True Typewriter"/>
                <a:ea typeface="True Typewriter"/>
                <a:cs typeface="True Typewriter"/>
                <a:sym typeface="True Typewriter"/>
              </a:rPr>
              <a:t>Усик Яків Олександрович. Пошуковий загін "Славія". URL: https://slavia.do.am/news/usik_jakiv_oleksandrovich/2016-11-03-571 (дата звернення: 27.03.2025).</a:t>
            </a:r>
          </a:p>
          <a:p>
            <a:pPr marL="580631" lvl="1" indent="-290315" algn="l">
              <a:lnSpc>
                <a:spcPts val="3765"/>
              </a:lnSpc>
              <a:spcBef>
                <a:spcPct val="0"/>
              </a:spcBef>
              <a:buAutoNum type="arabicPeriod"/>
            </a:pPr>
            <a:r>
              <a:rPr lang="en-US" sz="2689">
                <a:solidFill>
                  <a:srgbClr val="000000"/>
                </a:solidFill>
                <a:latin typeface="True Typewriter"/>
                <a:ea typeface="True Typewriter"/>
                <a:cs typeface="True Typewriter"/>
                <a:sym typeface="True Typewriter"/>
              </a:rPr>
              <a:t>Федорова М. На Полтавщині відзначають 85-річчя визначного мистецтвознавця Віталія Ханка – Новини Полтавщини. Новини Полтавщини – КП "Регіональний інформаційний центр "Новини Полтавщини" Полтавської обласної ради. URL: https://np.pl.ua/2022/08/na-poltavshchyni-vidznachaiut-85-richchia-vyznachnoho-mystetstvoznavtsia-vitaliia-khanka/ (дата звернення: 31.03.2025).</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1697</Words>
  <Application>Microsoft Office PowerPoint</Application>
  <PresentationFormat>Произвольный</PresentationFormat>
  <Paragraphs>92</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True Typewriter</vt:lpstr>
      <vt:lpstr>Calibri</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Підгайний Руслан </dc:title>
  <cp:lastModifiedBy>Руслан</cp:lastModifiedBy>
  <cp:revision>5</cp:revision>
  <dcterms:created xsi:type="dcterms:W3CDTF">2006-08-16T00:00:00Z</dcterms:created>
  <dcterms:modified xsi:type="dcterms:W3CDTF">2025-04-13T19:01:52Z</dcterms:modified>
  <dc:identifier>DAGkRKaVBxw</dc:identifier>
</cp:coreProperties>
</file>