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79" r:id="rId2"/>
    <p:sldId id="276" r:id="rId3"/>
    <p:sldId id="277" r:id="rId4"/>
    <p:sldId id="260" r:id="rId5"/>
    <p:sldId id="261" r:id="rId6"/>
    <p:sldId id="263" r:id="rId7"/>
    <p:sldId id="264" r:id="rId8"/>
    <p:sldId id="265" r:id="rId9"/>
    <p:sldId id="266" r:id="rId10"/>
    <p:sldId id="278" r:id="rId11"/>
    <p:sldId id="268" r:id="rId12"/>
    <p:sldId id="269" r:id="rId13"/>
    <p:sldId id="271" r:id="rId14"/>
    <p:sldId id="275" r:id="rId15"/>
    <p:sldId id="280" r:id="rId16"/>
  </p:sldIdLst>
  <p:sldSz cx="18288000" cy="10287000"/>
  <p:notesSz cx="6858000" cy="9144000"/>
  <p:embeddedFontLst>
    <p:embeddedFont>
      <p:font typeface="Calibri" panose="020F0502020204030204" pitchFamily="34" charset="0"/>
      <p:regular r:id="rId18"/>
      <p:bold r:id="rId19"/>
      <p:italic r:id="rId20"/>
      <p:boldItalic r:id="rId21"/>
    </p:embeddedFont>
    <p:embeddedFont>
      <p:font typeface="Open Sans" panose="020B0606030504020204"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gZl1rAVomMvmOPhSKbt2HOSnFo7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75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3183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0041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1677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1535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1020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11.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hyperlink" Target="https://orbitaldebris.jsc.nasa.gov/faq/" TargetMode="External"/><Relationship Id="rId3" Type="http://schemas.openxmlformats.org/officeDocument/2006/relationships/hyperlink" Target="https://www.unian.ua/ecology/trash/10119362-kosmichne-smittya-yak-motloh-na-orbiti-mozhe-zupiniti-eru-osvoyennya-kosmosu-video.html" TargetMode="External"/><Relationship Id="rId7" Type="http://schemas.openxmlformats.org/officeDocument/2006/relationships/hyperlink" Target="https://www.esa.int/Safety_Security/Space_Debris/About_space_debris"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s://leosweep.upm.es/en/" TargetMode="External"/><Relationship Id="rId5" Type="http://schemas.openxmlformats.org/officeDocument/2006/relationships/hyperlink" Target="http://space.com.ua/2019/01/07/pidsumki-kosmichnoyi-diyalnosti-krayin-svitu-v-2018-rotsi-vid-oleksandra-zheleznyakova/" TargetMode="External"/><Relationship Id="rId4" Type="http://schemas.openxmlformats.org/officeDocument/2006/relationships/hyperlink" Target="http://www.eco-live.com.ua/content/blogs/problema-kosmichnogo-smittya" TargetMode="External"/><Relationship Id="rId9" Type="http://schemas.openxmlformats.org/officeDocument/2006/relationships/hyperlink" Target="https://doi.org/10.15407/knit2015.06.04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4AAD"/>
            </a:gs>
            <a:gs pos="100000">
              <a:srgbClr val="290B7D"/>
            </a:gs>
          </a:gsLst>
          <a:lin ang="5400000" scaled="0"/>
        </a:gradFill>
        <a:effectLst/>
      </p:bgPr>
    </p:bg>
    <p:spTree>
      <p:nvGrpSpPr>
        <p:cNvPr id="1" name="Shape 83"/>
        <p:cNvGrpSpPr/>
        <p:nvPr/>
      </p:nvGrpSpPr>
      <p:grpSpPr>
        <a:xfrm>
          <a:off x="0" y="0"/>
          <a:ext cx="0" cy="0"/>
          <a:chOff x="0" y="0"/>
          <a:chExt cx="0" cy="0"/>
        </a:xfrm>
      </p:grpSpPr>
      <p:sp>
        <p:nvSpPr>
          <p:cNvPr id="84" name="Google Shape;84;p1"/>
          <p:cNvSpPr/>
          <p:nvPr/>
        </p:nvSpPr>
        <p:spPr>
          <a:xfrm>
            <a:off x="2931472" y="32262"/>
            <a:ext cx="4097978" cy="1456575"/>
          </a:xfrm>
          <a:custGeom>
            <a:avLst/>
            <a:gdLst/>
            <a:ahLst/>
            <a:cxnLst/>
            <a:rect l="l" t="t" r="r" b="b"/>
            <a:pathLst>
              <a:path w="7367575" h="3646950" extrusionOk="0">
                <a:moveTo>
                  <a:pt x="0" y="0"/>
                </a:moveTo>
                <a:lnTo>
                  <a:pt x="7367574" y="0"/>
                </a:lnTo>
                <a:lnTo>
                  <a:pt x="7367574" y="3646949"/>
                </a:lnTo>
                <a:lnTo>
                  <a:pt x="0" y="3646949"/>
                </a:lnTo>
                <a:lnTo>
                  <a:pt x="0" y="0"/>
                </a:lnTo>
                <a:close/>
              </a:path>
            </a:pathLst>
          </a:custGeom>
          <a:blipFill rotWithShape="1">
            <a:blip r:embed="rId3">
              <a:alphaModFix/>
            </a:blip>
            <a:stretch>
              <a:fillRect/>
            </a:stretch>
          </a:blipFill>
          <a:ln>
            <a:noFill/>
          </a:ln>
        </p:spPr>
      </p:sp>
      <p:sp>
        <p:nvSpPr>
          <p:cNvPr id="85" name="Google Shape;85;p1"/>
          <p:cNvSpPr/>
          <p:nvPr/>
        </p:nvSpPr>
        <p:spPr>
          <a:xfrm>
            <a:off x="10216455" y="-123416"/>
            <a:ext cx="3992464" cy="1414610"/>
          </a:xfrm>
          <a:custGeom>
            <a:avLst/>
            <a:gdLst/>
            <a:ahLst/>
            <a:cxnLst/>
            <a:rect l="l" t="t" r="r" b="b"/>
            <a:pathLst>
              <a:path w="7367575" h="3646950" extrusionOk="0">
                <a:moveTo>
                  <a:pt x="0" y="0"/>
                </a:moveTo>
                <a:lnTo>
                  <a:pt x="7367575" y="0"/>
                </a:lnTo>
                <a:lnTo>
                  <a:pt x="7367575" y="3646949"/>
                </a:lnTo>
                <a:lnTo>
                  <a:pt x="0" y="3646949"/>
                </a:lnTo>
                <a:lnTo>
                  <a:pt x="0" y="0"/>
                </a:lnTo>
                <a:close/>
              </a:path>
            </a:pathLst>
          </a:custGeom>
          <a:blipFill rotWithShape="1">
            <a:blip r:embed="rId3">
              <a:alphaModFix/>
            </a:blip>
            <a:stretch>
              <a:fillRect/>
            </a:stretch>
          </a:blipFill>
          <a:ln>
            <a:noFill/>
          </a:ln>
        </p:spPr>
      </p:sp>
      <p:sp>
        <p:nvSpPr>
          <p:cNvPr id="95" name="Google Shape;95;p1"/>
          <p:cNvSpPr/>
          <p:nvPr/>
        </p:nvSpPr>
        <p:spPr>
          <a:xfrm>
            <a:off x="376177" y="6020581"/>
            <a:ext cx="1141733" cy="1216227"/>
          </a:xfrm>
          <a:custGeom>
            <a:avLst/>
            <a:gdLst/>
            <a:ahLst/>
            <a:cxnLst/>
            <a:rect l="l" t="t" r="r" b="b"/>
            <a:pathLst>
              <a:path w="1141733" h="1216227" extrusionOk="0">
                <a:moveTo>
                  <a:pt x="0" y="0"/>
                </a:moveTo>
                <a:lnTo>
                  <a:pt x="1141733" y="0"/>
                </a:lnTo>
                <a:lnTo>
                  <a:pt x="1141733" y="1216227"/>
                </a:lnTo>
                <a:lnTo>
                  <a:pt x="0" y="1216227"/>
                </a:lnTo>
                <a:lnTo>
                  <a:pt x="0" y="0"/>
                </a:lnTo>
                <a:close/>
              </a:path>
            </a:pathLst>
          </a:custGeom>
          <a:blipFill rotWithShape="1">
            <a:blip r:embed="rId4">
              <a:alphaModFix/>
            </a:blip>
            <a:stretch>
              <a:fillRect/>
            </a:stretch>
          </a:blipFill>
          <a:ln>
            <a:noFill/>
          </a:ln>
        </p:spPr>
      </p:sp>
      <p:sp>
        <p:nvSpPr>
          <p:cNvPr id="98" name="Google Shape;98;p1"/>
          <p:cNvSpPr txBox="1"/>
          <p:nvPr/>
        </p:nvSpPr>
        <p:spPr>
          <a:xfrm>
            <a:off x="1214439" y="1428749"/>
            <a:ext cx="15159036" cy="2260362"/>
          </a:xfrm>
          <a:prstGeom prst="rect">
            <a:avLst/>
          </a:prstGeom>
          <a:noFill/>
          <a:ln>
            <a:noFill/>
          </a:ln>
        </p:spPr>
        <p:txBody>
          <a:bodyPr spcFirstLastPara="1" wrap="square" lIns="0" tIns="0" rIns="0" bIns="0" anchor="t" anchorCtr="0">
            <a:spAutoFit/>
          </a:bodyPr>
          <a:lstStyle/>
          <a:p>
            <a:pPr marL="0" marR="0" lvl="0" indent="0" algn="ctr" rtl="0">
              <a:lnSpc>
                <a:spcPct val="108007"/>
              </a:lnSpc>
              <a:spcBef>
                <a:spcPts val="0"/>
              </a:spcBef>
              <a:spcAft>
                <a:spcPts val="0"/>
              </a:spcAft>
              <a:buNone/>
            </a:pPr>
            <a:r>
              <a:rPr lang="uk-UA" sz="4000" b="1" dirty="0"/>
              <a:t>Т</a:t>
            </a:r>
            <a:r>
              <a:rPr lang="uk-UA" sz="4000" b="1" i="0" u="none" strike="noStrike" cap="none" dirty="0">
                <a:solidFill>
                  <a:srgbClr val="000000"/>
                </a:solidFill>
                <a:latin typeface="Arial"/>
                <a:ea typeface="Arial"/>
                <a:cs typeface="Arial"/>
                <a:sym typeface="Arial"/>
              </a:rPr>
              <a:t>ема </a:t>
            </a:r>
            <a:r>
              <a:rPr lang="uk-UA" sz="4000" b="1" i="0" u="none" strike="noStrike" cap="none" dirty="0" err="1">
                <a:solidFill>
                  <a:srgbClr val="000000"/>
                </a:solidFill>
                <a:latin typeface="Arial"/>
                <a:ea typeface="Arial"/>
                <a:cs typeface="Arial"/>
                <a:sym typeface="Arial"/>
              </a:rPr>
              <a:t>проєкту</a:t>
            </a:r>
            <a:r>
              <a:rPr lang="uk-UA" sz="4000" b="1" i="0" u="none" strike="noStrike" cap="none" dirty="0">
                <a:solidFill>
                  <a:srgbClr val="000000"/>
                </a:solidFill>
                <a:latin typeface="Arial"/>
                <a:ea typeface="Arial"/>
                <a:cs typeface="Arial"/>
                <a:sym typeface="Arial"/>
              </a:rPr>
              <a:t>: </a:t>
            </a:r>
          </a:p>
          <a:p>
            <a:pPr marL="0" marR="0" lvl="0" indent="0" algn="ctr" rtl="0">
              <a:lnSpc>
                <a:spcPct val="108007"/>
              </a:lnSpc>
              <a:spcBef>
                <a:spcPts val="0"/>
              </a:spcBef>
              <a:spcAft>
                <a:spcPts val="0"/>
              </a:spcAft>
              <a:buNone/>
            </a:pPr>
            <a:r>
              <a:rPr lang="en-US" sz="4800" b="1" i="0" u="none" strike="noStrike" cap="none" dirty="0">
                <a:solidFill>
                  <a:schemeClr val="bg1"/>
                </a:solidFill>
                <a:latin typeface="Arial"/>
                <a:ea typeface="Arial"/>
                <a:cs typeface="Arial"/>
                <a:sym typeface="Arial"/>
              </a:rPr>
              <a:t>ПРОБЛЕМА КОСМІЧНОГО СМІТТЯ:</a:t>
            </a:r>
            <a:endParaRPr lang="uk-UA" sz="4800" b="1" i="0" u="none" strike="noStrike" cap="none" dirty="0">
              <a:solidFill>
                <a:schemeClr val="bg1"/>
              </a:solidFill>
              <a:latin typeface="Arial"/>
              <a:ea typeface="Arial"/>
              <a:cs typeface="Arial"/>
              <a:sym typeface="Arial"/>
            </a:endParaRPr>
          </a:p>
          <a:p>
            <a:pPr marL="0" marR="0" lvl="0" indent="0" algn="ctr" rtl="0">
              <a:lnSpc>
                <a:spcPct val="108007"/>
              </a:lnSpc>
              <a:spcBef>
                <a:spcPts val="0"/>
              </a:spcBef>
              <a:spcAft>
                <a:spcPts val="0"/>
              </a:spcAft>
              <a:buNone/>
            </a:pPr>
            <a:r>
              <a:rPr lang="en-US" sz="4800" b="1" i="0" u="none" strike="noStrike" cap="none" dirty="0">
                <a:solidFill>
                  <a:schemeClr val="bg1"/>
                </a:solidFill>
                <a:latin typeface="Arial"/>
                <a:ea typeface="Arial"/>
                <a:cs typeface="Arial"/>
                <a:sym typeface="Arial"/>
              </a:rPr>
              <a:t> АНАЛІЗ, НАСЛІДКИ ТА МОЖЛИВІ РІШЕННЯ</a:t>
            </a:r>
            <a:endParaRPr sz="4800" b="1" dirty="0">
              <a:solidFill>
                <a:schemeClr val="bg1"/>
              </a:solidFill>
            </a:endParaRPr>
          </a:p>
        </p:txBody>
      </p:sp>
      <p:sp>
        <p:nvSpPr>
          <p:cNvPr id="99" name="Google Shape;99;p1"/>
          <p:cNvSpPr/>
          <p:nvPr/>
        </p:nvSpPr>
        <p:spPr>
          <a:xfrm>
            <a:off x="1053951" y="5600746"/>
            <a:ext cx="1877521" cy="2434387"/>
          </a:xfrm>
          <a:custGeom>
            <a:avLst/>
            <a:gdLst/>
            <a:ahLst/>
            <a:cxnLst/>
            <a:rect l="l" t="t" r="r" b="b"/>
            <a:pathLst>
              <a:path w="1877521" h="2434387" extrusionOk="0">
                <a:moveTo>
                  <a:pt x="0" y="0"/>
                </a:moveTo>
                <a:lnTo>
                  <a:pt x="1877521" y="0"/>
                </a:lnTo>
                <a:lnTo>
                  <a:pt x="1877521" y="2434386"/>
                </a:lnTo>
                <a:lnTo>
                  <a:pt x="0" y="2434386"/>
                </a:lnTo>
                <a:lnTo>
                  <a:pt x="0" y="0"/>
                </a:lnTo>
                <a:close/>
              </a:path>
            </a:pathLst>
          </a:custGeom>
          <a:blipFill rotWithShape="1">
            <a:blip r:embed="rId5">
              <a:alphaModFix/>
            </a:blip>
            <a:stretch>
              <a:fillRect/>
            </a:stretch>
          </a:blipFill>
          <a:ln>
            <a:noFill/>
          </a:ln>
        </p:spPr>
      </p:sp>
      <p:sp>
        <p:nvSpPr>
          <p:cNvPr id="103" name="Google Shape;103;p1"/>
          <p:cNvSpPr/>
          <p:nvPr/>
        </p:nvSpPr>
        <p:spPr>
          <a:xfrm>
            <a:off x="366415" y="8819582"/>
            <a:ext cx="3093683" cy="1466412"/>
          </a:xfrm>
          <a:custGeom>
            <a:avLst/>
            <a:gdLst/>
            <a:ahLst/>
            <a:cxnLst/>
            <a:rect l="l" t="t" r="r" b="b"/>
            <a:pathLst>
              <a:path w="3953564" h="2932825" extrusionOk="0">
                <a:moveTo>
                  <a:pt x="0" y="0"/>
                </a:moveTo>
                <a:lnTo>
                  <a:pt x="3953564" y="0"/>
                </a:lnTo>
                <a:lnTo>
                  <a:pt x="3953564" y="2932825"/>
                </a:lnTo>
                <a:lnTo>
                  <a:pt x="0" y="2932825"/>
                </a:lnTo>
                <a:lnTo>
                  <a:pt x="0" y="0"/>
                </a:lnTo>
                <a:close/>
              </a:path>
            </a:pathLst>
          </a:custGeom>
          <a:blipFill rotWithShape="1">
            <a:blip r:embed="rId6">
              <a:alphaModFix/>
            </a:blip>
            <a:stretch>
              <a:fillRect/>
            </a:stretch>
          </a:blipFill>
          <a:ln>
            <a:noFill/>
          </a:ln>
        </p:spPr>
      </p:sp>
      <p:sp>
        <p:nvSpPr>
          <p:cNvPr id="25" name="TextBox 24">
            <a:extLst>
              <a:ext uri="{FF2B5EF4-FFF2-40B4-BE49-F238E27FC236}">
                <a16:creationId xmlns:a16="http://schemas.microsoft.com/office/drawing/2014/main" id="{F02647C7-8058-45D0-B920-3DF27D95BB16}"/>
              </a:ext>
            </a:extLst>
          </p:cNvPr>
          <p:cNvSpPr txBox="1"/>
          <p:nvPr/>
        </p:nvSpPr>
        <p:spPr>
          <a:xfrm>
            <a:off x="928688" y="0"/>
            <a:ext cx="16763669" cy="1446550"/>
          </a:xfrm>
          <a:prstGeom prst="rect">
            <a:avLst/>
          </a:prstGeom>
          <a:noFill/>
        </p:spPr>
        <p:txBody>
          <a:bodyPr wrap="square">
            <a:spAutoFit/>
          </a:bodyPr>
          <a:lstStyle/>
          <a:p>
            <a:pPr algn="ctr"/>
            <a:endParaRPr lang="ru-RU" sz="2800" dirty="0"/>
          </a:p>
          <a:p>
            <a:pPr algn="ctr"/>
            <a:r>
              <a:rPr lang="ru-RU" sz="2800" dirty="0" err="1"/>
              <a:t>Всеукраїнський</a:t>
            </a:r>
            <a:r>
              <a:rPr lang="ru-RU" sz="2800" dirty="0"/>
              <a:t> </a:t>
            </a:r>
            <a:r>
              <a:rPr lang="ru-RU" sz="2800" dirty="0" err="1"/>
              <a:t>інтерактивний</a:t>
            </a:r>
            <a:r>
              <a:rPr lang="ru-RU" sz="2800" dirty="0"/>
              <a:t> конкурс «МАН-</a:t>
            </a:r>
            <a:r>
              <a:rPr lang="ru-RU" sz="2800" dirty="0" err="1"/>
              <a:t>Юніор</a:t>
            </a:r>
            <a:r>
              <a:rPr lang="ru-RU" sz="2800" dirty="0"/>
              <a:t> </a:t>
            </a:r>
            <a:r>
              <a:rPr lang="ru-RU" sz="2800" dirty="0" err="1"/>
              <a:t>Дослідник</a:t>
            </a:r>
            <a:r>
              <a:rPr lang="ru-RU" sz="2800" dirty="0"/>
              <a:t>»</a:t>
            </a:r>
          </a:p>
          <a:p>
            <a:pPr algn="ctr"/>
            <a:r>
              <a:rPr lang="ru-RU" sz="2800" dirty="0"/>
              <a:t> </a:t>
            </a:r>
            <a:r>
              <a:rPr lang="uk-UA" sz="3200" b="1" dirty="0">
                <a:effectLst/>
                <a:latin typeface="Times New Roman" panose="02020603050405020304" pitchFamily="18" charset="0"/>
                <a:ea typeface="Calibri" panose="020F0502020204030204" pitchFamily="34" charset="0"/>
              </a:rPr>
              <a:t>Номінація «Астроном-Юніор» «Власні спостереження за об’єктами зоряного неба</a:t>
            </a:r>
            <a:r>
              <a:rPr lang="uk-UA" sz="3200" dirty="0">
                <a:effectLst/>
                <a:latin typeface="Times New Roman" panose="02020603050405020304" pitchFamily="18" charset="0"/>
                <a:ea typeface="Calibri" panose="020F0502020204030204" pitchFamily="34" charset="0"/>
              </a:rPr>
              <a:t>» </a:t>
            </a:r>
            <a:endParaRPr lang="uk-UA" sz="3200" dirty="0"/>
          </a:p>
        </p:txBody>
      </p:sp>
      <p:sp>
        <p:nvSpPr>
          <p:cNvPr id="27" name="TextBox 26">
            <a:extLst>
              <a:ext uri="{FF2B5EF4-FFF2-40B4-BE49-F238E27FC236}">
                <a16:creationId xmlns:a16="http://schemas.microsoft.com/office/drawing/2014/main" id="{D53AC714-55BB-47E2-9C95-F851926F7148}"/>
              </a:ext>
            </a:extLst>
          </p:cNvPr>
          <p:cNvSpPr txBox="1"/>
          <p:nvPr/>
        </p:nvSpPr>
        <p:spPr>
          <a:xfrm>
            <a:off x="1800225" y="3212016"/>
            <a:ext cx="14744700" cy="5915402"/>
          </a:xfrm>
          <a:prstGeom prst="rect">
            <a:avLst/>
          </a:prstGeom>
          <a:noFill/>
        </p:spPr>
        <p:txBody>
          <a:bodyPr wrap="square">
            <a:spAutoFit/>
          </a:bodyPr>
          <a:lstStyle/>
          <a:p>
            <a:pPr>
              <a:lnSpc>
                <a:spcPct val="107000"/>
              </a:lnSpc>
              <a:spcAft>
                <a:spcPts val="800"/>
              </a:spcAft>
            </a:pPr>
            <a:endParaRPr lang="uk-UA"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uk-UA" sz="4000" dirty="0">
                <a:latin typeface="Times New Roman" panose="02020603050405020304" pitchFamily="18" charset="0"/>
                <a:ea typeface="Calibri" panose="020F0502020204030204" pitchFamily="34" charset="0"/>
                <a:cs typeface="Times New Roman" panose="02020603050405020304" pitchFamily="18" charset="0"/>
              </a:rPr>
              <a:t>А</a:t>
            </a:r>
            <a:r>
              <a:rPr lang="uk-UA" sz="4000" dirty="0">
                <a:effectLst/>
                <a:latin typeface="Times New Roman" panose="02020603050405020304" pitchFamily="18" charset="0"/>
                <a:ea typeface="Calibri" panose="020F0502020204030204" pitchFamily="34" charset="0"/>
                <a:cs typeface="Times New Roman" panose="02020603050405020304" pitchFamily="18" charset="0"/>
              </a:rPr>
              <a:t>втор </a:t>
            </a:r>
            <a:r>
              <a:rPr lang="uk-UA" sz="4000" dirty="0" err="1">
                <a:effectLst/>
                <a:latin typeface="Times New Roman" panose="02020603050405020304" pitchFamily="18" charset="0"/>
                <a:ea typeface="Calibri" panose="020F0502020204030204" pitchFamily="34" charset="0"/>
                <a:cs typeface="Times New Roman" panose="02020603050405020304" pitchFamily="18" charset="0"/>
              </a:rPr>
              <a:t>проєкту</a:t>
            </a:r>
            <a:r>
              <a:rPr lang="uk-UA" sz="40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07000"/>
              </a:lnSpc>
              <a:spcAft>
                <a:spcPts val="800"/>
              </a:spcAft>
            </a:pPr>
            <a:r>
              <a:rPr lang="uk-UA"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dirty="0" err="1">
                <a:effectLst/>
                <a:latin typeface="Times New Roman" panose="02020603050405020304" pitchFamily="18" charset="0"/>
                <a:ea typeface="Calibri" panose="020F0502020204030204" pitchFamily="34" charset="0"/>
                <a:cs typeface="Times New Roman" panose="02020603050405020304" pitchFamily="18" charset="0"/>
              </a:rPr>
              <a:t>Пуйша</a:t>
            </a:r>
            <a:r>
              <a:rPr lang="uk-UA" sz="4000" b="1" dirty="0">
                <a:effectLst/>
                <a:latin typeface="Times New Roman" panose="02020603050405020304" pitchFamily="18" charset="0"/>
                <a:ea typeface="Calibri" panose="020F0502020204030204" pitchFamily="34" charset="0"/>
                <a:cs typeface="Times New Roman" panose="02020603050405020304" pitchFamily="18" charset="0"/>
              </a:rPr>
              <a:t> Ярослав Віталійович</a:t>
            </a:r>
            <a:r>
              <a:rPr lang="uk-UA" sz="4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uk-UA" sz="4000" dirty="0">
                <a:effectLst/>
                <a:latin typeface="Times New Roman" panose="02020603050405020304" pitchFamily="18" charset="0"/>
                <a:ea typeface="Calibri" panose="020F0502020204030204" pitchFamily="34" charset="0"/>
                <a:cs typeface="Times New Roman" panose="02020603050405020304" pitchFamily="18" charset="0"/>
              </a:rPr>
              <a:t>Номер контактного телефону : </a:t>
            </a:r>
            <a:r>
              <a:rPr lang="uk-UA" sz="4000" b="1" dirty="0">
                <a:effectLst/>
                <a:latin typeface="Times New Roman" panose="02020603050405020304" pitchFamily="18" charset="0"/>
                <a:ea typeface="Calibri" panose="020F0502020204030204" pitchFamily="34" charset="0"/>
                <a:cs typeface="Times New Roman" panose="02020603050405020304" pitchFamily="18" charset="0"/>
              </a:rPr>
              <a:t>0937613724</a:t>
            </a:r>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uk-UA" sz="4000" dirty="0">
                <a:effectLst/>
                <a:latin typeface="Times New Roman" panose="02020603050405020304" pitchFamily="18" charset="0"/>
                <a:ea typeface="Calibri" panose="020F0502020204030204" pitchFamily="34" charset="0"/>
                <a:cs typeface="Times New Roman" panose="02020603050405020304" pitchFamily="18" charset="0"/>
              </a:rPr>
              <a:t>Електронна адреса: </a:t>
            </a:r>
            <a:r>
              <a:rPr lang="uk-UA" sz="4000" b="1" dirty="0">
                <a:effectLst/>
                <a:latin typeface="Times New Roman" panose="02020603050405020304" pitchFamily="18" charset="0"/>
                <a:ea typeface="Calibri" panose="020F0502020204030204" pitchFamily="34" charset="0"/>
                <a:cs typeface="Times New Roman" panose="02020603050405020304" pitchFamily="18" charset="0"/>
              </a:rPr>
              <a:t>vpuysga@gmail.com</a:t>
            </a:r>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uk-UA" sz="4000" dirty="0">
                <a:effectLst/>
                <a:latin typeface="Times New Roman" panose="02020603050405020304" pitchFamily="18" charset="0"/>
                <a:ea typeface="Calibri" panose="020F0502020204030204" pitchFamily="34" charset="0"/>
                <a:cs typeface="Times New Roman" panose="02020603050405020304" pitchFamily="18" charset="0"/>
              </a:rPr>
              <a:t>Місце проживання : місто </a:t>
            </a:r>
            <a:r>
              <a:rPr lang="uk-UA" sz="4000" b="1" dirty="0">
                <a:effectLst/>
                <a:latin typeface="Times New Roman" panose="02020603050405020304" pitchFamily="18" charset="0"/>
                <a:ea typeface="Calibri" panose="020F0502020204030204" pitchFamily="34" charset="0"/>
                <a:cs typeface="Times New Roman" panose="02020603050405020304" pitchFamily="18" charset="0"/>
              </a:rPr>
              <a:t>Кривий Ріг </a:t>
            </a:r>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uk-UA" sz="4000" dirty="0">
                <a:effectLst/>
                <a:latin typeface="Times New Roman" panose="02020603050405020304" pitchFamily="18" charset="0"/>
                <a:ea typeface="Calibri" panose="020F0502020204030204" pitchFamily="34" charset="0"/>
                <a:cs typeface="Times New Roman" panose="02020603050405020304" pitchFamily="18" charset="0"/>
              </a:rPr>
              <a:t>Найменування навчального закладу, клас:</a:t>
            </a:r>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uk-UA"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4000" b="1" dirty="0">
                <a:effectLst/>
                <a:latin typeface="Times New Roman" panose="02020603050405020304" pitchFamily="18" charset="0"/>
                <a:ea typeface="Calibri" panose="020F0502020204030204" pitchFamily="34" charset="0"/>
                <a:cs typeface="Times New Roman" panose="02020603050405020304" pitchFamily="18" charset="0"/>
              </a:rPr>
              <a:t>Криворізька гімназія №51 Криворізької міської ради , 8 клас  </a:t>
            </a:r>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Google Shape;104;p1">
            <a:extLst>
              <a:ext uri="{FF2B5EF4-FFF2-40B4-BE49-F238E27FC236}">
                <a16:creationId xmlns:a16="http://schemas.microsoft.com/office/drawing/2014/main" id="{25B15C1A-ECBF-4113-BDEF-8B015B84C274}"/>
              </a:ext>
            </a:extLst>
          </p:cNvPr>
          <p:cNvSpPr/>
          <p:nvPr/>
        </p:nvSpPr>
        <p:spPr>
          <a:xfrm>
            <a:off x="15916908" y="3332094"/>
            <a:ext cx="1528130" cy="1542618"/>
          </a:xfrm>
          <a:custGeom>
            <a:avLst/>
            <a:gdLst/>
            <a:ahLst/>
            <a:cxnLst/>
            <a:rect l="l" t="t" r="r" b="b"/>
            <a:pathLst>
              <a:path w="2770903" h="3256403" extrusionOk="0">
                <a:moveTo>
                  <a:pt x="0" y="0"/>
                </a:moveTo>
                <a:lnTo>
                  <a:pt x="2770903" y="0"/>
                </a:lnTo>
                <a:lnTo>
                  <a:pt x="2770903" y="3256403"/>
                </a:lnTo>
                <a:lnTo>
                  <a:pt x="0" y="3256403"/>
                </a:lnTo>
                <a:lnTo>
                  <a:pt x="0" y="0"/>
                </a:lnTo>
                <a:close/>
              </a:path>
            </a:pathLst>
          </a:custGeom>
          <a:blipFill rotWithShape="1">
            <a:blip r:embed="rId7">
              <a:alphaModFix/>
            </a:blip>
            <a:stretch>
              <a:fillRect/>
            </a:stretch>
          </a:blipFill>
          <a:ln>
            <a:noFill/>
          </a:ln>
        </p:spPr>
      </p:sp>
      <p:sp>
        <p:nvSpPr>
          <p:cNvPr id="29" name="Google Shape;105;p1">
            <a:extLst>
              <a:ext uri="{FF2B5EF4-FFF2-40B4-BE49-F238E27FC236}">
                <a16:creationId xmlns:a16="http://schemas.microsoft.com/office/drawing/2014/main" id="{C278ECA1-C0AC-4A28-87C1-1705D19B9A9F}"/>
              </a:ext>
            </a:extLst>
          </p:cNvPr>
          <p:cNvSpPr/>
          <p:nvPr/>
        </p:nvSpPr>
        <p:spPr>
          <a:xfrm>
            <a:off x="15814836" y="5412289"/>
            <a:ext cx="1877521" cy="3067091"/>
          </a:xfrm>
          <a:custGeom>
            <a:avLst/>
            <a:gdLst/>
            <a:ahLst/>
            <a:cxnLst/>
            <a:rect l="l" t="t" r="r" b="b"/>
            <a:pathLst>
              <a:path w="2200919" h="4423959" extrusionOk="0">
                <a:moveTo>
                  <a:pt x="0" y="0"/>
                </a:moveTo>
                <a:lnTo>
                  <a:pt x="2200919" y="0"/>
                </a:lnTo>
                <a:lnTo>
                  <a:pt x="2200919" y="4423958"/>
                </a:lnTo>
                <a:lnTo>
                  <a:pt x="0" y="4423958"/>
                </a:lnTo>
                <a:lnTo>
                  <a:pt x="0" y="0"/>
                </a:lnTo>
                <a:close/>
              </a:path>
            </a:pathLst>
          </a:custGeom>
          <a:blipFill rotWithShape="1">
            <a:blip r:embed="rId8">
              <a:alphaModFix/>
            </a:blip>
            <a:stretch>
              <a:fillRect/>
            </a:stretch>
          </a:blipFill>
          <a:ln>
            <a:noFill/>
          </a:ln>
        </p:spPr>
      </p:sp>
      <p:sp>
        <p:nvSpPr>
          <p:cNvPr id="30" name="Google Shape;104;p1">
            <a:extLst>
              <a:ext uri="{FF2B5EF4-FFF2-40B4-BE49-F238E27FC236}">
                <a16:creationId xmlns:a16="http://schemas.microsoft.com/office/drawing/2014/main" id="{D361678C-4B69-470C-89B2-CC5E5A5BA630}"/>
              </a:ext>
            </a:extLst>
          </p:cNvPr>
          <p:cNvSpPr/>
          <p:nvPr/>
        </p:nvSpPr>
        <p:spPr>
          <a:xfrm rot="3975616">
            <a:off x="373817" y="1277954"/>
            <a:ext cx="1463104" cy="1410683"/>
          </a:xfrm>
          <a:custGeom>
            <a:avLst/>
            <a:gdLst/>
            <a:ahLst/>
            <a:cxnLst/>
            <a:rect l="l" t="t" r="r" b="b"/>
            <a:pathLst>
              <a:path w="2770903" h="3256403" extrusionOk="0">
                <a:moveTo>
                  <a:pt x="0" y="0"/>
                </a:moveTo>
                <a:lnTo>
                  <a:pt x="2770903" y="0"/>
                </a:lnTo>
                <a:lnTo>
                  <a:pt x="2770903" y="3256403"/>
                </a:lnTo>
                <a:lnTo>
                  <a:pt x="0" y="3256403"/>
                </a:lnTo>
                <a:lnTo>
                  <a:pt x="0" y="0"/>
                </a:lnTo>
                <a:close/>
              </a:path>
            </a:pathLst>
          </a:custGeom>
          <a:blipFill rotWithShape="1">
            <a:blip r:embed="rId7">
              <a:alphaModFix/>
            </a:blip>
            <a:stretch>
              <a:fillRect/>
            </a:stretch>
          </a:blipFill>
          <a:ln>
            <a:noFill/>
          </a:ln>
        </p:spPr>
      </p:sp>
    </p:spTree>
    <p:extLst>
      <p:ext uri="{BB962C8B-B14F-4D97-AF65-F5344CB8AC3E}">
        <p14:creationId xmlns:p14="http://schemas.microsoft.com/office/powerpoint/2010/main" val="4070315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114"/>
        <p:cNvGrpSpPr/>
        <p:nvPr/>
      </p:nvGrpSpPr>
      <p:grpSpPr>
        <a:xfrm>
          <a:off x="0" y="0"/>
          <a:ext cx="0" cy="0"/>
          <a:chOff x="0" y="0"/>
          <a:chExt cx="0" cy="0"/>
        </a:xfrm>
      </p:grpSpPr>
      <p:sp>
        <p:nvSpPr>
          <p:cNvPr id="115" name="Google Shape;115;p3"/>
          <p:cNvSpPr/>
          <p:nvPr/>
        </p:nvSpPr>
        <p:spPr>
          <a:xfrm>
            <a:off x="111709" y="8012617"/>
            <a:ext cx="1984434" cy="2332134"/>
          </a:xfrm>
          <a:custGeom>
            <a:avLst/>
            <a:gdLst/>
            <a:ahLst/>
            <a:cxnLst/>
            <a:rect l="l" t="t" r="r" b="b"/>
            <a:pathLst>
              <a:path w="1984434" h="2332134" extrusionOk="0">
                <a:moveTo>
                  <a:pt x="0" y="0"/>
                </a:moveTo>
                <a:lnTo>
                  <a:pt x="1984434" y="0"/>
                </a:lnTo>
                <a:lnTo>
                  <a:pt x="1984434" y="2332134"/>
                </a:lnTo>
                <a:lnTo>
                  <a:pt x="0" y="2332134"/>
                </a:lnTo>
                <a:lnTo>
                  <a:pt x="0" y="0"/>
                </a:lnTo>
                <a:close/>
              </a:path>
            </a:pathLst>
          </a:custGeom>
          <a:blipFill rotWithShape="1">
            <a:blip r:embed="rId3">
              <a:alphaModFix/>
            </a:blip>
            <a:stretch>
              <a:fillRect/>
            </a:stretch>
          </a:blipFill>
          <a:ln>
            <a:noFill/>
          </a:ln>
        </p:spPr>
      </p:sp>
      <p:sp>
        <p:nvSpPr>
          <p:cNvPr id="116" name="Google Shape;116;p3"/>
          <p:cNvSpPr/>
          <p:nvPr/>
        </p:nvSpPr>
        <p:spPr>
          <a:xfrm>
            <a:off x="17138334" y="1028700"/>
            <a:ext cx="961489" cy="1367581"/>
          </a:xfrm>
          <a:custGeom>
            <a:avLst/>
            <a:gdLst/>
            <a:ahLst/>
            <a:cxnLst/>
            <a:rect l="l" t="t" r="r" b="b"/>
            <a:pathLst>
              <a:path w="1522928" h="3895862" extrusionOk="0">
                <a:moveTo>
                  <a:pt x="0" y="0"/>
                </a:moveTo>
                <a:lnTo>
                  <a:pt x="1522928" y="0"/>
                </a:lnTo>
                <a:lnTo>
                  <a:pt x="1522928" y="3895862"/>
                </a:lnTo>
                <a:lnTo>
                  <a:pt x="0" y="3895862"/>
                </a:lnTo>
                <a:lnTo>
                  <a:pt x="0" y="0"/>
                </a:lnTo>
                <a:close/>
              </a:path>
            </a:pathLst>
          </a:custGeom>
          <a:blipFill rotWithShape="1">
            <a:blip r:embed="rId4">
              <a:alphaModFix/>
            </a:blip>
            <a:stretch>
              <a:fillRect/>
            </a:stretch>
          </a:blipFill>
          <a:ln>
            <a:noFill/>
          </a:ln>
        </p:spPr>
      </p:sp>
      <p:sp>
        <p:nvSpPr>
          <p:cNvPr id="8" name="TextBox 7">
            <a:extLst>
              <a:ext uri="{FF2B5EF4-FFF2-40B4-BE49-F238E27FC236}">
                <a16:creationId xmlns:a16="http://schemas.microsoft.com/office/drawing/2014/main" id="{A6190010-383F-4CF6-89AD-5B598E1890DA}"/>
              </a:ext>
            </a:extLst>
          </p:cNvPr>
          <p:cNvSpPr txBox="1"/>
          <p:nvPr/>
        </p:nvSpPr>
        <p:spPr>
          <a:xfrm>
            <a:off x="1743075" y="571500"/>
            <a:ext cx="14244638" cy="8333179"/>
          </a:xfrm>
          <a:prstGeom prst="rect">
            <a:avLst/>
          </a:prstGeom>
          <a:noFill/>
        </p:spPr>
        <p:txBody>
          <a:bodyPr wrap="square">
            <a:spAutoFit/>
          </a:bodyPr>
          <a:lstStyle/>
          <a:p>
            <a:pPr algn="ctr">
              <a:lnSpc>
                <a:spcPct val="150000"/>
              </a:lnSpc>
            </a:pPr>
            <a:r>
              <a:rPr lang="uk-UA" sz="2400" b="1" dirty="0">
                <a:solidFill>
                  <a:srgbClr val="0D0D0D"/>
                </a:solidFill>
                <a:effectLst/>
                <a:latin typeface="Times New Roman" panose="02020603050405020304" pitchFamily="18" charset="0"/>
                <a:ea typeface="Times New Roman" panose="02020603050405020304" pitchFamily="18" charset="0"/>
              </a:rPr>
              <a:t>ВСТУП</a:t>
            </a:r>
            <a:endParaRPr lang="uk-UA" sz="2400" dirty="0">
              <a:effectLst/>
              <a:latin typeface="Times New Roman" panose="02020603050405020304" pitchFamily="18" charset="0"/>
              <a:ea typeface="Times New Roman" panose="02020603050405020304" pitchFamily="18" charset="0"/>
            </a:endParaRPr>
          </a:p>
          <a:p>
            <a:pPr indent="449580" algn="just">
              <a:lnSpc>
                <a:spcPct val="150000"/>
              </a:lnSpc>
              <a:spcAft>
                <a:spcPts val="800"/>
              </a:spcAft>
            </a:pPr>
            <a:r>
              <a:rPr lang="uk-UA"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Дослідження космосу завжди було захоплюючою темою для багатьох людей, але справа не лише у відкритті нових планет і галактик. У космічних досліджень є й темна сторона, яку часто не беруть до уваги – космічне сміття. Космічне сміття стало серйозною загрозою для космічної активності та навколоземного простору. Надмірна акумуляція сміття породжує потенційні ризики для супутників, космічних апаратів та міжнародної безпеки. Під час запуску космічних літальних апаратів здійснюються викиди різноманітних шкідливих агентів, таких як оксиди карбону та азоту, що згубно впливають на екологію планети. Певні об'єкти космічного сміття можуть повертатися на Землю, створюючи потенційну загрозу для населення та інфраструктури.</a:t>
            </a:r>
            <a:r>
              <a:rPr lang="uk-UA" sz="2800" dirty="0">
                <a:solidFill>
                  <a:schemeClr val="tx1"/>
                </a:solidFill>
                <a:effectLst/>
                <a:latin typeface="Open Sans" panose="020B0606030504020204" pitchFamily="34" charset="0"/>
                <a:ea typeface="Calibri" panose="020F0502020204030204" pitchFamily="34" charset="0"/>
                <a:cs typeface="Times New Roman" panose="02020603050405020304" pitchFamily="18" charset="0"/>
              </a:rPr>
              <a:t>  </a:t>
            </a:r>
            <a:r>
              <a:rPr lang="uk-UA"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Кількість сміття в космосі збільшується в геометричній прогресії.</a:t>
            </a:r>
            <a:r>
              <a:rPr lang="uk-UA"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uk-UA"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Якщо не очищувати орбіту від сміття, через 100-200 років навколо Землі буде стільки супутників та космічного сміття, що запустити новий супутник чи ракету буде неможливо.</a:t>
            </a:r>
            <a:endParaRPr lang="uk-UA"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Google Shape;118;p3">
            <a:extLst>
              <a:ext uri="{FF2B5EF4-FFF2-40B4-BE49-F238E27FC236}">
                <a16:creationId xmlns:a16="http://schemas.microsoft.com/office/drawing/2014/main" id="{2769A603-6E99-4BA9-A9D7-08160A619185}"/>
              </a:ext>
            </a:extLst>
          </p:cNvPr>
          <p:cNvSpPr/>
          <p:nvPr/>
        </p:nvSpPr>
        <p:spPr>
          <a:xfrm>
            <a:off x="14044613" y="8283575"/>
            <a:ext cx="3378278" cy="1790217"/>
          </a:xfrm>
          <a:custGeom>
            <a:avLst/>
            <a:gdLst/>
            <a:ahLst/>
            <a:cxnLst/>
            <a:rect l="l" t="t" r="r" b="b"/>
            <a:pathLst>
              <a:path w="5440494" h="3108854" extrusionOk="0">
                <a:moveTo>
                  <a:pt x="0" y="0"/>
                </a:moveTo>
                <a:lnTo>
                  <a:pt x="5440495" y="0"/>
                </a:lnTo>
                <a:lnTo>
                  <a:pt x="5440495" y="3108854"/>
                </a:lnTo>
                <a:lnTo>
                  <a:pt x="0" y="3108854"/>
                </a:lnTo>
                <a:lnTo>
                  <a:pt x="0" y="0"/>
                </a:lnTo>
                <a:close/>
              </a:path>
            </a:pathLst>
          </a:custGeom>
          <a:blipFill rotWithShape="1">
            <a:blip r:embed="rId5">
              <a:alphaModFix/>
            </a:blip>
            <a:stretch>
              <a:fillRect/>
            </a:stretch>
          </a:blipFill>
          <a:ln>
            <a:noFill/>
          </a:ln>
        </p:spPr>
      </p:sp>
      <p:sp>
        <p:nvSpPr>
          <p:cNvPr id="10" name="Google Shape;101;p1">
            <a:extLst>
              <a:ext uri="{FF2B5EF4-FFF2-40B4-BE49-F238E27FC236}">
                <a16:creationId xmlns:a16="http://schemas.microsoft.com/office/drawing/2014/main" id="{B00DE103-5238-4D32-80B1-E21EB0B8B103}"/>
              </a:ext>
            </a:extLst>
          </p:cNvPr>
          <p:cNvSpPr/>
          <p:nvPr/>
        </p:nvSpPr>
        <p:spPr>
          <a:xfrm rot="-1210048">
            <a:off x="8739601" y="8335089"/>
            <a:ext cx="2216331" cy="1943691"/>
          </a:xfrm>
          <a:custGeom>
            <a:avLst/>
            <a:gdLst/>
            <a:ahLst/>
            <a:cxnLst/>
            <a:rect l="l" t="t" r="r" b="b"/>
            <a:pathLst>
              <a:path w="5826910" h="4198051" extrusionOk="0">
                <a:moveTo>
                  <a:pt x="0" y="0"/>
                </a:moveTo>
                <a:lnTo>
                  <a:pt x="5826909" y="0"/>
                </a:lnTo>
                <a:lnTo>
                  <a:pt x="5826909" y="4198051"/>
                </a:lnTo>
                <a:lnTo>
                  <a:pt x="0" y="4198051"/>
                </a:lnTo>
                <a:lnTo>
                  <a:pt x="0" y="0"/>
                </a:lnTo>
                <a:close/>
              </a:path>
            </a:pathLst>
          </a:custGeom>
          <a:blipFill rotWithShape="1">
            <a:blip r:embed="rId6">
              <a:alphaModFix/>
            </a:blip>
            <a:stretch>
              <a:fillRect l="-33005"/>
            </a:stretch>
          </a:blipFill>
          <a:ln>
            <a:noFill/>
          </a:ln>
        </p:spPr>
      </p:sp>
    </p:spTree>
    <p:extLst>
      <p:ext uri="{BB962C8B-B14F-4D97-AF65-F5344CB8AC3E}">
        <p14:creationId xmlns:p14="http://schemas.microsoft.com/office/powerpoint/2010/main" val="1606001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114"/>
        <p:cNvGrpSpPr/>
        <p:nvPr/>
      </p:nvGrpSpPr>
      <p:grpSpPr>
        <a:xfrm>
          <a:off x="0" y="0"/>
          <a:ext cx="0" cy="0"/>
          <a:chOff x="0" y="0"/>
          <a:chExt cx="0" cy="0"/>
        </a:xfrm>
      </p:grpSpPr>
      <p:sp>
        <p:nvSpPr>
          <p:cNvPr id="115" name="Google Shape;115;p3"/>
          <p:cNvSpPr/>
          <p:nvPr/>
        </p:nvSpPr>
        <p:spPr>
          <a:xfrm>
            <a:off x="111709" y="8012617"/>
            <a:ext cx="1984434" cy="2332134"/>
          </a:xfrm>
          <a:custGeom>
            <a:avLst/>
            <a:gdLst/>
            <a:ahLst/>
            <a:cxnLst/>
            <a:rect l="l" t="t" r="r" b="b"/>
            <a:pathLst>
              <a:path w="1984434" h="2332134" extrusionOk="0">
                <a:moveTo>
                  <a:pt x="0" y="0"/>
                </a:moveTo>
                <a:lnTo>
                  <a:pt x="1984434" y="0"/>
                </a:lnTo>
                <a:lnTo>
                  <a:pt x="1984434" y="2332134"/>
                </a:lnTo>
                <a:lnTo>
                  <a:pt x="0" y="2332134"/>
                </a:lnTo>
                <a:lnTo>
                  <a:pt x="0" y="0"/>
                </a:lnTo>
                <a:close/>
              </a:path>
            </a:pathLst>
          </a:custGeom>
          <a:blipFill rotWithShape="1">
            <a:blip r:embed="rId3">
              <a:alphaModFix/>
            </a:blip>
            <a:stretch>
              <a:fillRect/>
            </a:stretch>
          </a:blipFill>
          <a:ln>
            <a:noFill/>
          </a:ln>
        </p:spPr>
      </p:sp>
      <p:sp>
        <p:nvSpPr>
          <p:cNvPr id="116" name="Google Shape;116;p3"/>
          <p:cNvSpPr/>
          <p:nvPr/>
        </p:nvSpPr>
        <p:spPr>
          <a:xfrm rot="10281534">
            <a:off x="16243396" y="5048522"/>
            <a:ext cx="961489" cy="1367581"/>
          </a:xfrm>
          <a:custGeom>
            <a:avLst/>
            <a:gdLst/>
            <a:ahLst/>
            <a:cxnLst/>
            <a:rect l="l" t="t" r="r" b="b"/>
            <a:pathLst>
              <a:path w="1522928" h="3895862" extrusionOk="0">
                <a:moveTo>
                  <a:pt x="0" y="0"/>
                </a:moveTo>
                <a:lnTo>
                  <a:pt x="1522928" y="0"/>
                </a:lnTo>
                <a:lnTo>
                  <a:pt x="1522928" y="3895862"/>
                </a:lnTo>
                <a:lnTo>
                  <a:pt x="0" y="3895862"/>
                </a:lnTo>
                <a:lnTo>
                  <a:pt x="0" y="0"/>
                </a:lnTo>
                <a:close/>
              </a:path>
            </a:pathLst>
          </a:custGeom>
          <a:blipFill rotWithShape="1">
            <a:blip r:embed="rId4">
              <a:alphaModFix/>
            </a:blip>
            <a:stretch>
              <a:fillRect/>
            </a:stretch>
          </a:blipFill>
          <a:ln>
            <a:noFill/>
          </a:ln>
        </p:spPr>
      </p:sp>
      <p:sp>
        <p:nvSpPr>
          <p:cNvPr id="9" name="Google Shape;118;p3">
            <a:extLst>
              <a:ext uri="{FF2B5EF4-FFF2-40B4-BE49-F238E27FC236}">
                <a16:creationId xmlns:a16="http://schemas.microsoft.com/office/drawing/2014/main" id="{2769A603-6E99-4BA9-A9D7-08160A619185}"/>
              </a:ext>
            </a:extLst>
          </p:cNvPr>
          <p:cNvSpPr/>
          <p:nvPr/>
        </p:nvSpPr>
        <p:spPr>
          <a:xfrm>
            <a:off x="14044613" y="8283575"/>
            <a:ext cx="3378278" cy="1790217"/>
          </a:xfrm>
          <a:custGeom>
            <a:avLst/>
            <a:gdLst/>
            <a:ahLst/>
            <a:cxnLst/>
            <a:rect l="l" t="t" r="r" b="b"/>
            <a:pathLst>
              <a:path w="5440494" h="3108854" extrusionOk="0">
                <a:moveTo>
                  <a:pt x="0" y="0"/>
                </a:moveTo>
                <a:lnTo>
                  <a:pt x="5440495" y="0"/>
                </a:lnTo>
                <a:lnTo>
                  <a:pt x="5440495" y="3108854"/>
                </a:lnTo>
                <a:lnTo>
                  <a:pt x="0" y="3108854"/>
                </a:lnTo>
                <a:lnTo>
                  <a:pt x="0" y="0"/>
                </a:lnTo>
                <a:close/>
              </a:path>
            </a:pathLst>
          </a:custGeom>
          <a:blipFill rotWithShape="1">
            <a:blip r:embed="rId5">
              <a:alphaModFix/>
            </a:blip>
            <a:stretch>
              <a:fillRect/>
            </a:stretch>
          </a:blipFill>
          <a:ln>
            <a:noFill/>
          </a:ln>
        </p:spPr>
      </p:sp>
      <p:sp>
        <p:nvSpPr>
          <p:cNvPr id="7" name="TextBox 6">
            <a:extLst>
              <a:ext uri="{FF2B5EF4-FFF2-40B4-BE49-F238E27FC236}">
                <a16:creationId xmlns:a16="http://schemas.microsoft.com/office/drawing/2014/main" id="{58B6A005-862A-4F61-AEC8-52A1F436E75F}"/>
              </a:ext>
            </a:extLst>
          </p:cNvPr>
          <p:cNvSpPr txBox="1"/>
          <p:nvPr/>
        </p:nvSpPr>
        <p:spPr>
          <a:xfrm>
            <a:off x="614363" y="528637"/>
            <a:ext cx="16687800" cy="8910837"/>
          </a:xfrm>
          <a:prstGeom prst="rect">
            <a:avLst/>
          </a:prstGeom>
          <a:noFill/>
        </p:spPr>
        <p:txBody>
          <a:bodyPr wrap="square">
            <a:spAutoFit/>
          </a:bodyPr>
          <a:lstStyle/>
          <a:p>
            <a:pPr indent="449580" algn="just">
              <a:lnSpc>
                <a:spcPct val="150000"/>
              </a:lnSpc>
              <a:spcAft>
                <a:spcPts val="800"/>
              </a:spcAft>
            </a:pP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Актуальність</a:t>
            </a: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 обраної</a:t>
            </a: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теми полягає в тому</a:t>
            </a:r>
            <a:r>
              <a:rPr lang="uk-UA" sz="32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 що проблема космічного сміття є актуальною не лише через загрози для космічних досліджень, а й через </a:t>
            </a:r>
            <a:r>
              <a:rPr lang="uk-UA" sz="3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її потенційні наслідки для земної і космічної інфраструктури.</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spcAft>
                <a:spcPts val="1500"/>
              </a:spcAft>
            </a:pPr>
            <a:r>
              <a:rPr lang="uk-UA" sz="3200" b="1" dirty="0">
                <a:solidFill>
                  <a:srgbClr val="0D0D0D"/>
                </a:solidFill>
                <a:effectLst/>
                <a:latin typeface="Times New Roman" panose="02020603050405020304" pitchFamily="18" charset="0"/>
                <a:ea typeface="Times New Roman" panose="02020603050405020304" pitchFamily="18" charset="0"/>
              </a:rPr>
              <a:t>Мета дослідження:</a:t>
            </a:r>
            <a:r>
              <a:rPr lang="uk-UA" sz="3200" dirty="0">
                <a:solidFill>
                  <a:srgbClr val="0D0D0D"/>
                </a:solidFill>
                <a:effectLst/>
                <a:latin typeface="Times New Roman" panose="02020603050405020304" pitchFamily="18" charset="0"/>
                <a:ea typeface="Times New Roman" panose="02020603050405020304" pitchFamily="18" charset="0"/>
              </a:rPr>
              <a:t> Аналізувати сучасний стан проблеми космічного сміття, виявити основні чинники, що спричиняють її появу та зростання, дослідити наслідки цього явища та розглянути можливі шляхи вирішення проблеми  космічного сміття.</a:t>
            </a:r>
            <a:endParaRPr lang="uk-UA" sz="3200" dirty="0">
              <a:effectLst/>
              <a:latin typeface="Times New Roman" panose="02020603050405020304" pitchFamily="18" charset="0"/>
              <a:ea typeface="Times New Roman" panose="02020603050405020304" pitchFamily="18" charset="0"/>
            </a:endParaRPr>
          </a:p>
          <a:p>
            <a:pPr indent="449580" algn="just">
              <a:spcAft>
                <a:spcPts val="1500"/>
              </a:spcAft>
            </a:pPr>
            <a:r>
              <a:rPr lang="uk-UA" sz="3200" b="1" dirty="0">
                <a:solidFill>
                  <a:srgbClr val="000000"/>
                </a:solidFill>
                <a:effectLst/>
                <a:latin typeface="Times New Roman" panose="02020603050405020304" pitchFamily="18" charset="0"/>
                <a:ea typeface="Calibri" panose="020F0502020204030204" pitchFamily="34" charset="0"/>
              </a:rPr>
              <a:t>Об’єкт дослідження: </a:t>
            </a:r>
            <a:r>
              <a:rPr lang="uk-UA" sz="3200" dirty="0">
                <a:solidFill>
                  <a:srgbClr val="000000"/>
                </a:solidFill>
                <a:effectLst/>
                <a:latin typeface="Times New Roman" panose="02020603050405020304" pitchFamily="18" charset="0"/>
                <a:ea typeface="Calibri" panose="020F0502020204030204" pitchFamily="34" charset="0"/>
              </a:rPr>
              <a:t>космічне сміття</a:t>
            </a:r>
            <a:endParaRPr lang="uk-UA" sz="3200" dirty="0">
              <a:effectLst/>
              <a:latin typeface="Times New Roman" panose="02020603050405020304" pitchFamily="18" charset="0"/>
              <a:ea typeface="Times New Roman" panose="02020603050405020304" pitchFamily="18" charset="0"/>
            </a:endParaRPr>
          </a:p>
          <a:p>
            <a:pPr indent="449580" algn="just">
              <a:spcAft>
                <a:spcPts val="1500"/>
              </a:spcAft>
            </a:pPr>
            <a:r>
              <a:rPr lang="uk-UA" sz="3200" b="1" dirty="0">
                <a:solidFill>
                  <a:srgbClr val="000000"/>
                </a:solidFill>
                <a:effectLst/>
                <a:latin typeface="Times New Roman" panose="02020603050405020304" pitchFamily="18" charset="0"/>
                <a:ea typeface="Calibri" panose="020F0502020204030204" pitchFamily="34" charset="0"/>
              </a:rPr>
              <a:t>Предмет дослідження</a:t>
            </a:r>
            <a:r>
              <a:rPr lang="uk-UA" sz="3200" dirty="0">
                <a:solidFill>
                  <a:srgbClr val="000000"/>
                </a:solidFill>
                <a:effectLst/>
                <a:latin typeface="Times New Roman" panose="02020603050405020304" pitchFamily="18" charset="0"/>
                <a:ea typeface="Calibri" panose="020F0502020204030204" pitchFamily="34" charset="0"/>
              </a:rPr>
              <a:t>:  космічне сміття як загроза космічного простору. </a:t>
            </a:r>
          </a:p>
          <a:p>
            <a:pPr indent="449580" algn="just">
              <a:spcAft>
                <a:spcPts val="1500"/>
              </a:spcAft>
            </a:pPr>
            <a:r>
              <a:rPr lang="uk-UA" sz="3200" dirty="0">
                <a:solidFill>
                  <a:srgbClr val="000000"/>
                </a:solidFill>
                <a:effectLst/>
                <a:latin typeface="Times New Roman" panose="02020603050405020304" pitchFamily="18" charset="0"/>
                <a:ea typeface="Times New Roman" panose="02020603050405020304" pitchFamily="18" charset="0"/>
              </a:rPr>
              <a:t>Для досягнення цілей дослідження використовуються наступні </a:t>
            </a:r>
            <a:r>
              <a:rPr lang="uk-UA" sz="3200" b="1" dirty="0">
                <a:solidFill>
                  <a:srgbClr val="000000"/>
                </a:solidFill>
                <a:effectLst/>
                <a:latin typeface="Times New Roman" panose="02020603050405020304" pitchFamily="18" charset="0"/>
                <a:ea typeface="Times New Roman" panose="02020603050405020304" pitchFamily="18" charset="0"/>
              </a:rPr>
              <a:t>методи:</a:t>
            </a:r>
            <a:endParaRPr lang="uk-UA" sz="3200" dirty="0">
              <a:effectLst/>
              <a:latin typeface="Times New Roman" panose="02020603050405020304" pitchFamily="18" charset="0"/>
              <a:ea typeface="Times New Roman" panose="02020603050405020304" pitchFamily="18" charset="0"/>
            </a:endParaRPr>
          </a:p>
          <a:p>
            <a:pPr>
              <a:spcBef>
                <a:spcPts val="1500"/>
              </a:spcBef>
              <a:spcAft>
                <a:spcPts val="1500"/>
              </a:spcAft>
            </a:pPr>
            <a:r>
              <a:rPr lang="uk-UA" sz="3200" dirty="0">
                <a:solidFill>
                  <a:srgbClr val="000000"/>
                </a:solidFill>
                <a:effectLst/>
                <a:latin typeface="Times New Roman" panose="02020603050405020304" pitchFamily="18" charset="0"/>
                <a:ea typeface="Times New Roman" panose="02020603050405020304" pitchFamily="18" charset="0"/>
              </a:rPr>
              <a:t> - Аналіз наукової літератури та інформаційних джерел з проблеми космічного сміття.</a:t>
            </a:r>
            <a:endParaRPr lang="uk-UA" sz="32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 Вивчення статистичних даних про космічне  сміття.</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uk-UA" sz="3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Систематизувати матеріал з даної теми.</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1215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145"/>
        <p:cNvGrpSpPr/>
        <p:nvPr/>
      </p:nvGrpSpPr>
      <p:grpSpPr>
        <a:xfrm>
          <a:off x="0" y="0"/>
          <a:ext cx="0" cy="0"/>
          <a:chOff x="0" y="0"/>
          <a:chExt cx="0" cy="0"/>
        </a:xfrm>
      </p:grpSpPr>
      <p:sp>
        <p:nvSpPr>
          <p:cNvPr id="3" name="Google Shape;140;p4">
            <a:extLst>
              <a:ext uri="{FF2B5EF4-FFF2-40B4-BE49-F238E27FC236}">
                <a16:creationId xmlns:a16="http://schemas.microsoft.com/office/drawing/2014/main" id="{4FB4F901-44D6-471A-93FF-4A3738F36887}"/>
              </a:ext>
            </a:extLst>
          </p:cNvPr>
          <p:cNvSpPr/>
          <p:nvPr/>
        </p:nvSpPr>
        <p:spPr>
          <a:xfrm>
            <a:off x="1" y="354208"/>
            <a:ext cx="5200650" cy="3689155"/>
          </a:xfrm>
          <a:custGeom>
            <a:avLst/>
            <a:gdLst/>
            <a:ahLst/>
            <a:cxnLst/>
            <a:rect l="l" t="t" r="r" b="b"/>
            <a:pathLst>
              <a:path w="5772530" h="3298589" extrusionOk="0">
                <a:moveTo>
                  <a:pt x="0" y="0"/>
                </a:moveTo>
                <a:lnTo>
                  <a:pt x="5772530" y="0"/>
                </a:lnTo>
                <a:lnTo>
                  <a:pt x="5772530" y="3298589"/>
                </a:lnTo>
                <a:lnTo>
                  <a:pt x="0" y="3298589"/>
                </a:lnTo>
                <a:lnTo>
                  <a:pt x="0" y="0"/>
                </a:lnTo>
                <a:close/>
              </a:path>
            </a:pathLst>
          </a:custGeom>
          <a:blipFill rotWithShape="1">
            <a:blip r:embed="rId3">
              <a:alphaModFix/>
            </a:blip>
            <a:stretch>
              <a:fillRect/>
            </a:stretch>
          </a:blipFill>
          <a:ln>
            <a:noFill/>
          </a:ln>
        </p:spPr>
      </p:sp>
      <p:sp>
        <p:nvSpPr>
          <p:cNvPr id="4" name="Google Shape;130;p4">
            <a:extLst>
              <a:ext uri="{FF2B5EF4-FFF2-40B4-BE49-F238E27FC236}">
                <a16:creationId xmlns:a16="http://schemas.microsoft.com/office/drawing/2014/main" id="{ABE49B3E-77B8-4A36-9CD2-4CF97BE50FED}"/>
              </a:ext>
            </a:extLst>
          </p:cNvPr>
          <p:cNvSpPr/>
          <p:nvPr/>
        </p:nvSpPr>
        <p:spPr>
          <a:xfrm rot="-2412812">
            <a:off x="1006205" y="4522234"/>
            <a:ext cx="5914151" cy="4003002"/>
          </a:xfrm>
          <a:custGeom>
            <a:avLst/>
            <a:gdLst/>
            <a:ahLst/>
            <a:cxnLst/>
            <a:rect l="l" t="t" r="r" b="b"/>
            <a:pathLst>
              <a:path w="8072903" h="4635322" extrusionOk="0">
                <a:moveTo>
                  <a:pt x="0" y="0"/>
                </a:moveTo>
                <a:lnTo>
                  <a:pt x="8072903" y="0"/>
                </a:lnTo>
                <a:lnTo>
                  <a:pt x="8072903" y="4635322"/>
                </a:lnTo>
                <a:lnTo>
                  <a:pt x="0" y="4635322"/>
                </a:lnTo>
                <a:lnTo>
                  <a:pt x="0" y="0"/>
                </a:lnTo>
                <a:close/>
              </a:path>
            </a:pathLst>
          </a:custGeom>
          <a:blipFill rotWithShape="1">
            <a:blip r:embed="rId4">
              <a:alphaModFix/>
            </a:blip>
            <a:stretch>
              <a:fillRect/>
            </a:stretch>
          </a:blipFill>
          <a:ln>
            <a:noFill/>
          </a:ln>
        </p:spPr>
      </p:sp>
      <p:sp>
        <p:nvSpPr>
          <p:cNvPr id="146" name="Google Shape;146;p5"/>
          <p:cNvSpPr txBox="1"/>
          <p:nvPr/>
        </p:nvSpPr>
        <p:spPr>
          <a:xfrm>
            <a:off x="0" y="745532"/>
            <a:ext cx="18288000" cy="10013190"/>
          </a:xfrm>
          <a:prstGeom prst="rect">
            <a:avLst/>
          </a:prstGeom>
          <a:noFill/>
          <a:ln>
            <a:noFill/>
          </a:ln>
        </p:spPr>
        <p:txBody>
          <a:bodyPr spcFirstLastPara="1" wrap="square" lIns="0" tIns="0" rIns="0" bIns="0" anchor="t" anchorCtr="0">
            <a:spAutoFit/>
          </a:bodyPr>
          <a:lstStyle/>
          <a:p>
            <a:pPr algn="ctr">
              <a:lnSpc>
                <a:spcPct val="108020"/>
              </a:lnSpc>
            </a:pPr>
            <a:r>
              <a:rPr lang="uk-UA" sz="7200" b="1" dirty="0">
                <a:effectLst/>
                <a:latin typeface="Times New Roman" panose="02020603050405020304" pitchFamily="18" charset="0"/>
                <a:ea typeface="Calibri" panose="020F0502020204030204" pitchFamily="34" charset="0"/>
                <a:cs typeface="Times New Roman" panose="02020603050405020304" pitchFamily="18" charset="0"/>
              </a:rPr>
              <a:t>          Що таке космічне сміття?</a:t>
            </a:r>
            <a:endParaRPr lang="uk-UA" sz="7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rtl="0">
              <a:lnSpc>
                <a:spcPct val="108020"/>
              </a:lnSpc>
              <a:spcBef>
                <a:spcPts val="0"/>
              </a:spcBef>
              <a:spcAft>
                <a:spcPts val="0"/>
              </a:spcAft>
              <a:buNone/>
            </a:pPr>
            <a:r>
              <a:rPr lang="en-US" sz="7194" b="0" i="0" u="none" strike="noStrike" cap="none" dirty="0">
                <a:solidFill>
                  <a:srgbClr val="000000"/>
                </a:solidFill>
                <a:latin typeface="Arial"/>
                <a:ea typeface="Arial"/>
                <a:cs typeface="Arial"/>
                <a:sym typeface="Arial"/>
              </a:rPr>
              <a:t> </a:t>
            </a:r>
            <a:r>
              <a:rPr lang="en-US" sz="5095" b="0" i="0" u="none" strike="noStrike" cap="none" dirty="0">
                <a:solidFill>
                  <a:srgbClr val="FFFFFF"/>
                </a:solidFill>
                <a:latin typeface="Arial"/>
                <a:ea typeface="Arial"/>
                <a:cs typeface="Arial"/>
                <a:sym typeface="Arial"/>
              </a:rPr>
              <a:t>ЦЕ ДЕТАЛІ РАКЕТ,</a:t>
            </a:r>
            <a:endParaRPr dirty="0"/>
          </a:p>
          <a:p>
            <a:pPr marL="0" marR="0" lvl="0" indent="0" algn="ctr" rtl="0">
              <a:lnSpc>
                <a:spcPct val="108007"/>
              </a:lnSpc>
              <a:spcBef>
                <a:spcPts val="0"/>
              </a:spcBef>
              <a:spcAft>
                <a:spcPts val="0"/>
              </a:spcAft>
              <a:buNone/>
            </a:pPr>
            <a:r>
              <a:rPr lang="en-US" sz="5095" b="0" i="0" u="none" strike="noStrike" cap="none" dirty="0">
                <a:solidFill>
                  <a:srgbClr val="FFFFFF"/>
                </a:solidFill>
                <a:latin typeface="Arial"/>
                <a:ea typeface="Arial"/>
                <a:cs typeface="Arial"/>
                <a:sym typeface="Arial"/>
              </a:rPr>
              <a:t> НЕАКТИВНІ СУПУТНИКИ,</a:t>
            </a:r>
            <a:endParaRPr dirty="0"/>
          </a:p>
          <a:p>
            <a:pPr marL="0" marR="0" lvl="0" indent="0" algn="ctr" rtl="0">
              <a:lnSpc>
                <a:spcPct val="108007"/>
              </a:lnSpc>
              <a:spcBef>
                <a:spcPts val="0"/>
              </a:spcBef>
              <a:spcAft>
                <a:spcPts val="0"/>
              </a:spcAft>
              <a:buNone/>
            </a:pPr>
            <a:r>
              <a:rPr lang="en-US" sz="5095" b="0" i="0" u="none" strike="noStrike" cap="none" dirty="0">
                <a:solidFill>
                  <a:srgbClr val="FFFFFF"/>
                </a:solidFill>
                <a:latin typeface="Arial"/>
                <a:ea typeface="Arial"/>
                <a:cs typeface="Arial"/>
                <a:sym typeface="Arial"/>
              </a:rPr>
              <a:t> ФРАГМЕНТИ ЗНИЩЕНИХ СУПУТНИКІВ , </a:t>
            </a:r>
            <a:endParaRPr dirty="0"/>
          </a:p>
          <a:p>
            <a:pPr marL="0" marR="0" lvl="0" indent="0" algn="ctr" rtl="0">
              <a:lnSpc>
                <a:spcPct val="108007"/>
              </a:lnSpc>
              <a:spcBef>
                <a:spcPts val="0"/>
              </a:spcBef>
              <a:spcAft>
                <a:spcPts val="0"/>
              </a:spcAft>
              <a:buNone/>
            </a:pPr>
            <a:endParaRPr sz="5095" b="0" i="0" u="none" strike="noStrike" cap="none" dirty="0">
              <a:solidFill>
                <a:srgbClr val="FFFFFF"/>
              </a:solidFill>
              <a:latin typeface="Arial"/>
              <a:ea typeface="Arial"/>
              <a:cs typeface="Arial"/>
              <a:sym typeface="Arial"/>
            </a:endParaRPr>
          </a:p>
          <a:p>
            <a:pPr marL="0" marR="0" lvl="0" indent="0" algn="ctr" rtl="0">
              <a:lnSpc>
                <a:spcPct val="108007"/>
              </a:lnSpc>
              <a:spcBef>
                <a:spcPts val="0"/>
              </a:spcBef>
              <a:spcAft>
                <a:spcPts val="0"/>
              </a:spcAft>
              <a:buNone/>
            </a:pPr>
            <a:r>
              <a:rPr lang="en-US" sz="5095" b="0" i="0" u="none" strike="noStrike" cap="none" dirty="0">
                <a:solidFill>
                  <a:srgbClr val="FFFFFF"/>
                </a:solidFill>
                <a:latin typeface="Arial"/>
                <a:ea typeface="Arial"/>
                <a:cs typeface="Arial"/>
                <a:sym typeface="Arial"/>
              </a:rPr>
              <a:t>ДЕТАЛІ КОСМІЧНИХ АПАРАТІВ,</a:t>
            </a:r>
            <a:endParaRPr dirty="0"/>
          </a:p>
          <a:p>
            <a:pPr marL="0" marR="0" lvl="0" indent="0" algn="ctr" rtl="0">
              <a:lnSpc>
                <a:spcPct val="108007"/>
              </a:lnSpc>
              <a:spcBef>
                <a:spcPts val="0"/>
              </a:spcBef>
              <a:spcAft>
                <a:spcPts val="0"/>
              </a:spcAft>
              <a:buNone/>
            </a:pPr>
            <a:endParaRPr sz="5095" b="0" i="0" u="none" strike="noStrike" cap="none" dirty="0">
              <a:solidFill>
                <a:srgbClr val="FFFFFF"/>
              </a:solidFill>
              <a:latin typeface="Arial"/>
              <a:ea typeface="Arial"/>
              <a:cs typeface="Arial"/>
              <a:sym typeface="Arial"/>
            </a:endParaRPr>
          </a:p>
          <a:p>
            <a:pPr marL="0" marR="0" lvl="0" indent="0" algn="ctr" rtl="0">
              <a:lnSpc>
                <a:spcPct val="108007"/>
              </a:lnSpc>
              <a:spcBef>
                <a:spcPts val="0"/>
              </a:spcBef>
              <a:spcAft>
                <a:spcPts val="0"/>
              </a:spcAft>
              <a:buNone/>
            </a:pPr>
            <a:r>
              <a:rPr lang="en-US" sz="5095" b="0" i="0" u="none" strike="noStrike" cap="none" dirty="0">
                <a:solidFill>
                  <a:srgbClr val="FFFFFF"/>
                </a:solidFill>
                <a:latin typeface="Arial"/>
                <a:ea typeface="Arial"/>
                <a:cs typeface="Arial"/>
                <a:sym typeface="Arial"/>
              </a:rPr>
              <a:t>ІНСТРУМЕНТИ, ЯКІ АСТРОНАВТИ ГУБЛЯТЬ У ВІДКРИТОМУ КОСМОСІ </a:t>
            </a:r>
            <a:endParaRPr dirty="0"/>
          </a:p>
          <a:p>
            <a:pPr marL="0" marR="0" lvl="0" indent="0" algn="ctr" rtl="0">
              <a:lnSpc>
                <a:spcPct val="108007"/>
              </a:lnSpc>
              <a:spcBef>
                <a:spcPts val="0"/>
              </a:spcBef>
              <a:spcAft>
                <a:spcPts val="0"/>
              </a:spcAft>
              <a:buNone/>
            </a:pPr>
            <a:endParaRPr sz="5095" b="0" i="0" u="none" strike="noStrike" cap="none" dirty="0">
              <a:solidFill>
                <a:srgbClr val="FFFFFF"/>
              </a:solidFill>
              <a:latin typeface="Arial"/>
              <a:ea typeface="Arial"/>
              <a:cs typeface="Arial"/>
              <a:sym typeface="Arial"/>
            </a:endParaRPr>
          </a:p>
          <a:p>
            <a:pPr marL="0" marR="0" lvl="0" indent="0" algn="ctr" rtl="0">
              <a:lnSpc>
                <a:spcPct val="108007"/>
              </a:lnSpc>
              <a:spcBef>
                <a:spcPts val="0"/>
              </a:spcBef>
              <a:spcAft>
                <a:spcPts val="0"/>
              </a:spcAft>
              <a:buNone/>
            </a:pPr>
            <a:endParaRPr sz="5095" b="0" i="0" u="none" strike="noStrike" cap="none" dirty="0">
              <a:solidFill>
                <a:srgbClr val="FFFFFF"/>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150"/>
        <p:cNvGrpSpPr/>
        <p:nvPr/>
      </p:nvGrpSpPr>
      <p:grpSpPr>
        <a:xfrm>
          <a:off x="0" y="0"/>
          <a:ext cx="0" cy="0"/>
          <a:chOff x="0" y="0"/>
          <a:chExt cx="0" cy="0"/>
        </a:xfrm>
      </p:grpSpPr>
      <p:sp>
        <p:nvSpPr>
          <p:cNvPr id="5" name="TextBox 4">
            <a:extLst>
              <a:ext uri="{FF2B5EF4-FFF2-40B4-BE49-F238E27FC236}">
                <a16:creationId xmlns:a16="http://schemas.microsoft.com/office/drawing/2014/main" id="{1C0BD2A3-1CC7-4522-A1DF-C4FEF8A7A852}"/>
              </a:ext>
            </a:extLst>
          </p:cNvPr>
          <p:cNvSpPr txBox="1"/>
          <p:nvPr/>
        </p:nvSpPr>
        <p:spPr>
          <a:xfrm>
            <a:off x="700088" y="128588"/>
            <a:ext cx="17187862" cy="5185522"/>
          </a:xfrm>
          <a:prstGeom prst="rect">
            <a:avLst/>
          </a:prstGeom>
          <a:noFill/>
        </p:spPr>
        <p:txBody>
          <a:bodyPr wrap="square">
            <a:spAutoFit/>
          </a:bodyPr>
          <a:lstStyle/>
          <a:p>
            <a:pPr indent="449580" algn="just">
              <a:lnSpc>
                <a:spcPct val="150000"/>
              </a:lnSpc>
            </a:pPr>
            <a:r>
              <a:rPr lang="uk-UA" sz="2800" dirty="0">
                <a:solidFill>
                  <a:srgbClr val="000000"/>
                </a:solidFill>
                <a:effectLst/>
                <a:latin typeface="Times New Roman" panose="02020603050405020304" pitchFamily="18" charset="0"/>
                <a:ea typeface="Times New Roman" panose="02020603050405020304" pitchFamily="18" charset="0"/>
              </a:rPr>
              <a:t>Космічне сміття поділяється  на техногенне ( внаслідок діяльності людини) і природне (орбітальне космічне сміття позаземного походження). У свою чергу техногенне космічне сміття поділяється на: орбітальне техногенне сміття – це уламки літальних апаратів ракето-космічної техніки, а також допоміжних приборів і механізмів, які більше не представляють ніякої цінності в експлуатації; газоподібні викиди – газоподібна «хмара» продуктів, яка виділилась із конструкції літального апарату під час роботи двигуна; </a:t>
            </a:r>
            <a:r>
              <a:rPr lang="uk-UA" sz="2800" dirty="0" err="1">
                <a:solidFill>
                  <a:srgbClr val="000000"/>
                </a:solidFill>
                <a:effectLst/>
                <a:latin typeface="Times New Roman" panose="02020603050405020304" pitchFamily="18" charset="0"/>
                <a:ea typeface="Times New Roman" panose="02020603050405020304" pitchFamily="18" charset="0"/>
              </a:rPr>
              <a:t>орбітально</a:t>
            </a:r>
            <a:r>
              <a:rPr lang="uk-UA" sz="2800" dirty="0">
                <a:solidFill>
                  <a:srgbClr val="000000"/>
                </a:solidFill>
                <a:effectLst/>
                <a:latin typeface="Times New Roman" panose="02020603050405020304" pitchFamily="18" charset="0"/>
                <a:ea typeface="Times New Roman" panose="02020603050405020304" pitchFamily="18" charset="0"/>
              </a:rPr>
              <a:t> потенційно побутові відходи – несправні літальні апарати ракето-космічної техніки та їхні фрагменти, які можуть бути використані як сировина; орбітальне сміття – продукти життєдіяльності космонавтів у навколоземному космічному просторі</a:t>
            </a:r>
            <a:r>
              <a:rPr lang="uk-UA" sz="2800" dirty="0">
                <a:latin typeface="Times New Roman" panose="02020603050405020304" pitchFamily="18" charset="0"/>
                <a:ea typeface="Times New Roman" panose="02020603050405020304" pitchFamily="18" charset="0"/>
              </a:rPr>
              <a:t>.</a:t>
            </a:r>
            <a:endParaRPr lang="uk-UA" sz="2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461F50D2-8DBD-40D3-9E03-BEFC6F609CD2}"/>
              </a:ext>
            </a:extLst>
          </p:cNvPr>
          <p:cNvSpPr txBox="1"/>
          <p:nvPr/>
        </p:nvSpPr>
        <p:spPr>
          <a:xfrm>
            <a:off x="700087" y="4271963"/>
            <a:ext cx="17187863" cy="4832092"/>
          </a:xfrm>
          <a:prstGeom prst="rect">
            <a:avLst/>
          </a:prstGeom>
          <a:noFill/>
        </p:spPr>
        <p:txBody>
          <a:bodyPr wrap="square">
            <a:spAutoFit/>
          </a:bodyPr>
          <a:lstStyle/>
          <a:p>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latin typeface="Times New Roman" panose="02020603050405020304" pitchFamily="18" charset="0"/>
              <a:ea typeface="Calibri" panose="020F0502020204030204" pitchFamily="34" charset="0"/>
              <a:cs typeface="Times New Roman" panose="02020603050405020304" pitchFamily="18" charset="0"/>
            </a:endParaRPr>
          </a:p>
          <a:p>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latin typeface="Times New Roman" panose="02020603050405020304" pitchFamily="18" charset="0"/>
              <a:ea typeface="Calibri" panose="020F0502020204030204" pitchFamily="34" charset="0"/>
              <a:cs typeface="Times New Roman" panose="02020603050405020304" pitchFamily="18" charset="0"/>
            </a:endParaRPr>
          </a:p>
          <a:p>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Космічне сміття (головним чином літальні апарати, які відслужили свій термін) по довільних орбітах обертається навколо планети з величезною швидкістю. Ці об’єкти мають величезний запас кінетичної енергії. Час від часу вони стикаються, утворюючи ще більшу кількість дрібних об’єктів, – і чим вони дрібніші, тим небезпечнішими вони стають для діючих супутників і літальних апаратів. При достатньо великій кількості зіткнень кількість нових уламків, які виникають лавино подібно, може зробити навколоземний космічний простір абсолютно непридатним для польотів</a:t>
            </a:r>
            <a:endParaRPr lang="uk-UA"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160"/>
        <p:cNvGrpSpPr/>
        <p:nvPr/>
      </p:nvGrpSpPr>
      <p:grpSpPr>
        <a:xfrm>
          <a:off x="0" y="0"/>
          <a:ext cx="0" cy="0"/>
          <a:chOff x="0" y="0"/>
          <a:chExt cx="0" cy="0"/>
        </a:xfrm>
      </p:grpSpPr>
      <p:sp>
        <p:nvSpPr>
          <p:cNvPr id="161" name="Google Shape;161;p8"/>
          <p:cNvSpPr/>
          <p:nvPr/>
        </p:nvSpPr>
        <p:spPr>
          <a:xfrm>
            <a:off x="205228" y="342085"/>
            <a:ext cx="10750099" cy="5822970"/>
          </a:xfrm>
          <a:custGeom>
            <a:avLst/>
            <a:gdLst/>
            <a:ahLst/>
            <a:cxnLst/>
            <a:rect l="l" t="t" r="r" b="b"/>
            <a:pathLst>
              <a:path w="10750099" h="5822970" extrusionOk="0">
                <a:moveTo>
                  <a:pt x="0" y="0"/>
                </a:moveTo>
                <a:lnTo>
                  <a:pt x="10750098" y="0"/>
                </a:lnTo>
                <a:lnTo>
                  <a:pt x="10750098" y="5822970"/>
                </a:lnTo>
                <a:lnTo>
                  <a:pt x="0" y="5822970"/>
                </a:lnTo>
                <a:lnTo>
                  <a:pt x="0" y="0"/>
                </a:lnTo>
                <a:close/>
              </a:path>
            </a:pathLst>
          </a:custGeom>
          <a:blipFill rotWithShape="1">
            <a:blip r:embed="rId3">
              <a:alphaModFix/>
            </a:blip>
            <a:stretch>
              <a:fillRect/>
            </a:stretch>
          </a:blipFill>
          <a:ln>
            <a:noFill/>
          </a:ln>
        </p:spPr>
      </p:sp>
      <p:sp>
        <p:nvSpPr>
          <p:cNvPr id="162" name="Google Shape;162;p8"/>
          <p:cNvSpPr/>
          <p:nvPr/>
        </p:nvSpPr>
        <p:spPr>
          <a:xfrm>
            <a:off x="11471230" y="537074"/>
            <a:ext cx="6651113" cy="4575588"/>
          </a:xfrm>
          <a:custGeom>
            <a:avLst/>
            <a:gdLst/>
            <a:ahLst/>
            <a:cxnLst/>
            <a:rect l="l" t="t" r="r" b="b"/>
            <a:pathLst>
              <a:path w="6651113" h="4575588" extrusionOk="0">
                <a:moveTo>
                  <a:pt x="0" y="0"/>
                </a:moveTo>
                <a:lnTo>
                  <a:pt x="6651113" y="0"/>
                </a:lnTo>
                <a:lnTo>
                  <a:pt x="6651113" y="4575589"/>
                </a:lnTo>
                <a:lnTo>
                  <a:pt x="0" y="4575589"/>
                </a:lnTo>
                <a:lnTo>
                  <a:pt x="0" y="0"/>
                </a:lnTo>
                <a:close/>
              </a:path>
            </a:pathLst>
          </a:custGeom>
          <a:blipFill rotWithShape="1">
            <a:blip r:embed="rId4">
              <a:alphaModFix/>
            </a:blip>
            <a:stretch>
              <a:fillRect/>
            </a:stretch>
          </a:blipFill>
          <a:ln>
            <a:noFill/>
          </a:ln>
        </p:spPr>
      </p:sp>
      <p:sp>
        <p:nvSpPr>
          <p:cNvPr id="163" name="Google Shape;163;p8"/>
          <p:cNvSpPr/>
          <p:nvPr/>
        </p:nvSpPr>
        <p:spPr>
          <a:xfrm>
            <a:off x="10955326" y="-393445"/>
            <a:ext cx="2738492" cy="3218314"/>
          </a:xfrm>
          <a:custGeom>
            <a:avLst/>
            <a:gdLst/>
            <a:ahLst/>
            <a:cxnLst/>
            <a:rect l="l" t="t" r="r" b="b"/>
            <a:pathLst>
              <a:path w="2738492" h="3218314" extrusionOk="0">
                <a:moveTo>
                  <a:pt x="0" y="0"/>
                </a:moveTo>
                <a:lnTo>
                  <a:pt x="2738493" y="0"/>
                </a:lnTo>
                <a:lnTo>
                  <a:pt x="2738493" y="3218313"/>
                </a:lnTo>
                <a:lnTo>
                  <a:pt x="0" y="3218313"/>
                </a:lnTo>
                <a:lnTo>
                  <a:pt x="0" y="0"/>
                </a:lnTo>
                <a:close/>
              </a:path>
            </a:pathLst>
          </a:custGeom>
          <a:blipFill rotWithShape="1">
            <a:blip r:embed="rId5">
              <a:alphaModFix/>
            </a:blip>
            <a:stretch>
              <a:fillRect/>
            </a:stretch>
          </a:blipFill>
          <a:ln>
            <a:noFill/>
          </a:ln>
        </p:spPr>
      </p:sp>
      <p:sp>
        <p:nvSpPr>
          <p:cNvPr id="164" name="Google Shape;164;p8"/>
          <p:cNvSpPr/>
          <p:nvPr/>
        </p:nvSpPr>
        <p:spPr>
          <a:xfrm>
            <a:off x="2415512" y="342085"/>
            <a:ext cx="2719315" cy="2017237"/>
          </a:xfrm>
          <a:custGeom>
            <a:avLst/>
            <a:gdLst/>
            <a:ahLst/>
            <a:cxnLst/>
            <a:rect l="l" t="t" r="r" b="b"/>
            <a:pathLst>
              <a:path w="2719315" h="2017237" extrusionOk="0">
                <a:moveTo>
                  <a:pt x="0" y="0"/>
                </a:moveTo>
                <a:lnTo>
                  <a:pt x="2719315" y="0"/>
                </a:lnTo>
                <a:lnTo>
                  <a:pt x="2719315" y="2017237"/>
                </a:lnTo>
                <a:lnTo>
                  <a:pt x="0" y="2017237"/>
                </a:lnTo>
                <a:lnTo>
                  <a:pt x="0" y="0"/>
                </a:lnTo>
                <a:close/>
              </a:path>
            </a:pathLst>
          </a:custGeom>
          <a:blipFill rotWithShape="1">
            <a:blip r:embed="rId6">
              <a:alphaModFix/>
            </a:blip>
            <a:stretch>
              <a:fillRect/>
            </a:stretch>
          </a:blipFill>
          <a:ln>
            <a:noFill/>
          </a:ln>
        </p:spPr>
      </p:sp>
      <p:sp>
        <p:nvSpPr>
          <p:cNvPr id="165" name="Google Shape;165;p8"/>
          <p:cNvSpPr/>
          <p:nvPr/>
        </p:nvSpPr>
        <p:spPr>
          <a:xfrm rot="-1701798">
            <a:off x="8917445" y="127898"/>
            <a:ext cx="1522928" cy="3895862"/>
          </a:xfrm>
          <a:custGeom>
            <a:avLst/>
            <a:gdLst/>
            <a:ahLst/>
            <a:cxnLst/>
            <a:rect l="l" t="t" r="r" b="b"/>
            <a:pathLst>
              <a:path w="1522928" h="3895862" extrusionOk="0">
                <a:moveTo>
                  <a:pt x="0" y="0"/>
                </a:moveTo>
                <a:lnTo>
                  <a:pt x="1522928" y="0"/>
                </a:lnTo>
                <a:lnTo>
                  <a:pt x="1522928" y="3895862"/>
                </a:lnTo>
                <a:lnTo>
                  <a:pt x="0" y="3895862"/>
                </a:lnTo>
                <a:lnTo>
                  <a:pt x="0" y="0"/>
                </a:lnTo>
                <a:close/>
              </a:path>
            </a:pathLst>
          </a:custGeom>
          <a:blipFill rotWithShape="1">
            <a:blip r:embed="rId7">
              <a:alphaModFix/>
            </a:blip>
            <a:stretch>
              <a:fillRect/>
            </a:stretch>
          </a:blipFill>
          <a:ln>
            <a:noFill/>
          </a:ln>
        </p:spPr>
      </p:sp>
      <p:sp>
        <p:nvSpPr>
          <p:cNvPr id="166" name="Google Shape;166;p8"/>
          <p:cNvSpPr/>
          <p:nvPr/>
        </p:nvSpPr>
        <p:spPr>
          <a:xfrm>
            <a:off x="9144000" y="5143500"/>
            <a:ext cx="8471118" cy="4863970"/>
          </a:xfrm>
          <a:custGeom>
            <a:avLst/>
            <a:gdLst/>
            <a:ahLst/>
            <a:cxnLst/>
            <a:rect l="l" t="t" r="r" b="b"/>
            <a:pathLst>
              <a:path w="8471118" h="4863970" extrusionOk="0">
                <a:moveTo>
                  <a:pt x="0" y="0"/>
                </a:moveTo>
                <a:lnTo>
                  <a:pt x="8471118" y="0"/>
                </a:lnTo>
                <a:lnTo>
                  <a:pt x="8471118" y="4863970"/>
                </a:lnTo>
                <a:lnTo>
                  <a:pt x="0" y="4863970"/>
                </a:lnTo>
                <a:lnTo>
                  <a:pt x="0" y="0"/>
                </a:lnTo>
                <a:close/>
              </a:path>
            </a:pathLst>
          </a:custGeom>
          <a:blipFill rotWithShape="1">
            <a:blip r:embed="rId8">
              <a:alphaModFix/>
            </a:blip>
            <a:stretch>
              <a:fillRect/>
            </a:stretch>
          </a:blipFill>
          <a:ln>
            <a:noFill/>
          </a:ln>
        </p:spPr>
      </p:sp>
      <p:sp>
        <p:nvSpPr>
          <p:cNvPr id="167" name="Google Shape;167;p8"/>
          <p:cNvSpPr/>
          <p:nvPr/>
        </p:nvSpPr>
        <p:spPr>
          <a:xfrm>
            <a:off x="84826" y="5680440"/>
            <a:ext cx="9059174" cy="4606560"/>
          </a:xfrm>
          <a:custGeom>
            <a:avLst/>
            <a:gdLst/>
            <a:ahLst/>
            <a:cxnLst/>
            <a:rect l="l" t="t" r="r" b="b"/>
            <a:pathLst>
              <a:path w="9059174" h="4606560" extrusionOk="0">
                <a:moveTo>
                  <a:pt x="0" y="0"/>
                </a:moveTo>
                <a:lnTo>
                  <a:pt x="9059174" y="0"/>
                </a:lnTo>
                <a:lnTo>
                  <a:pt x="9059174" y="4606560"/>
                </a:lnTo>
                <a:lnTo>
                  <a:pt x="0" y="4606560"/>
                </a:lnTo>
                <a:lnTo>
                  <a:pt x="0" y="0"/>
                </a:lnTo>
                <a:close/>
              </a:path>
            </a:pathLst>
          </a:custGeom>
          <a:blipFill rotWithShape="1">
            <a:blip r:embed="rId9">
              <a:alphaModFix/>
            </a:blip>
            <a:stretch>
              <a:fillRect/>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171"/>
        <p:cNvGrpSpPr/>
        <p:nvPr/>
      </p:nvGrpSpPr>
      <p:grpSpPr>
        <a:xfrm>
          <a:off x="0" y="0"/>
          <a:ext cx="0" cy="0"/>
          <a:chOff x="0" y="0"/>
          <a:chExt cx="0" cy="0"/>
        </a:xfrm>
      </p:grpSpPr>
      <p:sp>
        <p:nvSpPr>
          <p:cNvPr id="172" name="Google Shape;172;p9"/>
          <p:cNvSpPr/>
          <p:nvPr/>
        </p:nvSpPr>
        <p:spPr>
          <a:xfrm>
            <a:off x="564475" y="1981123"/>
            <a:ext cx="5245478" cy="7277177"/>
          </a:xfrm>
          <a:custGeom>
            <a:avLst/>
            <a:gdLst/>
            <a:ahLst/>
            <a:cxnLst/>
            <a:rect l="l" t="t" r="r" b="b"/>
            <a:pathLst>
              <a:path w="5245478" h="7277177" extrusionOk="0">
                <a:moveTo>
                  <a:pt x="0" y="0"/>
                </a:moveTo>
                <a:lnTo>
                  <a:pt x="5245478" y="0"/>
                </a:lnTo>
                <a:lnTo>
                  <a:pt x="5245478" y="7277177"/>
                </a:lnTo>
                <a:lnTo>
                  <a:pt x="0" y="7277177"/>
                </a:lnTo>
                <a:lnTo>
                  <a:pt x="0" y="0"/>
                </a:lnTo>
                <a:close/>
              </a:path>
            </a:pathLst>
          </a:custGeom>
          <a:blipFill rotWithShape="1">
            <a:blip r:embed="rId3">
              <a:alphaModFix/>
            </a:blip>
            <a:stretch>
              <a:fillRect/>
            </a:stretch>
          </a:blipFill>
          <a:ln>
            <a:noFill/>
          </a:ln>
        </p:spPr>
      </p:sp>
      <p:sp>
        <p:nvSpPr>
          <p:cNvPr id="173" name="Google Shape;173;p9"/>
          <p:cNvSpPr txBox="1"/>
          <p:nvPr/>
        </p:nvSpPr>
        <p:spPr>
          <a:xfrm>
            <a:off x="1414343" y="580796"/>
            <a:ext cx="15459313" cy="1400327"/>
          </a:xfrm>
          <a:prstGeom prst="rect">
            <a:avLst/>
          </a:prstGeom>
          <a:noFill/>
          <a:ln>
            <a:noFill/>
          </a:ln>
        </p:spPr>
        <p:txBody>
          <a:bodyPr spcFirstLastPara="1" wrap="square" lIns="0" tIns="0" rIns="0" bIns="0" anchor="t" anchorCtr="0">
            <a:spAutoFit/>
          </a:bodyPr>
          <a:lstStyle/>
          <a:p>
            <a:pPr marL="0" marR="0" lvl="0" indent="0" algn="ctr" rtl="0">
              <a:lnSpc>
                <a:spcPct val="108005"/>
              </a:lnSpc>
              <a:spcBef>
                <a:spcPts val="0"/>
              </a:spcBef>
              <a:spcAft>
                <a:spcPts val="0"/>
              </a:spcAft>
              <a:buNone/>
            </a:pPr>
            <a:r>
              <a:rPr lang="en-US" sz="5009" b="0" i="0" u="none" strike="noStrike" cap="none">
                <a:solidFill>
                  <a:srgbClr val="000000"/>
                </a:solidFill>
                <a:latin typeface="Arial"/>
                <a:ea typeface="Arial"/>
                <a:cs typeface="Arial"/>
                <a:sym typeface="Arial"/>
              </a:rPr>
              <a:t>АМЕРИКАНСЬКИЙ НАУКОВЕЦЬ ДОНАЛЬД КЕССЛЕР </a:t>
            </a:r>
            <a:endParaRPr/>
          </a:p>
        </p:txBody>
      </p:sp>
      <p:sp>
        <p:nvSpPr>
          <p:cNvPr id="174" name="Google Shape;174;p9"/>
          <p:cNvSpPr txBox="1"/>
          <p:nvPr/>
        </p:nvSpPr>
        <p:spPr>
          <a:xfrm>
            <a:off x="6092575" y="3247725"/>
            <a:ext cx="11415600" cy="4593600"/>
          </a:xfrm>
          <a:prstGeom prst="rect">
            <a:avLst/>
          </a:prstGeom>
          <a:noFill/>
          <a:ln>
            <a:noFill/>
          </a:ln>
        </p:spPr>
        <p:txBody>
          <a:bodyPr spcFirstLastPara="1" wrap="square" lIns="0" tIns="0" rIns="0" bIns="0" anchor="t" anchorCtr="0">
            <a:spAutoFit/>
          </a:bodyPr>
          <a:lstStyle/>
          <a:p>
            <a:pPr marL="0" marR="0" lvl="0" indent="0" algn="just" rtl="0">
              <a:lnSpc>
                <a:spcPct val="107999"/>
              </a:lnSpc>
              <a:spcBef>
                <a:spcPts val="0"/>
              </a:spcBef>
              <a:spcAft>
                <a:spcPts val="0"/>
              </a:spcAft>
              <a:buNone/>
            </a:pPr>
            <a:r>
              <a:rPr lang="en-US" sz="4663" b="0" i="0" u="none" strike="noStrike" cap="none">
                <a:solidFill>
                  <a:srgbClr val="000000"/>
                </a:solidFill>
                <a:latin typeface="Arial"/>
                <a:ea typeface="Arial"/>
                <a:cs typeface="Arial"/>
                <a:sym typeface="Arial"/>
              </a:rPr>
              <a:t>ПЕРЕДБАЧИВ, ЯК І ЧОМУ СМІТТЯ В КОСМОСІ СТАНЕ НЕБЕЗПЕЧНО БАГАТО. У 1978 РОЦІ ВІН УПЕРШЕ ВИСУНУВ СВОЮ ГІПОТЕЗУ, ЯКУ НАЗВАЛИ ЙОГО ІМЕНЕМ — “СИНДРОМ КЕССЛЕРА”</a:t>
            </a:r>
            <a:endParaRPr sz="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178"/>
        <p:cNvGrpSpPr/>
        <p:nvPr/>
      </p:nvGrpSpPr>
      <p:grpSpPr>
        <a:xfrm>
          <a:off x="0" y="0"/>
          <a:ext cx="0" cy="0"/>
          <a:chOff x="0" y="0"/>
          <a:chExt cx="0" cy="0"/>
        </a:xfrm>
      </p:grpSpPr>
      <p:sp>
        <p:nvSpPr>
          <p:cNvPr id="179" name="Google Shape;179;p10"/>
          <p:cNvSpPr/>
          <p:nvPr/>
        </p:nvSpPr>
        <p:spPr>
          <a:xfrm>
            <a:off x="9772651" y="4772026"/>
            <a:ext cx="7972424" cy="5043488"/>
          </a:xfrm>
          <a:custGeom>
            <a:avLst/>
            <a:gdLst/>
            <a:ahLst/>
            <a:cxnLst/>
            <a:rect l="l" t="t" r="r" b="b"/>
            <a:pathLst>
              <a:path w="16043102" h="9812027" extrusionOk="0">
                <a:moveTo>
                  <a:pt x="0" y="0"/>
                </a:moveTo>
                <a:lnTo>
                  <a:pt x="16043102" y="0"/>
                </a:lnTo>
                <a:lnTo>
                  <a:pt x="16043102" y="9812027"/>
                </a:lnTo>
                <a:lnTo>
                  <a:pt x="0" y="9812027"/>
                </a:lnTo>
                <a:lnTo>
                  <a:pt x="0" y="0"/>
                </a:lnTo>
                <a:close/>
              </a:path>
            </a:pathLst>
          </a:custGeom>
          <a:blipFill rotWithShape="1">
            <a:blip r:embed="rId3">
              <a:alphaModFix/>
            </a:blip>
            <a:stretch>
              <a:fillRect t="-8646" b="-8645"/>
            </a:stretch>
          </a:blipFill>
          <a:ln>
            <a:noFill/>
          </a:ln>
        </p:spPr>
      </p:sp>
      <p:sp>
        <p:nvSpPr>
          <p:cNvPr id="4" name="TextBox 3">
            <a:extLst>
              <a:ext uri="{FF2B5EF4-FFF2-40B4-BE49-F238E27FC236}">
                <a16:creationId xmlns:a16="http://schemas.microsoft.com/office/drawing/2014/main" id="{4D629A0D-AC05-4FF0-B3C6-53227592E7FB}"/>
              </a:ext>
            </a:extLst>
          </p:cNvPr>
          <p:cNvSpPr txBox="1"/>
          <p:nvPr/>
        </p:nvSpPr>
        <p:spPr>
          <a:xfrm>
            <a:off x="785813" y="200025"/>
            <a:ext cx="16844962" cy="3241913"/>
          </a:xfrm>
          <a:prstGeom prst="rect">
            <a:avLst/>
          </a:prstGeom>
          <a:noFill/>
        </p:spPr>
        <p:txBody>
          <a:bodyPr wrap="square">
            <a:spAutoFit/>
          </a:bodyPr>
          <a:lstStyle/>
          <a:p>
            <a:pPr algn="just">
              <a:lnSpc>
                <a:spcPct val="150000"/>
              </a:lnSpc>
              <a:spcAft>
                <a:spcPts val="800"/>
              </a:spcAft>
            </a:pPr>
            <a:r>
              <a:rPr lang="uk-UA" sz="3600" b="1" dirty="0">
                <a:solidFill>
                  <a:srgbClr val="1E1F21"/>
                </a:solidFill>
                <a:effectLst/>
                <a:latin typeface="Times New Roman" panose="02020603050405020304" pitchFamily="18" charset="0"/>
                <a:ea typeface="Times New Roman" panose="02020603050405020304" pitchFamily="18" charset="0"/>
                <a:cs typeface="Times New Roman" panose="02020603050405020304" pitchFamily="18" charset="0"/>
              </a:rPr>
              <a:t>Скільки таких об’єктів перебуває на орбіті зараз?</a:t>
            </a:r>
            <a:endParaRPr lang="uk-UA" sz="3600" dirty="0">
              <a:effectLst/>
              <a:latin typeface="Calibri" panose="020F0502020204030204" pitchFamily="34" charset="0"/>
              <a:ea typeface="Calibri" panose="020F0502020204030204" pitchFamily="34" charset="0"/>
              <a:cs typeface="Times New Roman" panose="02020603050405020304" pitchFamily="18" charset="0"/>
            </a:endParaRPr>
          </a:p>
          <a:p>
            <a:r>
              <a:rPr lang="uk-UA" sz="3600" dirty="0">
                <a:effectLst/>
                <a:latin typeface="Times New Roman" panose="02020603050405020304" pitchFamily="18" charset="0"/>
                <a:ea typeface="Calibri" panose="020F0502020204030204" pitchFamily="34" charset="0"/>
              </a:rPr>
              <a:t>Людство навчилося опановувати космос, запускаючи супутники і ракетоносії - але не подумало про проблеми засмічення космосу і навколоземної орбіти.  Космічне сміття - космічні уламки, сміття з більш високих орбіт все це знаходиться на низькій навколоземній орбіті, поряд з тисячами працюючих супутників. </a:t>
            </a:r>
            <a:endParaRPr lang="uk-UA" sz="3600" dirty="0"/>
          </a:p>
        </p:txBody>
      </p:sp>
      <p:sp>
        <p:nvSpPr>
          <p:cNvPr id="5" name="Google Shape;213;p15">
            <a:extLst>
              <a:ext uri="{FF2B5EF4-FFF2-40B4-BE49-F238E27FC236}">
                <a16:creationId xmlns:a16="http://schemas.microsoft.com/office/drawing/2014/main" id="{9DB31C3B-8432-42BD-B5CF-A10F87B09C94}"/>
              </a:ext>
            </a:extLst>
          </p:cNvPr>
          <p:cNvSpPr/>
          <p:nvPr/>
        </p:nvSpPr>
        <p:spPr>
          <a:xfrm>
            <a:off x="300037" y="4071938"/>
            <a:ext cx="9172576" cy="5211743"/>
          </a:xfrm>
          <a:custGeom>
            <a:avLst/>
            <a:gdLst/>
            <a:ahLst/>
            <a:cxnLst/>
            <a:rect l="l" t="t" r="r" b="b"/>
            <a:pathLst>
              <a:path w="18082772" h="9794835" extrusionOk="0">
                <a:moveTo>
                  <a:pt x="0" y="0"/>
                </a:moveTo>
                <a:lnTo>
                  <a:pt x="18082772" y="0"/>
                </a:lnTo>
                <a:lnTo>
                  <a:pt x="18082772" y="9794834"/>
                </a:lnTo>
                <a:lnTo>
                  <a:pt x="0" y="9794834"/>
                </a:lnTo>
                <a:lnTo>
                  <a:pt x="0" y="0"/>
                </a:lnTo>
                <a:close/>
              </a:path>
            </a:pathLst>
          </a:custGeom>
          <a:blipFill rotWithShape="1">
            <a:blip r:embed="rId4">
              <a:alphaModFix/>
            </a:blip>
            <a:stretch>
              <a:fillRect/>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183"/>
        <p:cNvGrpSpPr/>
        <p:nvPr/>
      </p:nvGrpSpPr>
      <p:grpSpPr>
        <a:xfrm>
          <a:off x="0" y="0"/>
          <a:ext cx="0" cy="0"/>
          <a:chOff x="0" y="0"/>
          <a:chExt cx="0" cy="0"/>
        </a:xfrm>
      </p:grpSpPr>
      <p:sp>
        <p:nvSpPr>
          <p:cNvPr id="184" name="Google Shape;184;p11"/>
          <p:cNvSpPr/>
          <p:nvPr/>
        </p:nvSpPr>
        <p:spPr>
          <a:xfrm>
            <a:off x="1927639" y="4900612"/>
            <a:ext cx="10945400" cy="5159460"/>
          </a:xfrm>
          <a:custGeom>
            <a:avLst/>
            <a:gdLst/>
            <a:ahLst/>
            <a:cxnLst/>
            <a:rect l="l" t="t" r="r" b="b"/>
            <a:pathLst>
              <a:path w="13118275" h="6670600" extrusionOk="0">
                <a:moveTo>
                  <a:pt x="0" y="0"/>
                </a:moveTo>
                <a:lnTo>
                  <a:pt x="13118275" y="0"/>
                </a:lnTo>
                <a:lnTo>
                  <a:pt x="13118275" y="6670600"/>
                </a:lnTo>
                <a:lnTo>
                  <a:pt x="0" y="6670600"/>
                </a:lnTo>
                <a:lnTo>
                  <a:pt x="0" y="0"/>
                </a:lnTo>
                <a:close/>
              </a:path>
            </a:pathLst>
          </a:custGeom>
          <a:blipFill rotWithShape="1">
            <a:blip r:embed="rId3">
              <a:alphaModFix/>
            </a:blip>
            <a:stretch>
              <a:fillRect/>
            </a:stretch>
          </a:blipFill>
          <a:ln>
            <a:noFill/>
          </a:ln>
        </p:spPr>
      </p:sp>
      <p:sp>
        <p:nvSpPr>
          <p:cNvPr id="185" name="Google Shape;185;p11"/>
          <p:cNvSpPr txBox="1"/>
          <p:nvPr/>
        </p:nvSpPr>
        <p:spPr>
          <a:xfrm>
            <a:off x="-1" y="119476"/>
            <a:ext cx="17573625" cy="3534301"/>
          </a:xfrm>
          <a:prstGeom prst="rect">
            <a:avLst/>
          </a:prstGeom>
          <a:noFill/>
          <a:ln>
            <a:noFill/>
          </a:ln>
        </p:spPr>
        <p:txBody>
          <a:bodyPr spcFirstLastPara="1" wrap="square" lIns="0" tIns="0" rIns="0" bIns="0" anchor="t" anchorCtr="0">
            <a:spAutoFit/>
          </a:bodyPr>
          <a:lstStyle/>
          <a:p>
            <a:pPr marL="0" marR="0" lvl="0" indent="0" algn="ctr" rtl="0">
              <a:lnSpc>
                <a:spcPct val="107994"/>
              </a:lnSpc>
              <a:spcBef>
                <a:spcPts val="0"/>
              </a:spcBef>
              <a:spcAft>
                <a:spcPts val="0"/>
              </a:spcAft>
              <a:buNone/>
            </a:pPr>
            <a:r>
              <a:rPr lang="en-US" sz="4253" b="0" i="0" u="none" strike="noStrike" cap="none" dirty="0">
                <a:solidFill>
                  <a:schemeClr val="tx1"/>
                </a:solidFill>
                <a:latin typeface="Times New Roman" panose="02020603050405020304" pitchFamily="18" charset="0"/>
                <a:cs typeface="Times New Roman" panose="02020603050405020304" pitchFamily="18" charset="0"/>
                <a:sym typeface="Arial"/>
              </a:rPr>
              <a:t>ЗА ДАНИМИ ЄВРОПЕЙСЬКОГО КОСМІЧНОГО АГЕНТСТВА</a:t>
            </a:r>
          </a:p>
          <a:p>
            <a:pPr marL="0" marR="0" lvl="0" indent="0" algn="ctr" rtl="0">
              <a:lnSpc>
                <a:spcPct val="107994"/>
              </a:lnSpc>
              <a:spcBef>
                <a:spcPts val="0"/>
              </a:spcBef>
              <a:spcAft>
                <a:spcPts val="0"/>
              </a:spcAft>
              <a:buNone/>
            </a:pPr>
            <a:r>
              <a:rPr lang="en-US" sz="4253" b="0" i="0" u="none" strike="noStrike" cap="none" dirty="0">
                <a:solidFill>
                  <a:schemeClr val="tx1"/>
                </a:solidFill>
                <a:latin typeface="Times New Roman" panose="02020603050405020304" pitchFamily="18" charset="0"/>
                <a:cs typeface="Times New Roman" panose="02020603050405020304" pitchFamily="18" charset="0"/>
                <a:sym typeface="Arial"/>
              </a:rPr>
              <a:t>НАРАХОВУЄТЬСЯ </a:t>
            </a:r>
            <a:r>
              <a:rPr lang="en-US" sz="4253" b="0" i="0" u="none" strike="noStrike" cap="none" dirty="0">
                <a:solidFill>
                  <a:schemeClr val="bg1"/>
                </a:solidFill>
                <a:latin typeface="Times New Roman" panose="02020603050405020304" pitchFamily="18" charset="0"/>
                <a:cs typeface="Times New Roman" panose="02020603050405020304" pitchFamily="18" charset="0"/>
                <a:sym typeface="Arial"/>
              </a:rPr>
              <a:t>170 МЛН ОДИНИЦЬ КОСМІЧНОГО СМІТТЯ., В НЕБІ НАД НАМИ ПОНАД 30 000 УЛАМКІВ СМІТТЯ БІЛЬШЕ 10 САНТИМЕТРІВ, 750 000 - ВІД 1 ДО 10 САНТИМЕТРИ, </a:t>
            </a:r>
            <a:endParaRPr dirty="0">
              <a:solidFill>
                <a:schemeClr val="bg1"/>
              </a:solidFill>
              <a:latin typeface="Times New Roman" panose="02020603050405020304" pitchFamily="18" charset="0"/>
              <a:cs typeface="Times New Roman" panose="02020603050405020304" pitchFamily="18" charset="0"/>
            </a:endParaRPr>
          </a:p>
          <a:p>
            <a:pPr marL="0" marR="0" lvl="0" indent="0" algn="ctr" rtl="0">
              <a:lnSpc>
                <a:spcPct val="107994"/>
              </a:lnSpc>
              <a:spcBef>
                <a:spcPts val="0"/>
              </a:spcBef>
              <a:spcAft>
                <a:spcPts val="0"/>
              </a:spcAft>
              <a:buNone/>
            </a:pPr>
            <a:r>
              <a:rPr lang="en-US" sz="4253" b="0" i="0" u="none" strike="noStrike" cap="none" dirty="0">
                <a:solidFill>
                  <a:schemeClr val="bg1"/>
                </a:solidFill>
                <a:latin typeface="Times New Roman" panose="02020603050405020304" pitchFamily="18" charset="0"/>
                <a:cs typeface="Times New Roman" panose="02020603050405020304" pitchFamily="18" charset="0"/>
                <a:sym typeface="Arial"/>
              </a:rPr>
              <a:t>І 166 МІЛЬЙОНІВ - ВІД 1 МІЛІМЕТРА ДО 1 САНТИМЕТРА</a:t>
            </a:r>
            <a:r>
              <a:rPr lang="en-US" sz="4253" b="0" i="0" u="none" strike="noStrike" cap="none" dirty="0">
                <a:solidFill>
                  <a:srgbClr val="000000"/>
                </a:solidFill>
                <a:latin typeface="Times New Roman" panose="02020603050405020304" pitchFamily="18" charset="0"/>
                <a:cs typeface="Times New Roman" panose="02020603050405020304" pitchFamily="18" charset="0"/>
                <a:sym typeface="Arial"/>
              </a:rPr>
              <a:t>. </a:t>
            </a:r>
            <a:endParaRPr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686FFFA-4AB6-4B20-AD11-D9EBDF397C52}"/>
              </a:ext>
            </a:extLst>
          </p:cNvPr>
          <p:cNvSpPr txBox="1"/>
          <p:nvPr/>
        </p:nvSpPr>
        <p:spPr>
          <a:xfrm>
            <a:off x="0" y="3414714"/>
            <a:ext cx="17930813" cy="1323439"/>
          </a:xfrm>
          <a:prstGeom prst="rect">
            <a:avLst/>
          </a:prstGeom>
          <a:noFill/>
        </p:spPr>
        <p:txBody>
          <a:bodyPr wrap="square">
            <a:spAutoFit/>
          </a:bodyPr>
          <a:lstStyle/>
          <a:p>
            <a:pPr algn="ctr"/>
            <a:endParaRPr lang="en-US" sz="4000" b="1" dirty="0">
              <a:solidFill>
                <a:srgbClr val="1E1F2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uk-UA"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Загальна маса усіх об’єктів на орбіті складає близько 9800</a:t>
            </a:r>
            <a:r>
              <a:rPr lang="en-US"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40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тонн</a:t>
            </a:r>
            <a:r>
              <a:rPr lang="uk-UA"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40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189"/>
        <p:cNvGrpSpPr/>
        <p:nvPr/>
      </p:nvGrpSpPr>
      <p:grpSpPr>
        <a:xfrm>
          <a:off x="0" y="0"/>
          <a:ext cx="0" cy="0"/>
          <a:chOff x="0" y="0"/>
          <a:chExt cx="0" cy="0"/>
        </a:xfrm>
      </p:grpSpPr>
      <p:sp>
        <p:nvSpPr>
          <p:cNvPr id="6" name="TextBox 5">
            <a:extLst>
              <a:ext uri="{FF2B5EF4-FFF2-40B4-BE49-F238E27FC236}">
                <a16:creationId xmlns:a16="http://schemas.microsoft.com/office/drawing/2014/main" id="{93B70299-AA0C-4F1E-9574-EE22F32754A4}"/>
              </a:ext>
            </a:extLst>
          </p:cNvPr>
          <p:cNvSpPr txBox="1"/>
          <p:nvPr/>
        </p:nvSpPr>
        <p:spPr>
          <a:xfrm>
            <a:off x="2214563" y="514351"/>
            <a:ext cx="11501437" cy="999441"/>
          </a:xfrm>
          <a:prstGeom prst="rect">
            <a:avLst/>
          </a:prstGeom>
          <a:noFill/>
        </p:spPr>
        <p:txBody>
          <a:bodyPr wrap="square">
            <a:spAutoFit/>
          </a:bodyPr>
          <a:lstStyle/>
          <a:p>
            <a:pPr algn="just">
              <a:lnSpc>
                <a:spcPct val="150000"/>
              </a:lnSpc>
              <a:spcAft>
                <a:spcPts val="800"/>
              </a:spcAft>
            </a:pPr>
            <a:r>
              <a:rPr lang="uk-UA" sz="4400" b="1" dirty="0">
                <a:latin typeface="Times New Roman" panose="02020603050405020304" pitchFamily="18" charset="0"/>
                <a:ea typeface="Calibri" panose="020F0502020204030204" pitchFamily="34" charset="0"/>
                <a:cs typeface="Times New Roman" panose="02020603050405020304" pitchFamily="18" charset="0"/>
              </a:rPr>
              <a:t>Які ж саме з</a:t>
            </a:r>
            <a:r>
              <a:rPr lang="uk-UA" sz="4400" b="1" dirty="0">
                <a:effectLst/>
                <a:latin typeface="Times New Roman" panose="02020603050405020304" pitchFamily="18" charset="0"/>
                <a:ea typeface="Calibri" panose="020F0502020204030204" pitchFamily="34" charset="0"/>
                <a:cs typeface="Times New Roman" panose="02020603050405020304" pitchFamily="18" charset="0"/>
              </a:rPr>
              <a:t>агрози від космічного сміття: </a:t>
            </a:r>
            <a:endParaRPr lang="uk-UA"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7E904A55-64E6-437F-B8E3-8AA20910258F}"/>
              </a:ext>
            </a:extLst>
          </p:cNvPr>
          <p:cNvSpPr txBox="1"/>
          <p:nvPr/>
        </p:nvSpPr>
        <p:spPr>
          <a:xfrm>
            <a:off x="557213" y="714375"/>
            <a:ext cx="17216437" cy="7889660"/>
          </a:xfrm>
          <a:prstGeom prst="rect">
            <a:avLst/>
          </a:prstGeom>
          <a:noFill/>
        </p:spPr>
        <p:txBody>
          <a:bodyPr wrap="square">
            <a:spAutoFit/>
          </a:bodyPr>
          <a:lstStyle/>
          <a:p>
            <a:pPr indent="228600" algn="just">
              <a:lnSpc>
                <a:spcPct val="150000"/>
              </a:lnSpc>
              <a:spcAft>
                <a:spcPts val="1500"/>
              </a:spcAft>
            </a:pPr>
            <a:endParaRPr lang="uk-UA" sz="1200" dirty="0">
              <a:effectLst/>
              <a:latin typeface="Times New Roman" panose="02020603050405020304" pitchFamily="18" charset="0"/>
              <a:ea typeface="Times New Roman" panose="02020603050405020304" pitchFamily="18" charset="0"/>
            </a:endParaRPr>
          </a:p>
          <a:p>
            <a:pPr marL="342900" lvl="0" indent="-342900" algn="just" fontAlgn="base">
              <a:lnSpc>
                <a:spcPct val="150000"/>
              </a:lnSpc>
              <a:spcBef>
                <a:spcPts val="1500"/>
              </a:spcBef>
              <a:buSzPts val="1000"/>
              <a:buFont typeface="Symbol" panose="05050102010706020507" pitchFamily="18" charset="2"/>
              <a:buChar char=""/>
              <a:tabLst>
                <a:tab pos="457200" algn="l"/>
              </a:tabLst>
            </a:pPr>
            <a:r>
              <a:rPr lang="uk-UA" sz="2800" b="1" dirty="0">
                <a:solidFill>
                  <a:srgbClr val="000000"/>
                </a:solidFill>
                <a:effectLst/>
                <a:latin typeface="Times New Roman" panose="02020603050405020304" pitchFamily="18" charset="0"/>
                <a:ea typeface="Times New Roman" panose="02020603050405020304" pitchFamily="18" charset="0"/>
              </a:rPr>
              <a:t>Колізії з супутниками та космічними апаратами</a:t>
            </a:r>
            <a:r>
              <a:rPr lang="uk-UA" sz="2400" dirty="0">
                <a:solidFill>
                  <a:srgbClr val="000000"/>
                </a:solidFill>
                <a:effectLst/>
                <a:latin typeface="Times New Roman" panose="02020603050405020304" pitchFamily="18" charset="0"/>
                <a:ea typeface="Times New Roman" panose="02020603050405020304" pitchFamily="18" charset="0"/>
              </a:rPr>
              <a:t>: Космічні сміттєві об'єкти рухаються з великою швидкістю, і навіть невеликі об'єкти можуть призвести до серйозних пошкоджень супутників або космічних апаратів у разі зіткнення.</a:t>
            </a:r>
            <a:endParaRPr lang="uk-UA" sz="2400" dirty="0">
              <a:effectLst/>
              <a:latin typeface="Times New Roman" panose="02020603050405020304" pitchFamily="18" charset="0"/>
              <a:ea typeface="Times New Roman" panose="02020603050405020304" pitchFamily="18" charset="0"/>
            </a:endParaRPr>
          </a:p>
          <a:p>
            <a:pPr marL="342900" lvl="0" indent="-342900" algn="just" fontAlgn="base">
              <a:lnSpc>
                <a:spcPct val="150000"/>
              </a:lnSpc>
              <a:buSzPts val="1000"/>
              <a:buFont typeface="Symbol" panose="05050102010706020507" pitchFamily="18" charset="2"/>
              <a:buChar char=""/>
              <a:tabLst>
                <a:tab pos="457200" algn="l"/>
              </a:tabLst>
            </a:pPr>
            <a:r>
              <a:rPr lang="uk-UA" sz="2800" b="1" dirty="0">
                <a:solidFill>
                  <a:srgbClr val="000000"/>
                </a:solidFill>
                <a:effectLst/>
                <a:latin typeface="Times New Roman" panose="02020603050405020304" pitchFamily="18" charset="0"/>
                <a:ea typeface="Times New Roman" panose="02020603050405020304" pitchFamily="18" charset="0"/>
              </a:rPr>
              <a:t>Створення нового сміття</a:t>
            </a:r>
            <a:r>
              <a:rPr lang="uk-UA" sz="2400" dirty="0">
                <a:solidFill>
                  <a:srgbClr val="000000"/>
                </a:solidFill>
                <a:effectLst/>
                <a:latin typeface="Times New Roman" panose="02020603050405020304" pitchFamily="18" charset="0"/>
                <a:ea typeface="Times New Roman" panose="02020603050405020304" pitchFamily="18" charset="0"/>
              </a:rPr>
              <a:t>: Коли з об'єктами виникає зіткнення, вони розламуються на менші фрагменти, що призводить до утворення ще більшого кількості космічного сміття. Це може посилити проблему в майбутньому.</a:t>
            </a:r>
            <a:endParaRPr lang="uk-UA" sz="2400" dirty="0">
              <a:effectLst/>
              <a:latin typeface="Times New Roman" panose="02020603050405020304" pitchFamily="18" charset="0"/>
              <a:ea typeface="Times New Roman" panose="02020603050405020304" pitchFamily="18" charset="0"/>
            </a:endParaRPr>
          </a:p>
          <a:p>
            <a:pPr marL="342900" lvl="0" indent="-342900" algn="just" fontAlgn="base">
              <a:lnSpc>
                <a:spcPct val="150000"/>
              </a:lnSpc>
              <a:buSzPts val="1000"/>
              <a:buFont typeface="Symbol" panose="05050102010706020507" pitchFamily="18" charset="2"/>
              <a:buChar char=""/>
              <a:tabLst>
                <a:tab pos="457200" algn="l"/>
              </a:tabLst>
            </a:pPr>
            <a:r>
              <a:rPr lang="uk-UA" sz="2800" b="1" dirty="0">
                <a:solidFill>
                  <a:srgbClr val="000000"/>
                </a:solidFill>
                <a:effectLst/>
                <a:latin typeface="Times New Roman" panose="02020603050405020304" pitchFamily="18" charset="0"/>
                <a:ea typeface="Times New Roman" panose="02020603050405020304" pitchFamily="18" charset="0"/>
              </a:rPr>
              <a:t>Забруднення космічного середовища</a:t>
            </a:r>
            <a:r>
              <a:rPr lang="uk-UA" sz="2400" dirty="0">
                <a:solidFill>
                  <a:srgbClr val="000000"/>
                </a:solidFill>
                <a:effectLst/>
                <a:latin typeface="Times New Roman" panose="02020603050405020304" pitchFamily="18" charset="0"/>
                <a:ea typeface="Times New Roman" panose="02020603050405020304" pitchFamily="18" charset="0"/>
              </a:rPr>
              <a:t>: Космічне сміття забруднює область навколо Землі, ускладнюючи запуск нових космічних місій і збільшуючи ризик пошкодження для існуючих супутників.</a:t>
            </a:r>
            <a:endParaRPr lang="uk-UA" sz="2400" dirty="0">
              <a:effectLst/>
              <a:latin typeface="Times New Roman" panose="02020603050405020304" pitchFamily="18" charset="0"/>
              <a:ea typeface="Times New Roman" panose="02020603050405020304" pitchFamily="18" charset="0"/>
            </a:endParaRPr>
          </a:p>
          <a:p>
            <a:pPr marL="342900" lvl="0" indent="-342900" algn="just" fontAlgn="base">
              <a:lnSpc>
                <a:spcPct val="150000"/>
              </a:lnSpc>
              <a:buSzPts val="1000"/>
              <a:buFont typeface="Symbol" panose="05050102010706020507" pitchFamily="18" charset="2"/>
              <a:buChar char=""/>
              <a:tabLst>
                <a:tab pos="457200" algn="l"/>
              </a:tabLst>
            </a:pPr>
            <a:r>
              <a:rPr lang="uk-UA" sz="2800" b="1" dirty="0">
                <a:solidFill>
                  <a:srgbClr val="000000"/>
                </a:solidFill>
                <a:effectLst/>
                <a:latin typeface="Times New Roman" panose="02020603050405020304" pitchFamily="18" charset="0"/>
                <a:ea typeface="Times New Roman" panose="02020603050405020304" pitchFamily="18" charset="0"/>
              </a:rPr>
              <a:t>Загроза для міжнародних космічних місій:</a:t>
            </a:r>
            <a:r>
              <a:rPr lang="uk-UA" sz="2800" dirty="0">
                <a:solidFill>
                  <a:srgbClr val="000000"/>
                </a:solidFill>
                <a:effectLst/>
                <a:latin typeface="Times New Roman" panose="02020603050405020304" pitchFamily="18" charset="0"/>
                <a:ea typeface="Times New Roman" panose="02020603050405020304" pitchFamily="18" charset="0"/>
              </a:rPr>
              <a:t> </a:t>
            </a:r>
            <a:r>
              <a:rPr lang="uk-UA" sz="2400" dirty="0">
                <a:solidFill>
                  <a:srgbClr val="000000"/>
                </a:solidFill>
                <a:effectLst/>
                <a:latin typeface="Times New Roman" panose="02020603050405020304" pitchFamily="18" charset="0"/>
                <a:ea typeface="Times New Roman" panose="02020603050405020304" pitchFamily="18" charset="0"/>
              </a:rPr>
              <a:t>Космічне сміття може представляти загрозу для космічних апаратів та астронавтів під час міжнародних космічних місій, що може призвести до небезпеки для людей у космосі та на Землі.</a:t>
            </a:r>
            <a:endParaRPr lang="uk-UA" sz="2400" dirty="0">
              <a:effectLst/>
              <a:latin typeface="Times New Roman" panose="02020603050405020304" pitchFamily="18" charset="0"/>
              <a:ea typeface="Times New Roman" panose="02020603050405020304" pitchFamily="18" charset="0"/>
            </a:endParaRPr>
          </a:p>
          <a:p>
            <a:pPr marL="342900" lvl="0" indent="-342900" algn="just" fontAlgn="base">
              <a:lnSpc>
                <a:spcPct val="150000"/>
              </a:lnSpc>
              <a:buSzPts val="1000"/>
              <a:buFont typeface="Symbol" panose="05050102010706020507" pitchFamily="18" charset="2"/>
              <a:buChar char=""/>
              <a:tabLst>
                <a:tab pos="457200" algn="l"/>
              </a:tabLst>
            </a:pPr>
            <a:r>
              <a:rPr lang="uk-UA" sz="2800" b="1" dirty="0">
                <a:solidFill>
                  <a:srgbClr val="000000"/>
                </a:solidFill>
                <a:effectLst/>
                <a:latin typeface="Times New Roman" panose="02020603050405020304" pitchFamily="18" charset="0"/>
                <a:ea typeface="Times New Roman" panose="02020603050405020304" pitchFamily="18" charset="0"/>
              </a:rPr>
              <a:t>Економічні втрати</a:t>
            </a:r>
            <a:r>
              <a:rPr lang="uk-UA" sz="2400" dirty="0">
                <a:solidFill>
                  <a:srgbClr val="000000"/>
                </a:solidFill>
                <a:effectLst/>
                <a:latin typeface="Times New Roman" panose="02020603050405020304" pitchFamily="18" charset="0"/>
                <a:ea typeface="Times New Roman" panose="02020603050405020304" pitchFamily="18" charset="0"/>
              </a:rPr>
              <a:t>: Пошкодження або втрата супутників через зіткнення з космічним сміттям може призвести до великих економічних втрат для космічних компаній і держав.</a:t>
            </a:r>
            <a:endParaRPr lang="uk-UA" sz="2400" dirty="0">
              <a:effectLst/>
              <a:latin typeface="Times New Roman" panose="02020603050405020304" pitchFamily="18" charset="0"/>
              <a:ea typeface="Times New Roman" panose="02020603050405020304" pitchFamily="18" charset="0"/>
            </a:endParaRPr>
          </a:p>
          <a:p>
            <a:pPr marL="342900" lvl="0" indent="-342900" algn="just" fontAlgn="base">
              <a:lnSpc>
                <a:spcPct val="150000"/>
              </a:lnSpc>
              <a:spcAft>
                <a:spcPts val="1500"/>
              </a:spcAft>
              <a:buSzPts val="1000"/>
              <a:buFont typeface="Symbol" panose="05050102010706020507" pitchFamily="18" charset="2"/>
              <a:buChar char=""/>
              <a:tabLst>
                <a:tab pos="457200" algn="l"/>
              </a:tabLst>
            </a:pPr>
            <a:r>
              <a:rPr lang="uk-UA" sz="2800" b="1" dirty="0">
                <a:solidFill>
                  <a:srgbClr val="000000"/>
                </a:solidFill>
                <a:effectLst/>
                <a:latin typeface="Times New Roman" panose="02020603050405020304" pitchFamily="18" charset="0"/>
                <a:ea typeface="Times New Roman" panose="02020603050405020304" pitchFamily="18" charset="0"/>
              </a:rPr>
              <a:t>Загроза для міжнародної безпеки</a:t>
            </a:r>
            <a:r>
              <a:rPr lang="uk-UA" sz="2400" dirty="0">
                <a:solidFill>
                  <a:srgbClr val="000000"/>
                </a:solidFill>
                <a:effectLst/>
                <a:latin typeface="Times New Roman" panose="02020603050405020304" pitchFamily="18" charset="0"/>
                <a:ea typeface="Times New Roman" panose="02020603050405020304" pitchFamily="18" charset="0"/>
              </a:rPr>
              <a:t>: У випадку загрози з боку країн або груп, космічне сміття може бути використано для атак на супутники і космічну інфраструктуру, що може мати серйозні наслідки для міжнародної безпеки.</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47310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196"/>
        <p:cNvGrpSpPr/>
        <p:nvPr/>
      </p:nvGrpSpPr>
      <p:grpSpPr>
        <a:xfrm>
          <a:off x="0" y="0"/>
          <a:ext cx="0" cy="0"/>
          <a:chOff x="0" y="0"/>
          <a:chExt cx="0" cy="0"/>
        </a:xfrm>
      </p:grpSpPr>
      <p:sp>
        <p:nvSpPr>
          <p:cNvPr id="197" name="Google Shape;197;p13"/>
          <p:cNvSpPr/>
          <p:nvPr/>
        </p:nvSpPr>
        <p:spPr>
          <a:xfrm>
            <a:off x="13501687" y="6686550"/>
            <a:ext cx="3687643" cy="3264701"/>
          </a:xfrm>
          <a:custGeom>
            <a:avLst/>
            <a:gdLst/>
            <a:ahLst/>
            <a:cxnLst/>
            <a:rect l="l" t="t" r="r" b="b"/>
            <a:pathLst>
              <a:path w="11569010" h="8811281" extrusionOk="0">
                <a:moveTo>
                  <a:pt x="0" y="0"/>
                </a:moveTo>
                <a:lnTo>
                  <a:pt x="11569009" y="0"/>
                </a:lnTo>
                <a:lnTo>
                  <a:pt x="11569009" y="8811281"/>
                </a:lnTo>
                <a:lnTo>
                  <a:pt x="0" y="8811281"/>
                </a:lnTo>
                <a:lnTo>
                  <a:pt x="0" y="0"/>
                </a:lnTo>
                <a:close/>
              </a:path>
            </a:pathLst>
          </a:custGeom>
          <a:blipFill rotWithShape="1">
            <a:blip r:embed="rId3">
              <a:alphaModFix/>
            </a:blip>
            <a:stretch>
              <a:fillRect/>
            </a:stretch>
          </a:blipFill>
          <a:ln>
            <a:noFill/>
          </a:ln>
        </p:spPr>
      </p:sp>
      <p:sp>
        <p:nvSpPr>
          <p:cNvPr id="4" name="TextBox 3">
            <a:extLst>
              <a:ext uri="{FF2B5EF4-FFF2-40B4-BE49-F238E27FC236}">
                <a16:creationId xmlns:a16="http://schemas.microsoft.com/office/drawing/2014/main" id="{B4711AAF-D43C-4D30-81CF-9D37FFCC5527}"/>
              </a:ext>
            </a:extLst>
          </p:cNvPr>
          <p:cNvSpPr txBox="1"/>
          <p:nvPr/>
        </p:nvSpPr>
        <p:spPr>
          <a:xfrm>
            <a:off x="671513" y="157163"/>
            <a:ext cx="16359187" cy="3539430"/>
          </a:xfrm>
          <a:prstGeom prst="rect">
            <a:avLst/>
          </a:prstGeom>
          <a:noFill/>
        </p:spPr>
        <p:txBody>
          <a:bodyPr wrap="square">
            <a:spAutoFit/>
          </a:bodyPr>
          <a:lstStyle/>
          <a:p>
            <a:pPr algn="just"/>
            <a:r>
              <a:rPr lang="uk-UA" sz="3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Вплив на Землю:</a:t>
            </a:r>
            <a:r>
              <a:rPr lang="uk-UA" sz="3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Певні об'єкти космічного сміття можуть повертатися на Землю,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створюючи потенційну загрозу для населення та інфраструктури.</a:t>
            </a:r>
            <a:r>
              <a:rPr lang="uk-UA" sz="3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Щороку в атмосферу входить у середньому від 200 до 400 уламків космічного сміття, які наука здатна відстежити. Більшість із них достатньо малі, щоб повністю згоріти в атмосфері. Однак відомо багато випадків, коли великі об'єкти досягали поверхні.</a:t>
            </a:r>
            <a:r>
              <a:rPr lang="uk-UA" sz="3200" dirty="0">
                <a:solidFill>
                  <a:srgbClr val="515151"/>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Наприклад, у серпні 2022 року обгорілий шматок космічного корабля </a:t>
            </a:r>
            <a:r>
              <a:rPr lang="uk-UA" sz="3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SpaceX</a:t>
            </a:r>
            <a:r>
              <a:rPr lang="uk-UA" sz="3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Crew</a:t>
            </a:r>
            <a:r>
              <a:rPr lang="uk-UA" sz="3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Dragon</a:t>
            </a:r>
            <a:r>
              <a:rPr lang="uk-UA" sz="3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приземлився в Австралії на овечій фермі. Також величезний шмат китайської ракети впав у Китаї в листопаді 2022 року </a:t>
            </a:r>
            <a:endParaRPr lang="uk-UA" sz="32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938F923-F434-49B8-AD73-DA533F119F0E}"/>
              </a:ext>
            </a:extLst>
          </p:cNvPr>
          <p:cNvSpPr txBox="1"/>
          <p:nvPr/>
        </p:nvSpPr>
        <p:spPr>
          <a:xfrm>
            <a:off x="800100" y="4470335"/>
            <a:ext cx="16802100" cy="3697166"/>
          </a:xfrm>
          <a:prstGeom prst="rect">
            <a:avLst/>
          </a:prstGeom>
          <a:noFill/>
        </p:spPr>
        <p:txBody>
          <a:bodyPr wrap="square">
            <a:spAutoFit/>
          </a:bodyPr>
          <a:lstStyle/>
          <a:p>
            <a:pPr lvl="0" algn="just" fontAlgn="base">
              <a:lnSpc>
                <a:spcPct val="150000"/>
              </a:lnSpc>
              <a:buSzPts val="1000"/>
              <a:tabLst>
                <a:tab pos="457200" algn="l"/>
              </a:tabLst>
            </a:pPr>
            <a:r>
              <a:rPr lang="ru-RU" sz="3200" b="1" dirty="0">
                <a:effectLst/>
                <a:latin typeface="Times New Roman" panose="02020603050405020304" pitchFamily="18" charset="0"/>
                <a:ea typeface="Times New Roman" panose="02020603050405020304" pitchFamily="18" charset="0"/>
              </a:rPr>
              <a:t>Як </a:t>
            </a:r>
            <a:r>
              <a:rPr lang="ru-RU" sz="3200" b="1" dirty="0" err="1">
                <a:effectLst/>
                <a:latin typeface="Times New Roman" panose="02020603050405020304" pitchFamily="18" charset="0"/>
                <a:ea typeface="Times New Roman" panose="02020603050405020304" pitchFamily="18" charset="0"/>
              </a:rPr>
              <a:t>це</a:t>
            </a:r>
            <a:r>
              <a:rPr lang="ru-RU" sz="3200" b="1" dirty="0">
                <a:effectLst/>
                <a:latin typeface="Times New Roman" panose="02020603050405020304" pitchFamily="18" charset="0"/>
                <a:ea typeface="Times New Roman" panose="02020603050405020304" pitchFamily="18" charset="0"/>
              </a:rPr>
              <a:t> </a:t>
            </a:r>
            <a:r>
              <a:rPr lang="ru-RU" sz="3200" b="1" dirty="0" err="1">
                <a:effectLst/>
                <a:latin typeface="Times New Roman" panose="02020603050405020304" pitchFamily="18" charset="0"/>
                <a:ea typeface="Times New Roman" panose="02020603050405020304" pitchFamily="18" charset="0"/>
              </a:rPr>
              <a:t>стосується</a:t>
            </a:r>
            <a:r>
              <a:rPr lang="ru-RU" sz="3200" b="1" dirty="0">
                <a:effectLst/>
                <a:latin typeface="Times New Roman" panose="02020603050405020304" pitchFamily="18" charset="0"/>
                <a:ea typeface="Times New Roman" panose="02020603050405020304" pitchFamily="18" charset="0"/>
              </a:rPr>
              <a:t> нас?</a:t>
            </a:r>
            <a:endParaRPr lang="uk-UA" sz="3200" dirty="0">
              <a:effectLst/>
              <a:latin typeface="Times New Roman" panose="02020603050405020304" pitchFamily="18" charset="0"/>
              <a:ea typeface="Times New Roman" panose="02020603050405020304" pitchFamily="18" charset="0"/>
            </a:endParaRPr>
          </a:p>
          <a:p>
            <a:pPr indent="228600" algn="just" fontAlgn="base">
              <a:lnSpc>
                <a:spcPct val="150000"/>
              </a:lnSpc>
            </a:pPr>
            <a:r>
              <a:rPr lang="ru-RU" sz="3200" dirty="0">
                <a:effectLst/>
                <a:latin typeface="Times New Roman" panose="02020603050405020304" pitchFamily="18" charset="0"/>
                <a:ea typeface="Times New Roman" panose="02020603050405020304" pitchFamily="18" charset="0"/>
              </a:rPr>
              <a:t>Наш </a:t>
            </a:r>
            <a:r>
              <a:rPr lang="ru-RU" sz="3200" dirty="0" err="1">
                <a:effectLst/>
                <a:latin typeface="Times New Roman" panose="02020603050405020304" pitchFamily="18" charset="0"/>
                <a:ea typeface="Times New Roman" panose="02020603050405020304" pitchFamily="18" charset="0"/>
              </a:rPr>
              <a:t>мобільний</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зв’язок</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інтернет</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навігатори</a:t>
            </a:r>
            <a:r>
              <a:rPr lang="ru-RU" sz="3200" dirty="0">
                <a:effectLst/>
                <a:latin typeface="Times New Roman" panose="02020603050405020304" pitchFamily="18" charset="0"/>
                <a:ea typeface="Times New Roman" panose="02020603050405020304" pitchFamily="18" charset="0"/>
              </a:rPr>
              <a:t> машин, </a:t>
            </a:r>
            <a:r>
              <a:rPr lang="ru-RU" sz="3200" dirty="0" err="1">
                <a:effectLst/>
                <a:latin typeface="Times New Roman" panose="02020603050405020304" pitchFamily="18" charset="0"/>
                <a:ea typeface="Times New Roman" panose="02020603050405020304" pitchFamily="18" charset="0"/>
              </a:rPr>
              <a:t>кораблів</a:t>
            </a:r>
            <a:r>
              <a:rPr lang="ru-RU" sz="3200" dirty="0">
                <a:effectLst/>
                <a:latin typeface="Times New Roman" panose="02020603050405020304" pitchFamily="18" charset="0"/>
                <a:ea typeface="Times New Roman" panose="02020603050405020304" pitchFamily="18" charset="0"/>
              </a:rPr>
              <a:t> та </a:t>
            </a:r>
            <a:r>
              <a:rPr lang="ru-RU" sz="3200" dirty="0" err="1">
                <a:effectLst/>
                <a:latin typeface="Times New Roman" panose="02020603050405020304" pitchFamily="18" charset="0"/>
                <a:ea typeface="Times New Roman" panose="02020603050405020304" pitchFamily="18" charset="0"/>
              </a:rPr>
              <a:t>літаків</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оборонні</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комплекси</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країн</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працюють</a:t>
            </a:r>
            <a:r>
              <a:rPr lang="ru-RU" sz="3200" dirty="0">
                <a:effectLst/>
                <a:latin typeface="Times New Roman" panose="02020603050405020304" pitchFamily="18" charset="0"/>
                <a:ea typeface="Times New Roman" panose="02020603050405020304" pitchFamily="18" charset="0"/>
              </a:rPr>
              <a:t> через </a:t>
            </a:r>
            <a:r>
              <a:rPr lang="ru-RU" sz="3200" dirty="0" err="1">
                <a:effectLst/>
                <a:latin typeface="Times New Roman" panose="02020603050405020304" pitchFamily="18" charset="0"/>
                <a:ea typeface="Times New Roman" panose="02020603050405020304" pitchFamily="18" charset="0"/>
              </a:rPr>
              <a:t>супутники</a:t>
            </a:r>
            <a:r>
              <a:rPr lang="ru-RU" sz="3200" dirty="0">
                <a:effectLst/>
                <a:latin typeface="Times New Roman" panose="02020603050405020304" pitchFamily="18" charset="0"/>
                <a:ea typeface="Times New Roman" panose="02020603050405020304" pitchFamily="18" charset="0"/>
              </a:rPr>
              <a:t> та </a:t>
            </a:r>
            <a:r>
              <a:rPr lang="ru-RU" sz="3200" dirty="0" err="1">
                <a:effectLst/>
                <a:latin typeface="Times New Roman" panose="02020603050405020304" pitchFamily="18" charset="0"/>
                <a:ea typeface="Times New Roman" panose="02020603050405020304" pitchFamily="18" charset="0"/>
              </a:rPr>
              <a:t>радари</a:t>
            </a:r>
            <a:r>
              <a:rPr lang="ru-RU" sz="3200" dirty="0">
                <a:effectLst/>
                <a:latin typeface="Times New Roman" panose="02020603050405020304" pitchFamily="18" charset="0"/>
                <a:ea typeface="Times New Roman" panose="02020603050405020304" pitchFamily="18" charset="0"/>
              </a:rPr>
              <a:t>. Без </a:t>
            </a:r>
            <a:r>
              <a:rPr lang="ru-RU" sz="3200" dirty="0" err="1">
                <a:effectLst/>
                <a:latin typeface="Times New Roman" panose="02020603050405020304" pitchFamily="18" charset="0"/>
                <a:ea typeface="Times New Roman" panose="02020603050405020304" pitchFamily="18" charset="0"/>
              </a:rPr>
              <a:t>усіх</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цих</a:t>
            </a:r>
            <a:r>
              <a:rPr lang="ru-RU" sz="3200" dirty="0">
                <a:effectLst/>
                <a:latin typeface="Times New Roman" panose="02020603050405020304" pitchFamily="18" charset="0"/>
                <a:ea typeface="Times New Roman" panose="02020603050405020304" pitchFamily="18" charset="0"/>
              </a:rPr>
              <a:t> речей нам складно </a:t>
            </a:r>
            <a:r>
              <a:rPr lang="ru-RU" sz="3200" dirty="0" err="1">
                <a:effectLst/>
                <a:latin typeface="Times New Roman" panose="02020603050405020304" pitchFamily="18" charset="0"/>
                <a:ea typeface="Times New Roman" panose="02020603050405020304" pitchFamily="18" charset="0"/>
              </a:rPr>
              <a:t>уявити</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своє</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життя</a:t>
            </a:r>
            <a:r>
              <a:rPr lang="ru-RU" sz="3200" dirty="0">
                <a:effectLst/>
                <a:latin typeface="Times New Roman" panose="02020603050405020304" pitchFamily="18" charset="0"/>
                <a:ea typeface="Times New Roman" panose="02020603050405020304" pitchFamily="18" charset="0"/>
              </a:rPr>
              <a:t>, але </a:t>
            </a:r>
            <a:r>
              <a:rPr lang="ru-RU" sz="3200" dirty="0" err="1">
                <a:effectLst/>
                <a:latin typeface="Times New Roman" panose="02020603050405020304" pitchFamily="18" charset="0"/>
                <a:ea typeface="Times New Roman" panose="02020603050405020304" pitchFamily="18" charset="0"/>
              </a:rPr>
              <a:t>сміття</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може</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збити</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супутник</a:t>
            </a:r>
            <a:r>
              <a:rPr lang="ru-RU" sz="3200" dirty="0">
                <a:effectLst/>
                <a:latin typeface="Times New Roman" panose="02020603050405020304" pitchFamily="18" charset="0"/>
                <a:ea typeface="Times New Roman" panose="02020603050405020304" pitchFamily="18" charset="0"/>
              </a:rPr>
              <a:t>, і </a:t>
            </a:r>
            <a:r>
              <a:rPr lang="ru-RU" sz="3200" dirty="0" err="1">
                <a:effectLst/>
                <a:latin typeface="Times New Roman" panose="02020603050405020304" pitchFamily="18" charset="0"/>
                <a:ea typeface="Times New Roman" panose="02020603050405020304" pitchFamily="18" charset="0"/>
              </a:rPr>
              <a:t>виникнуть</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проблеми</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зі</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зв’язком</a:t>
            </a:r>
            <a:r>
              <a:rPr lang="ru-RU" sz="3200" dirty="0">
                <a:effectLst/>
                <a:latin typeface="Times New Roman" panose="02020603050405020304" pitchFamily="18" charset="0"/>
                <a:ea typeface="Times New Roman" panose="02020603050405020304" pitchFamily="18" charset="0"/>
              </a:rPr>
              <a:t>. Чим </a:t>
            </a:r>
            <a:r>
              <a:rPr lang="ru-RU" sz="3200" dirty="0" err="1">
                <a:effectLst/>
                <a:latin typeface="Times New Roman" panose="02020603050405020304" pitchFamily="18" charset="0"/>
                <a:ea typeface="Times New Roman" panose="02020603050405020304" pitchFamily="18" charset="0"/>
              </a:rPr>
              <a:t>більше</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сміття</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тим</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більше</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зіткнень</a:t>
            </a:r>
            <a:r>
              <a:rPr lang="ru-RU" sz="3200" dirty="0">
                <a:effectLst/>
                <a:latin typeface="Times New Roman" panose="02020603050405020304" pitchFamily="18" charset="0"/>
                <a:ea typeface="Times New Roman" panose="02020603050405020304" pitchFamily="18" charset="0"/>
              </a:rPr>
              <a:t>, і як </a:t>
            </a:r>
            <a:r>
              <a:rPr lang="ru-RU" sz="3200" dirty="0" err="1">
                <a:effectLst/>
                <a:latin typeface="Times New Roman" panose="02020603050405020304" pitchFamily="18" charset="0"/>
                <a:ea typeface="Times New Roman" panose="02020603050405020304" pitchFamily="18" charset="0"/>
              </a:rPr>
              <a:t>наслідок</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ще</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більше</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уламків</a:t>
            </a:r>
            <a:r>
              <a:rPr lang="ru-RU" sz="3200" dirty="0">
                <a:latin typeface="Times New Roman" panose="02020603050405020304" pitchFamily="18" charset="0"/>
                <a:ea typeface="Times New Roman" panose="02020603050405020304" pitchFamily="18" charset="0"/>
              </a:rPr>
              <a:t>.</a:t>
            </a:r>
            <a:endParaRPr lang="uk-UA" sz="32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201"/>
        <p:cNvGrpSpPr/>
        <p:nvPr/>
      </p:nvGrpSpPr>
      <p:grpSpPr>
        <a:xfrm>
          <a:off x="0" y="0"/>
          <a:ext cx="0" cy="0"/>
          <a:chOff x="0" y="0"/>
          <a:chExt cx="0" cy="0"/>
        </a:xfrm>
      </p:grpSpPr>
      <p:sp>
        <p:nvSpPr>
          <p:cNvPr id="202" name="Google Shape;202;p14"/>
          <p:cNvSpPr txBox="1"/>
          <p:nvPr/>
        </p:nvSpPr>
        <p:spPr>
          <a:xfrm>
            <a:off x="1120500" y="549569"/>
            <a:ext cx="16047000" cy="663300"/>
          </a:xfrm>
          <a:prstGeom prst="rect">
            <a:avLst/>
          </a:prstGeom>
          <a:noFill/>
          <a:ln>
            <a:noFill/>
          </a:ln>
        </p:spPr>
        <p:txBody>
          <a:bodyPr spcFirstLastPara="1" wrap="square" lIns="0" tIns="0" rIns="0" bIns="0" anchor="t" anchorCtr="0">
            <a:spAutoFit/>
          </a:bodyPr>
          <a:lstStyle/>
          <a:p>
            <a:pPr marL="0" marR="0" lvl="0" indent="0" algn="ctr" rtl="0">
              <a:lnSpc>
                <a:spcPct val="108006"/>
              </a:lnSpc>
              <a:spcBef>
                <a:spcPts val="0"/>
              </a:spcBef>
              <a:spcAft>
                <a:spcPts val="0"/>
              </a:spcAft>
              <a:buNone/>
            </a:pPr>
            <a:r>
              <a:rPr lang="en-US" sz="4309" b="0" i="0" u="sng" strike="noStrike" cap="none" dirty="0">
                <a:solidFill>
                  <a:schemeClr val="dk1"/>
                </a:solidFill>
                <a:latin typeface="Arial"/>
                <a:ea typeface="Arial"/>
                <a:cs typeface="Arial"/>
                <a:sym typeface="Arial"/>
              </a:rPr>
              <a:t>ЯК МОЖНА ВИРІШИТИ ПРОБЛЕМУ КОСМІЧНОГО СМІТТЯ?</a:t>
            </a:r>
            <a:endParaRPr u="sng" dirty="0">
              <a:solidFill>
                <a:schemeClr val="dk1"/>
              </a:solidFill>
            </a:endParaRPr>
          </a:p>
        </p:txBody>
      </p:sp>
      <p:sp>
        <p:nvSpPr>
          <p:cNvPr id="203" name="Google Shape;203;p14"/>
          <p:cNvSpPr txBox="1"/>
          <p:nvPr/>
        </p:nvSpPr>
        <p:spPr>
          <a:xfrm>
            <a:off x="1024798" y="1837140"/>
            <a:ext cx="15022200" cy="718800"/>
          </a:xfrm>
          <a:prstGeom prst="rect">
            <a:avLst/>
          </a:prstGeom>
          <a:noFill/>
          <a:ln>
            <a:noFill/>
          </a:ln>
        </p:spPr>
        <p:txBody>
          <a:bodyPr spcFirstLastPara="1" wrap="square" lIns="0" tIns="0" rIns="0" bIns="0" anchor="t" anchorCtr="0">
            <a:spAutoFit/>
          </a:bodyPr>
          <a:lstStyle/>
          <a:p>
            <a:pPr marL="0" marR="0" lvl="0" indent="0" algn="ctr" rtl="0">
              <a:lnSpc>
                <a:spcPct val="107988"/>
              </a:lnSpc>
              <a:spcBef>
                <a:spcPts val="0"/>
              </a:spcBef>
              <a:spcAft>
                <a:spcPts val="0"/>
              </a:spcAft>
              <a:buNone/>
            </a:pPr>
            <a:r>
              <a:rPr lang="en-US" sz="4669" b="0" i="0" u="none" strike="noStrike" cap="none" dirty="0">
                <a:solidFill>
                  <a:srgbClr val="FFFFFF"/>
                </a:solidFill>
                <a:latin typeface="Arial"/>
                <a:ea typeface="Arial"/>
                <a:cs typeface="Arial"/>
                <a:sym typeface="Arial"/>
              </a:rPr>
              <a:t>1. ПОПЕРЕДЖЕННЯ ГЕНЕРАЦІЇ НОВОГО СМІТТЯ</a:t>
            </a:r>
            <a:endParaRPr dirty="0"/>
          </a:p>
        </p:txBody>
      </p:sp>
      <p:sp>
        <p:nvSpPr>
          <p:cNvPr id="204" name="Google Shape;204;p14"/>
          <p:cNvSpPr txBox="1"/>
          <p:nvPr/>
        </p:nvSpPr>
        <p:spPr>
          <a:xfrm>
            <a:off x="474645" y="2737201"/>
            <a:ext cx="12101700" cy="708000"/>
          </a:xfrm>
          <a:prstGeom prst="rect">
            <a:avLst/>
          </a:prstGeom>
          <a:noFill/>
          <a:ln>
            <a:noFill/>
          </a:ln>
        </p:spPr>
        <p:txBody>
          <a:bodyPr spcFirstLastPara="1" wrap="square" lIns="0" tIns="0" rIns="0" bIns="0" anchor="t" anchorCtr="0">
            <a:spAutoFit/>
          </a:bodyPr>
          <a:lstStyle/>
          <a:p>
            <a:pPr marL="0" marR="0" lvl="0" indent="0" algn="ctr" rtl="0">
              <a:lnSpc>
                <a:spcPct val="107991"/>
              </a:lnSpc>
              <a:spcBef>
                <a:spcPts val="0"/>
              </a:spcBef>
              <a:spcAft>
                <a:spcPts val="0"/>
              </a:spcAft>
              <a:buNone/>
            </a:pPr>
            <a:r>
              <a:rPr lang="en-US" sz="4600" b="0" i="0" u="none" strike="noStrike" cap="none">
                <a:solidFill>
                  <a:srgbClr val="FFFFFF"/>
                </a:solidFill>
                <a:latin typeface="Arial"/>
                <a:ea typeface="Arial"/>
                <a:cs typeface="Arial"/>
                <a:sym typeface="Arial"/>
              </a:rPr>
              <a:t>2. ВИДАЛЕННЯ ВЕЛИКИХ ОБ'ЄКТІВ</a:t>
            </a:r>
            <a:endParaRPr sz="4600"/>
          </a:p>
        </p:txBody>
      </p:sp>
      <p:sp>
        <p:nvSpPr>
          <p:cNvPr id="205" name="Google Shape;205;p14"/>
          <p:cNvSpPr txBox="1"/>
          <p:nvPr/>
        </p:nvSpPr>
        <p:spPr>
          <a:xfrm>
            <a:off x="1091895" y="3602893"/>
            <a:ext cx="15316800" cy="716700"/>
          </a:xfrm>
          <a:prstGeom prst="rect">
            <a:avLst/>
          </a:prstGeom>
          <a:noFill/>
          <a:ln>
            <a:noFill/>
          </a:ln>
        </p:spPr>
        <p:txBody>
          <a:bodyPr spcFirstLastPara="1" wrap="square" lIns="0" tIns="0" rIns="0" bIns="0" anchor="t" anchorCtr="0">
            <a:spAutoFit/>
          </a:bodyPr>
          <a:lstStyle/>
          <a:p>
            <a:pPr marL="0" marR="0" lvl="0" indent="0" algn="ctr" rtl="0">
              <a:lnSpc>
                <a:spcPct val="108011"/>
              </a:lnSpc>
              <a:spcBef>
                <a:spcPts val="0"/>
              </a:spcBef>
              <a:spcAft>
                <a:spcPts val="0"/>
              </a:spcAft>
              <a:buNone/>
            </a:pPr>
            <a:r>
              <a:rPr lang="en-US" sz="4656" b="0" i="0" u="none" strike="noStrike" cap="none">
                <a:solidFill>
                  <a:srgbClr val="FFFFFF"/>
                </a:solidFill>
                <a:latin typeface="Arial"/>
                <a:ea typeface="Arial"/>
                <a:cs typeface="Arial"/>
                <a:sym typeface="Arial"/>
              </a:rPr>
              <a:t>3. ЗМЕНШЕННЯ ЖИТТЄВОГО ЦИКЛУ СУПУТНИКІВ</a:t>
            </a:r>
            <a:endParaRPr sz="1500"/>
          </a:p>
        </p:txBody>
      </p:sp>
      <p:sp>
        <p:nvSpPr>
          <p:cNvPr id="206" name="Google Shape;206;p14"/>
          <p:cNvSpPr txBox="1"/>
          <p:nvPr/>
        </p:nvSpPr>
        <p:spPr>
          <a:xfrm>
            <a:off x="471642" y="4844421"/>
            <a:ext cx="16459800" cy="1475700"/>
          </a:xfrm>
          <a:prstGeom prst="rect">
            <a:avLst/>
          </a:prstGeom>
          <a:noFill/>
          <a:ln>
            <a:noFill/>
          </a:ln>
        </p:spPr>
        <p:txBody>
          <a:bodyPr spcFirstLastPara="1" wrap="square" lIns="0" tIns="0" rIns="0" bIns="0" anchor="t" anchorCtr="0">
            <a:spAutoFit/>
          </a:bodyPr>
          <a:lstStyle/>
          <a:p>
            <a:pPr marL="0" marR="0" lvl="0" indent="0" algn="ctr" rtl="0">
              <a:lnSpc>
                <a:spcPct val="108007"/>
              </a:lnSpc>
              <a:spcBef>
                <a:spcPts val="0"/>
              </a:spcBef>
              <a:spcAft>
                <a:spcPts val="0"/>
              </a:spcAft>
              <a:buNone/>
            </a:pPr>
            <a:r>
              <a:rPr lang="en-US" sz="4609" b="0" i="0" u="none" strike="noStrike" cap="none">
                <a:solidFill>
                  <a:srgbClr val="FFFFFF"/>
                </a:solidFill>
                <a:latin typeface="Arial"/>
                <a:ea typeface="Arial"/>
                <a:cs typeface="Arial"/>
                <a:sym typeface="Arial"/>
              </a:rPr>
              <a:t>4. РОЗВИТОК ТЕХНОЛОГІЙ ВІДСЛІДКОВУВАННЯ ТА УПРАВЛІННЯ</a:t>
            </a:r>
            <a:endParaRPr sz="2300"/>
          </a:p>
        </p:txBody>
      </p:sp>
      <p:sp>
        <p:nvSpPr>
          <p:cNvPr id="207" name="Google Shape;207;p14"/>
          <p:cNvSpPr txBox="1"/>
          <p:nvPr/>
        </p:nvSpPr>
        <p:spPr>
          <a:xfrm>
            <a:off x="-2066352" y="6559334"/>
            <a:ext cx="17183700" cy="709800"/>
          </a:xfrm>
          <a:prstGeom prst="rect">
            <a:avLst/>
          </a:prstGeom>
          <a:noFill/>
          <a:ln>
            <a:noFill/>
          </a:ln>
        </p:spPr>
        <p:txBody>
          <a:bodyPr spcFirstLastPara="1" wrap="square" lIns="0" tIns="0" rIns="0" bIns="0" anchor="t" anchorCtr="0">
            <a:spAutoFit/>
          </a:bodyPr>
          <a:lstStyle/>
          <a:p>
            <a:pPr marL="0" marR="0" lvl="0" indent="0" algn="ctr" rtl="0">
              <a:lnSpc>
                <a:spcPct val="108002"/>
              </a:lnSpc>
              <a:spcBef>
                <a:spcPts val="0"/>
              </a:spcBef>
              <a:spcAft>
                <a:spcPts val="0"/>
              </a:spcAft>
              <a:buNone/>
            </a:pPr>
            <a:r>
              <a:rPr lang="en-US" sz="4611" b="0" i="0" u="none" strike="noStrike" cap="none">
                <a:solidFill>
                  <a:srgbClr val="FFFFFF"/>
                </a:solidFill>
                <a:latin typeface="Arial"/>
                <a:ea typeface="Arial"/>
                <a:cs typeface="Arial"/>
                <a:sym typeface="Arial"/>
              </a:rPr>
              <a:t>5. МІЖНАРОДНЕ СПІВРОБІТНИЦТВО</a:t>
            </a:r>
            <a:endParaRPr sz="1300"/>
          </a:p>
        </p:txBody>
      </p:sp>
      <p:sp>
        <p:nvSpPr>
          <p:cNvPr id="208" name="Google Shape;208;p14"/>
          <p:cNvSpPr txBox="1"/>
          <p:nvPr/>
        </p:nvSpPr>
        <p:spPr>
          <a:xfrm>
            <a:off x="471646" y="7804094"/>
            <a:ext cx="16806300" cy="1492500"/>
          </a:xfrm>
          <a:prstGeom prst="rect">
            <a:avLst/>
          </a:prstGeom>
          <a:noFill/>
          <a:ln>
            <a:noFill/>
          </a:ln>
        </p:spPr>
        <p:txBody>
          <a:bodyPr spcFirstLastPara="1" wrap="square" lIns="0" tIns="0" rIns="0" bIns="0" anchor="t" anchorCtr="0">
            <a:spAutoFit/>
          </a:bodyPr>
          <a:lstStyle/>
          <a:p>
            <a:pPr marL="0" marR="0" lvl="0" indent="0" algn="ctr" rtl="0">
              <a:lnSpc>
                <a:spcPct val="108000"/>
              </a:lnSpc>
              <a:spcBef>
                <a:spcPts val="0"/>
              </a:spcBef>
              <a:spcAft>
                <a:spcPts val="0"/>
              </a:spcAft>
              <a:buNone/>
            </a:pPr>
            <a:r>
              <a:rPr lang="en-US" sz="4662" b="0" i="0" u="none" strike="noStrike" cap="none">
                <a:solidFill>
                  <a:srgbClr val="FFFFFF"/>
                </a:solidFill>
                <a:latin typeface="Arial"/>
                <a:ea typeface="Arial"/>
                <a:cs typeface="Arial"/>
                <a:sym typeface="Arial"/>
              </a:rPr>
              <a:t>6. ПОЧАТИ РОБИТИ СУПУТНИКИ І КОСМІЧНІ СТАНЦІЇ МІЦНІШИМИ</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217"/>
        <p:cNvGrpSpPr/>
        <p:nvPr/>
      </p:nvGrpSpPr>
      <p:grpSpPr>
        <a:xfrm>
          <a:off x="0" y="0"/>
          <a:ext cx="0" cy="0"/>
          <a:chOff x="0" y="0"/>
          <a:chExt cx="0" cy="0"/>
        </a:xfrm>
      </p:grpSpPr>
      <p:sp>
        <p:nvSpPr>
          <p:cNvPr id="218" name="Google Shape;218;p16"/>
          <p:cNvSpPr/>
          <p:nvPr/>
        </p:nvSpPr>
        <p:spPr>
          <a:xfrm>
            <a:off x="503847" y="6900863"/>
            <a:ext cx="7782903" cy="3200399"/>
          </a:xfrm>
          <a:custGeom>
            <a:avLst/>
            <a:gdLst/>
            <a:ahLst/>
            <a:cxnLst/>
            <a:rect l="l" t="t" r="r" b="b"/>
            <a:pathLst>
              <a:path w="16289749" h="9510968" extrusionOk="0">
                <a:moveTo>
                  <a:pt x="0" y="0"/>
                </a:moveTo>
                <a:lnTo>
                  <a:pt x="16289748" y="0"/>
                </a:lnTo>
                <a:lnTo>
                  <a:pt x="16289748" y="9510969"/>
                </a:lnTo>
                <a:lnTo>
                  <a:pt x="0" y="9510969"/>
                </a:lnTo>
                <a:lnTo>
                  <a:pt x="0" y="0"/>
                </a:lnTo>
                <a:close/>
              </a:path>
            </a:pathLst>
          </a:custGeom>
          <a:blipFill rotWithShape="1">
            <a:blip r:embed="rId3">
              <a:alphaModFix/>
            </a:blip>
            <a:stretch>
              <a:fillRect/>
            </a:stretch>
          </a:blipFill>
          <a:ln>
            <a:noFill/>
          </a:ln>
        </p:spPr>
      </p:sp>
      <p:sp>
        <p:nvSpPr>
          <p:cNvPr id="219" name="Google Shape;219;p16"/>
          <p:cNvSpPr txBox="1"/>
          <p:nvPr/>
        </p:nvSpPr>
        <p:spPr>
          <a:xfrm>
            <a:off x="1280623" y="9356232"/>
            <a:ext cx="5829300" cy="797782"/>
          </a:xfrm>
          <a:prstGeom prst="rect">
            <a:avLst/>
          </a:prstGeom>
          <a:noFill/>
          <a:ln>
            <a:noFill/>
          </a:ln>
        </p:spPr>
        <p:txBody>
          <a:bodyPr spcFirstLastPara="1" wrap="square" lIns="0" tIns="0" rIns="0" bIns="0" anchor="t" anchorCtr="0">
            <a:spAutoFit/>
          </a:bodyPr>
          <a:lstStyle/>
          <a:p>
            <a:pPr marL="0" marR="0" lvl="0" indent="0" algn="ctr" rtl="0">
              <a:lnSpc>
                <a:spcPct val="108011"/>
              </a:lnSpc>
              <a:spcBef>
                <a:spcPts val="0"/>
              </a:spcBef>
              <a:spcAft>
                <a:spcPts val="0"/>
              </a:spcAft>
              <a:buNone/>
            </a:pPr>
            <a:r>
              <a:rPr lang="en-US" sz="2400" b="0" i="0" u="none" strike="noStrike" cap="none" dirty="0">
                <a:solidFill>
                  <a:srgbClr val="FFFFFF"/>
                </a:solidFill>
                <a:latin typeface="Arial"/>
                <a:ea typeface="Arial"/>
                <a:cs typeface="Arial"/>
                <a:sym typeface="Arial"/>
              </a:rPr>
              <a:t>ШВЕЙЦАРСЬКА КОМПАНІЯ CLEARSPACE </a:t>
            </a:r>
            <a:endParaRPr sz="2400" dirty="0"/>
          </a:p>
        </p:txBody>
      </p:sp>
      <p:sp>
        <p:nvSpPr>
          <p:cNvPr id="5" name="TextBox 4">
            <a:extLst>
              <a:ext uri="{FF2B5EF4-FFF2-40B4-BE49-F238E27FC236}">
                <a16:creationId xmlns:a16="http://schemas.microsoft.com/office/drawing/2014/main" id="{225CABF0-F097-429C-BC2E-E20BA4DB266E}"/>
              </a:ext>
            </a:extLst>
          </p:cNvPr>
          <p:cNvSpPr txBox="1"/>
          <p:nvPr/>
        </p:nvSpPr>
        <p:spPr>
          <a:xfrm>
            <a:off x="503847" y="185738"/>
            <a:ext cx="17155503" cy="5673348"/>
          </a:xfrm>
          <a:prstGeom prst="rect">
            <a:avLst/>
          </a:prstGeom>
          <a:noFill/>
        </p:spPr>
        <p:txBody>
          <a:bodyPr wrap="square">
            <a:spAutoFit/>
          </a:bodyPr>
          <a:lstStyle/>
          <a:p>
            <a:pPr>
              <a:lnSpc>
                <a:spcPct val="150000"/>
              </a:lnSpc>
              <a:spcAft>
                <a:spcPts val="800"/>
              </a:spcAft>
            </a:pPr>
            <a:r>
              <a:rPr lang="uk-UA" sz="4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Як все ж прибрати все це сміття- можливі технології.</a:t>
            </a:r>
            <a:endParaRPr lang="uk-UA" sz="4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r>
              <a:rPr lang="uk-UA" sz="3600" dirty="0">
                <a:effectLst/>
                <a:latin typeface="Times New Roman" panose="02020603050405020304" pitchFamily="18" charset="0"/>
                <a:ea typeface="Calibri" panose="020F0502020204030204" pitchFamily="34" charset="0"/>
              </a:rPr>
              <a:t>Вченні та інженери пропонують велику кількість різноманітних стратегій для прибирання космічного сміття: </a:t>
            </a:r>
            <a:r>
              <a:rPr lang="uk-UA" sz="4000" b="1" dirty="0">
                <a:latin typeface="Times New Roman" panose="02020603050405020304" pitchFamily="18" charset="0"/>
                <a:ea typeface="Calibri" panose="020F0502020204030204" pitchFamily="34" charset="0"/>
                <a:cs typeface="Times New Roman" panose="02020603050405020304" pitchFamily="18" charset="0"/>
              </a:rPr>
              <a:t>к</a:t>
            </a:r>
            <a:r>
              <a:rPr lang="uk-UA" sz="4000" b="1" dirty="0">
                <a:effectLst/>
                <a:latin typeface="Times New Roman" panose="02020603050405020304" pitchFamily="18" charset="0"/>
                <a:ea typeface="Calibri" panose="020F0502020204030204" pitchFamily="34" charset="0"/>
                <a:cs typeface="Times New Roman" panose="02020603050405020304" pitchFamily="18" charset="0"/>
              </a:rPr>
              <a:t>осмічні повітряні кулі, сітки, гарпуни, </a:t>
            </a:r>
            <a:r>
              <a:rPr lang="uk-UA" sz="4000" b="1" dirty="0">
                <a:latin typeface="Times New Roman" panose="02020603050405020304" pitchFamily="18" charset="0"/>
                <a:ea typeface="Calibri" panose="020F0502020204030204" pitchFamily="34" charset="0"/>
                <a:cs typeface="Times New Roman" panose="02020603050405020304" pitchFamily="18" charset="0"/>
              </a:rPr>
              <a:t>с</a:t>
            </a:r>
            <a:r>
              <a:rPr lang="uk-UA" sz="4000" b="1" dirty="0">
                <a:effectLst/>
                <a:latin typeface="Times New Roman" panose="02020603050405020304" pitchFamily="18" charset="0"/>
                <a:ea typeface="Calibri" panose="020F0502020204030204" pitchFamily="34" charset="0"/>
                <a:cs typeface="Times New Roman" panose="02020603050405020304" pitchFamily="18" charset="0"/>
              </a:rPr>
              <a:t>амоскид сміття на геостаціонарному цвинтарі ,</a:t>
            </a:r>
            <a:r>
              <a:rPr lang="uk-UA" sz="4000" b="1" dirty="0">
                <a:effectLst/>
                <a:latin typeface="Times New Roman" panose="02020603050405020304" pitchFamily="18" charset="0"/>
                <a:ea typeface="Calibri" panose="020F0502020204030204" pitchFamily="34" charset="0"/>
              </a:rPr>
              <a:t> </a:t>
            </a:r>
            <a:r>
              <a:rPr lang="uk-UA" sz="4000" b="1" dirty="0">
                <a:latin typeface="Times New Roman" panose="02020603050405020304" pitchFamily="18" charset="0"/>
                <a:ea typeface="Calibri" panose="020F0502020204030204" pitchFamily="34" charset="0"/>
              </a:rPr>
              <a:t>к</a:t>
            </a:r>
            <a:r>
              <a:rPr lang="uk-UA" sz="4000" b="1" dirty="0">
                <a:effectLst/>
                <a:latin typeface="Times New Roman" panose="02020603050405020304" pitchFamily="18" charset="0"/>
                <a:ea typeface="Calibri" panose="020F0502020204030204" pitchFamily="34" charset="0"/>
              </a:rPr>
              <a:t>осмічний сміттєвоз,</a:t>
            </a:r>
            <a:r>
              <a:rPr lang="uk-UA" sz="4000" b="1" dirty="0">
                <a:effectLst/>
                <a:latin typeface="Times New Roman" panose="02020603050405020304" pitchFamily="18" charset="0"/>
                <a:ea typeface="Calibri" panose="020F0502020204030204" pitchFamily="34" charset="0"/>
                <a:cs typeface="Times New Roman" panose="02020603050405020304" pitchFamily="18" charset="0"/>
              </a:rPr>
              <a:t> реактивний буксир,</a:t>
            </a:r>
            <a:r>
              <a:rPr lang="uk-UA" sz="1800" b="1" dirty="0">
                <a:effectLst/>
                <a:latin typeface="Times New Roman" panose="02020603050405020304" pitchFamily="18" charset="0"/>
                <a:ea typeface="Calibri" panose="020F0502020204030204" pitchFamily="34" charset="0"/>
              </a:rPr>
              <a:t> </a:t>
            </a:r>
            <a:r>
              <a:rPr lang="uk-UA" sz="4000" b="1" dirty="0">
                <a:latin typeface="Times New Roman" panose="02020603050405020304" pitchFamily="18" charset="0"/>
                <a:ea typeface="Calibri" panose="020F0502020204030204" pitchFamily="34" charset="0"/>
              </a:rPr>
              <a:t>т</a:t>
            </a:r>
            <a:r>
              <a:rPr lang="uk-UA" sz="4000" b="1" dirty="0">
                <a:effectLst/>
                <a:latin typeface="Times New Roman" panose="02020603050405020304" pitchFamily="18" charset="0"/>
                <a:ea typeface="Calibri" panose="020F0502020204030204" pitchFamily="34" charset="0"/>
              </a:rPr>
              <a:t>елескоп з лазером та інше.</a:t>
            </a:r>
            <a:br>
              <a:rPr lang="uk-UA" sz="4000" dirty="0">
                <a:effectLst/>
                <a:latin typeface="Times New Roman" panose="02020603050405020304" pitchFamily="18" charset="0"/>
                <a:ea typeface="Calibri" panose="020F0502020204030204" pitchFamily="34" charset="0"/>
              </a:rPr>
            </a:br>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r>
              <a:rPr lang="uk-UA" sz="3600" dirty="0"/>
              <a:t>,</a:t>
            </a:r>
          </a:p>
        </p:txBody>
      </p:sp>
      <p:sp>
        <p:nvSpPr>
          <p:cNvPr id="6" name="Google Shape;224;p17">
            <a:extLst>
              <a:ext uri="{FF2B5EF4-FFF2-40B4-BE49-F238E27FC236}">
                <a16:creationId xmlns:a16="http://schemas.microsoft.com/office/drawing/2014/main" id="{8C0E2BE2-2082-491E-BADF-B6B3F4F294B9}"/>
              </a:ext>
            </a:extLst>
          </p:cNvPr>
          <p:cNvSpPr/>
          <p:nvPr/>
        </p:nvSpPr>
        <p:spPr>
          <a:xfrm>
            <a:off x="13144500" y="7658100"/>
            <a:ext cx="3898638" cy="1057275"/>
          </a:xfrm>
          <a:custGeom>
            <a:avLst/>
            <a:gdLst/>
            <a:ahLst/>
            <a:cxnLst/>
            <a:rect l="l" t="t" r="r" b="b"/>
            <a:pathLst>
              <a:path w="9400036" h="10049808" extrusionOk="0">
                <a:moveTo>
                  <a:pt x="0" y="0"/>
                </a:moveTo>
                <a:lnTo>
                  <a:pt x="9400037" y="0"/>
                </a:lnTo>
                <a:lnTo>
                  <a:pt x="9400037" y="10049808"/>
                </a:lnTo>
                <a:lnTo>
                  <a:pt x="0" y="10049808"/>
                </a:lnTo>
                <a:lnTo>
                  <a:pt x="0" y="0"/>
                </a:lnTo>
                <a:close/>
              </a:path>
            </a:pathLst>
          </a:custGeom>
          <a:blipFill rotWithShape="1">
            <a:blip r:embed="rId4">
              <a:alphaModFix/>
            </a:blip>
            <a:stretch>
              <a:fillRect/>
            </a:stretch>
          </a:blipFill>
          <a:ln>
            <a:noFill/>
          </a:ln>
        </p:spPr>
      </p:sp>
      <p:sp>
        <p:nvSpPr>
          <p:cNvPr id="7" name="Google Shape;229;p18">
            <a:extLst>
              <a:ext uri="{FF2B5EF4-FFF2-40B4-BE49-F238E27FC236}">
                <a16:creationId xmlns:a16="http://schemas.microsoft.com/office/drawing/2014/main" id="{DBC54E61-925E-460E-B4F5-05B804A6006F}"/>
              </a:ext>
            </a:extLst>
          </p:cNvPr>
          <p:cNvSpPr/>
          <p:nvPr/>
        </p:nvSpPr>
        <p:spPr>
          <a:xfrm>
            <a:off x="9144000" y="5859086"/>
            <a:ext cx="8298146" cy="4480115"/>
          </a:xfrm>
          <a:custGeom>
            <a:avLst/>
            <a:gdLst/>
            <a:ahLst/>
            <a:cxnLst/>
            <a:rect l="l" t="t" r="r" b="b"/>
            <a:pathLst>
              <a:path w="17262054" h="9519868" extrusionOk="0">
                <a:moveTo>
                  <a:pt x="0" y="0"/>
                </a:moveTo>
                <a:lnTo>
                  <a:pt x="17262054" y="0"/>
                </a:lnTo>
                <a:lnTo>
                  <a:pt x="17262054" y="9519868"/>
                </a:lnTo>
                <a:lnTo>
                  <a:pt x="0" y="9519868"/>
                </a:lnTo>
                <a:lnTo>
                  <a:pt x="0" y="0"/>
                </a:lnTo>
                <a:close/>
              </a:path>
            </a:pathLst>
          </a:custGeom>
          <a:blipFill rotWithShape="1">
            <a:blip r:embed="rId5">
              <a:alphaModFix/>
            </a:blip>
            <a:stretch>
              <a:fillRect t="-4506" b="-4506"/>
            </a:stretch>
          </a:blipFill>
          <a:ln>
            <a:noFill/>
          </a:ln>
        </p:spPr>
      </p:sp>
      <p:sp>
        <p:nvSpPr>
          <p:cNvPr id="10" name="Google Shape;224;p17">
            <a:extLst>
              <a:ext uri="{FF2B5EF4-FFF2-40B4-BE49-F238E27FC236}">
                <a16:creationId xmlns:a16="http://schemas.microsoft.com/office/drawing/2014/main" id="{A24A1F99-59C6-477D-90D6-A564700D3BB9}"/>
              </a:ext>
            </a:extLst>
          </p:cNvPr>
          <p:cNvSpPr/>
          <p:nvPr/>
        </p:nvSpPr>
        <p:spPr>
          <a:xfrm>
            <a:off x="675286" y="3583384"/>
            <a:ext cx="5217185" cy="3635171"/>
          </a:xfrm>
          <a:custGeom>
            <a:avLst/>
            <a:gdLst/>
            <a:ahLst/>
            <a:cxnLst/>
            <a:rect l="l" t="t" r="r" b="b"/>
            <a:pathLst>
              <a:path w="9400036" h="10049808" extrusionOk="0">
                <a:moveTo>
                  <a:pt x="0" y="0"/>
                </a:moveTo>
                <a:lnTo>
                  <a:pt x="9400037" y="0"/>
                </a:lnTo>
                <a:lnTo>
                  <a:pt x="9400037" y="10049808"/>
                </a:lnTo>
                <a:lnTo>
                  <a:pt x="0" y="10049808"/>
                </a:lnTo>
                <a:lnTo>
                  <a:pt x="0" y="0"/>
                </a:lnTo>
                <a:close/>
              </a:path>
            </a:pathLst>
          </a:custGeom>
          <a:blipFill rotWithShape="1">
            <a:blip r:embed="rId4">
              <a:alphaModFix/>
            </a:blip>
            <a:stretch>
              <a:fillRect/>
            </a:stretch>
          </a:blipFill>
          <a:ln>
            <a:noFill/>
          </a:ln>
        </p:spPr>
      </p:sp>
      <p:pic>
        <p:nvPicPr>
          <p:cNvPr id="11" name="Рисунок 10">
            <a:extLst>
              <a:ext uri="{FF2B5EF4-FFF2-40B4-BE49-F238E27FC236}">
                <a16:creationId xmlns:a16="http://schemas.microsoft.com/office/drawing/2014/main" id="{B3836185-4877-4254-8A89-B9FE06859BF8}"/>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44337" y="3205773"/>
            <a:ext cx="5385735" cy="31093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238"/>
        <p:cNvGrpSpPr/>
        <p:nvPr/>
      </p:nvGrpSpPr>
      <p:grpSpPr>
        <a:xfrm>
          <a:off x="0" y="0"/>
          <a:ext cx="0" cy="0"/>
          <a:chOff x="0" y="0"/>
          <a:chExt cx="0" cy="0"/>
        </a:xfrm>
      </p:grpSpPr>
      <p:sp>
        <p:nvSpPr>
          <p:cNvPr id="239" name="Google Shape;239;p20"/>
          <p:cNvSpPr/>
          <p:nvPr/>
        </p:nvSpPr>
        <p:spPr>
          <a:xfrm>
            <a:off x="4929188" y="5843588"/>
            <a:ext cx="10066582" cy="4141573"/>
          </a:xfrm>
          <a:custGeom>
            <a:avLst/>
            <a:gdLst/>
            <a:ahLst/>
            <a:cxnLst/>
            <a:rect l="l" t="t" r="r" b="b"/>
            <a:pathLst>
              <a:path w="15041941" h="7924156" extrusionOk="0">
                <a:moveTo>
                  <a:pt x="0" y="0"/>
                </a:moveTo>
                <a:lnTo>
                  <a:pt x="15041941" y="0"/>
                </a:lnTo>
                <a:lnTo>
                  <a:pt x="15041941" y="7924156"/>
                </a:lnTo>
                <a:lnTo>
                  <a:pt x="0" y="7924156"/>
                </a:lnTo>
                <a:lnTo>
                  <a:pt x="0" y="0"/>
                </a:lnTo>
                <a:close/>
              </a:path>
            </a:pathLst>
          </a:custGeom>
          <a:blipFill rotWithShape="1">
            <a:blip r:embed="rId3">
              <a:alphaModFix/>
            </a:blip>
            <a:stretch>
              <a:fillRect/>
            </a:stretch>
          </a:blipFill>
          <a:ln>
            <a:noFill/>
          </a:ln>
        </p:spPr>
      </p:sp>
      <p:sp>
        <p:nvSpPr>
          <p:cNvPr id="240" name="Google Shape;240;p20"/>
          <p:cNvSpPr txBox="1"/>
          <p:nvPr/>
        </p:nvSpPr>
        <p:spPr>
          <a:xfrm>
            <a:off x="357188" y="8058150"/>
            <a:ext cx="17562557" cy="1794915"/>
          </a:xfrm>
          <a:prstGeom prst="rect">
            <a:avLst/>
          </a:prstGeom>
          <a:noFill/>
          <a:ln>
            <a:noFill/>
          </a:ln>
        </p:spPr>
        <p:txBody>
          <a:bodyPr spcFirstLastPara="1" wrap="square" lIns="0" tIns="0" rIns="0" bIns="0" anchor="t" anchorCtr="0">
            <a:spAutoFit/>
          </a:bodyPr>
          <a:lstStyle/>
          <a:p>
            <a:pPr marL="0" marR="0" lvl="0" indent="0" algn="ctr" rtl="0">
              <a:lnSpc>
                <a:spcPct val="108006"/>
              </a:lnSpc>
              <a:spcBef>
                <a:spcPts val="0"/>
              </a:spcBef>
              <a:spcAft>
                <a:spcPts val="0"/>
              </a:spcAft>
              <a:buNone/>
            </a:pPr>
            <a:endParaRPr lang="uk-UA" sz="3600" b="0" i="0" u="none" strike="noStrike" cap="none" dirty="0">
              <a:solidFill>
                <a:srgbClr val="FFFFFF"/>
              </a:solidFill>
              <a:latin typeface="Arial"/>
              <a:ea typeface="Arial"/>
              <a:cs typeface="Arial"/>
              <a:sym typeface="Arial"/>
            </a:endParaRPr>
          </a:p>
          <a:p>
            <a:pPr marL="0" marR="0" lvl="0" indent="0" algn="ctr" rtl="0">
              <a:lnSpc>
                <a:spcPct val="108006"/>
              </a:lnSpc>
              <a:spcBef>
                <a:spcPts val="0"/>
              </a:spcBef>
              <a:spcAft>
                <a:spcPts val="0"/>
              </a:spcAft>
              <a:buNone/>
            </a:pPr>
            <a:endParaRPr lang="uk-UA" sz="3600" dirty="0">
              <a:solidFill>
                <a:srgbClr val="FFFFFF"/>
              </a:solidFill>
            </a:endParaRPr>
          </a:p>
          <a:p>
            <a:pPr marL="0" marR="0" lvl="0" indent="0" algn="ctr" rtl="0">
              <a:lnSpc>
                <a:spcPct val="108006"/>
              </a:lnSpc>
              <a:spcBef>
                <a:spcPts val="0"/>
              </a:spcBef>
              <a:spcAft>
                <a:spcPts val="0"/>
              </a:spcAft>
              <a:buNone/>
            </a:pPr>
            <a:r>
              <a:rPr lang="en-US" sz="3600" b="0" i="0" u="none" strike="noStrike" cap="none" dirty="0">
                <a:solidFill>
                  <a:srgbClr val="FFFFFF"/>
                </a:solidFill>
                <a:latin typeface="Arial"/>
                <a:ea typeface="Arial"/>
                <a:cs typeface="Arial"/>
                <a:sym typeface="Arial"/>
              </a:rPr>
              <a:t>ПРОБЛЕМА КОСМІЧНОГО СМІТТЯ ПОТРЕБУЄ НЕГАЙНОЇ УВАГИ ТА ДІЙ</a:t>
            </a:r>
            <a:endParaRPr sz="3600" dirty="0"/>
          </a:p>
        </p:txBody>
      </p:sp>
      <p:sp>
        <p:nvSpPr>
          <p:cNvPr id="5" name="TextBox 4">
            <a:extLst>
              <a:ext uri="{FF2B5EF4-FFF2-40B4-BE49-F238E27FC236}">
                <a16:creationId xmlns:a16="http://schemas.microsoft.com/office/drawing/2014/main" id="{5177C306-6BCF-435D-8291-21A7AF003700}"/>
              </a:ext>
            </a:extLst>
          </p:cNvPr>
          <p:cNvSpPr txBox="1"/>
          <p:nvPr/>
        </p:nvSpPr>
        <p:spPr>
          <a:xfrm>
            <a:off x="471488" y="185738"/>
            <a:ext cx="17562556" cy="5813579"/>
          </a:xfrm>
          <a:prstGeom prst="rect">
            <a:avLst/>
          </a:prstGeom>
          <a:noFill/>
        </p:spPr>
        <p:txBody>
          <a:bodyPr wrap="square">
            <a:spAutoFit/>
          </a:bodyPr>
          <a:lstStyle/>
          <a:p>
            <a:pPr algn="ctr">
              <a:lnSpc>
                <a:spcPct val="107000"/>
              </a:lnSpc>
              <a:spcAft>
                <a:spcPts val="800"/>
              </a:spcAft>
            </a:pP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ВИСНОВКИ</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50000"/>
              </a:lnSpc>
              <a:spcAft>
                <a:spcPts val="800"/>
              </a:spcAft>
            </a:pPr>
            <a:r>
              <a:rPr lang="uk-UA" sz="3200" dirty="0">
                <a:solidFill>
                  <a:srgbClr val="0D0D0D"/>
                </a:solidFill>
                <a:effectLst/>
                <a:latin typeface="Times New Roman" panose="02020603050405020304" pitchFamily="18" charset="0"/>
                <a:ea typeface="Calibri" panose="020F0502020204030204" pitchFamily="34" charset="0"/>
                <a:cs typeface="Times New Roman" panose="02020603050405020304" pitchFamily="18" charset="0"/>
              </a:rPr>
              <a:t>Таким чином, проблема космічного сміття потребує негайної уваги та дій.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Якщо не очищувати орбіту від сміття, через 100-200 років навколо Землі буде стільки супутників та космічного сміття, що запустити новий супутник чи ракету буде неможливо.</a:t>
            </a:r>
            <a:r>
              <a:rPr lang="uk-UA" sz="3200" dirty="0">
                <a:solidFill>
                  <a:srgbClr val="0D0D0D"/>
                </a:solidFill>
                <a:effectLst/>
                <a:latin typeface="Times New Roman" panose="02020603050405020304" pitchFamily="18" charset="0"/>
                <a:ea typeface="Calibri" panose="020F0502020204030204" pitchFamily="34" charset="0"/>
              </a:rPr>
              <a:t> Необхідно спільними зусиллями розробити та впровадити стратегії для зменшення накопичення сміття в космосі та мінімізації його негативного впливу на космічну активність та безпеку.</a:t>
            </a:r>
            <a:r>
              <a:rPr lang="uk-UA" sz="3200" dirty="0">
                <a:solidFill>
                  <a:srgbClr val="1E1F21"/>
                </a:solidFill>
                <a:effectLst/>
                <a:latin typeface="Times New Roman" panose="02020603050405020304" pitchFamily="18" charset="0"/>
                <a:ea typeface="Calibri" panose="020F0502020204030204" pitchFamily="34" charset="0"/>
              </a:rPr>
              <a:t> </a:t>
            </a:r>
            <a:r>
              <a:rPr lang="uk-UA" sz="3200" dirty="0">
                <a:solidFill>
                  <a:srgbClr val="000000"/>
                </a:solidFill>
                <a:effectLst/>
                <a:latin typeface="Times New Roman" panose="02020603050405020304" pitchFamily="18" charset="0"/>
                <a:ea typeface="Calibri" panose="020F0502020204030204" pitchFamily="34" charset="0"/>
              </a:rPr>
              <a:t>Країни, що здійснюють польоти в космос, повинні бути більш активними щодо зменшення кількості матеріалу, який запускається на навколоземну орбіту або залишається на ній. </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2F88FF"/>
            </a:gs>
            <a:gs pos="100000">
              <a:srgbClr val="290B7D"/>
            </a:gs>
          </a:gsLst>
          <a:lin ang="5400000" scaled="0"/>
        </a:gradFill>
        <a:effectLst/>
      </p:bgPr>
    </p:bg>
    <p:spTree>
      <p:nvGrpSpPr>
        <p:cNvPr id="1" name="Shape 238"/>
        <p:cNvGrpSpPr/>
        <p:nvPr/>
      </p:nvGrpSpPr>
      <p:grpSpPr>
        <a:xfrm>
          <a:off x="0" y="0"/>
          <a:ext cx="0" cy="0"/>
          <a:chOff x="0" y="0"/>
          <a:chExt cx="0" cy="0"/>
        </a:xfrm>
      </p:grpSpPr>
      <p:sp>
        <p:nvSpPr>
          <p:cNvPr id="5" name="TextBox 4">
            <a:extLst>
              <a:ext uri="{FF2B5EF4-FFF2-40B4-BE49-F238E27FC236}">
                <a16:creationId xmlns:a16="http://schemas.microsoft.com/office/drawing/2014/main" id="{57D3D94B-D445-4C7F-9333-404A0931D0C5}"/>
              </a:ext>
            </a:extLst>
          </p:cNvPr>
          <p:cNvSpPr txBox="1"/>
          <p:nvPr/>
        </p:nvSpPr>
        <p:spPr>
          <a:xfrm>
            <a:off x="400049" y="242888"/>
            <a:ext cx="16959263" cy="8804718"/>
          </a:xfrm>
          <a:prstGeom prst="rect">
            <a:avLst/>
          </a:prstGeom>
          <a:noFill/>
        </p:spPr>
        <p:txBody>
          <a:bodyPr wrap="square">
            <a:spAutoFit/>
          </a:bodyPr>
          <a:lstStyle/>
          <a:p>
            <a:pPr algn="ctr">
              <a:lnSpc>
                <a:spcPct val="107000"/>
              </a:lnSpc>
              <a:spcAft>
                <a:spcPts val="800"/>
              </a:spcAft>
            </a:pP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ЛІТЕРАТУРА</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1.Ковальчук Г. Зустрічайте охоронців космічного простору: плани прибирання сміття. URL: www.astrosvit.in.ua/novyny/inshi-novyny/zustrichaite-okhorontsiv-kosmichnoho-prostoru-plany-pryberannia-smittia. (дата доступу: 07.05.2017)</a:t>
            </a:r>
            <a:endParaRPr lang="uk-U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2.Космічне сміття: як мотлох на орбіті може зупинити еру освоєння космосу (відео). URL: </a:t>
            </a:r>
            <a:r>
              <a:rPr lang="uk-UA" sz="2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https://www.unian.ua/ecology/trash/10119362-kosmichne-smittya-yak-motloh-na-orbiti-mozhe-zupiniti-eru-osvoyennya-kosmosu-video.html</a:t>
            </a:r>
            <a:endParaRPr lang="uk-U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3.Яськів С. Космічне сміття: що це і скільки його на орбіті URL: https://impactlab.media/2019/04/12/kosmos-shkodyt-zemli/ (дата доступу: 12.04.2019)</a:t>
            </a:r>
            <a:endParaRPr lang="uk-U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4.Проблема космічного сміття. URL: </a:t>
            </a:r>
            <a:r>
              <a:rPr lang="uk-UA" sz="2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http://www.eco-live.com.ua/content/blogs/problema-kosmichnogo-smittya</a:t>
            </a: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5.Підсумки космічної діяльності країн світу у 2018 році від Олександра </a:t>
            </a:r>
            <a:r>
              <a:rPr lang="uk-UA" sz="2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Железнякова</a:t>
            </a: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Аерокосмічний портал. URL: </a:t>
            </a:r>
            <a:r>
              <a:rPr lang="uk-UA" sz="2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http://space.com.ua/2019/01/07/pidsumki-kosmichnoyi-diyalnosti-krayin-svitu-v-2018-rotsi-vid-oleksandra-zheleznyakova/</a:t>
            </a:r>
            <a:endParaRPr lang="uk-U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6.NASA ловитиме космічне сміття надтонкими ковдрами. Новини Еспресо. </a:t>
            </a:r>
            <a:r>
              <a:rPr lang="uk-UA" sz="2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TV׀Україна-Elements</a:t>
            </a: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https://espreso.tv/news/2017/09/11/nasa_lovytyme_kosmichne_smittya_nadtonkymy_kovdramy </a:t>
            </a:r>
            <a:endParaRPr lang="uk-U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7.LEOSWEEP. URL: </a:t>
            </a:r>
            <a:r>
              <a:rPr lang="uk-UA" sz="2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https://leosweep.upm.es/en/</a:t>
            </a: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uk-U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uk-UA" sz="2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8.https://www.esa.int/Safety_Security/Space_Debris/About_space_debris</a:t>
            </a:r>
            <a:endParaRPr lang="uk-U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uk-UA" sz="2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9.https://orbitaldebris.jsc.nasa.gov/faq/#</a:t>
            </a:r>
            <a:endParaRPr lang="uk-U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10https://uk.wikipedia.org/wiki</a:t>
            </a:r>
            <a:endParaRPr lang="uk-U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 </a:t>
            </a:r>
            <a:r>
              <a:rPr lang="uk-UA" sz="2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https://doi.org/10.15407/knit2015.06.049</a:t>
            </a:r>
            <a:endParaRPr lang="uk-U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uk-UA"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uk-UA" sz="2400" dirty="0">
              <a:solidFill>
                <a:schemeClr val="bg1"/>
              </a:solidFill>
            </a:endParaRPr>
          </a:p>
        </p:txBody>
      </p:sp>
    </p:spTree>
    <p:extLst>
      <p:ext uri="{BB962C8B-B14F-4D97-AF65-F5344CB8AC3E}">
        <p14:creationId xmlns:p14="http://schemas.microsoft.com/office/powerpoint/2010/main" val="2725522748"/>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CAED4E2-2521-43C6-AC3B-AFBB398569C1}">
  <we:reference id="b976bf9e-dd87-459f-840c-210c09b36273" version="3.0.0.3" store="EXCatalog" storeType="EXCatalog"/>
  <we:alternateReferences>
    <we:reference id="WA200005566" version="3.0.0.3" store="uk-UA"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137</TotalTime>
  <Words>1535</Words>
  <Application>Microsoft Office PowerPoint</Application>
  <PresentationFormat>Довільний</PresentationFormat>
  <Paragraphs>91</Paragraphs>
  <Slides>15</Slides>
  <Notes>15</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15</vt:i4>
      </vt:variant>
    </vt:vector>
  </HeadingPairs>
  <TitlesOfParts>
    <vt:vector size="21" baseType="lpstr">
      <vt:lpstr>Times New Roman</vt:lpstr>
      <vt:lpstr>Open Sans</vt:lpstr>
      <vt:lpstr>Arial</vt:lpstr>
      <vt:lpstr>Symbol</vt:lpstr>
      <vt:lpstr>Calibri</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cp:lastModifiedBy>Букач Антоніна Михайлівна</cp:lastModifiedBy>
  <cp:revision>4</cp:revision>
  <dcterms:created xsi:type="dcterms:W3CDTF">2006-08-16T00:00:00Z</dcterms:created>
  <dcterms:modified xsi:type="dcterms:W3CDTF">2025-04-14T19:55:31Z</dcterms:modified>
</cp:coreProperties>
</file>