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71" r:id="rId12"/>
    <p:sldId id="265" r:id="rId13"/>
    <p:sldId id="272" r:id="rId14"/>
    <p:sldId id="266" r:id="rId15"/>
    <p:sldId id="267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-142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Тема проєкту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Рослини як фітоіндикатори стану та якості ґрунтів високої родючості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Автор та керівник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Автор</a:t>
            </a:r>
            <a:r>
              <a:rPr dirty="0"/>
              <a:t>: </a:t>
            </a:r>
            <a:r>
              <a:rPr lang="uk-UA" dirty="0" smtClean="0"/>
              <a:t>Прус Дмитро</a:t>
            </a:r>
            <a:endParaRPr lang="en-US" dirty="0" smtClean="0"/>
          </a:p>
          <a:p>
            <a:r>
              <a:rPr lang="uk-UA" dirty="0" smtClean="0"/>
              <a:t>Група: Агро-23 </a:t>
            </a:r>
            <a:endParaRPr dirty="0"/>
          </a:p>
          <a:p>
            <a:r>
              <a:rPr dirty="0" err="1"/>
              <a:t>Навчальний</a:t>
            </a:r>
            <a:r>
              <a:rPr dirty="0"/>
              <a:t> </a:t>
            </a:r>
            <a:r>
              <a:rPr dirty="0" err="1"/>
              <a:t>заклад</a:t>
            </a:r>
            <a:r>
              <a:rPr dirty="0"/>
              <a:t>: </a:t>
            </a:r>
            <a:r>
              <a:rPr lang="uk-UA" dirty="0" smtClean="0"/>
              <a:t>ВСП «Маслівський аграрний фаховий коледж</a:t>
            </a:r>
          </a:p>
          <a:p>
            <a:pPr marL="68580" indent="0">
              <a:buNone/>
            </a:pPr>
            <a:r>
              <a:rPr lang="uk-UA" dirty="0"/>
              <a:t> </a:t>
            </a:r>
            <a:r>
              <a:rPr lang="uk-UA" dirty="0" smtClean="0"/>
              <a:t>   ім. П.Х.Гаркавого БНАУ»</a:t>
            </a:r>
            <a:endParaRPr dirty="0"/>
          </a:p>
          <a:p>
            <a:r>
              <a:rPr dirty="0" err="1"/>
              <a:t>Керівник</a:t>
            </a:r>
            <a:r>
              <a:rPr dirty="0"/>
              <a:t>: </a:t>
            </a:r>
            <a:r>
              <a:rPr lang="uk-UA" dirty="0" smtClean="0"/>
              <a:t>Ліщенко Юлія Вікторівна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Актуальність теми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Ґрунти — основа життя рослин. Рослини-індикатори допомагають визначати якість і родючість ґрунтів. Це важливо для охорони природи та сільського господарства.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Мета дослідження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Встановити, які рослини є фітоіндикаторами стану та якості ґрунтів високої родючості.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Завдання дослідження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Вивчити поняття «фітоіндикатори»</a:t>
            </a:r>
          </a:p>
          <a:p>
            <a:r>
              <a:t>2. Дослідити фітоіндикаторні рослини</a:t>
            </a:r>
          </a:p>
          <a:p>
            <a:r>
              <a:t>3. Проаналізувати стан ґрунтів</a:t>
            </a:r>
          </a:p>
          <a:p>
            <a:r>
              <a:t>4. Визначити індикаторні види</a:t>
            </a:r>
          </a:p>
          <a:p>
            <a:r>
              <a:t>5. Надати рекомендації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Об'єкт і предмет дослідження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Об'єкт: рослинні угруповання на різних ґрунтах</a:t>
            </a:r>
          </a:p>
          <a:p>
            <a:r>
              <a:t>Предмет: залежність між рослинністю і родючістю ґрунту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Методи дослідження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Спостереження</a:t>
            </a:r>
          </a:p>
          <a:p>
            <a:r>
              <a:t>- Порівняльний аналіз</a:t>
            </a:r>
          </a:p>
          <a:p>
            <a:r>
              <a:t>- Фотофіксація</a:t>
            </a:r>
          </a:p>
          <a:p>
            <a:r>
              <a:t>- Визначення видового складу</a:t>
            </a:r>
          </a:p>
          <a:p>
            <a:r>
              <a:t>- Робота з літературою і картами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Рослини-індикатори родючих ґрунтів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- </a:t>
            </a:r>
            <a:r>
              <a:rPr dirty="0" err="1"/>
              <a:t>Малина</a:t>
            </a:r>
            <a:endParaRPr dirty="0"/>
          </a:p>
          <a:p>
            <a:r>
              <a:rPr dirty="0"/>
              <a:t>- </a:t>
            </a:r>
            <a:r>
              <a:rPr dirty="0" err="1"/>
              <a:t>Кропива</a:t>
            </a:r>
            <a:r>
              <a:rPr dirty="0"/>
              <a:t> </a:t>
            </a:r>
            <a:r>
              <a:rPr dirty="0" err="1"/>
              <a:t>дводомна</a:t>
            </a:r>
            <a:endParaRPr dirty="0"/>
          </a:p>
          <a:p>
            <a:r>
              <a:rPr dirty="0"/>
              <a:t>- </a:t>
            </a:r>
            <a:r>
              <a:rPr dirty="0" err="1"/>
              <a:t>Іван-чай</a:t>
            </a:r>
            <a:endParaRPr dirty="0"/>
          </a:p>
          <a:p>
            <a:r>
              <a:rPr dirty="0"/>
              <a:t>- </a:t>
            </a:r>
            <a:r>
              <a:rPr dirty="0" err="1"/>
              <a:t>Таволга</a:t>
            </a:r>
            <a:endParaRPr dirty="0"/>
          </a:p>
          <a:p>
            <a:r>
              <a:rPr dirty="0"/>
              <a:t>- </a:t>
            </a:r>
            <a:r>
              <a:rPr dirty="0" err="1"/>
              <a:t>Снить</a:t>
            </a:r>
            <a:r>
              <a:rPr dirty="0"/>
              <a:t> </a:t>
            </a:r>
            <a:r>
              <a:rPr dirty="0" err="1"/>
              <a:t>звичайна</a:t>
            </a:r>
            <a:endParaRPr dirty="0"/>
          </a:p>
          <a:p>
            <a:r>
              <a:rPr dirty="0"/>
              <a:t>- </a:t>
            </a:r>
            <a:r>
              <a:rPr dirty="0" err="1"/>
              <a:t>Чистотіл</a:t>
            </a:r>
            <a:r>
              <a:rPr dirty="0"/>
              <a:t> </a:t>
            </a:r>
            <a:r>
              <a:rPr dirty="0" err="1"/>
              <a:t>великий</a:t>
            </a:r>
            <a:endParaRPr dirty="0"/>
          </a:p>
          <a:p>
            <a:r>
              <a:rPr dirty="0"/>
              <a:t>- </a:t>
            </a:r>
            <a:r>
              <a:rPr dirty="0" err="1"/>
              <a:t>Копитняк</a:t>
            </a:r>
            <a:endParaRPr dirty="0"/>
          </a:p>
          <a:p>
            <a:r>
              <a:rPr dirty="0"/>
              <a:t>- </a:t>
            </a:r>
            <a:r>
              <a:rPr dirty="0" err="1"/>
              <a:t>Кислиця</a:t>
            </a:r>
            <a:endParaRPr dirty="0"/>
          </a:p>
          <a:p>
            <a:r>
              <a:rPr dirty="0"/>
              <a:t>- </a:t>
            </a:r>
            <a:r>
              <a:rPr dirty="0" err="1"/>
              <a:t>Валеріана</a:t>
            </a:r>
            <a:r>
              <a:rPr dirty="0"/>
              <a:t> </a:t>
            </a:r>
            <a:r>
              <a:rPr dirty="0" err="1"/>
              <a:t>лікарська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Саженцы малины сорт Полка, ремонтантная 2 сорт, цена 3 грн, купить на UB.UA  • UB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91" y="398968"/>
            <a:ext cx="2066417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ропива дводомна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608" y="498475"/>
            <a:ext cx="1905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Иван-ча́й узколи́стный | NATTOUR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10" descr="Иван-ча́й узколи́стный | NATTOUR"/>
          <p:cNvSpPr>
            <a:spLocks noChangeAspect="1" noChangeArrowheads="1"/>
          </p:cNvSpPr>
          <p:nvPr/>
        </p:nvSpPr>
        <p:spPr bwMode="auto">
          <a:xfrm>
            <a:off x="307975" y="-6778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12" descr="Иван-ча́й узколи́стный | NATTOUR"/>
          <p:cNvSpPr>
            <a:spLocks noChangeAspect="1" noChangeArrowheads="1"/>
          </p:cNvSpPr>
          <p:nvPr/>
        </p:nvSpPr>
        <p:spPr bwMode="auto">
          <a:xfrm>
            <a:off x="460375" y="-5254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AutoShape 14" descr="Иван-ча́й узколи́стный | NATTOUR"/>
          <p:cNvSpPr>
            <a:spLocks noChangeAspect="1" noChangeArrowheads="1"/>
          </p:cNvSpPr>
          <p:nvPr/>
        </p:nvSpPr>
        <p:spPr bwMode="auto">
          <a:xfrm>
            <a:off x="612775" y="-3730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99" y="79901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7" descr="Таволга обыкновенная (природный аспирин), многолетняя, морозостойкая,  декоративная, лекарственная семена купить недорого"/>
          <p:cNvSpPr>
            <a:spLocks noChangeAspect="1" noChangeArrowheads="1"/>
          </p:cNvSpPr>
          <p:nvPr/>
        </p:nvSpPr>
        <p:spPr bwMode="auto">
          <a:xfrm>
            <a:off x="155575" y="-1265238"/>
            <a:ext cx="1724025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49" y="3041650"/>
            <a:ext cx="17240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43" y="2518595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605" y="3168777"/>
            <a:ext cx="1827089" cy="2221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54" y="799017"/>
            <a:ext cx="180975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43" y="4661720"/>
            <a:ext cx="26003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694" y="3590158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90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Індикатори середньої родючості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Медунка</a:t>
            </a:r>
          </a:p>
          <a:p>
            <a:r>
              <a:t>- Дудник</a:t>
            </a:r>
          </a:p>
          <a:p>
            <a:r>
              <a:t>- Грушанка</a:t>
            </a:r>
          </a:p>
          <a:p>
            <a:r>
              <a:t>- Гравілат річковий</a:t>
            </a:r>
          </a:p>
          <a:p>
            <a:r>
              <a:t>- Вівсяниця лугова</a:t>
            </a:r>
          </a:p>
          <a:p>
            <a:r>
              <a:t>- Купальниця</a:t>
            </a:r>
          </a:p>
          <a:p>
            <a:r>
              <a:t>- Вероніка довголиста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687" y="1182243"/>
            <a:ext cx="17526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515" y="752475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515" y="3384232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002" y="1325118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365" y="4168139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687" y="4006215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5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Індикатори низької родючості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Сфагнові мохи</a:t>
            </a:r>
          </a:p>
          <a:p>
            <a:r>
              <a:t>- Лишайники</a:t>
            </a:r>
          </a:p>
          <a:p>
            <a:r>
              <a:t>- Котяча лапка</a:t>
            </a:r>
          </a:p>
          <a:p>
            <a:r>
              <a:t>- Брусниця</a:t>
            </a:r>
          </a:p>
          <a:p>
            <a:r>
              <a:t>- Журавлина</a:t>
            </a:r>
          </a:p>
          <a:p>
            <a:r>
              <a:t>- Ситник ниткоподібний</a:t>
            </a:r>
          </a:p>
          <a:p>
            <a:r>
              <a:t>- Колосок запашний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59" y="612648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632" y="74447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009" y="677799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59" y="2879979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053" y="2879979"/>
            <a:ext cx="27622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004" y="254812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78" y="457238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31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Очікувані результати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</a:t>
            </a:r>
            <a:r>
              <a:rPr dirty="0" err="1"/>
              <a:t>Список</a:t>
            </a:r>
            <a:r>
              <a:rPr dirty="0"/>
              <a:t> </a:t>
            </a:r>
            <a:r>
              <a:rPr dirty="0" err="1"/>
              <a:t>індикаторів</a:t>
            </a:r>
            <a:r>
              <a:rPr dirty="0"/>
              <a:t> </a:t>
            </a:r>
            <a:r>
              <a:rPr dirty="0" err="1"/>
              <a:t>родючих</a:t>
            </a:r>
            <a:r>
              <a:rPr dirty="0"/>
              <a:t> </a:t>
            </a:r>
            <a:r>
              <a:rPr dirty="0" err="1"/>
              <a:t>ґрунтів</a:t>
            </a:r>
            <a:endParaRPr dirty="0"/>
          </a:p>
          <a:p>
            <a:r>
              <a:rPr dirty="0"/>
              <a:t>- </a:t>
            </a:r>
            <a:r>
              <a:rPr dirty="0" err="1"/>
              <a:t>Зв’язок</a:t>
            </a:r>
            <a:r>
              <a:rPr dirty="0"/>
              <a:t> </a:t>
            </a:r>
            <a:r>
              <a:rPr dirty="0" err="1"/>
              <a:t>між</a:t>
            </a:r>
            <a:r>
              <a:rPr dirty="0"/>
              <a:t> </a:t>
            </a:r>
            <a:r>
              <a:rPr dirty="0" err="1"/>
              <a:t>видом</a:t>
            </a:r>
            <a:r>
              <a:rPr dirty="0"/>
              <a:t> </a:t>
            </a:r>
            <a:r>
              <a:rPr dirty="0" err="1"/>
              <a:t>рослин</a:t>
            </a:r>
            <a:r>
              <a:rPr dirty="0"/>
              <a:t> і </a:t>
            </a:r>
            <a:r>
              <a:rPr dirty="0" err="1"/>
              <a:t>якістю</a:t>
            </a:r>
            <a:r>
              <a:rPr dirty="0"/>
              <a:t> </a:t>
            </a:r>
            <a:r>
              <a:rPr dirty="0" err="1"/>
              <a:t>ґрунту</a:t>
            </a:r>
            <a:endParaRPr dirty="0"/>
          </a:p>
          <a:p>
            <a:r>
              <a:rPr dirty="0"/>
              <a:t>- </a:t>
            </a:r>
            <a:r>
              <a:rPr dirty="0" err="1"/>
              <a:t>Визначення</a:t>
            </a:r>
            <a:r>
              <a:rPr dirty="0"/>
              <a:t> </a:t>
            </a:r>
            <a:r>
              <a:rPr dirty="0" err="1"/>
              <a:t>потенційно</a:t>
            </a:r>
            <a:r>
              <a:rPr dirty="0"/>
              <a:t> </a:t>
            </a:r>
            <a:r>
              <a:rPr dirty="0" err="1"/>
              <a:t>родючих</a:t>
            </a:r>
            <a:r>
              <a:rPr dirty="0"/>
              <a:t> </a:t>
            </a:r>
            <a:r>
              <a:rPr dirty="0" err="1"/>
              <a:t>ділянок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04672" y="668816"/>
            <a:ext cx="730605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300" dirty="0"/>
              <a:t>Зараз майже всім відомо, що родючість чорноземів та інших ґрунтів увесь час погіршується внаслідок зменшення вмісту гумусу, кальцію, ерозії, погіршення структурного стану, здатності утримувати вологу. Зростає підкислення і засолення ґрунтів. Внаслідок зростання посушливості клімату майже у всіх регіонах України здатність ґрунту забезпечувати рослини усіма необхідними життєво важливими факторами також невпинно зменшується. Тому вихід є один: треба краще розуміти особливості ґрунтового покриву того чи іншого регіону, вивчати специфіку кожного ґрунту, враховувати ґрунтово-екологічні особливості полів власного господарства.</a:t>
            </a:r>
          </a:p>
          <a:p>
            <a:endParaRPr lang="uk-UA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Дякуємо за увагу!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Спостерігай, досліджуй, зберігай природу!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64</TotalTime>
  <Words>331</Words>
  <Application>Microsoft Office PowerPoint</Application>
  <PresentationFormat>Экран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Тема проєкту</vt:lpstr>
      <vt:lpstr>Автор та керівник</vt:lpstr>
      <vt:lpstr>Актуальність теми</vt:lpstr>
      <vt:lpstr>Мета дослідження</vt:lpstr>
      <vt:lpstr>Завдання дослідження</vt:lpstr>
      <vt:lpstr>Об'єкт і предмет дослідження</vt:lpstr>
      <vt:lpstr>Методи дослідження</vt:lpstr>
      <vt:lpstr>Рослини-індикатори родючих ґрунтів</vt:lpstr>
      <vt:lpstr>Презентация PowerPoint</vt:lpstr>
      <vt:lpstr>Індикатори середньої родючості</vt:lpstr>
      <vt:lpstr>Презентация PowerPoint</vt:lpstr>
      <vt:lpstr>Індикатори низької родючості</vt:lpstr>
      <vt:lpstr>Презентация PowerPoint</vt:lpstr>
      <vt:lpstr>Очікувані результати</vt:lpstr>
      <vt:lpstr>Презентация PowerPoint</vt:lpstr>
      <vt:lpstr>Дякуємо за увагу!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проєкту</dc:title>
  <dc:subject/>
  <dc:creator/>
  <cp:keywords/>
  <dc:description>generated using python-pptx</dc:description>
  <cp:lastModifiedBy>Пользователь Windows</cp:lastModifiedBy>
  <cp:revision>10</cp:revision>
  <dcterms:created xsi:type="dcterms:W3CDTF">2013-01-27T09:14:16Z</dcterms:created>
  <dcterms:modified xsi:type="dcterms:W3CDTF">2025-04-14T10:59:51Z</dcterms:modified>
  <cp:category/>
</cp:coreProperties>
</file>